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3" r:id="rId1"/>
  </p:sldMasterIdLst>
  <p:notesMasterIdLst>
    <p:notesMasterId r:id="rId44"/>
  </p:notesMasterIdLst>
  <p:handoutMasterIdLst>
    <p:handoutMasterId r:id="rId45"/>
  </p:handoutMasterIdLst>
  <p:sldIdLst>
    <p:sldId id="263" r:id="rId2"/>
    <p:sldId id="668" r:id="rId3"/>
    <p:sldId id="636" r:id="rId4"/>
    <p:sldId id="644" r:id="rId5"/>
    <p:sldId id="420" r:id="rId6"/>
    <p:sldId id="677" r:id="rId7"/>
    <p:sldId id="715" r:id="rId8"/>
    <p:sldId id="681" r:id="rId9"/>
    <p:sldId id="682" r:id="rId10"/>
    <p:sldId id="688" r:id="rId11"/>
    <p:sldId id="689" r:id="rId12"/>
    <p:sldId id="690" r:id="rId13"/>
    <p:sldId id="716" r:id="rId14"/>
    <p:sldId id="679" r:id="rId15"/>
    <p:sldId id="268" r:id="rId16"/>
    <p:sldId id="709" r:id="rId17"/>
    <p:sldId id="712" r:id="rId18"/>
    <p:sldId id="710" r:id="rId19"/>
    <p:sldId id="714" r:id="rId20"/>
    <p:sldId id="713" r:id="rId21"/>
    <p:sldId id="686" r:id="rId22"/>
    <p:sldId id="678" r:id="rId23"/>
    <p:sldId id="687" r:id="rId24"/>
    <p:sldId id="676" r:id="rId25"/>
    <p:sldId id="699" r:id="rId26"/>
    <p:sldId id="706" r:id="rId27"/>
    <p:sldId id="703" r:id="rId28"/>
    <p:sldId id="704" r:id="rId29"/>
    <p:sldId id="698" r:id="rId30"/>
    <p:sldId id="696" r:id="rId31"/>
    <p:sldId id="697" r:id="rId32"/>
    <p:sldId id="675" r:id="rId33"/>
    <p:sldId id="707" r:id="rId34"/>
    <p:sldId id="708" r:id="rId35"/>
    <p:sldId id="721" r:id="rId36"/>
    <p:sldId id="719" r:id="rId37"/>
    <p:sldId id="727" r:id="rId38"/>
    <p:sldId id="728" r:id="rId39"/>
    <p:sldId id="722" r:id="rId40"/>
    <p:sldId id="723" r:id="rId41"/>
    <p:sldId id="724" r:id="rId42"/>
    <p:sldId id="725" r:id="rId43"/>
  </p:sldIdLst>
  <p:sldSz cx="9144000" cy="5143500" type="screen16x9"/>
  <p:notesSz cx="7010400" cy="9296400"/>
  <p:embeddedFontLst>
    <p:embeddedFont>
      <p:font typeface="Alumni Sans" pitchFamily="2" charset="0"/>
      <p:regular r:id="rId46"/>
      <p:bold r:id="rId47"/>
      <p:italic r:id="rId48"/>
      <p:boldItalic r:id="rId49"/>
    </p:embeddedFont>
    <p:embeddedFont>
      <p:font typeface="Aptos Narrow" panose="020B0004020202020204" pitchFamily="34" charset="0"/>
      <p:regular r:id="rId50"/>
      <p:bold r:id="rId51"/>
      <p:italic r:id="rId52"/>
      <p:boldItalic r:id="rId53"/>
    </p:embeddedFont>
    <p:embeddedFont>
      <p:font typeface="Barlow Semi Condensed" panose="00000506000000000000" pitchFamily="2" charset="0"/>
      <p:regular r:id="rId54"/>
      <p:bold r:id="rId55"/>
      <p:italic r:id="rId56"/>
      <p:boldItalic r:id="rId57"/>
    </p:embeddedFont>
    <p:embeddedFont>
      <p:font typeface="Bitter" pitchFamily="2" charset="0"/>
      <p:regular r:id="rId58"/>
      <p:bold r:id="rId59"/>
      <p:italic r:id="rId60"/>
      <p:boldItalic r:id="rId61"/>
    </p:embeddedFont>
    <p:embeddedFont>
      <p:font typeface="Bitter SemiBold" pitchFamily="2" charset="0"/>
      <p:regular r:id="rId62"/>
      <p:bold r:id="rId63"/>
      <p:italic r:id="rId64"/>
      <p:boldItalic r:id="rId65"/>
    </p:embeddedFont>
    <p:embeddedFont>
      <p:font typeface="Georgia" panose="02040502050405020303" pitchFamily="18" charset="0"/>
      <p:regular r:id="rId66"/>
      <p:bold r:id="rId67"/>
      <p:italic r:id="rId68"/>
      <p:boldItalic r:id="rId69"/>
    </p:embeddedFont>
    <p:embeddedFont>
      <p:font typeface="Helvetica Neue" panose="020B0604020202020204" charset="0"/>
      <p:regular r:id="rId70"/>
      <p:bold r:id="rId71"/>
      <p:italic r:id="rId72"/>
      <p:boldItalic r:id="rId73"/>
    </p:embeddedFont>
    <p:embeddedFont>
      <p:font typeface="Montserrat ExtraBold" panose="00000900000000000000" pitchFamily="2" charset="0"/>
      <p:bold r:id="rId74"/>
      <p:italic r:id="rId75"/>
      <p:boldItalic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EDDC"/>
    <a:srgbClr val="FF9900"/>
    <a:srgbClr val="FF9911"/>
    <a:srgbClr val="FFB8B8"/>
    <a:srgbClr val="FCFBE7"/>
    <a:srgbClr val="D2ECFF"/>
    <a:srgbClr val="DEC8EE"/>
    <a:srgbClr val="990000"/>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61" autoAdjust="0"/>
    <p:restoredTop sz="86398" autoAdjust="0"/>
  </p:normalViewPr>
  <p:slideViewPr>
    <p:cSldViewPr snapToGrid="0">
      <p:cViewPr varScale="1">
        <p:scale>
          <a:sx n="81" d="100"/>
          <a:sy n="81" d="100"/>
        </p:scale>
        <p:origin x="416" y="48"/>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50" d="100"/>
          <a:sy n="50" d="100"/>
        </p:scale>
        <p:origin x="1852" y="5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font" Target="fonts/font2.fntdata"/><Relationship Id="rId63" Type="http://schemas.openxmlformats.org/officeDocument/2006/relationships/font" Target="fonts/font18.fntdata"/><Relationship Id="rId68" Type="http://schemas.openxmlformats.org/officeDocument/2006/relationships/font" Target="fonts/font23.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font" Target="fonts/font21.fntdata"/><Relationship Id="rId74" Type="http://schemas.openxmlformats.org/officeDocument/2006/relationships/font" Target="fonts/font29.fntdata"/><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font" Target="fonts/font19.fntdata"/><Relationship Id="rId69" Type="http://schemas.openxmlformats.org/officeDocument/2006/relationships/font" Target="fonts/font24.fntdata"/><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6.fntdata"/><Relationship Id="rId72" Type="http://schemas.openxmlformats.org/officeDocument/2006/relationships/font" Target="fonts/font27.fntdata"/><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 Id="rId67"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font" Target="fonts/font17.fntdata"/><Relationship Id="rId70" Type="http://schemas.openxmlformats.org/officeDocument/2006/relationships/font" Target="fonts/font25.fntdata"/><Relationship Id="rId75" Type="http://schemas.openxmlformats.org/officeDocument/2006/relationships/font" Target="fonts/font3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font" Target="fonts/font20.fntdata"/><Relationship Id="rId73" Type="http://schemas.openxmlformats.org/officeDocument/2006/relationships/font" Target="fonts/font28.fntdata"/><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5.fntdata"/><Relationship Id="rId55" Type="http://schemas.openxmlformats.org/officeDocument/2006/relationships/font" Target="fonts/font10.fntdata"/><Relationship Id="rId76" Type="http://schemas.openxmlformats.org/officeDocument/2006/relationships/font" Target="fonts/font31.fntdata"/><Relationship Id="rId7" Type="http://schemas.openxmlformats.org/officeDocument/2006/relationships/slide" Target="slides/slide6.xml"/><Relationship Id="rId71" Type="http://schemas.openxmlformats.org/officeDocument/2006/relationships/font" Target="fonts/font26.fntdata"/><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84494285098122E-2"/>
          <c:y val="3.6769333384869866E-2"/>
          <c:w val="0.84551218460211341"/>
          <c:h val="0.79749091420852269"/>
        </c:manualLayout>
      </c:layout>
      <c:lineChart>
        <c:grouping val="standard"/>
        <c:varyColors val="0"/>
        <c:ser>
          <c:idx val="0"/>
          <c:order val="0"/>
          <c:tx>
            <c:strRef>
              <c:f>Sheet1!$B$1</c:f>
              <c:strCache>
                <c:ptCount val="1"/>
                <c:pt idx="0">
                  <c:v>100%</c:v>
                </c:pt>
              </c:strCache>
            </c:strRef>
          </c:tx>
          <c:spPr>
            <a:ln w="28575" cap="rnd">
              <a:solidFill>
                <a:schemeClr val="accent1"/>
              </a:solidFill>
              <a:round/>
            </a:ln>
            <a:effectLst/>
          </c:spPr>
          <c:marker>
            <c:symbol val="none"/>
          </c:marker>
          <c:dLbls>
            <c:dLbl>
              <c:idx val="39"/>
              <c:layout>
                <c:manualLayout>
                  <c:x val="-0.49956437351736038"/>
                  <c:y val="-0.4059245207845843"/>
                </c:manualLayout>
              </c:layout>
              <c:tx>
                <c:rich>
                  <a:bodyPr/>
                  <a:lstStyle/>
                  <a:p>
                    <a:fld id="{D2CE54A1-60B7-497E-8B98-20866B4F6D56}" type="SERIESNAME">
                      <a:rPr lang="en-US" smtClean="0"/>
                      <a:pPr/>
                      <a:t>[SERIES NAME]</a:t>
                    </a:fld>
                    <a:r>
                      <a:rPr lang="en-US" dirty="0"/>
                      <a:t> of models</a:t>
                    </a:r>
                    <a:r>
                      <a:rPr lang="en-US" baseline="0" dirty="0"/>
                      <a:t> agree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21D-4A49-947D-88AD7C61A6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Sheet1!$A$2:$A$41</c:f>
              <c:strCache>
                <c:ptCount val="40"/>
                <c:pt idx="0">
                  <c:v>2022_05</c:v>
                </c:pt>
                <c:pt idx="1">
                  <c:v>2022_06</c:v>
                </c:pt>
                <c:pt idx="2">
                  <c:v>2022_07</c:v>
                </c:pt>
                <c:pt idx="3">
                  <c:v>2022_08</c:v>
                </c:pt>
                <c:pt idx="4">
                  <c:v>2022_09</c:v>
                </c:pt>
                <c:pt idx="5">
                  <c:v>2022_10</c:v>
                </c:pt>
                <c:pt idx="6">
                  <c:v>2022_11</c:v>
                </c:pt>
                <c:pt idx="7">
                  <c:v>2023_01</c:v>
                </c:pt>
                <c:pt idx="8">
                  <c:v>2023_02</c:v>
                </c:pt>
                <c:pt idx="9">
                  <c:v>2023_03</c:v>
                </c:pt>
                <c:pt idx="10">
                  <c:v>2023_04</c:v>
                </c:pt>
                <c:pt idx="11">
                  <c:v>2023_05</c:v>
                </c:pt>
                <c:pt idx="12">
                  <c:v>2023_06</c:v>
                </c:pt>
                <c:pt idx="13">
                  <c:v>2023_07</c:v>
                </c:pt>
                <c:pt idx="14">
                  <c:v>2023_08</c:v>
                </c:pt>
                <c:pt idx="15">
                  <c:v>2023_09</c:v>
                </c:pt>
                <c:pt idx="16">
                  <c:v>2023_10</c:v>
                </c:pt>
                <c:pt idx="17">
                  <c:v>2023_11</c:v>
                </c:pt>
                <c:pt idx="18">
                  <c:v>2023_12</c:v>
                </c:pt>
                <c:pt idx="19">
                  <c:v>2024_01</c:v>
                </c:pt>
                <c:pt idx="20">
                  <c:v>2024_02</c:v>
                </c:pt>
                <c:pt idx="21">
                  <c:v>2024_03</c:v>
                </c:pt>
                <c:pt idx="22">
                  <c:v>2024_04</c:v>
                </c:pt>
                <c:pt idx="23">
                  <c:v>2024_05</c:v>
                </c:pt>
                <c:pt idx="24">
                  <c:v>2024_06</c:v>
                </c:pt>
                <c:pt idx="25">
                  <c:v>2024_07</c:v>
                </c:pt>
                <c:pt idx="26">
                  <c:v>2024_08</c:v>
                </c:pt>
                <c:pt idx="27">
                  <c:v>2024_09</c:v>
                </c:pt>
                <c:pt idx="28">
                  <c:v>2024_10</c:v>
                </c:pt>
                <c:pt idx="29">
                  <c:v>2024_11</c:v>
                </c:pt>
                <c:pt idx="30">
                  <c:v>2024_12</c:v>
                </c:pt>
                <c:pt idx="31">
                  <c:v>2025_01</c:v>
                </c:pt>
                <c:pt idx="32">
                  <c:v>2025_02</c:v>
                </c:pt>
                <c:pt idx="33">
                  <c:v>2025_03</c:v>
                </c:pt>
                <c:pt idx="34">
                  <c:v>2025_04</c:v>
                </c:pt>
                <c:pt idx="35">
                  <c:v>2025_05</c:v>
                </c:pt>
                <c:pt idx="36">
                  <c:v>2025_06</c:v>
                </c:pt>
                <c:pt idx="37">
                  <c:v>2025_07</c:v>
                </c:pt>
                <c:pt idx="38">
                  <c:v>2025_08</c:v>
                </c:pt>
                <c:pt idx="39">
                  <c:v>2025_09</c:v>
                </c:pt>
              </c:strCache>
            </c:strRef>
          </c:cat>
          <c:val>
            <c:numRef>
              <c:f>Sheet1!$B$2:$B$41</c:f>
              <c:numCache>
                <c:formatCode>General</c:formatCode>
                <c:ptCount val="40"/>
                <c:pt idx="0">
                  <c:v>1</c:v>
                </c:pt>
                <c:pt idx="1">
                  <c:v>10</c:v>
                </c:pt>
                <c:pt idx="2">
                  <c:v>9</c:v>
                </c:pt>
                <c:pt idx="3">
                  <c:v>6</c:v>
                </c:pt>
                <c:pt idx="4">
                  <c:v>25</c:v>
                </c:pt>
                <c:pt idx="5">
                  <c:v>17</c:v>
                </c:pt>
                <c:pt idx="6">
                  <c:v>13</c:v>
                </c:pt>
                <c:pt idx="7">
                  <c:v>11</c:v>
                </c:pt>
                <c:pt idx="8">
                  <c:v>63</c:v>
                </c:pt>
                <c:pt idx="9">
                  <c:v>29</c:v>
                </c:pt>
                <c:pt idx="10">
                  <c:v>26</c:v>
                </c:pt>
                <c:pt idx="11">
                  <c:v>7</c:v>
                </c:pt>
                <c:pt idx="12">
                  <c:v>2</c:v>
                </c:pt>
                <c:pt idx="13">
                  <c:v>3</c:v>
                </c:pt>
                <c:pt idx="14">
                  <c:v>7</c:v>
                </c:pt>
                <c:pt idx="15">
                  <c:v>18</c:v>
                </c:pt>
                <c:pt idx="16">
                  <c:v>5</c:v>
                </c:pt>
                <c:pt idx="17">
                  <c:v>5</c:v>
                </c:pt>
                <c:pt idx="18">
                  <c:v>1</c:v>
                </c:pt>
                <c:pt idx="19">
                  <c:v>4</c:v>
                </c:pt>
                <c:pt idx="20">
                  <c:v>10</c:v>
                </c:pt>
                <c:pt idx="21">
                  <c:v>3</c:v>
                </c:pt>
                <c:pt idx="22">
                  <c:v>2</c:v>
                </c:pt>
                <c:pt idx="23">
                  <c:v>1</c:v>
                </c:pt>
                <c:pt idx="24">
                  <c:v>0</c:v>
                </c:pt>
                <c:pt idx="25">
                  <c:v>3</c:v>
                </c:pt>
                <c:pt idx="26">
                  <c:v>7</c:v>
                </c:pt>
                <c:pt idx="27">
                  <c:v>12</c:v>
                </c:pt>
                <c:pt idx="28">
                  <c:v>8</c:v>
                </c:pt>
                <c:pt idx="29">
                  <c:v>5</c:v>
                </c:pt>
                <c:pt idx="30">
                  <c:v>1</c:v>
                </c:pt>
                <c:pt idx="31">
                  <c:v>3</c:v>
                </c:pt>
                <c:pt idx="32">
                  <c:v>2</c:v>
                </c:pt>
                <c:pt idx="33">
                  <c:v>1</c:v>
                </c:pt>
                <c:pt idx="34">
                  <c:v>0</c:v>
                </c:pt>
                <c:pt idx="35">
                  <c:v>0</c:v>
                </c:pt>
                <c:pt idx="36">
                  <c:v>0</c:v>
                </c:pt>
                <c:pt idx="37">
                  <c:v>3</c:v>
                </c:pt>
                <c:pt idx="38">
                  <c:v>2</c:v>
                </c:pt>
                <c:pt idx="39">
                  <c:v>7</c:v>
                </c:pt>
              </c:numCache>
            </c:numRef>
          </c:val>
          <c:smooth val="1"/>
          <c:extLst>
            <c:ext xmlns:c16="http://schemas.microsoft.com/office/drawing/2014/chart" uri="{C3380CC4-5D6E-409C-BE32-E72D297353CC}">
              <c16:uniqueId val="{00000000-CBE6-40EC-AF75-996452020300}"/>
            </c:ext>
          </c:extLst>
        </c:ser>
        <c:ser>
          <c:idx val="1"/>
          <c:order val="1"/>
          <c:tx>
            <c:strRef>
              <c:f>Sheet1!$C$1</c:f>
              <c:strCache>
                <c:ptCount val="1"/>
                <c:pt idx="0">
                  <c:v>86%</c:v>
                </c:pt>
              </c:strCache>
            </c:strRef>
          </c:tx>
          <c:spPr>
            <a:ln w="28575" cap="rnd">
              <a:solidFill>
                <a:schemeClr val="accent4">
                  <a:lumMod val="75000"/>
                </a:schemeClr>
              </a:solidFill>
              <a:round/>
            </a:ln>
            <a:effectLst/>
          </c:spPr>
          <c:marker>
            <c:symbol val="none"/>
          </c:marker>
          <c:dLbls>
            <c:dLbl>
              <c:idx val="39"/>
              <c:layout>
                <c:manualLayout>
                  <c:x val="-0.49956437351736038"/>
                  <c:y val="-0.43109813447665152"/>
                </c:manualLayout>
              </c:layout>
              <c:tx>
                <c:rich>
                  <a:bodyPr rot="0" spcFirstLastPara="1" vertOverflow="ellipsis" vert="horz" wrap="square" lIns="38100" tIns="19050" rIns="38100" bIns="19050" anchor="ctr" anchorCtr="1">
                    <a:spAutoFit/>
                  </a:bodyPr>
                  <a:lstStyle/>
                  <a:p>
                    <a:pPr>
                      <a:defRPr sz="1197" b="0" i="0" u="none" strike="noStrike" kern="1200" baseline="0">
                        <a:solidFill>
                          <a:schemeClr val="accent4">
                            <a:lumMod val="75000"/>
                          </a:schemeClr>
                        </a:solidFill>
                        <a:latin typeface="+mn-lt"/>
                        <a:ea typeface="+mn-ea"/>
                        <a:cs typeface="+mn-cs"/>
                      </a:defRPr>
                    </a:pPr>
                    <a:fld id="{E35A7E45-AD11-40A4-B948-1BDB72BBC4EB}" type="SERIESNAME">
                      <a:rPr lang="en-US" smtClean="0">
                        <a:solidFill>
                          <a:schemeClr val="accent4">
                            <a:lumMod val="75000"/>
                          </a:schemeClr>
                        </a:solidFill>
                      </a:rPr>
                      <a:pPr>
                        <a:defRPr>
                          <a:solidFill>
                            <a:schemeClr val="accent4">
                              <a:lumMod val="75000"/>
                            </a:schemeClr>
                          </a:solidFill>
                        </a:defRPr>
                      </a:pPr>
                      <a:t>[SERIES NAME]</a:t>
                    </a:fld>
                    <a:r>
                      <a:rPr lang="en-US" dirty="0">
                        <a:solidFill>
                          <a:schemeClr val="accent4">
                            <a:lumMod val="75000"/>
                          </a:schemeClr>
                        </a:solidFill>
                      </a:rPr>
                      <a:t> of models agree</a:t>
                    </a:r>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4">
                          <a:lumMod val="7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21D-4A49-947D-88AD7C61A6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Sheet1!$A$2:$A$41</c:f>
              <c:strCache>
                <c:ptCount val="40"/>
                <c:pt idx="0">
                  <c:v>2022_05</c:v>
                </c:pt>
                <c:pt idx="1">
                  <c:v>2022_06</c:v>
                </c:pt>
                <c:pt idx="2">
                  <c:v>2022_07</c:v>
                </c:pt>
                <c:pt idx="3">
                  <c:v>2022_08</c:v>
                </c:pt>
                <c:pt idx="4">
                  <c:v>2022_09</c:v>
                </c:pt>
                <c:pt idx="5">
                  <c:v>2022_10</c:v>
                </c:pt>
                <c:pt idx="6">
                  <c:v>2022_11</c:v>
                </c:pt>
                <c:pt idx="7">
                  <c:v>2023_01</c:v>
                </c:pt>
                <c:pt idx="8">
                  <c:v>2023_02</c:v>
                </c:pt>
                <c:pt idx="9">
                  <c:v>2023_03</c:v>
                </c:pt>
                <c:pt idx="10">
                  <c:v>2023_04</c:v>
                </c:pt>
                <c:pt idx="11">
                  <c:v>2023_05</c:v>
                </c:pt>
                <c:pt idx="12">
                  <c:v>2023_06</c:v>
                </c:pt>
                <c:pt idx="13">
                  <c:v>2023_07</c:v>
                </c:pt>
                <c:pt idx="14">
                  <c:v>2023_08</c:v>
                </c:pt>
                <c:pt idx="15">
                  <c:v>2023_09</c:v>
                </c:pt>
                <c:pt idx="16">
                  <c:v>2023_10</c:v>
                </c:pt>
                <c:pt idx="17">
                  <c:v>2023_11</c:v>
                </c:pt>
                <c:pt idx="18">
                  <c:v>2023_12</c:v>
                </c:pt>
                <c:pt idx="19">
                  <c:v>2024_01</c:v>
                </c:pt>
                <c:pt idx="20">
                  <c:v>2024_02</c:v>
                </c:pt>
                <c:pt idx="21">
                  <c:v>2024_03</c:v>
                </c:pt>
                <c:pt idx="22">
                  <c:v>2024_04</c:v>
                </c:pt>
                <c:pt idx="23">
                  <c:v>2024_05</c:v>
                </c:pt>
                <c:pt idx="24">
                  <c:v>2024_06</c:v>
                </c:pt>
                <c:pt idx="25">
                  <c:v>2024_07</c:v>
                </c:pt>
                <c:pt idx="26">
                  <c:v>2024_08</c:v>
                </c:pt>
                <c:pt idx="27">
                  <c:v>2024_09</c:v>
                </c:pt>
                <c:pt idx="28">
                  <c:v>2024_10</c:v>
                </c:pt>
                <c:pt idx="29">
                  <c:v>2024_11</c:v>
                </c:pt>
                <c:pt idx="30">
                  <c:v>2024_12</c:v>
                </c:pt>
                <c:pt idx="31">
                  <c:v>2025_01</c:v>
                </c:pt>
                <c:pt idx="32">
                  <c:v>2025_02</c:v>
                </c:pt>
                <c:pt idx="33">
                  <c:v>2025_03</c:v>
                </c:pt>
                <c:pt idx="34">
                  <c:v>2025_04</c:v>
                </c:pt>
                <c:pt idx="35">
                  <c:v>2025_05</c:v>
                </c:pt>
                <c:pt idx="36">
                  <c:v>2025_06</c:v>
                </c:pt>
                <c:pt idx="37">
                  <c:v>2025_07</c:v>
                </c:pt>
                <c:pt idx="38">
                  <c:v>2025_08</c:v>
                </c:pt>
                <c:pt idx="39">
                  <c:v>2025_09</c:v>
                </c:pt>
              </c:strCache>
            </c:strRef>
          </c:cat>
          <c:val>
            <c:numRef>
              <c:f>Sheet1!$C$2:$C$41</c:f>
              <c:numCache>
                <c:formatCode>General</c:formatCode>
                <c:ptCount val="40"/>
                <c:pt idx="0">
                  <c:v>1</c:v>
                </c:pt>
                <c:pt idx="1">
                  <c:v>11</c:v>
                </c:pt>
                <c:pt idx="2">
                  <c:v>10</c:v>
                </c:pt>
                <c:pt idx="3">
                  <c:v>6</c:v>
                </c:pt>
                <c:pt idx="4">
                  <c:v>25</c:v>
                </c:pt>
                <c:pt idx="5">
                  <c:v>20</c:v>
                </c:pt>
                <c:pt idx="6">
                  <c:v>13</c:v>
                </c:pt>
                <c:pt idx="7">
                  <c:v>13</c:v>
                </c:pt>
                <c:pt idx="8">
                  <c:v>66</c:v>
                </c:pt>
                <c:pt idx="9">
                  <c:v>35</c:v>
                </c:pt>
                <c:pt idx="10">
                  <c:v>31</c:v>
                </c:pt>
                <c:pt idx="11">
                  <c:v>7</c:v>
                </c:pt>
                <c:pt idx="12">
                  <c:v>3</c:v>
                </c:pt>
                <c:pt idx="13">
                  <c:v>3</c:v>
                </c:pt>
                <c:pt idx="14">
                  <c:v>8</c:v>
                </c:pt>
                <c:pt idx="15">
                  <c:v>22</c:v>
                </c:pt>
                <c:pt idx="16">
                  <c:v>5</c:v>
                </c:pt>
                <c:pt idx="17">
                  <c:v>7</c:v>
                </c:pt>
                <c:pt idx="18">
                  <c:v>1</c:v>
                </c:pt>
                <c:pt idx="19">
                  <c:v>4</c:v>
                </c:pt>
                <c:pt idx="20">
                  <c:v>10</c:v>
                </c:pt>
                <c:pt idx="21">
                  <c:v>5</c:v>
                </c:pt>
                <c:pt idx="22">
                  <c:v>2</c:v>
                </c:pt>
                <c:pt idx="23">
                  <c:v>1</c:v>
                </c:pt>
                <c:pt idx="24">
                  <c:v>0</c:v>
                </c:pt>
                <c:pt idx="25">
                  <c:v>3</c:v>
                </c:pt>
                <c:pt idx="26">
                  <c:v>7</c:v>
                </c:pt>
                <c:pt idx="27">
                  <c:v>14</c:v>
                </c:pt>
                <c:pt idx="28">
                  <c:v>9</c:v>
                </c:pt>
                <c:pt idx="29">
                  <c:v>7</c:v>
                </c:pt>
                <c:pt idx="30">
                  <c:v>1</c:v>
                </c:pt>
                <c:pt idx="31">
                  <c:v>3</c:v>
                </c:pt>
                <c:pt idx="32">
                  <c:v>3</c:v>
                </c:pt>
                <c:pt idx="33">
                  <c:v>3</c:v>
                </c:pt>
                <c:pt idx="34">
                  <c:v>2</c:v>
                </c:pt>
                <c:pt idx="35">
                  <c:v>0</c:v>
                </c:pt>
                <c:pt idx="36">
                  <c:v>0</c:v>
                </c:pt>
                <c:pt idx="37">
                  <c:v>3</c:v>
                </c:pt>
                <c:pt idx="38">
                  <c:v>3</c:v>
                </c:pt>
                <c:pt idx="39">
                  <c:v>10</c:v>
                </c:pt>
              </c:numCache>
            </c:numRef>
          </c:val>
          <c:smooth val="1"/>
          <c:extLst>
            <c:ext xmlns:c16="http://schemas.microsoft.com/office/drawing/2014/chart" uri="{C3380CC4-5D6E-409C-BE32-E72D297353CC}">
              <c16:uniqueId val="{00000001-CBE6-40EC-AF75-996452020300}"/>
            </c:ext>
          </c:extLst>
        </c:ser>
        <c:ser>
          <c:idx val="2"/>
          <c:order val="2"/>
          <c:tx>
            <c:strRef>
              <c:f>Sheet1!$D$1</c:f>
              <c:strCache>
                <c:ptCount val="1"/>
                <c:pt idx="0">
                  <c:v>71%</c:v>
                </c:pt>
              </c:strCache>
            </c:strRef>
          </c:tx>
          <c:spPr>
            <a:ln w="28575" cap="rnd">
              <a:solidFill>
                <a:schemeClr val="accent5"/>
              </a:solidFill>
              <a:round/>
            </a:ln>
            <a:effectLst/>
          </c:spPr>
          <c:marker>
            <c:symbol val="none"/>
          </c:marker>
          <c:dLbls>
            <c:dLbl>
              <c:idx val="39"/>
              <c:layout>
                <c:manualLayout>
                  <c:x val="-0.50248580260225717"/>
                  <c:y val="-0.4751519584377692"/>
                </c:manualLayout>
              </c:layout>
              <c:tx>
                <c:rich>
                  <a:bodyPr rot="0" spcFirstLastPara="1" vertOverflow="ellipsis" vert="horz" wrap="square" lIns="38100" tIns="19050" rIns="38100" bIns="19050" anchor="ctr" anchorCtr="1">
                    <a:spAutoFit/>
                  </a:bodyPr>
                  <a:lstStyle/>
                  <a:p>
                    <a:pPr>
                      <a:defRPr sz="1197" b="0" i="0" u="none" strike="noStrike" kern="1200" baseline="0">
                        <a:solidFill>
                          <a:schemeClr val="accent5"/>
                        </a:solidFill>
                        <a:latin typeface="+mn-lt"/>
                        <a:ea typeface="+mn-ea"/>
                        <a:cs typeface="+mn-cs"/>
                      </a:defRPr>
                    </a:pPr>
                    <a:fld id="{54519EB3-35E7-4AB0-9BEB-18A1932D2E04}" type="SERIESNAME">
                      <a:rPr lang="en-US" smtClean="0">
                        <a:solidFill>
                          <a:schemeClr val="accent5"/>
                        </a:solidFill>
                      </a:rPr>
                      <a:pPr>
                        <a:defRPr>
                          <a:solidFill>
                            <a:schemeClr val="accent5"/>
                          </a:solidFill>
                        </a:defRPr>
                      </a:pPr>
                      <a:t>[SERIES NAME]</a:t>
                    </a:fld>
                    <a:r>
                      <a:rPr lang="en-US" dirty="0">
                        <a:solidFill>
                          <a:schemeClr val="accent5"/>
                        </a:solidFill>
                      </a:rPr>
                      <a:t> of models agree</a:t>
                    </a:r>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5"/>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321D-4A49-947D-88AD7C61A6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Sheet1!$A$2:$A$41</c:f>
              <c:strCache>
                <c:ptCount val="40"/>
                <c:pt idx="0">
                  <c:v>2022_05</c:v>
                </c:pt>
                <c:pt idx="1">
                  <c:v>2022_06</c:v>
                </c:pt>
                <c:pt idx="2">
                  <c:v>2022_07</c:v>
                </c:pt>
                <c:pt idx="3">
                  <c:v>2022_08</c:v>
                </c:pt>
                <c:pt idx="4">
                  <c:v>2022_09</c:v>
                </c:pt>
                <c:pt idx="5">
                  <c:v>2022_10</c:v>
                </c:pt>
                <c:pt idx="6">
                  <c:v>2022_11</c:v>
                </c:pt>
                <c:pt idx="7">
                  <c:v>2023_01</c:v>
                </c:pt>
                <c:pt idx="8">
                  <c:v>2023_02</c:v>
                </c:pt>
                <c:pt idx="9">
                  <c:v>2023_03</c:v>
                </c:pt>
                <c:pt idx="10">
                  <c:v>2023_04</c:v>
                </c:pt>
                <c:pt idx="11">
                  <c:v>2023_05</c:v>
                </c:pt>
                <c:pt idx="12">
                  <c:v>2023_06</c:v>
                </c:pt>
                <c:pt idx="13">
                  <c:v>2023_07</c:v>
                </c:pt>
                <c:pt idx="14">
                  <c:v>2023_08</c:v>
                </c:pt>
                <c:pt idx="15">
                  <c:v>2023_09</c:v>
                </c:pt>
                <c:pt idx="16">
                  <c:v>2023_10</c:v>
                </c:pt>
                <c:pt idx="17">
                  <c:v>2023_11</c:v>
                </c:pt>
                <c:pt idx="18">
                  <c:v>2023_12</c:v>
                </c:pt>
                <c:pt idx="19">
                  <c:v>2024_01</c:v>
                </c:pt>
                <c:pt idx="20">
                  <c:v>2024_02</c:v>
                </c:pt>
                <c:pt idx="21">
                  <c:v>2024_03</c:v>
                </c:pt>
                <c:pt idx="22">
                  <c:v>2024_04</c:v>
                </c:pt>
                <c:pt idx="23">
                  <c:v>2024_05</c:v>
                </c:pt>
                <c:pt idx="24">
                  <c:v>2024_06</c:v>
                </c:pt>
                <c:pt idx="25">
                  <c:v>2024_07</c:v>
                </c:pt>
                <c:pt idx="26">
                  <c:v>2024_08</c:v>
                </c:pt>
                <c:pt idx="27">
                  <c:v>2024_09</c:v>
                </c:pt>
                <c:pt idx="28">
                  <c:v>2024_10</c:v>
                </c:pt>
                <c:pt idx="29">
                  <c:v>2024_11</c:v>
                </c:pt>
                <c:pt idx="30">
                  <c:v>2024_12</c:v>
                </c:pt>
                <c:pt idx="31">
                  <c:v>2025_01</c:v>
                </c:pt>
                <c:pt idx="32">
                  <c:v>2025_02</c:v>
                </c:pt>
                <c:pt idx="33">
                  <c:v>2025_03</c:v>
                </c:pt>
                <c:pt idx="34">
                  <c:v>2025_04</c:v>
                </c:pt>
                <c:pt idx="35">
                  <c:v>2025_05</c:v>
                </c:pt>
                <c:pt idx="36">
                  <c:v>2025_06</c:v>
                </c:pt>
                <c:pt idx="37">
                  <c:v>2025_07</c:v>
                </c:pt>
                <c:pt idx="38">
                  <c:v>2025_08</c:v>
                </c:pt>
                <c:pt idx="39">
                  <c:v>2025_09</c:v>
                </c:pt>
              </c:strCache>
            </c:strRef>
          </c:cat>
          <c:val>
            <c:numRef>
              <c:f>Sheet1!$D$2:$D$41</c:f>
              <c:numCache>
                <c:formatCode>General</c:formatCode>
                <c:ptCount val="40"/>
                <c:pt idx="0">
                  <c:v>1</c:v>
                </c:pt>
                <c:pt idx="1">
                  <c:v>11</c:v>
                </c:pt>
                <c:pt idx="2">
                  <c:v>10</c:v>
                </c:pt>
                <c:pt idx="3">
                  <c:v>6</c:v>
                </c:pt>
                <c:pt idx="4">
                  <c:v>27</c:v>
                </c:pt>
                <c:pt idx="5">
                  <c:v>23</c:v>
                </c:pt>
                <c:pt idx="6">
                  <c:v>13</c:v>
                </c:pt>
                <c:pt idx="7">
                  <c:v>13</c:v>
                </c:pt>
                <c:pt idx="8">
                  <c:v>67</c:v>
                </c:pt>
                <c:pt idx="9">
                  <c:v>35</c:v>
                </c:pt>
                <c:pt idx="10">
                  <c:v>31</c:v>
                </c:pt>
                <c:pt idx="11">
                  <c:v>7</c:v>
                </c:pt>
                <c:pt idx="12">
                  <c:v>3</c:v>
                </c:pt>
                <c:pt idx="13">
                  <c:v>3</c:v>
                </c:pt>
                <c:pt idx="14">
                  <c:v>8</c:v>
                </c:pt>
                <c:pt idx="15">
                  <c:v>22</c:v>
                </c:pt>
                <c:pt idx="16">
                  <c:v>6</c:v>
                </c:pt>
                <c:pt idx="17">
                  <c:v>7</c:v>
                </c:pt>
                <c:pt idx="18">
                  <c:v>1</c:v>
                </c:pt>
                <c:pt idx="19">
                  <c:v>4</c:v>
                </c:pt>
                <c:pt idx="20">
                  <c:v>11</c:v>
                </c:pt>
                <c:pt idx="21">
                  <c:v>6</c:v>
                </c:pt>
                <c:pt idx="22">
                  <c:v>2</c:v>
                </c:pt>
                <c:pt idx="23">
                  <c:v>1</c:v>
                </c:pt>
                <c:pt idx="24">
                  <c:v>0</c:v>
                </c:pt>
                <c:pt idx="25">
                  <c:v>3</c:v>
                </c:pt>
                <c:pt idx="26">
                  <c:v>7</c:v>
                </c:pt>
                <c:pt idx="27">
                  <c:v>15</c:v>
                </c:pt>
                <c:pt idx="28">
                  <c:v>9</c:v>
                </c:pt>
                <c:pt idx="29">
                  <c:v>7</c:v>
                </c:pt>
                <c:pt idx="30">
                  <c:v>1</c:v>
                </c:pt>
                <c:pt idx="31">
                  <c:v>3</c:v>
                </c:pt>
                <c:pt idx="32">
                  <c:v>3</c:v>
                </c:pt>
                <c:pt idx="33">
                  <c:v>3</c:v>
                </c:pt>
                <c:pt idx="34">
                  <c:v>2</c:v>
                </c:pt>
                <c:pt idx="35">
                  <c:v>0</c:v>
                </c:pt>
                <c:pt idx="36">
                  <c:v>0</c:v>
                </c:pt>
                <c:pt idx="37">
                  <c:v>3</c:v>
                </c:pt>
                <c:pt idx="38">
                  <c:v>3</c:v>
                </c:pt>
                <c:pt idx="39">
                  <c:v>11</c:v>
                </c:pt>
              </c:numCache>
            </c:numRef>
          </c:val>
          <c:smooth val="1"/>
          <c:extLst>
            <c:ext xmlns:c16="http://schemas.microsoft.com/office/drawing/2014/chart" uri="{C3380CC4-5D6E-409C-BE32-E72D297353CC}">
              <c16:uniqueId val="{00000002-CBE6-40EC-AF75-996452020300}"/>
            </c:ext>
          </c:extLst>
        </c:ser>
        <c:ser>
          <c:idx val="3"/>
          <c:order val="3"/>
          <c:tx>
            <c:strRef>
              <c:f>Sheet1!$E$1</c:f>
              <c:strCache>
                <c:ptCount val="1"/>
                <c:pt idx="0">
                  <c:v>57%</c:v>
                </c:pt>
              </c:strCache>
            </c:strRef>
          </c:tx>
          <c:spPr>
            <a:ln w="28575" cap="rnd">
              <a:solidFill>
                <a:srgbClr val="00B050"/>
              </a:solidFill>
              <a:round/>
            </a:ln>
            <a:effectLst/>
          </c:spPr>
          <c:marker>
            <c:symbol val="none"/>
          </c:marker>
          <c:dLbls>
            <c:dLbl>
              <c:idx val="39"/>
              <c:layout>
                <c:manualLayout>
                  <c:x val="-0.50248580260225717"/>
                  <c:y val="-0.50661897555285318"/>
                </c:manualLayout>
              </c:layout>
              <c:tx>
                <c:rich>
                  <a:bodyPr/>
                  <a:lstStyle/>
                  <a:p>
                    <a:fld id="{9FC37D11-3E38-4215-B91E-48A3621A7D6D}" type="SERIESNAME">
                      <a:rPr lang="en-US" smtClean="0"/>
                      <a:pPr/>
                      <a:t>[SERIES NAME]</a:t>
                    </a:fld>
                    <a:r>
                      <a:rPr lang="en-US" dirty="0"/>
                      <a:t> of models agree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21D-4A49-947D-88AD7C61A6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Sheet1!$A$2:$A$41</c:f>
              <c:strCache>
                <c:ptCount val="40"/>
                <c:pt idx="0">
                  <c:v>2022_05</c:v>
                </c:pt>
                <c:pt idx="1">
                  <c:v>2022_06</c:v>
                </c:pt>
                <c:pt idx="2">
                  <c:v>2022_07</c:v>
                </c:pt>
                <c:pt idx="3">
                  <c:v>2022_08</c:v>
                </c:pt>
                <c:pt idx="4">
                  <c:v>2022_09</c:v>
                </c:pt>
                <c:pt idx="5">
                  <c:v>2022_10</c:v>
                </c:pt>
                <c:pt idx="6">
                  <c:v>2022_11</c:v>
                </c:pt>
                <c:pt idx="7">
                  <c:v>2023_01</c:v>
                </c:pt>
                <c:pt idx="8">
                  <c:v>2023_02</c:v>
                </c:pt>
                <c:pt idx="9">
                  <c:v>2023_03</c:v>
                </c:pt>
                <c:pt idx="10">
                  <c:v>2023_04</c:v>
                </c:pt>
                <c:pt idx="11">
                  <c:v>2023_05</c:v>
                </c:pt>
                <c:pt idx="12">
                  <c:v>2023_06</c:v>
                </c:pt>
                <c:pt idx="13">
                  <c:v>2023_07</c:v>
                </c:pt>
                <c:pt idx="14">
                  <c:v>2023_08</c:v>
                </c:pt>
                <c:pt idx="15">
                  <c:v>2023_09</c:v>
                </c:pt>
                <c:pt idx="16">
                  <c:v>2023_10</c:v>
                </c:pt>
                <c:pt idx="17">
                  <c:v>2023_11</c:v>
                </c:pt>
                <c:pt idx="18">
                  <c:v>2023_12</c:v>
                </c:pt>
                <c:pt idx="19">
                  <c:v>2024_01</c:v>
                </c:pt>
                <c:pt idx="20">
                  <c:v>2024_02</c:v>
                </c:pt>
                <c:pt idx="21">
                  <c:v>2024_03</c:v>
                </c:pt>
                <c:pt idx="22">
                  <c:v>2024_04</c:v>
                </c:pt>
                <c:pt idx="23">
                  <c:v>2024_05</c:v>
                </c:pt>
                <c:pt idx="24">
                  <c:v>2024_06</c:v>
                </c:pt>
                <c:pt idx="25">
                  <c:v>2024_07</c:v>
                </c:pt>
                <c:pt idx="26">
                  <c:v>2024_08</c:v>
                </c:pt>
                <c:pt idx="27">
                  <c:v>2024_09</c:v>
                </c:pt>
                <c:pt idx="28">
                  <c:v>2024_10</c:v>
                </c:pt>
                <c:pt idx="29">
                  <c:v>2024_11</c:v>
                </c:pt>
                <c:pt idx="30">
                  <c:v>2024_12</c:v>
                </c:pt>
                <c:pt idx="31">
                  <c:v>2025_01</c:v>
                </c:pt>
                <c:pt idx="32">
                  <c:v>2025_02</c:v>
                </c:pt>
                <c:pt idx="33">
                  <c:v>2025_03</c:v>
                </c:pt>
                <c:pt idx="34">
                  <c:v>2025_04</c:v>
                </c:pt>
                <c:pt idx="35">
                  <c:v>2025_05</c:v>
                </c:pt>
                <c:pt idx="36">
                  <c:v>2025_06</c:v>
                </c:pt>
                <c:pt idx="37">
                  <c:v>2025_07</c:v>
                </c:pt>
                <c:pt idx="38">
                  <c:v>2025_08</c:v>
                </c:pt>
                <c:pt idx="39">
                  <c:v>2025_09</c:v>
                </c:pt>
              </c:strCache>
            </c:strRef>
          </c:cat>
          <c:val>
            <c:numRef>
              <c:f>Sheet1!$E$2:$E$41</c:f>
              <c:numCache>
                <c:formatCode>General</c:formatCode>
                <c:ptCount val="40"/>
                <c:pt idx="0">
                  <c:v>2</c:v>
                </c:pt>
                <c:pt idx="1">
                  <c:v>11</c:v>
                </c:pt>
                <c:pt idx="2">
                  <c:v>10</c:v>
                </c:pt>
                <c:pt idx="3">
                  <c:v>6</c:v>
                </c:pt>
                <c:pt idx="4">
                  <c:v>27</c:v>
                </c:pt>
                <c:pt idx="5">
                  <c:v>23</c:v>
                </c:pt>
                <c:pt idx="6">
                  <c:v>13</c:v>
                </c:pt>
                <c:pt idx="7">
                  <c:v>13</c:v>
                </c:pt>
                <c:pt idx="8">
                  <c:v>70</c:v>
                </c:pt>
                <c:pt idx="9">
                  <c:v>35</c:v>
                </c:pt>
                <c:pt idx="10">
                  <c:v>31</c:v>
                </c:pt>
                <c:pt idx="11">
                  <c:v>7</c:v>
                </c:pt>
                <c:pt idx="12">
                  <c:v>3</c:v>
                </c:pt>
                <c:pt idx="13">
                  <c:v>3</c:v>
                </c:pt>
                <c:pt idx="14">
                  <c:v>9</c:v>
                </c:pt>
                <c:pt idx="15">
                  <c:v>22</c:v>
                </c:pt>
                <c:pt idx="16">
                  <c:v>6</c:v>
                </c:pt>
                <c:pt idx="17">
                  <c:v>7</c:v>
                </c:pt>
                <c:pt idx="18">
                  <c:v>1</c:v>
                </c:pt>
                <c:pt idx="19">
                  <c:v>4</c:v>
                </c:pt>
                <c:pt idx="20">
                  <c:v>11</c:v>
                </c:pt>
                <c:pt idx="21">
                  <c:v>6</c:v>
                </c:pt>
                <c:pt idx="22">
                  <c:v>3</c:v>
                </c:pt>
                <c:pt idx="23">
                  <c:v>1</c:v>
                </c:pt>
                <c:pt idx="24">
                  <c:v>0</c:v>
                </c:pt>
                <c:pt idx="25">
                  <c:v>3</c:v>
                </c:pt>
                <c:pt idx="26">
                  <c:v>7</c:v>
                </c:pt>
                <c:pt idx="27">
                  <c:v>15</c:v>
                </c:pt>
                <c:pt idx="28">
                  <c:v>9</c:v>
                </c:pt>
                <c:pt idx="29">
                  <c:v>7</c:v>
                </c:pt>
                <c:pt idx="30">
                  <c:v>1</c:v>
                </c:pt>
                <c:pt idx="31">
                  <c:v>3</c:v>
                </c:pt>
                <c:pt idx="32">
                  <c:v>3</c:v>
                </c:pt>
                <c:pt idx="33">
                  <c:v>3</c:v>
                </c:pt>
                <c:pt idx="34">
                  <c:v>3</c:v>
                </c:pt>
                <c:pt idx="35">
                  <c:v>0</c:v>
                </c:pt>
                <c:pt idx="36">
                  <c:v>0</c:v>
                </c:pt>
                <c:pt idx="37">
                  <c:v>3</c:v>
                </c:pt>
                <c:pt idx="38">
                  <c:v>3</c:v>
                </c:pt>
                <c:pt idx="39">
                  <c:v>13</c:v>
                </c:pt>
              </c:numCache>
            </c:numRef>
          </c:val>
          <c:smooth val="1"/>
          <c:extLst>
            <c:ext xmlns:c16="http://schemas.microsoft.com/office/drawing/2014/chart" uri="{C3380CC4-5D6E-409C-BE32-E72D297353CC}">
              <c16:uniqueId val="{00000003-CBE6-40EC-AF75-996452020300}"/>
            </c:ext>
          </c:extLst>
        </c:ser>
        <c:ser>
          <c:idx val="4"/>
          <c:order val="4"/>
          <c:tx>
            <c:strRef>
              <c:f>Sheet1!$F$1</c:f>
              <c:strCache>
                <c:ptCount val="1"/>
                <c:pt idx="0">
                  <c:v>29%</c:v>
                </c:pt>
              </c:strCache>
            </c:strRef>
          </c:tx>
          <c:spPr>
            <a:ln w="28575" cap="rnd">
              <a:solidFill>
                <a:srgbClr val="FFC000"/>
              </a:solidFill>
              <a:round/>
            </a:ln>
            <a:effectLst/>
          </c:spPr>
          <c:marker>
            <c:symbol val="none"/>
          </c:marker>
          <c:dLbls>
            <c:dLbl>
              <c:idx val="39"/>
              <c:layout>
                <c:manualLayout>
                  <c:x val="-0.50248580260225717"/>
                  <c:y val="-0.55696620293698762"/>
                </c:manualLayout>
              </c:layout>
              <c:tx>
                <c:rich>
                  <a:bodyPr/>
                  <a:lstStyle/>
                  <a:p>
                    <a:fld id="{BE2339AE-F4E2-4B98-BF5E-5E8F78B96419}" type="SERIESNAME">
                      <a:rPr lang="en-US" smtClean="0"/>
                      <a:pPr/>
                      <a:t>[SERIES NAME]</a:t>
                    </a:fld>
                    <a:r>
                      <a:rPr lang="en-US" dirty="0"/>
                      <a:t>of models agree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21D-4A49-947D-88AD7C61A6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991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Sheet1!$A$2:$A$41</c:f>
              <c:strCache>
                <c:ptCount val="40"/>
                <c:pt idx="0">
                  <c:v>2022_05</c:v>
                </c:pt>
                <c:pt idx="1">
                  <c:v>2022_06</c:v>
                </c:pt>
                <c:pt idx="2">
                  <c:v>2022_07</c:v>
                </c:pt>
                <c:pt idx="3">
                  <c:v>2022_08</c:v>
                </c:pt>
                <c:pt idx="4">
                  <c:v>2022_09</c:v>
                </c:pt>
                <c:pt idx="5">
                  <c:v>2022_10</c:v>
                </c:pt>
                <c:pt idx="6">
                  <c:v>2022_11</c:v>
                </c:pt>
                <c:pt idx="7">
                  <c:v>2023_01</c:v>
                </c:pt>
                <c:pt idx="8">
                  <c:v>2023_02</c:v>
                </c:pt>
                <c:pt idx="9">
                  <c:v>2023_03</c:v>
                </c:pt>
                <c:pt idx="10">
                  <c:v>2023_04</c:v>
                </c:pt>
                <c:pt idx="11">
                  <c:v>2023_05</c:v>
                </c:pt>
                <c:pt idx="12">
                  <c:v>2023_06</c:v>
                </c:pt>
                <c:pt idx="13">
                  <c:v>2023_07</c:v>
                </c:pt>
                <c:pt idx="14">
                  <c:v>2023_08</c:v>
                </c:pt>
                <c:pt idx="15">
                  <c:v>2023_09</c:v>
                </c:pt>
                <c:pt idx="16">
                  <c:v>2023_10</c:v>
                </c:pt>
                <c:pt idx="17">
                  <c:v>2023_11</c:v>
                </c:pt>
                <c:pt idx="18">
                  <c:v>2023_12</c:v>
                </c:pt>
                <c:pt idx="19">
                  <c:v>2024_01</c:v>
                </c:pt>
                <c:pt idx="20">
                  <c:v>2024_02</c:v>
                </c:pt>
                <c:pt idx="21">
                  <c:v>2024_03</c:v>
                </c:pt>
                <c:pt idx="22">
                  <c:v>2024_04</c:v>
                </c:pt>
                <c:pt idx="23">
                  <c:v>2024_05</c:v>
                </c:pt>
                <c:pt idx="24">
                  <c:v>2024_06</c:v>
                </c:pt>
                <c:pt idx="25">
                  <c:v>2024_07</c:v>
                </c:pt>
                <c:pt idx="26">
                  <c:v>2024_08</c:v>
                </c:pt>
                <c:pt idx="27">
                  <c:v>2024_09</c:v>
                </c:pt>
                <c:pt idx="28">
                  <c:v>2024_10</c:v>
                </c:pt>
                <c:pt idx="29">
                  <c:v>2024_11</c:v>
                </c:pt>
                <c:pt idx="30">
                  <c:v>2024_12</c:v>
                </c:pt>
                <c:pt idx="31">
                  <c:v>2025_01</c:v>
                </c:pt>
                <c:pt idx="32">
                  <c:v>2025_02</c:v>
                </c:pt>
                <c:pt idx="33">
                  <c:v>2025_03</c:v>
                </c:pt>
                <c:pt idx="34">
                  <c:v>2025_04</c:v>
                </c:pt>
                <c:pt idx="35">
                  <c:v>2025_05</c:v>
                </c:pt>
                <c:pt idx="36">
                  <c:v>2025_06</c:v>
                </c:pt>
                <c:pt idx="37">
                  <c:v>2025_07</c:v>
                </c:pt>
                <c:pt idx="38">
                  <c:v>2025_08</c:v>
                </c:pt>
                <c:pt idx="39">
                  <c:v>2025_09</c:v>
                </c:pt>
              </c:strCache>
            </c:strRef>
          </c:cat>
          <c:val>
            <c:numRef>
              <c:f>Sheet1!$F$2:$F$41</c:f>
              <c:numCache>
                <c:formatCode>General</c:formatCode>
                <c:ptCount val="40"/>
                <c:pt idx="0">
                  <c:v>2</c:v>
                </c:pt>
                <c:pt idx="1">
                  <c:v>11</c:v>
                </c:pt>
                <c:pt idx="2">
                  <c:v>10</c:v>
                </c:pt>
                <c:pt idx="3">
                  <c:v>6</c:v>
                </c:pt>
                <c:pt idx="4">
                  <c:v>27</c:v>
                </c:pt>
                <c:pt idx="5">
                  <c:v>23</c:v>
                </c:pt>
                <c:pt idx="6">
                  <c:v>13</c:v>
                </c:pt>
                <c:pt idx="7">
                  <c:v>13</c:v>
                </c:pt>
                <c:pt idx="8">
                  <c:v>70</c:v>
                </c:pt>
                <c:pt idx="9">
                  <c:v>35</c:v>
                </c:pt>
                <c:pt idx="10">
                  <c:v>31</c:v>
                </c:pt>
                <c:pt idx="11">
                  <c:v>7</c:v>
                </c:pt>
                <c:pt idx="12">
                  <c:v>3</c:v>
                </c:pt>
                <c:pt idx="13">
                  <c:v>3</c:v>
                </c:pt>
                <c:pt idx="14">
                  <c:v>9</c:v>
                </c:pt>
                <c:pt idx="15">
                  <c:v>22</c:v>
                </c:pt>
                <c:pt idx="16">
                  <c:v>6</c:v>
                </c:pt>
                <c:pt idx="17">
                  <c:v>7</c:v>
                </c:pt>
                <c:pt idx="18">
                  <c:v>1</c:v>
                </c:pt>
                <c:pt idx="19">
                  <c:v>4</c:v>
                </c:pt>
                <c:pt idx="20">
                  <c:v>11</c:v>
                </c:pt>
                <c:pt idx="21">
                  <c:v>6</c:v>
                </c:pt>
                <c:pt idx="22">
                  <c:v>3</c:v>
                </c:pt>
                <c:pt idx="23">
                  <c:v>1</c:v>
                </c:pt>
                <c:pt idx="24">
                  <c:v>0</c:v>
                </c:pt>
                <c:pt idx="25">
                  <c:v>3</c:v>
                </c:pt>
                <c:pt idx="26">
                  <c:v>7</c:v>
                </c:pt>
                <c:pt idx="27">
                  <c:v>15</c:v>
                </c:pt>
                <c:pt idx="28">
                  <c:v>9</c:v>
                </c:pt>
                <c:pt idx="29">
                  <c:v>8</c:v>
                </c:pt>
                <c:pt idx="30">
                  <c:v>1</c:v>
                </c:pt>
                <c:pt idx="31">
                  <c:v>3</c:v>
                </c:pt>
                <c:pt idx="32">
                  <c:v>3</c:v>
                </c:pt>
                <c:pt idx="33">
                  <c:v>3</c:v>
                </c:pt>
                <c:pt idx="34">
                  <c:v>3</c:v>
                </c:pt>
                <c:pt idx="35">
                  <c:v>0</c:v>
                </c:pt>
                <c:pt idx="36">
                  <c:v>0</c:v>
                </c:pt>
                <c:pt idx="37">
                  <c:v>3</c:v>
                </c:pt>
                <c:pt idx="38">
                  <c:v>3</c:v>
                </c:pt>
                <c:pt idx="39">
                  <c:v>13</c:v>
                </c:pt>
              </c:numCache>
            </c:numRef>
          </c:val>
          <c:smooth val="1"/>
          <c:extLst>
            <c:ext xmlns:c16="http://schemas.microsoft.com/office/drawing/2014/chart" uri="{C3380CC4-5D6E-409C-BE32-E72D297353CC}">
              <c16:uniqueId val="{00000004-CBE6-40EC-AF75-996452020300}"/>
            </c:ext>
          </c:extLst>
        </c:ser>
        <c:ser>
          <c:idx val="5"/>
          <c:order val="5"/>
          <c:tx>
            <c:strRef>
              <c:f>Sheet1!$G$1</c:f>
              <c:strCache>
                <c:ptCount val="1"/>
                <c:pt idx="0">
                  <c:v>14%</c:v>
                </c:pt>
              </c:strCache>
            </c:strRef>
          </c:tx>
          <c:spPr>
            <a:ln w="28575" cap="rnd">
              <a:solidFill>
                <a:schemeClr val="tx1"/>
              </a:solidFill>
              <a:round/>
            </a:ln>
            <a:effectLst/>
          </c:spPr>
          <c:marker>
            <c:symbol val="none"/>
          </c:marker>
          <c:dLbls>
            <c:dLbl>
              <c:idx val="39"/>
              <c:layout>
                <c:manualLayout>
                  <c:x val="-0.50248580260225717"/>
                  <c:y val="-0.28320315403575647"/>
                </c:manualLayout>
              </c:layout>
              <c:tx>
                <c:rich>
                  <a:bodyPr/>
                  <a:lstStyle/>
                  <a:p>
                    <a:fld id="{C9E488AF-ACE6-4520-92CB-009473DDBF22}" type="SERIESNAME">
                      <a:rPr lang="en-US" smtClean="0"/>
                      <a:pPr/>
                      <a:t>[SERIES NAME]</a:t>
                    </a:fld>
                    <a:r>
                      <a:rPr lang="en-US" dirty="0"/>
                      <a:t> of models agree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321D-4A49-947D-88AD7C61A6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Sheet1!$A$2:$A$41</c:f>
              <c:strCache>
                <c:ptCount val="40"/>
                <c:pt idx="0">
                  <c:v>2022_05</c:v>
                </c:pt>
                <c:pt idx="1">
                  <c:v>2022_06</c:v>
                </c:pt>
                <c:pt idx="2">
                  <c:v>2022_07</c:v>
                </c:pt>
                <c:pt idx="3">
                  <c:v>2022_08</c:v>
                </c:pt>
                <c:pt idx="4">
                  <c:v>2022_09</c:v>
                </c:pt>
                <c:pt idx="5">
                  <c:v>2022_10</c:v>
                </c:pt>
                <c:pt idx="6">
                  <c:v>2022_11</c:v>
                </c:pt>
                <c:pt idx="7">
                  <c:v>2023_01</c:v>
                </c:pt>
                <c:pt idx="8">
                  <c:v>2023_02</c:v>
                </c:pt>
                <c:pt idx="9">
                  <c:v>2023_03</c:v>
                </c:pt>
                <c:pt idx="10">
                  <c:v>2023_04</c:v>
                </c:pt>
                <c:pt idx="11">
                  <c:v>2023_05</c:v>
                </c:pt>
                <c:pt idx="12">
                  <c:v>2023_06</c:v>
                </c:pt>
                <c:pt idx="13">
                  <c:v>2023_07</c:v>
                </c:pt>
                <c:pt idx="14">
                  <c:v>2023_08</c:v>
                </c:pt>
                <c:pt idx="15">
                  <c:v>2023_09</c:v>
                </c:pt>
                <c:pt idx="16">
                  <c:v>2023_10</c:v>
                </c:pt>
                <c:pt idx="17">
                  <c:v>2023_11</c:v>
                </c:pt>
                <c:pt idx="18">
                  <c:v>2023_12</c:v>
                </c:pt>
                <c:pt idx="19">
                  <c:v>2024_01</c:v>
                </c:pt>
                <c:pt idx="20">
                  <c:v>2024_02</c:v>
                </c:pt>
                <c:pt idx="21">
                  <c:v>2024_03</c:v>
                </c:pt>
                <c:pt idx="22">
                  <c:v>2024_04</c:v>
                </c:pt>
                <c:pt idx="23">
                  <c:v>2024_05</c:v>
                </c:pt>
                <c:pt idx="24">
                  <c:v>2024_06</c:v>
                </c:pt>
                <c:pt idx="25">
                  <c:v>2024_07</c:v>
                </c:pt>
                <c:pt idx="26">
                  <c:v>2024_08</c:v>
                </c:pt>
                <c:pt idx="27">
                  <c:v>2024_09</c:v>
                </c:pt>
                <c:pt idx="28">
                  <c:v>2024_10</c:v>
                </c:pt>
                <c:pt idx="29">
                  <c:v>2024_11</c:v>
                </c:pt>
                <c:pt idx="30">
                  <c:v>2024_12</c:v>
                </c:pt>
                <c:pt idx="31">
                  <c:v>2025_01</c:v>
                </c:pt>
                <c:pt idx="32">
                  <c:v>2025_02</c:v>
                </c:pt>
                <c:pt idx="33">
                  <c:v>2025_03</c:v>
                </c:pt>
                <c:pt idx="34">
                  <c:v>2025_04</c:v>
                </c:pt>
                <c:pt idx="35">
                  <c:v>2025_05</c:v>
                </c:pt>
                <c:pt idx="36">
                  <c:v>2025_06</c:v>
                </c:pt>
                <c:pt idx="37">
                  <c:v>2025_07</c:v>
                </c:pt>
                <c:pt idx="38">
                  <c:v>2025_08</c:v>
                </c:pt>
                <c:pt idx="39">
                  <c:v>2025_09</c:v>
                </c:pt>
              </c:strCache>
            </c:strRef>
          </c:cat>
          <c:val>
            <c:numRef>
              <c:f>Sheet1!$G$2:$G$41</c:f>
              <c:numCache>
                <c:formatCode>General</c:formatCode>
                <c:ptCount val="40"/>
                <c:pt idx="0">
                  <c:v>4</c:v>
                </c:pt>
                <c:pt idx="1">
                  <c:v>26</c:v>
                </c:pt>
                <c:pt idx="2">
                  <c:v>18</c:v>
                </c:pt>
                <c:pt idx="3">
                  <c:v>11</c:v>
                </c:pt>
                <c:pt idx="4">
                  <c:v>83</c:v>
                </c:pt>
                <c:pt idx="5">
                  <c:v>87</c:v>
                </c:pt>
                <c:pt idx="6">
                  <c:v>67</c:v>
                </c:pt>
                <c:pt idx="7">
                  <c:v>40</c:v>
                </c:pt>
                <c:pt idx="8">
                  <c:v>102</c:v>
                </c:pt>
                <c:pt idx="9">
                  <c:v>55</c:v>
                </c:pt>
                <c:pt idx="10">
                  <c:v>47</c:v>
                </c:pt>
                <c:pt idx="11">
                  <c:v>18</c:v>
                </c:pt>
                <c:pt idx="12">
                  <c:v>9</c:v>
                </c:pt>
                <c:pt idx="13">
                  <c:v>10</c:v>
                </c:pt>
                <c:pt idx="14">
                  <c:v>28</c:v>
                </c:pt>
                <c:pt idx="15">
                  <c:v>54</c:v>
                </c:pt>
                <c:pt idx="16">
                  <c:v>33</c:v>
                </c:pt>
                <c:pt idx="17">
                  <c:v>29</c:v>
                </c:pt>
                <c:pt idx="18">
                  <c:v>3</c:v>
                </c:pt>
                <c:pt idx="19">
                  <c:v>20</c:v>
                </c:pt>
                <c:pt idx="20">
                  <c:v>39</c:v>
                </c:pt>
                <c:pt idx="21">
                  <c:v>26</c:v>
                </c:pt>
                <c:pt idx="22">
                  <c:v>17</c:v>
                </c:pt>
                <c:pt idx="23">
                  <c:v>4</c:v>
                </c:pt>
                <c:pt idx="24">
                  <c:v>5</c:v>
                </c:pt>
                <c:pt idx="25">
                  <c:v>10</c:v>
                </c:pt>
                <c:pt idx="26">
                  <c:v>23</c:v>
                </c:pt>
                <c:pt idx="27">
                  <c:v>45</c:v>
                </c:pt>
                <c:pt idx="28">
                  <c:v>39</c:v>
                </c:pt>
                <c:pt idx="29">
                  <c:v>33</c:v>
                </c:pt>
                <c:pt idx="30">
                  <c:v>6</c:v>
                </c:pt>
                <c:pt idx="31">
                  <c:v>14</c:v>
                </c:pt>
                <c:pt idx="32">
                  <c:v>31</c:v>
                </c:pt>
                <c:pt idx="33">
                  <c:v>25</c:v>
                </c:pt>
                <c:pt idx="34">
                  <c:v>26</c:v>
                </c:pt>
                <c:pt idx="35">
                  <c:v>8</c:v>
                </c:pt>
                <c:pt idx="36">
                  <c:v>6</c:v>
                </c:pt>
                <c:pt idx="37">
                  <c:v>10</c:v>
                </c:pt>
                <c:pt idx="38">
                  <c:v>15</c:v>
                </c:pt>
                <c:pt idx="39">
                  <c:v>59</c:v>
                </c:pt>
              </c:numCache>
            </c:numRef>
          </c:val>
          <c:smooth val="1"/>
          <c:extLst>
            <c:ext xmlns:c16="http://schemas.microsoft.com/office/drawing/2014/chart" uri="{C3380CC4-5D6E-409C-BE32-E72D297353CC}">
              <c16:uniqueId val="{00000005-CBE6-40EC-AF75-996452020300}"/>
            </c:ext>
          </c:extLst>
        </c:ser>
        <c:dLbls>
          <c:showLegendKey val="0"/>
          <c:showVal val="0"/>
          <c:showCatName val="0"/>
          <c:showSerName val="0"/>
          <c:showPercent val="0"/>
          <c:showBubbleSize val="0"/>
        </c:dLbls>
        <c:smooth val="0"/>
        <c:axId val="822465775"/>
        <c:axId val="822467215"/>
      </c:lineChart>
      <c:catAx>
        <c:axId val="822465775"/>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Year and Month</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822467215"/>
        <c:crosses val="autoZero"/>
        <c:auto val="1"/>
        <c:lblAlgn val="ctr"/>
        <c:lblOffset val="100"/>
        <c:noMultiLvlLbl val="0"/>
      </c:catAx>
      <c:valAx>
        <c:axId val="822467215"/>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Number of Comments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224657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7030A0"/>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069944648120184E-2"/>
          <c:y val="3.6769333384869866E-2"/>
          <c:w val="0.8352871828049746"/>
          <c:h val="0.79434421249701437"/>
        </c:manualLayout>
      </c:layout>
      <c:lineChart>
        <c:grouping val="standard"/>
        <c:varyColors val="0"/>
        <c:ser>
          <c:idx val="0"/>
          <c:order val="0"/>
          <c:tx>
            <c:strRef>
              <c:f>Sheet1!$B$1</c:f>
              <c:strCache>
                <c:ptCount val="1"/>
                <c:pt idx="0">
                  <c:v>100%</c:v>
                </c:pt>
              </c:strCache>
            </c:strRef>
          </c:tx>
          <c:spPr>
            <a:ln w="28575" cap="rnd">
              <a:solidFill>
                <a:schemeClr val="accent1"/>
              </a:solidFill>
              <a:round/>
            </a:ln>
            <a:effectLst/>
          </c:spPr>
          <c:marker>
            <c:symbol val="none"/>
          </c:marker>
          <c:dLbls>
            <c:dLbl>
              <c:idx val="39"/>
              <c:layout>
                <c:manualLayout>
                  <c:x val="-0.50248580260225717"/>
                  <c:y val="-0.40907122249609262"/>
                </c:manualLayout>
              </c:layout>
              <c:tx>
                <c:rich>
                  <a:bodyPr/>
                  <a:lstStyle/>
                  <a:p>
                    <a:fld id="{D2CE54A1-60B7-497E-8B98-20866B4F6D56}" type="SERIESNAME">
                      <a:rPr lang="en-US" smtClean="0"/>
                      <a:pPr/>
                      <a:t>[SERIES NAME]</a:t>
                    </a:fld>
                    <a:r>
                      <a:rPr lang="en-US" dirty="0"/>
                      <a:t> of models</a:t>
                    </a:r>
                    <a:r>
                      <a:rPr lang="en-US" baseline="0" dirty="0"/>
                      <a:t> agree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21D-4A49-947D-88AD7C61A6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Sheet1!$A$2:$A$41</c:f>
              <c:strCache>
                <c:ptCount val="40"/>
                <c:pt idx="0">
                  <c:v>2022_05</c:v>
                </c:pt>
                <c:pt idx="1">
                  <c:v>2022_06</c:v>
                </c:pt>
                <c:pt idx="2">
                  <c:v>2022_07</c:v>
                </c:pt>
                <c:pt idx="3">
                  <c:v>2022_08</c:v>
                </c:pt>
                <c:pt idx="4">
                  <c:v>2022_09</c:v>
                </c:pt>
                <c:pt idx="5">
                  <c:v>2022_10</c:v>
                </c:pt>
                <c:pt idx="6">
                  <c:v>2022_11</c:v>
                </c:pt>
                <c:pt idx="7">
                  <c:v>2023_01</c:v>
                </c:pt>
                <c:pt idx="8">
                  <c:v>2023_02</c:v>
                </c:pt>
                <c:pt idx="9">
                  <c:v>2023_03</c:v>
                </c:pt>
                <c:pt idx="10">
                  <c:v>2023_04</c:v>
                </c:pt>
                <c:pt idx="11">
                  <c:v>2023_05</c:v>
                </c:pt>
                <c:pt idx="12">
                  <c:v>2023_06</c:v>
                </c:pt>
                <c:pt idx="13">
                  <c:v>2023_07</c:v>
                </c:pt>
                <c:pt idx="14">
                  <c:v>2023_08</c:v>
                </c:pt>
                <c:pt idx="15">
                  <c:v>2023_09</c:v>
                </c:pt>
                <c:pt idx="16">
                  <c:v>2023_10</c:v>
                </c:pt>
                <c:pt idx="17">
                  <c:v>2023_11</c:v>
                </c:pt>
                <c:pt idx="18">
                  <c:v>2023_12</c:v>
                </c:pt>
                <c:pt idx="19">
                  <c:v>2024_01</c:v>
                </c:pt>
                <c:pt idx="20">
                  <c:v>2024_02</c:v>
                </c:pt>
                <c:pt idx="21">
                  <c:v>2024_03</c:v>
                </c:pt>
                <c:pt idx="22">
                  <c:v>2024_04</c:v>
                </c:pt>
                <c:pt idx="23">
                  <c:v>2024_05</c:v>
                </c:pt>
                <c:pt idx="24">
                  <c:v>2024_06</c:v>
                </c:pt>
                <c:pt idx="25">
                  <c:v>2024_07</c:v>
                </c:pt>
                <c:pt idx="26">
                  <c:v>2024_08</c:v>
                </c:pt>
                <c:pt idx="27">
                  <c:v>2024_09</c:v>
                </c:pt>
                <c:pt idx="28">
                  <c:v>2024_10</c:v>
                </c:pt>
                <c:pt idx="29">
                  <c:v>2024_11</c:v>
                </c:pt>
                <c:pt idx="30">
                  <c:v>2024_12</c:v>
                </c:pt>
                <c:pt idx="31">
                  <c:v>2025_01</c:v>
                </c:pt>
                <c:pt idx="32">
                  <c:v>2025_02</c:v>
                </c:pt>
                <c:pt idx="33">
                  <c:v>2025_03</c:v>
                </c:pt>
                <c:pt idx="34">
                  <c:v>2025_04</c:v>
                </c:pt>
                <c:pt idx="35">
                  <c:v>2025_05</c:v>
                </c:pt>
                <c:pt idx="36">
                  <c:v>2025_06</c:v>
                </c:pt>
                <c:pt idx="37">
                  <c:v>2025_07</c:v>
                </c:pt>
                <c:pt idx="38">
                  <c:v>2025_08</c:v>
                </c:pt>
                <c:pt idx="39">
                  <c:v>2025_09</c:v>
                </c:pt>
              </c:strCache>
            </c:strRef>
          </c:cat>
          <c:val>
            <c:numRef>
              <c:f>Sheet1!$B$2:$B$41</c:f>
              <c:numCache>
                <c:formatCode>General</c:formatCode>
                <c:ptCount val="40"/>
                <c:pt idx="0">
                  <c:v>0</c:v>
                </c:pt>
                <c:pt idx="1">
                  <c:v>2</c:v>
                </c:pt>
                <c:pt idx="2">
                  <c:v>0</c:v>
                </c:pt>
                <c:pt idx="3">
                  <c:v>1</c:v>
                </c:pt>
                <c:pt idx="4">
                  <c:v>47</c:v>
                </c:pt>
                <c:pt idx="5">
                  <c:v>27</c:v>
                </c:pt>
                <c:pt idx="6">
                  <c:v>13</c:v>
                </c:pt>
                <c:pt idx="7">
                  <c:v>9</c:v>
                </c:pt>
                <c:pt idx="8">
                  <c:v>13</c:v>
                </c:pt>
                <c:pt idx="9">
                  <c:v>6</c:v>
                </c:pt>
                <c:pt idx="10">
                  <c:v>8</c:v>
                </c:pt>
                <c:pt idx="11">
                  <c:v>3</c:v>
                </c:pt>
                <c:pt idx="12">
                  <c:v>0</c:v>
                </c:pt>
                <c:pt idx="13">
                  <c:v>0</c:v>
                </c:pt>
                <c:pt idx="14">
                  <c:v>15</c:v>
                </c:pt>
                <c:pt idx="15">
                  <c:v>29</c:v>
                </c:pt>
                <c:pt idx="16">
                  <c:v>24</c:v>
                </c:pt>
                <c:pt idx="17">
                  <c:v>13</c:v>
                </c:pt>
                <c:pt idx="18">
                  <c:v>4</c:v>
                </c:pt>
                <c:pt idx="19">
                  <c:v>8</c:v>
                </c:pt>
                <c:pt idx="20">
                  <c:v>10</c:v>
                </c:pt>
                <c:pt idx="21">
                  <c:v>10</c:v>
                </c:pt>
                <c:pt idx="22">
                  <c:v>12</c:v>
                </c:pt>
                <c:pt idx="23">
                  <c:v>1</c:v>
                </c:pt>
                <c:pt idx="24">
                  <c:v>4</c:v>
                </c:pt>
                <c:pt idx="25">
                  <c:v>1</c:v>
                </c:pt>
                <c:pt idx="26">
                  <c:v>3</c:v>
                </c:pt>
                <c:pt idx="27">
                  <c:v>29</c:v>
                </c:pt>
                <c:pt idx="28">
                  <c:v>21</c:v>
                </c:pt>
                <c:pt idx="29">
                  <c:v>13</c:v>
                </c:pt>
                <c:pt idx="30">
                  <c:v>6</c:v>
                </c:pt>
                <c:pt idx="31">
                  <c:v>4</c:v>
                </c:pt>
                <c:pt idx="32">
                  <c:v>21</c:v>
                </c:pt>
                <c:pt idx="33">
                  <c:v>10</c:v>
                </c:pt>
                <c:pt idx="34">
                  <c:v>5</c:v>
                </c:pt>
                <c:pt idx="35">
                  <c:v>0</c:v>
                </c:pt>
                <c:pt idx="36">
                  <c:v>2</c:v>
                </c:pt>
                <c:pt idx="37">
                  <c:v>3</c:v>
                </c:pt>
                <c:pt idx="38">
                  <c:v>6</c:v>
                </c:pt>
                <c:pt idx="39">
                  <c:v>32</c:v>
                </c:pt>
              </c:numCache>
            </c:numRef>
          </c:val>
          <c:smooth val="1"/>
          <c:extLst>
            <c:ext xmlns:c16="http://schemas.microsoft.com/office/drawing/2014/chart" uri="{C3380CC4-5D6E-409C-BE32-E72D297353CC}">
              <c16:uniqueId val="{00000000-CBE6-40EC-AF75-996452020300}"/>
            </c:ext>
          </c:extLst>
        </c:ser>
        <c:ser>
          <c:idx val="1"/>
          <c:order val="1"/>
          <c:tx>
            <c:strRef>
              <c:f>Sheet1!$C$1</c:f>
              <c:strCache>
                <c:ptCount val="1"/>
                <c:pt idx="0">
                  <c:v>80%</c:v>
                </c:pt>
              </c:strCache>
            </c:strRef>
          </c:tx>
          <c:spPr>
            <a:ln w="28575" cap="rnd">
              <a:solidFill>
                <a:schemeClr val="tx1"/>
              </a:solidFill>
              <a:round/>
            </a:ln>
            <a:effectLst/>
          </c:spPr>
          <c:marker>
            <c:symbol val="none"/>
          </c:marker>
          <c:dLbls>
            <c:dLbl>
              <c:idx val="39"/>
              <c:layout>
                <c:manualLayout>
                  <c:x val="-0.50248580260225717"/>
                  <c:y val="-9.8930071863729513E-2"/>
                </c:manualLayout>
              </c:layout>
              <c:tx>
                <c:rich>
                  <a:bodyPr/>
                  <a:lstStyle/>
                  <a:p>
                    <a:fld id="{E35A7E45-AD11-40A4-B948-1BDB72BBC4EB}" type="SERIESNAME">
                      <a:rPr lang="en-US" smtClean="0">
                        <a:solidFill>
                          <a:schemeClr val="tx1"/>
                        </a:solidFill>
                      </a:rPr>
                      <a:pPr/>
                      <a:t>[SERIES NAME]</a:t>
                    </a:fld>
                    <a:r>
                      <a:rPr lang="en-US" dirty="0">
                        <a:solidFill>
                          <a:schemeClr val="tx1"/>
                        </a:solidFill>
                      </a:rPr>
                      <a:t> of models agree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21D-4A49-947D-88AD7C61A6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Sheet1!$A$2:$A$41</c:f>
              <c:strCache>
                <c:ptCount val="40"/>
                <c:pt idx="0">
                  <c:v>2022_05</c:v>
                </c:pt>
                <c:pt idx="1">
                  <c:v>2022_06</c:v>
                </c:pt>
                <c:pt idx="2">
                  <c:v>2022_07</c:v>
                </c:pt>
                <c:pt idx="3">
                  <c:v>2022_08</c:v>
                </c:pt>
                <c:pt idx="4">
                  <c:v>2022_09</c:v>
                </c:pt>
                <c:pt idx="5">
                  <c:v>2022_10</c:v>
                </c:pt>
                <c:pt idx="6">
                  <c:v>2022_11</c:v>
                </c:pt>
                <c:pt idx="7">
                  <c:v>2023_01</c:v>
                </c:pt>
                <c:pt idx="8">
                  <c:v>2023_02</c:v>
                </c:pt>
                <c:pt idx="9">
                  <c:v>2023_03</c:v>
                </c:pt>
                <c:pt idx="10">
                  <c:v>2023_04</c:v>
                </c:pt>
                <c:pt idx="11">
                  <c:v>2023_05</c:v>
                </c:pt>
                <c:pt idx="12">
                  <c:v>2023_06</c:v>
                </c:pt>
                <c:pt idx="13">
                  <c:v>2023_07</c:v>
                </c:pt>
                <c:pt idx="14">
                  <c:v>2023_08</c:v>
                </c:pt>
                <c:pt idx="15">
                  <c:v>2023_09</c:v>
                </c:pt>
                <c:pt idx="16">
                  <c:v>2023_10</c:v>
                </c:pt>
                <c:pt idx="17">
                  <c:v>2023_11</c:v>
                </c:pt>
                <c:pt idx="18">
                  <c:v>2023_12</c:v>
                </c:pt>
                <c:pt idx="19">
                  <c:v>2024_01</c:v>
                </c:pt>
                <c:pt idx="20">
                  <c:v>2024_02</c:v>
                </c:pt>
                <c:pt idx="21">
                  <c:v>2024_03</c:v>
                </c:pt>
                <c:pt idx="22">
                  <c:v>2024_04</c:v>
                </c:pt>
                <c:pt idx="23">
                  <c:v>2024_05</c:v>
                </c:pt>
                <c:pt idx="24">
                  <c:v>2024_06</c:v>
                </c:pt>
                <c:pt idx="25">
                  <c:v>2024_07</c:v>
                </c:pt>
                <c:pt idx="26">
                  <c:v>2024_08</c:v>
                </c:pt>
                <c:pt idx="27">
                  <c:v>2024_09</c:v>
                </c:pt>
                <c:pt idx="28">
                  <c:v>2024_10</c:v>
                </c:pt>
                <c:pt idx="29">
                  <c:v>2024_11</c:v>
                </c:pt>
                <c:pt idx="30">
                  <c:v>2024_12</c:v>
                </c:pt>
                <c:pt idx="31">
                  <c:v>2025_01</c:v>
                </c:pt>
                <c:pt idx="32">
                  <c:v>2025_02</c:v>
                </c:pt>
                <c:pt idx="33">
                  <c:v>2025_03</c:v>
                </c:pt>
                <c:pt idx="34">
                  <c:v>2025_04</c:v>
                </c:pt>
                <c:pt idx="35">
                  <c:v>2025_05</c:v>
                </c:pt>
                <c:pt idx="36">
                  <c:v>2025_06</c:v>
                </c:pt>
                <c:pt idx="37">
                  <c:v>2025_07</c:v>
                </c:pt>
                <c:pt idx="38">
                  <c:v>2025_08</c:v>
                </c:pt>
                <c:pt idx="39">
                  <c:v>2025_09</c:v>
                </c:pt>
              </c:strCache>
            </c:strRef>
          </c:cat>
          <c:val>
            <c:numRef>
              <c:f>Sheet1!$C$2:$C$41</c:f>
              <c:numCache>
                <c:formatCode>General</c:formatCode>
                <c:ptCount val="40"/>
                <c:pt idx="0">
                  <c:v>1</c:v>
                </c:pt>
                <c:pt idx="1">
                  <c:v>7</c:v>
                </c:pt>
                <c:pt idx="2">
                  <c:v>1</c:v>
                </c:pt>
                <c:pt idx="3">
                  <c:v>2</c:v>
                </c:pt>
                <c:pt idx="4">
                  <c:v>107</c:v>
                </c:pt>
                <c:pt idx="5">
                  <c:v>105</c:v>
                </c:pt>
                <c:pt idx="6">
                  <c:v>54</c:v>
                </c:pt>
                <c:pt idx="7">
                  <c:v>28</c:v>
                </c:pt>
                <c:pt idx="8">
                  <c:v>34</c:v>
                </c:pt>
                <c:pt idx="9">
                  <c:v>27</c:v>
                </c:pt>
                <c:pt idx="10">
                  <c:v>33</c:v>
                </c:pt>
                <c:pt idx="11">
                  <c:v>15</c:v>
                </c:pt>
                <c:pt idx="12">
                  <c:v>4</c:v>
                </c:pt>
                <c:pt idx="13">
                  <c:v>1</c:v>
                </c:pt>
                <c:pt idx="14">
                  <c:v>49</c:v>
                </c:pt>
                <c:pt idx="15">
                  <c:v>88</c:v>
                </c:pt>
                <c:pt idx="16">
                  <c:v>71</c:v>
                </c:pt>
                <c:pt idx="17">
                  <c:v>34</c:v>
                </c:pt>
                <c:pt idx="18">
                  <c:v>12</c:v>
                </c:pt>
                <c:pt idx="19">
                  <c:v>20</c:v>
                </c:pt>
                <c:pt idx="20">
                  <c:v>39</c:v>
                </c:pt>
                <c:pt idx="21">
                  <c:v>24</c:v>
                </c:pt>
                <c:pt idx="22">
                  <c:v>32</c:v>
                </c:pt>
                <c:pt idx="23">
                  <c:v>1</c:v>
                </c:pt>
                <c:pt idx="24">
                  <c:v>5</c:v>
                </c:pt>
                <c:pt idx="25">
                  <c:v>5</c:v>
                </c:pt>
                <c:pt idx="26">
                  <c:v>28</c:v>
                </c:pt>
                <c:pt idx="27">
                  <c:v>102</c:v>
                </c:pt>
                <c:pt idx="28">
                  <c:v>64</c:v>
                </c:pt>
                <c:pt idx="29">
                  <c:v>38</c:v>
                </c:pt>
                <c:pt idx="30">
                  <c:v>14</c:v>
                </c:pt>
                <c:pt idx="31">
                  <c:v>17</c:v>
                </c:pt>
                <c:pt idx="32">
                  <c:v>49</c:v>
                </c:pt>
                <c:pt idx="33">
                  <c:v>31</c:v>
                </c:pt>
                <c:pt idx="34">
                  <c:v>39</c:v>
                </c:pt>
                <c:pt idx="35">
                  <c:v>3</c:v>
                </c:pt>
                <c:pt idx="36">
                  <c:v>8</c:v>
                </c:pt>
                <c:pt idx="37">
                  <c:v>9</c:v>
                </c:pt>
                <c:pt idx="38">
                  <c:v>26</c:v>
                </c:pt>
                <c:pt idx="39">
                  <c:v>111</c:v>
                </c:pt>
              </c:numCache>
            </c:numRef>
          </c:val>
          <c:smooth val="1"/>
          <c:extLst>
            <c:ext xmlns:c16="http://schemas.microsoft.com/office/drawing/2014/chart" uri="{C3380CC4-5D6E-409C-BE32-E72D297353CC}">
              <c16:uniqueId val="{00000001-CBE6-40EC-AF75-996452020300}"/>
            </c:ext>
          </c:extLst>
        </c:ser>
        <c:ser>
          <c:idx val="2"/>
          <c:order val="2"/>
          <c:tx>
            <c:strRef>
              <c:f>Sheet1!$D$1</c:f>
              <c:strCache>
                <c:ptCount val="1"/>
                <c:pt idx="0">
                  <c:v>60%</c:v>
                </c:pt>
              </c:strCache>
            </c:strRef>
          </c:tx>
          <c:spPr>
            <a:ln w="28575" cap="rnd">
              <a:solidFill>
                <a:schemeClr val="accent5"/>
              </a:solidFill>
              <a:round/>
            </a:ln>
            <a:effectLst/>
          </c:spPr>
          <c:marker>
            <c:symbol val="none"/>
          </c:marker>
          <c:dLbls>
            <c:dLbl>
              <c:idx val="39"/>
              <c:layout>
                <c:manualLayout>
                  <c:x val="-0.50248580260225717"/>
                  <c:y val="-0.10106388250463581"/>
                </c:manualLayout>
              </c:layout>
              <c:tx>
                <c:rich>
                  <a:bodyPr rot="0" spcFirstLastPara="1" vertOverflow="ellipsis" vert="horz" wrap="square" lIns="38100" tIns="19050" rIns="38100" bIns="19050" anchor="ctr" anchorCtr="1">
                    <a:spAutoFit/>
                  </a:bodyPr>
                  <a:lstStyle/>
                  <a:p>
                    <a:pPr>
                      <a:defRPr sz="1197" b="0" i="0" u="none" strike="noStrike" kern="1200" baseline="0">
                        <a:solidFill>
                          <a:schemeClr val="accent5"/>
                        </a:solidFill>
                        <a:latin typeface="+mn-lt"/>
                        <a:ea typeface="+mn-ea"/>
                        <a:cs typeface="+mn-cs"/>
                      </a:defRPr>
                    </a:pPr>
                    <a:fld id="{54519EB3-35E7-4AB0-9BEB-18A1932D2E04}" type="SERIESNAME">
                      <a:rPr lang="en-US" smtClean="0">
                        <a:solidFill>
                          <a:schemeClr val="accent5"/>
                        </a:solidFill>
                      </a:rPr>
                      <a:pPr>
                        <a:defRPr>
                          <a:solidFill>
                            <a:schemeClr val="accent5"/>
                          </a:solidFill>
                        </a:defRPr>
                      </a:pPr>
                      <a:t>[SERIES NAME]</a:t>
                    </a:fld>
                    <a:r>
                      <a:rPr lang="en-US" dirty="0">
                        <a:solidFill>
                          <a:schemeClr val="accent5"/>
                        </a:solidFill>
                      </a:rPr>
                      <a:t> of models agree</a:t>
                    </a:r>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5"/>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321D-4A49-947D-88AD7C61A6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Sheet1!$A$2:$A$41</c:f>
              <c:strCache>
                <c:ptCount val="40"/>
                <c:pt idx="0">
                  <c:v>2022_05</c:v>
                </c:pt>
                <c:pt idx="1">
                  <c:v>2022_06</c:v>
                </c:pt>
                <c:pt idx="2">
                  <c:v>2022_07</c:v>
                </c:pt>
                <c:pt idx="3">
                  <c:v>2022_08</c:v>
                </c:pt>
                <c:pt idx="4">
                  <c:v>2022_09</c:v>
                </c:pt>
                <c:pt idx="5">
                  <c:v>2022_10</c:v>
                </c:pt>
                <c:pt idx="6">
                  <c:v>2022_11</c:v>
                </c:pt>
                <c:pt idx="7">
                  <c:v>2023_01</c:v>
                </c:pt>
                <c:pt idx="8">
                  <c:v>2023_02</c:v>
                </c:pt>
                <c:pt idx="9">
                  <c:v>2023_03</c:v>
                </c:pt>
                <c:pt idx="10">
                  <c:v>2023_04</c:v>
                </c:pt>
                <c:pt idx="11">
                  <c:v>2023_05</c:v>
                </c:pt>
                <c:pt idx="12">
                  <c:v>2023_06</c:v>
                </c:pt>
                <c:pt idx="13">
                  <c:v>2023_07</c:v>
                </c:pt>
                <c:pt idx="14">
                  <c:v>2023_08</c:v>
                </c:pt>
                <c:pt idx="15">
                  <c:v>2023_09</c:v>
                </c:pt>
                <c:pt idx="16">
                  <c:v>2023_10</c:v>
                </c:pt>
                <c:pt idx="17">
                  <c:v>2023_11</c:v>
                </c:pt>
                <c:pt idx="18">
                  <c:v>2023_12</c:v>
                </c:pt>
                <c:pt idx="19">
                  <c:v>2024_01</c:v>
                </c:pt>
                <c:pt idx="20">
                  <c:v>2024_02</c:v>
                </c:pt>
                <c:pt idx="21">
                  <c:v>2024_03</c:v>
                </c:pt>
                <c:pt idx="22">
                  <c:v>2024_04</c:v>
                </c:pt>
                <c:pt idx="23">
                  <c:v>2024_05</c:v>
                </c:pt>
                <c:pt idx="24">
                  <c:v>2024_06</c:v>
                </c:pt>
                <c:pt idx="25">
                  <c:v>2024_07</c:v>
                </c:pt>
                <c:pt idx="26">
                  <c:v>2024_08</c:v>
                </c:pt>
                <c:pt idx="27">
                  <c:v>2024_09</c:v>
                </c:pt>
                <c:pt idx="28">
                  <c:v>2024_10</c:v>
                </c:pt>
                <c:pt idx="29">
                  <c:v>2024_11</c:v>
                </c:pt>
                <c:pt idx="30">
                  <c:v>2024_12</c:v>
                </c:pt>
                <c:pt idx="31">
                  <c:v>2025_01</c:v>
                </c:pt>
                <c:pt idx="32">
                  <c:v>2025_02</c:v>
                </c:pt>
                <c:pt idx="33">
                  <c:v>2025_03</c:v>
                </c:pt>
                <c:pt idx="34">
                  <c:v>2025_04</c:v>
                </c:pt>
                <c:pt idx="35">
                  <c:v>2025_05</c:v>
                </c:pt>
                <c:pt idx="36">
                  <c:v>2025_06</c:v>
                </c:pt>
                <c:pt idx="37">
                  <c:v>2025_07</c:v>
                </c:pt>
                <c:pt idx="38">
                  <c:v>2025_08</c:v>
                </c:pt>
                <c:pt idx="39">
                  <c:v>2025_09</c:v>
                </c:pt>
              </c:strCache>
            </c:strRef>
          </c:cat>
          <c:val>
            <c:numRef>
              <c:f>Sheet1!$D$2:$D$41</c:f>
              <c:numCache>
                <c:formatCode>General</c:formatCode>
                <c:ptCount val="40"/>
                <c:pt idx="0">
                  <c:v>2</c:v>
                </c:pt>
                <c:pt idx="1">
                  <c:v>9</c:v>
                </c:pt>
                <c:pt idx="2">
                  <c:v>4</c:v>
                </c:pt>
                <c:pt idx="3">
                  <c:v>5</c:v>
                </c:pt>
                <c:pt idx="4">
                  <c:v>118</c:v>
                </c:pt>
                <c:pt idx="5">
                  <c:v>117</c:v>
                </c:pt>
                <c:pt idx="6">
                  <c:v>70</c:v>
                </c:pt>
                <c:pt idx="7">
                  <c:v>32</c:v>
                </c:pt>
                <c:pt idx="8">
                  <c:v>41</c:v>
                </c:pt>
                <c:pt idx="9">
                  <c:v>30</c:v>
                </c:pt>
                <c:pt idx="10">
                  <c:v>41</c:v>
                </c:pt>
                <c:pt idx="11">
                  <c:v>18</c:v>
                </c:pt>
                <c:pt idx="12">
                  <c:v>6</c:v>
                </c:pt>
                <c:pt idx="13">
                  <c:v>2</c:v>
                </c:pt>
                <c:pt idx="14">
                  <c:v>52</c:v>
                </c:pt>
                <c:pt idx="15">
                  <c:v>95</c:v>
                </c:pt>
                <c:pt idx="16">
                  <c:v>75</c:v>
                </c:pt>
                <c:pt idx="17">
                  <c:v>40</c:v>
                </c:pt>
                <c:pt idx="18">
                  <c:v>12</c:v>
                </c:pt>
                <c:pt idx="19">
                  <c:v>24</c:v>
                </c:pt>
                <c:pt idx="20">
                  <c:v>45</c:v>
                </c:pt>
                <c:pt idx="21">
                  <c:v>27</c:v>
                </c:pt>
                <c:pt idx="22">
                  <c:v>38</c:v>
                </c:pt>
                <c:pt idx="23">
                  <c:v>1</c:v>
                </c:pt>
                <c:pt idx="24">
                  <c:v>6</c:v>
                </c:pt>
                <c:pt idx="25">
                  <c:v>7</c:v>
                </c:pt>
                <c:pt idx="26">
                  <c:v>31</c:v>
                </c:pt>
                <c:pt idx="27">
                  <c:v>111</c:v>
                </c:pt>
                <c:pt idx="28">
                  <c:v>73</c:v>
                </c:pt>
                <c:pt idx="29">
                  <c:v>38</c:v>
                </c:pt>
                <c:pt idx="30">
                  <c:v>16</c:v>
                </c:pt>
                <c:pt idx="31">
                  <c:v>23</c:v>
                </c:pt>
                <c:pt idx="32">
                  <c:v>52</c:v>
                </c:pt>
                <c:pt idx="33">
                  <c:v>40</c:v>
                </c:pt>
                <c:pt idx="34">
                  <c:v>44</c:v>
                </c:pt>
                <c:pt idx="35">
                  <c:v>4</c:v>
                </c:pt>
                <c:pt idx="36">
                  <c:v>10</c:v>
                </c:pt>
                <c:pt idx="37">
                  <c:v>9</c:v>
                </c:pt>
                <c:pt idx="38">
                  <c:v>29</c:v>
                </c:pt>
                <c:pt idx="39">
                  <c:v>120</c:v>
                </c:pt>
              </c:numCache>
            </c:numRef>
          </c:val>
          <c:smooth val="1"/>
          <c:extLst>
            <c:ext xmlns:c16="http://schemas.microsoft.com/office/drawing/2014/chart" uri="{C3380CC4-5D6E-409C-BE32-E72D297353CC}">
              <c16:uniqueId val="{00000002-CBE6-40EC-AF75-996452020300}"/>
            </c:ext>
          </c:extLst>
        </c:ser>
        <c:ser>
          <c:idx val="3"/>
          <c:order val="3"/>
          <c:tx>
            <c:strRef>
              <c:f>Sheet1!$E$1</c:f>
              <c:strCache>
                <c:ptCount val="1"/>
                <c:pt idx="0">
                  <c:v>40%</c:v>
                </c:pt>
              </c:strCache>
            </c:strRef>
          </c:tx>
          <c:spPr>
            <a:ln w="28575" cap="rnd">
              <a:solidFill>
                <a:srgbClr val="00B050"/>
              </a:solidFill>
              <a:round/>
            </a:ln>
            <a:effectLst/>
          </c:spPr>
          <c:marker>
            <c:symbol val="none"/>
          </c:marker>
          <c:dLbls>
            <c:dLbl>
              <c:idx val="39"/>
              <c:layout>
                <c:manualLayout>
                  <c:x val="-0.50248580260225717"/>
                  <c:y val="-0.14511770646575348"/>
                </c:manualLayout>
              </c:layout>
              <c:tx>
                <c:rich>
                  <a:bodyPr/>
                  <a:lstStyle/>
                  <a:p>
                    <a:fld id="{9FC37D11-3E38-4215-B91E-48A3621A7D6D}" type="SERIESNAME">
                      <a:rPr lang="en-US" smtClean="0"/>
                      <a:pPr/>
                      <a:t>[SERIES NAME]</a:t>
                    </a:fld>
                    <a:r>
                      <a:rPr lang="en-US" dirty="0"/>
                      <a:t> of models agree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21D-4A49-947D-88AD7C61A6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Sheet1!$A$2:$A$41</c:f>
              <c:strCache>
                <c:ptCount val="40"/>
                <c:pt idx="0">
                  <c:v>2022_05</c:v>
                </c:pt>
                <c:pt idx="1">
                  <c:v>2022_06</c:v>
                </c:pt>
                <c:pt idx="2">
                  <c:v>2022_07</c:v>
                </c:pt>
                <c:pt idx="3">
                  <c:v>2022_08</c:v>
                </c:pt>
                <c:pt idx="4">
                  <c:v>2022_09</c:v>
                </c:pt>
                <c:pt idx="5">
                  <c:v>2022_10</c:v>
                </c:pt>
                <c:pt idx="6">
                  <c:v>2022_11</c:v>
                </c:pt>
                <c:pt idx="7">
                  <c:v>2023_01</c:v>
                </c:pt>
                <c:pt idx="8">
                  <c:v>2023_02</c:v>
                </c:pt>
                <c:pt idx="9">
                  <c:v>2023_03</c:v>
                </c:pt>
                <c:pt idx="10">
                  <c:v>2023_04</c:v>
                </c:pt>
                <c:pt idx="11">
                  <c:v>2023_05</c:v>
                </c:pt>
                <c:pt idx="12">
                  <c:v>2023_06</c:v>
                </c:pt>
                <c:pt idx="13">
                  <c:v>2023_07</c:v>
                </c:pt>
                <c:pt idx="14">
                  <c:v>2023_08</c:v>
                </c:pt>
                <c:pt idx="15">
                  <c:v>2023_09</c:v>
                </c:pt>
                <c:pt idx="16">
                  <c:v>2023_10</c:v>
                </c:pt>
                <c:pt idx="17">
                  <c:v>2023_11</c:v>
                </c:pt>
                <c:pt idx="18">
                  <c:v>2023_12</c:v>
                </c:pt>
                <c:pt idx="19">
                  <c:v>2024_01</c:v>
                </c:pt>
                <c:pt idx="20">
                  <c:v>2024_02</c:v>
                </c:pt>
                <c:pt idx="21">
                  <c:v>2024_03</c:v>
                </c:pt>
                <c:pt idx="22">
                  <c:v>2024_04</c:v>
                </c:pt>
                <c:pt idx="23">
                  <c:v>2024_05</c:v>
                </c:pt>
                <c:pt idx="24">
                  <c:v>2024_06</c:v>
                </c:pt>
                <c:pt idx="25">
                  <c:v>2024_07</c:v>
                </c:pt>
                <c:pt idx="26">
                  <c:v>2024_08</c:v>
                </c:pt>
                <c:pt idx="27">
                  <c:v>2024_09</c:v>
                </c:pt>
                <c:pt idx="28">
                  <c:v>2024_10</c:v>
                </c:pt>
                <c:pt idx="29">
                  <c:v>2024_11</c:v>
                </c:pt>
                <c:pt idx="30">
                  <c:v>2024_12</c:v>
                </c:pt>
                <c:pt idx="31">
                  <c:v>2025_01</c:v>
                </c:pt>
                <c:pt idx="32">
                  <c:v>2025_02</c:v>
                </c:pt>
                <c:pt idx="33">
                  <c:v>2025_03</c:v>
                </c:pt>
                <c:pt idx="34">
                  <c:v>2025_04</c:v>
                </c:pt>
                <c:pt idx="35">
                  <c:v>2025_05</c:v>
                </c:pt>
                <c:pt idx="36">
                  <c:v>2025_06</c:v>
                </c:pt>
                <c:pt idx="37">
                  <c:v>2025_07</c:v>
                </c:pt>
                <c:pt idx="38">
                  <c:v>2025_08</c:v>
                </c:pt>
                <c:pt idx="39">
                  <c:v>2025_09</c:v>
                </c:pt>
              </c:strCache>
            </c:strRef>
          </c:cat>
          <c:val>
            <c:numRef>
              <c:f>Sheet1!$E$2:$E$41</c:f>
              <c:numCache>
                <c:formatCode>General</c:formatCode>
                <c:ptCount val="40"/>
                <c:pt idx="0">
                  <c:v>2</c:v>
                </c:pt>
                <c:pt idx="1">
                  <c:v>9</c:v>
                </c:pt>
                <c:pt idx="2">
                  <c:v>4</c:v>
                </c:pt>
                <c:pt idx="3">
                  <c:v>5</c:v>
                </c:pt>
                <c:pt idx="4">
                  <c:v>118</c:v>
                </c:pt>
                <c:pt idx="5">
                  <c:v>117</c:v>
                </c:pt>
                <c:pt idx="6">
                  <c:v>70</c:v>
                </c:pt>
                <c:pt idx="7">
                  <c:v>33</c:v>
                </c:pt>
                <c:pt idx="8">
                  <c:v>41</c:v>
                </c:pt>
                <c:pt idx="9">
                  <c:v>30</c:v>
                </c:pt>
                <c:pt idx="10">
                  <c:v>41</c:v>
                </c:pt>
                <c:pt idx="11">
                  <c:v>18</c:v>
                </c:pt>
                <c:pt idx="12">
                  <c:v>6</c:v>
                </c:pt>
                <c:pt idx="13">
                  <c:v>2</c:v>
                </c:pt>
                <c:pt idx="14">
                  <c:v>52</c:v>
                </c:pt>
                <c:pt idx="15">
                  <c:v>95</c:v>
                </c:pt>
                <c:pt idx="16">
                  <c:v>75</c:v>
                </c:pt>
                <c:pt idx="17">
                  <c:v>40</c:v>
                </c:pt>
                <c:pt idx="18">
                  <c:v>12</c:v>
                </c:pt>
                <c:pt idx="19">
                  <c:v>24</c:v>
                </c:pt>
                <c:pt idx="20">
                  <c:v>45</c:v>
                </c:pt>
                <c:pt idx="21">
                  <c:v>28</c:v>
                </c:pt>
                <c:pt idx="22">
                  <c:v>38</c:v>
                </c:pt>
                <c:pt idx="23">
                  <c:v>1</c:v>
                </c:pt>
                <c:pt idx="24">
                  <c:v>6</c:v>
                </c:pt>
                <c:pt idx="25">
                  <c:v>7</c:v>
                </c:pt>
                <c:pt idx="26">
                  <c:v>31</c:v>
                </c:pt>
                <c:pt idx="27">
                  <c:v>111</c:v>
                </c:pt>
                <c:pt idx="28">
                  <c:v>73</c:v>
                </c:pt>
                <c:pt idx="29">
                  <c:v>38</c:v>
                </c:pt>
                <c:pt idx="30">
                  <c:v>16</c:v>
                </c:pt>
                <c:pt idx="31">
                  <c:v>23</c:v>
                </c:pt>
                <c:pt idx="32">
                  <c:v>52</c:v>
                </c:pt>
                <c:pt idx="33">
                  <c:v>40</c:v>
                </c:pt>
                <c:pt idx="34">
                  <c:v>44</c:v>
                </c:pt>
                <c:pt idx="35">
                  <c:v>4</c:v>
                </c:pt>
                <c:pt idx="36">
                  <c:v>10</c:v>
                </c:pt>
                <c:pt idx="37">
                  <c:v>9</c:v>
                </c:pt>
                <c:pt idx="38">
                  <c:v>29</c:v>
                </c:pt>
                <c:pt idx="39">
                  <c:v>120</c:v>
                </c:pt>
              </c:numCache>
            </c:numRef>
          </c:val>
          <c:smooth val="1"/>
          <c:extLst>
            <c:ext xmlns:c16="http://schemas.microsoft.com/office/drawing/2014/chart" uri="{C3380CC4-5D6E-409C-BE32-E72D297353CC}">
              <c16:uniqueId val="{00000003-CBE6-40EC-AF75-996452020300}"/>
            </c:ext>
          </c:extLst>
        </c:ser>
        <c:ser>
          <c:idx val="4"/>
          <c:order val="4"/>
          <c:tx>
            <c:strRef>
              <c:f>Sheet1!$F$1</c:f>
              <c:strCache>
                <c:ptCount val="1"/>
                <c:pt idx="0">
                  <c:v>20%</c:v>
                </c:pt>
              </c:strCache>
            </c:strRef>
          </c:tx>
          <c:spPr>
            <a:ln w="28575" cap="rnd">
              <a:solidFill>
                <a:srgbClr val="FFC000"/>
              </a:solidFill>
              <a:round/>
            </a:ln>
            <a:effectLst/>
          </c:spPr>
          <c:marker>
            <c:symbol val="none"/>
          </c:marker>
          <c:dLbls>
            <c:dLbl>
              <c:idx val="39"/>
              <c:layout>
                <c:manualLayout>
                  <c:x val="-0.50102508805980883"/>
                  <c:y val="-8.3678479434446021E-2"/>
                </c:manualLayout>
              </c:layout>
              <c:tx>
                <c:rich>
                  <a:bodyPr/>
                  <a:lstStyle/>
                  <a:p>
                    <a:fld id="{BE2339AE-F4E2-4B98-BF5E-5E8F78B96419}" type="SERIESNAME">
                      <a:rPr lang="en-US" smtClean="0"/>
                      <a:pPr/>
                      <a:t>[SERIES NAME]</a:t>
                    </a:fld>
                    <a:r>
                      <a:rPr lang="en-US" dirty="0"/>
                      <a:t> of models agree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21D-4A49-947D-88AD7C61A65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FF991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Sheet1!$A$2:$A$41</c:f>
              <c:strCache>
                <c:ptCount val="40"/>
                <c:pt idx="0">
                  <c:v>2022_05</c:v>
                </c:pt>
                <c:pt idx="1">
                  <c:v>2022_06</c:v>
                </c:pt>
                <c:pt idx="2">
                  <c:v>2022_07</c:v>
                </c:pt>
                <c:pt idx="3">
                  <c:v>2022_08</c:v>
                </c:pt>
                <c:pt idx="4">
                  <c:v>2022_09</c:v>
                </c:pt>
                <c:pt idx="5">
                  <c:v>2022_10</c:v>
                </c:pt>
                <c:pt idx="6">
                  <c:v>2022_11</c:v>
                </c:pt>
                <c:pt idx="7">
                  <c:v>2023_01</c:v>
                </c:pt>
                <c:pt idx="8">
                  <c:v>2023_02</c:v>
                </c:pt>
                <c:pt idx="9">
                  <c:v>2023_03</c:v>
                </c:pt>
                <c:pt idx="10">
                  <c:v>2023_04</c:v>
                </c:pt>
                <c:pt idx="11">
                  <c:v>2023_05</c:v>
                </c:pt>
                <c:pt idx="12">
                  <c:v>2023_06</c:v>
                </c:pt>
                <c:pt idx="13">
                  <c:v>2023_07</c:v>
                </c:pt>
                <c:pt idx="14">
                  <c:v>2023_08</c:v>
                </c:pt>
                <c:pt idx="15">
                  <c:v>2023_09</c:v>
                </c:pt>
                <c:pt idx="16">
                  <c:v>2023_10</c:v>
                </c:pt>
                <c:pt idx="17">
                  <c:v>2023_11</c:v>
                </c:pt>
                <c:pt idx="18">
                  <c:v>2023_12</c:v>
                </c:pt>
                <c:pt idx="19">
                  <c:v>2024_01</c:v>
                </c:pt>
                <c:pt idx="20">
                  <c:v>2024_02</c:v>
                </c:pt>
                <c:pt idx="21">
                  <c:v>2024_03</c:v>
                </c:pt>
                <c:pt idx="22">
                  <c:v>2024_04</c:v>
                </c:pt>
                <c:pt idx="23">
                  <c:v>2024_05</c:v>
                </c:pt>
                <c:pt idx="24">
                  <c:v>2024_06</c:v>
                </c:pt>
                <c:pt idx="25">
                  <c:v>2024_07</c:v>
                </c:pt>
                <c:pt idx="26">
                  <c:v>2024_08</c:v>
                </c:pt>
                <c:pt idx="27">
                  <c:v>2024_09</c:v>
                </c:pt>
                <c:pt idx="28">
                  <c:v>2024_10</c:v>
                </c:pt>
                <c:pt idx="29">
                  <c:v>2024_11</c:v>
                </c:pt>
                <c:pt idx="30">
                  <c:v>2024_12</c:v>
                </c:pt>
                <c:pt idx="31">
                  <c:v>2025_01</c:v>
                </c:pt>
                <c:pt idx="32">
                  <c:v>2025_02</c:v>
                </c:pt>
                <c:pt idx="33">
                  <c:v>2025_03</c:v>
                </c:pt>
                <c:pt idx="34">
                  <c:v>2025_04</c:v>
                </c:pt>
                <c:pt idx="35">
                  <c:v>2025_05</c:v>
                </c:pt>
                <c:pt idx="36">
                  <c:v>2025_06</c:v>
                </c:pt>
                <c:pt idx="37">
                  <c:v>2025_07</c:v>
                </c:pt>
                <c:pt idx="38">
                  <c:v>2025_08</c:v>
                </c:pt>
                <c:pt idx="39">
                  <c:v>2025_09</c:v>
                </c:pt>
              </c:strCache>
            </c:strRef>
          </c:cat>
          <c:val>
            <c:numRef>
              <c:f>Sheet1!$F$2:$F$41</c:f>
              <c:numCache>
                <c:formatCode>General</c:formatCode>
                <c:ptCount val="40"/>
                <c:pt idx="0">
                  <c:v>2</c:v>
                </c:pt>
                <c:pt idx="1">
                  <c:v>18</c:v>
                </c:pt>
                <c:pt idx="2">
                  <c:v>5</c:v>
                </c:pt>
                <c:pt idx="3">
                  <c:v>7</c:v>
                </c:pt>
                <c:pt idx="4">
                  <c:v>150</c:v>
                </c:pt>
                <c:pt idx="5">
                  <c:v>148</c:v>
                </c:pt>
                <c:pt idx="6">
                  <c:v>96</c:v>
                </c:pt>
                <c:pt idx="7">
                  <c:v>39</c:v>
                </c:pt>
                <c:pt idx="8">
                  <c:v>49</c:v>
                </c:pt>
                <c:pt idx="9">
                  <c:v>45</c:v>
                </c:pt>
                <c:pt idx="10">
                  <c:v>57</c:v>
                </c:pt>
                <c:pt idx="11">
                  <c:v>21</c:v>
                </c:pt>
                <c:pt idx="12">
                  <c:v>8</c:v>
                </c:pt>
                <c:pt idx="13">
                  <c:v>5</c:v>
                </c:pt>
                <c:pt idx="14">
                  <c:v>61</c:v>
                </c:pt>
                <c:pt idx="15">
                  <c:v>111</c:v>
                </c:pt>
                <c:pt idx="16">
                  <c:v>92</c:v>
                </c:pt>
                <c:pt idx="17">
                  <c:v>61</c:v>
                </c:pt>
                <c:pt idx="18">
                  <c:v>12</c:v>
                </c:pt>
                <c:pt idx="19">
                  <c:v>31</c:v>
                </c:pt>
                <c:pt idx="20">
                  <c:v>59</c:v>
                </c:pt>
                <c:pt idx="21">
                  <c:v>34</c:v>
                </c:pt>
                <c:pt idx="22">
                  <c:v>51</c:v>
                </c:pt>
                <c:pt idx="23">
                  <c:v>3</c:v>
                </c:pt>
                <c:pt idx="24">
                  <c:v>7</c:v>
                </c:pt>
                <c:pt idx="25">
                  <c:v>9</c:v>
                </c:pt>
                <c:pt idx="26">
                  <c:v>38</c:v>
                </c:pt>
                <c:pt idx="27">
                  <c:v>129</c:v>
                </c:pt>
                <c:pt idx="28">
                  <c:v>89</c:v>
                </c:pt>
                <c:pt idx="29">
                  <c:v>51</c:v>
                </c:pt>
                <c:pt idx="30">
                  <c:v>18</c:v>
                </c:pt>
                <c:pt idx="31">
                  <c:v>24</c:v>
                </c:pt>
                <c:pt idx="32">
                  <c:v>68</c:v>
                </c:pt>
                <c:pt idx="33">
                  <c:v>55</c:v>
                </c:pt>
                <c:pt idx="34">
                  <c:v>54</c:v>
                </c:pt>
                <c:pt idx="35">
                  <c:v>9</c:v>
                </c:pt>
                <c:pt idx="36">
                  <c:v>14</c:v>
                </c:pt>
                <c:pt idx="37">
                  <c:v>10</c:v>
                </c:pt>
                <c:pt idx="38">
                  <c:v>31</c:v>
                </c:pt>
                <c:pt idx="39">
                  <c:v>144</c:v>
                </c:pt>
              </c:numCache>
            </c:numRef>
          </c:val>
          <c:smooth val="1"/>
          <c:extLst>
            <c:ext xmlns:c16="http://schemas.microsoft.com/office/drawing/2014/chart" uri="{C3380CC4-5D6E-409C-BE32-E72D297353CC}">
              <c16:uniqueId val="{00000004-CBE6-40EC-AF75-996452020300}"/>
            </c:ext>
          </c:extLst>
        </c:ser>
        <c:dLbls>
          <c:showLegendKey val="0"/>
          <c:showVal val="0"/>
          <c:showCatName val="0"/>
          <c:showSerName val="0"/>
          <c:showPercent val="0"/>
          <c:showBubbleSize val="0"/>
        </c:dLbls>
        <c:smooth val="0"/>
        <c:axId val="822465775"/>
        <c:axId val="822467215"/>
      </c:lineChart>
      <c:catAx>
        <c:axId val="822465775"/>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Year and Month</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822467215"/>
        <c:crosses val="autoZero"/>
        <c:auto val="1"/>
        <c:lblAlgn val="ctr"/>
        <c:lblOffset val="100"/>
        <c:noMultiLvlLbl val="0"/>
      </c:catAx>
      <c:valAx>
        <c:axId val="822467215"/>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Number of Comments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224657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7030A0"/>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png"/></Relationships>
</file>

<file path=ppt/diagrams/_rels/data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6CFE04-E225-47F0-A260-2C120FCDB544}" type="doc">
      <dgm:prSet loTypeId="urn:microsoft.com/office/officeart/2008/layout/VerticalCurvedList" loCatId="list" qsTypeId="urn:microsoft.com/office/officeart/2005/8/quickstyle/simple3" qsCatId="simple" csTypeId="urn:microsoft.com/office/officeart/2005/8/colors/accent0_1" csCatId="mainScheme" phldr="1"/>
      <dgm:spPr/>
      <dgm:t>
        <a:bodyPr/>
        <a:lstStyle/>
        <a:p>
          <a:endParaRPr lang="en-US"/>
        </a:p>
      </dgm:t>
    </dgm:pt>
    <dgm:pt modelId="{3580BBBD-DBDD-4237-AC50-0FEA42B76583}">
      <dgm:prSet phldrT="[Text]" phldr="0"/>
      <dgm:spPr/>
      <dgm:t>
        <a:bodyPr/>
        <a:lstStyle/>
        <a:p>
          <a:r>
            <a:rPr lang="en-US" b="1" dirty="0"/>
            <a:t>Introduction and Context</a:t>
          </a:r>
        </a:p>
      </dgm:t>
    </dgm:pt>
    <dgm:pt modelId="{31B83245-96B0-458D-8B18-B8893C35D413}" type="parTrans" cxnId="{D9A9798E-9208-463A-A81F-E1D30F80889E}">
      <dgm:prSet/>
      <dgm:spPr/>
      <dgm:t>
        <a:bodyPr/>
        <a:lstStyle/>
        <a:p>
          <a:endParaRPr lang="en-US"/>
        </a:p>
      </dgm:t>
    </dgm:pt>
    <dgm:pt modelId="{86DCBA19-AC04-41AF-A731-80B76284D9FC}" type="sibTrans" cxnId="{D9A9798E-9208-463A-A81F-E1D30F80889E}">
      <dgm:prSet/>
      <dgm:spPr/>
      <dgm:t>
        <a:bodyPr/>
        <a:lstStyle/>
        <a:p>
          <a:endParaRPr lang="en-US"/>
        </a:p>
      </dgm:t>
    </dgm:pt>
    <dgm:pt modelId="{D9BE3DE6-5DB4-4D7C-8CFC-E53931A5DC2D}">
      <dgm:prSet phldrT="[Text]" phldr="0"/>
      <dgm:spPr/>
      <dgm:t>
        <a:bodyPr/>
        <a:lstStyle/>
        <a:p>
          <a:r>
            <a:rPr lang="en-US" b="1" dirty="0"/>
            <a:t>Pulse survey background</a:t>
          </a:r>
          <a:endParaRPr lang="en-US" dirty="0"/>
        </a:p>
      </dgm:t>
    </dgm:pt>
    <dgm:pt modelId="{3154ACA1-704B-48D6-958D-89D4C706EA8B}" type="parTrans" cxnId="{B4D5CD8D-3E42-4B29-8733-E7CA021453F4}">
      <dgm:prSet/>
      <dgm:spPr/>
      <dgm:t>
        <a:bodyPr/>
        <a:lstStyle/>
        <a:p>
          <a:endParaRPr lang="en-US"/>
        </a:p>
      </dgm:t>
    </dgm:pt>
    <dgm:pt modelId="{912452C8-74EA-4AE5-A680-FF0DAB6CA91E}" type="sibTrans" cxnId="{B4D5CD8D-3E42-4B29-8733-E7CA021453F4}">
      <dgm:prSet/>
      <dgm:spPr/>
      <dgm:t>
        <a:bodyPr/>
        <a:lstStyle/>
        <a:p>
          <a:endParaRPr lang="en-US"/>
        </a:p>
      </dgm:t>
    </dgm:pt>
    <dgm:pt modelId="{0C113F79-06A0-4CFF-9E39-AA6F01F1278D}">
      <dgm:prSet phldrT="[Text]" phldr="0"/>
      <dgm:spPr/>
      <dgm:t>
        <a:bodyPr/>
        <a:lstStyle/>
        <a:p>
          <a:r>
            <a:rPr lang="en-US" b="1" dirty="0"/>
            <a:t>AI for thematic analysis</a:t>
          </a:r>
          <a:endParaRPr lang="en-US" dirty="0"/>
        </a:p>
      </dgm:t>
    </dgm:pt>
    <dgm:pt modelId="{2809D171-E513-483A-9067-A3F44EEE71CE}" type="parTrans" cxnId="{58828839-0A78-476F-A9A6-5C0E7C4CDD54}">
      <dgm:prSet/>
      <dgm:spPr/>
      <dgm:t>
        <a:bodyPr/>
        <a:lstStyle/>
        <a:p>
          <a:endParaRPr lang="en-US"/>
        </a:p>
      </dgm:t>
    </dgm:pt>
    <dgm:pt modelId="{EACBCC38-CAB3-4FA9-88BD-7D28CC5982FE}" type="sibTrans" cxnId="{58828839-0A78-476F-A9A6-5C0E7C4CDD54}">
      <dgm:prSet/>
      <dgm:spPr/>
      <dgm:t>
        <a:bodyPr/>
        <a:lstStyle/>
        <a:p>
          <a:endParaRPr lang="en-US"/>
        </a:p>
      </dgm:t>
    </dgm:pt>
    <dgm:pt modelId="{C546DEF2-75C8-48B4-938A-14BAD8A6D86B}">
      <dgm:prSet phldrT="[Text]" phldr="0"/>
      <dgm:spPr/>
      <dgm:t>
        <a:bodyPr/>
        <a:lstStyle/>
        <a:p>
          <a:r>
            <a:rPr lang="en-US" b="1" dirty="0"/>
            <a:t>AI for coding</a:t>
          </a:r>
          <a:endParaRPr lang="en-US" dirty="0"/>
        </a:p>
      </dgm:t>
    </dgm:pt>
    <dgm:pt modelId="{1D5F4B08-6550-4527-B387-0B5D10708C10}" type="parTrans" cxnId="{31C7290F-24B6-4CE0-81AA-72C311A0BFA6}">
      <dgm:prSet/>
      <dgm:spPr/>
      <dgm:t>
        <a:bodyPr/>
        <a:lstStyle/>
        <a:p>
          <a:endParaRPr lang="en-US"/>
        </a:p>
      </dgm:t>
    </dgm:pt>
    <dgm:pt modelId="{0A1D7694-5ECB-40A2-B905-70D22C43339E}" type="sibTrans" cxnId="{31C7290F-24B6-4CE0-81AA-72C311A0BFA6}">
      <dgm:prSet/>
      <dgm:spPr/>
      <dgm:t>
        <a:bodyPr/>
        <a:lstStyle/>
        <a:p>
          <a:endParaRPr lang="en-US"/>
        </a:p>
      </dgm:t>
    </dgm:pt>
    <dgm:pt modelId="{BFC6122E-16A1-40D3-8B04-B089035F6920}" type="pres">
      <dgm:prSet presAssocID="{4B6CFE04-E225-47F0-A260-2C120FCDB544}" presName="Name0" presStyleCnt="0">
        <dgm:presLayoutVars>
          <dgm:chMax val="7"/>
          <dgm:chPref val="7"/>
          <dgm:dir/>
        </dgm:presLayoutVars>
      </dgm:prSet>
      <dgm:spPr/>
    </dgm:pt>
    <dgm:pt modelId="{AB7C2251-A1CB-4E9A-9EF0-FE897A320322}" type="pres">
      <dgm:prSet presAssocID="{4B6CFE04-E225-47F0-A260-2C120FCDB544}" presName="Name1" presStyleCnt="0"/>
      <dgm:spPr/>
    </dgm:pt>
    <dgm:pt modelId="{72C1D59C-DC42-4F32-802A-18BA0FE16C2A}" type="pres">
      <dgm:prSet presAssocID="{4B6CFE04-E225-47F0-A260-2C120FCDB544}" presName="cycle" presStyleCnt="0"/>
      <dgm:spPr/>
    </dgm:pt>
    <dgm:pt modelId="{333F17F2-0370-44EB-8E52-34A2873DF43E}" type="pres">
      <dgm:prSet presAssocID="{4B6CFE04-E225-47F0-A260-2C120FCDB544}" presName="srcNode" presStyleLbl="node1" presStyleIdx="0" presStyleCnt="4"/>
      <dgm:spPr/>
    </dgm:pt>
    <dgm:pt modelId="{9A60BD1A-7E9C-4B26-A413-ECD4C254877C}" type="pres">
      <dgm:prSet presAssocID="{4B6CFE04-E225-47F0-A260-2C120FCDB544}" presName="conn" presStyleLbl="parChTrans1D2" presStyleIdx="0" presStyleCnt="1"/>
      <dgm:spPr/>
    </dgm:pt>
    <dgm:pt modelId="{8578B504-8BA8-466E-9E32-412A50607D1B}" type="pres">
      <dgm:prSet presAssocID="{4B6CFE04-E225-47F0-A260-2C120FCDB544}" presName="extraNode" presStyleLbl="node1" presStyleIdx="0" presStyleCnt="4"/>
      <dgm:spPr/>
    </dgm:pt>
    <dgm:pt modelId="{09C614E7-B3FC-47A9-8189-605F2885AC5F}" type="pres">
      <dgm:prSet presAssocID="{4B6CFE04-E225-47F0-A260-2C120FCDB544}" presName="dstNode" presStyleLbl="node1" presStyleIdx="0" presStyleCnt="4"/>
      <dgm:spPr/>
    </dgm:pt>
    <dgm:pt modelId="{590355F1-5244-40B6-9A92-66332E5807AE}" type="pres">
      <dgm:prSet presAssocID="{3580BBBD-DBDD-4237-AC50-0FEA42B76583}" presName="text_1" presStyleLbl="node1" presStyleIdx="0" presStyleCnt="4">
        <dgm:presLayoutVars>
          <dgm:bulletEnabled val="1"/>
        </dgm:presLayoutVars>
      </dgm:prSet>
      <dgm:spPr/>
    </dgm:pt>
    <dgm:pt modelId="{7FE54DB6-FDEE-429E-AAFA-0F688687D464}" type="pres">
      <dgm:prSet presAssocID="{3580BBBD-DBDD-4237-AC50-0FEA42B76583}" presName="accent_1" presStyleCnt="0"/>
      <dgm:spPr/>
    </dgm:pt>
    <dgm:pt modelId="{06F6A03A-CFFB-45B3-9B8A-E6A35E85FE44}" type="pres">
      <dgm:prSet presAssocID="{3580BBBD-DBDD-4237-AC50-0FEA42B76583}" presName="accentRepeatNode" presStyleLbl="solidFgAcc1" presStyleIdx="0" presStyleCnt="4"/>
      <dgm:spPr/>
    </dgm:pt>
    <dgm:pt modelId="{BDCEC034-EBF4-4425-9BE6-5BF117E14D87}" type="pres">
      <dgm:prSet presAssocID="{D9BE3DE6-5DB4-4D7C-8CFC-E53931A5DC2D}" presName="text_2" presStyleLbl="node1" presStyleIdx="1" presStyleCnt="4">
        <dgm:presLayoutVars>
          <dgm:bulletEnabled val="1"/>
        </dgm:presLayoutVars>
      </dgm:prSet>
      <dgm:spPr/>
    </dgm:pt>
    <dgm:pt modelId="{808B62D7-2B14-4700-BA59-1D848DAF5535}" type="pres">
      <dgm:prSet presAssocID="{D9BE3DE6-5DB4-4D7C-8CFC-E53931A5DC2D}" presName="accent_2" presStyleCnt="0"/>
      <dgm:spPr/>
    </dgm:pt>
    <dgm:pt modelId="{4B55F78D-7EAB-4A2F-85AC-6D30951518FD}" type="pres">
      <dgm:prSet presAssocID="{D9BE3DE6-5DB4-4D7C-8CFC-E53931A5DC2D}" presName="accentRepeatNode" presStyleLbl="solidFgAcc1" presStyleIdx="1" presStyleCnt="4"/>
      <dgm:spPr/>
    </dgm:pt>
    <dgm:pt modelId="{5AFB78A4-DE02-44B2-AC72-81F22ACB0505}" type="pres">
      <dgm:prSet presAssocID="{0C113F79-06A0-4CFF-9E39-AA6F01F1278D}" presName="text_3" presStyleLbl="node1" presStyleIdx="2" presStyleCnt="4">
        <dgm:presLayoutVars>
          <dgm:bulletEnabled val="1"/>
        </dgm:presLayoutVars>
      </dgm:prSet>
      <dgm:spPr/>
    </dgm:pt>
    <dgm:pt modelId="{CFD5B57A-C587-4F99-84E8-D2C87E2C04B6}" type="pres">
      <dgm:prSet presAssocID="{0C113F79-06A0-4CFF-9E39-AA6F01F1278D}" presName="accent_3" presStyleCnt="0"/>
      <dgm:spPr/>
    </dgm:pt>
    <dgm:pt modelId="{4D08F078-CE74-430E-8A9B-070D1AD7701F}" type="pres">
      <dgm:prSet presAssocID="{0C113F79-06A0-4CFF-9E39-AA6F01F1278D}" presName="accentRepeatNode" presStyleLbl="solidFgAcc1" presStyleIdx="2" presStyleCnt="4"/>
      <dgm:spPr/>
    </dgm:pt>
    <dgm:pt modelId="{A71D3C03-B83A-43E4-B592-2EC4A0F26ED2}" type="pres">
      <dgm:prSet presAssocID="{C546DEF2-75C8-48B4-938A-14BAD8A6D86B}" presName="text_4" presStyleLbl="node1" presStyleIdx="3" presStyleCnt="4">
        <dgm:presLayoutVars>
          <dgm:bulletEnabled val="1"/>
        </dgm:presLayoutVars>
      </dgm:prSet>
      <dgm:spPr/>
    </dgm:pt>
    <dgm:pt modelId="{A87E4AEC-476D-46EA-9A0D-69AFF3ADD20B}" type="pres">
      <dgm:prSet presAssocID="{C546DEF2-75C8-48B4-938A-14BAD8A6D86B}" presName="accent_4" presStyleCnt="0"/>
      <dgm:spPr/>
    </dgm:pt>
    <dgm:pt modelId="{F7A391E5-6D98-4144-AE8E-50B0257346AF}" type="pres">
      <dgm:prSet presAssocID="{C546DEF2-75C8-48B4-938A-14BAD8A6D86B}" presName="accentRepeatNode" presStyleLbl="solidFgAcc1" presStyleIdx="3" presStyleCnt="4"/>
      <dgm:spPr/>
    </dgm:pt>
  </dgm:ptLst>
  <dgm:cxnLst>
    <dgm:cxn modelId="{7E252E0E-9EB4-496C-904F-68EED1FD2248}" type="presOf" srcId="{86DCBA19-AC04-41AF-A731-80B76284D9FC}" destId="{9A60BD1A-7E9C-4B26-A413-ECD4C254877C}" srcOrd="0" destOrd="0" presId="urn:microsoft.com/office/officeart/2008/layout/VerticalCurvedList"/>
    <dgm:cxn modelId="{31C7290F-24B6-4CE0-81AA-72C311A0BFA6}" srcId="{4B6CFE04-E225-47F0-A260-2C120FCDB544}" destId="{C546DEF2-75C8-48B4-938A-14BAD8A6D86B}" srcOrd="3" destOrd="0" parTransId="{1D5F4B08-6550-4527-B387-0B5D10708C10}" sibTransId="{0A1D7694-5ECB-40A2-B905-70D22C43339E}"/>
    <dgm:cxn modelId="{58828839-0A78-476F-A9A6-5C0E7C4CDD54}" srcId="{4B6CFE04-E225-47F0-A260-2C120FCDB544}" destId="{0C113F79-06A0-4CFF-9E39-AA6F01F1278D}" srcOrd="2" destOrd="0" parTransId="{2809D171-E513-483A-9067-A3F44EEE71CE}" sibTransId="{EACBCC38-CAB3-4FA9-88BD-7D28CC5982FE}"/>
    <dgm:cxn modelId="{BA6DE845-F7CD-42D6-B7B0-9F6EC7AFE9B0}" type="presOf" srcId="{C546DEF2-75C8-48B4-938A-14BAD8A6D86B}" destId="{A71D3C03-B83A-43E4-B592-2EC4A0F26ED2}" srcOrd="0" destOrd="0" presId="urn:microsoft.com/office/officeart/2008/layout/VerticalCurvedList"/>
    <dgm:cxn modelId="{F1B44A6B-A317-4A20-BE67-AC4770531CDA}" type="presOf" srcId="{3580BBBD-DBDD-4237-AC50-0FEA42B76583}" destId="{590355F1-5244-40B6-9A92-66332E5807AE}" srcOrd="0" destOrd="0" presId="urn:microsoft.com/office/officeart/2008/layout/VerticalCurvedList"/>
    <dgm:cxn modelId="{DBE91555-9C42-41CE-9E76-36AC8616A83A}" type="presOf" srcId="{0C113F79-06A0-4CFF-9E39-AA6F01F1278D}" destId="{5AFB78A4-DE02-44B2-AC72-81F22ACB0505}" srcOrd="0" destOrd="0" presId="urn:microsoft.com/office/officeart/2008/layout/VerticalCurvedList"/>
    <dgm:cxn modelId="{F94B2F8C-0948-4586-99B1-BD15CE607B7E}" type="presOf" srcId="{D9BE3DE6-5DB4-4D7C-8CFC-E53931A5DC2D}" destId="{BDCEC034-EBF4-4425-9BE6-5BF117E14D87}" srcOrd="0" destOrd="0" presId="urn:microsoft.com/office/officeart/2008/layout/VerticalCurvedList"/>
    <dgm:cxn modelId="{B4D5CD8D-3E42-4B29-8733-E7CA021453F4}" srcId="{4B6CFE04-E225-47F0-A260-2C120FCDB544}" destId="{D9BE3DE6-5DB4-4D7C-8CFC-E53931A5DC2D}" srcOrd="1" destOrd="0" parTransId="{3154ACA1-704B-48D6-958D-89D4C706EA8B}" sibTransId="{912452C8-74EA-4AE5-A680-FF0DAB6CA91E}"/>
    <dgm:cxn modelId="{D9A9798E-9208-463A-A81F-E1D30F80889E}" srcId="{4B6CFE04-E225-47F0-A260-2C120FCDB544}" destId="{3580BBBD-DBDD-4237-AC50-0FEA42B76583}" srcOrd="0" destOrd="0" parTransId="{31B83245-96B0-458D-8B18-B8893C35D413}" sibTransId="{86DCBA19-AC04-41AF-A731-80B76284D9FC}"/>
    <dgm:cxn modelId="{6BBF9ABF-DF37-4A8C-AAAB-5641B05F8BF8}" type="presOf" srcId="{4B6CFE04-E225-47F0-A260-2C120FCDB544}" destId="{BFC6122E-16A1-40D3-8B04-B089035F6920}" srcOrd="0" destOrd="0" presId="urn:microsoft.com/office/officeart/2008/layout/VerticalCurvedList"/>
    <dgm:cxn modelId="{DF49F445-3C22-471C-A788-66E47A2C7F9E}" type="presParOf" srcId="{BFC6122E-16A1-40D3-8B04-B089035F6920}" destId="{AB7C2251-A1CB-4E9A-9EF0-FE897A320322}" srcOrd="0" destOrd="0" presId="urn:microsoft.com/office/officeart/2008/layout/VerticalCurvedList"/>
    <dgm:cxn modelId="{E9C2FDE8-C0DD-4F29-9A2D-C2F66A76744E}" type="presParOf" srcId="{AB7C2251-A1CB-4E9A-9EF0-FE897A320322}" destId="{72C1D59C-DC42-4F32-802A-18BA0FE16C2A}" srcOrd="0" destOrd="0" presId="urn:microsoft.com/office/officeart/2008/layout/VerticalCurvedList"/>
    <dgm:cxn modelId="{B715E1C1-FD08-4A82-979D-E815EB9E4F2C}" type="presParOf" srcId="{72C1D59C-DC42-4F32-802A-18BA0FE16C2A}" destId="{333F17F2-0370-44EB-8E52-34A2873DF43E}" srcOrd="0" destOrd="0" presId="urn:microsoft.com/office/officeart/2008/layout/VerticalCurvedList"/>
    <dgm:cxn modelId="{133FDE6B-95FD-47F6-ABBB-CA9F93FB9BD6}" type="presParOf" srcId="{72C1D59C-DC42-4F32-802A-18BA0FE16C2A}" destId="{9A60BD1A-7E9C-4B26-A413-ECD4C254877C}" srcOrd="1" destOrd="0" presId="urn:microsoft.com/office/officeart/2008/layout/VerticalCurvedList"/>
    <dgm:cxn modelId="{DFE025D0-437A-4067-8F0F-B9C757606929}" type="presParOf" srcId="{72C1D59C-DC42-4F32-802A-18BA0FE16C2A}" destId="{8578B504-8BA8-466E-9E32-412A50607D1B}" srcOrd="2" destOrd="0" presId="urn:microsoft.com/office/officeart/2008/layout/VerticalCurvedList"/>
    <dgm:cxn modelId="{54FAD7E4-8053-476B-899A-23DD718C6C6E}" type="presParOf" srcId="{72C1D59C-DC42-4F32-802A-18BA0FE16C2A}" destId="{09C614E7-B3FC-47A9-8189-605F2885AC5F}" srcOrd="3" destOrd="0" presId="urn:microsoft.com/office/officeart/2008/layout/VerticalCurvedList"/>
    <dgm:cxn modelId="{AAFFE609-3DF0-43D1-BA51-2174B6821FC2}" type="presParOf" srcId="{AB7C2251-A1CB-4E9A-9EF0-FE897A320322}" destId="{590355F1-5244-40B6-9A92-66332E5807AE}" srcOrd="1" destOrd="0" presId="urn:microsoft.com/office/officeart/2008/layout/VerticalCurvedList"/>
    <dgm:cxn modelId="{0ACFD391-EDC9-4347-8543-68510DF61174}" type="presParOf" srcId="{AB7C2251-A1CB-4E9A-9EF0-FE897A320322}" destId="{7FE54DB6-FDEE-429E-AAFA-0F688687D464}" srcOrd="2" destOrd="0" presId="urn:microsoft.com/office/officeart/2008/layout/VerticalCurvedList"/>
    <dgm:cxn modelId="{45907D74-3C26-480C-B2AA-279832D582F9}" type="presParOf" srcId="{7FE54DB6-FDEE-429E-AAFA-0F688687D464}" destId="{06F6A03A-CFFB-45B3-9B8A-E6A35E85FE44}" srcOrd="0" destOrd="0" presId="urn:microsoft.com/office/officeart/2008/layout/VerticalCurvedList"/>
    <dgm:cxn modelId="{5A5C7A1D-F99C-4EDD-80EB-B27EE75D6676}" type="presParOf" srcId="{AB7C2251-A1CB-4E9A-9EF0-FE897A320322}" destId="{BDCEC034-EBF4-4425-9BE6-5BF117E14D87}" srcOrd="3" destOrd="0" presId="urn:microsoft.com/office/officeart/2008/layout/VerticalCurvedList"/>
    <dgm:cxn modelId="{9F52E427-57FB-413C-8CD8-53943DD99FB3}" type="presParOf" srcId="{AB7C2251-A1CB-4E9A-9EF0-FE897A320322}" destId="{808B62D7-2B14-4700-BA59-1D848DAF5535}" srcOrd="4" destOrd="0" presId="urn:microsoft.com/office/officeart/2008/layout/VerticalCurvedList"/>
    <dgm:cxn modelId="{11DF27DA-21B1-499C-86B9-B346186D0636}" type="presParOf" srcId="{808B62D7-2B14-4700-BA59-1D848DAF5535}" destId="{4B55F78D-7EAB-4A2F-85AC-6D30951518FD}" srcOrd="0" destOrd="0" presId="urn:microsoft.com/office/officeart/2008/layout/VerticalCurvedList"/>
    <dgm:cxn modelId="{75D15967-1A21-45C3-B939-4D5FB1798302}" type="presParOf" srcId="{AB7C2251-A1CB-4E9A-9EF0-FE897A320322}" destId="{5AFB78A4-DE02-44B2-AC72-81F22ACB0505}" srcOrd="5" destOrd="0" presId="urn:microsoft.com/office/officeart/2008/layout/VerticalCurvedList"/>
    <dgm:cxn modelId="{43852A09-AB71-47E5-89F4-6F6B970633BE}" type="presParOf" srcId="{AB7C2251-A1CB-4E9A-9EF0-FE897A320322}" destId="{CFD5B57A-C587-4F99-84E8-D2C87E2C04B6}" srcOrd="6" destOrd="0" presId="urn:microsoft.com/office/officeart/2008/layout/VerticalCurvedList"/>
    <dgm:cxn modelId="{7C5CF196-E2AC-4481-9072-47F525B1900B}" type="presParOf" srcId="{CFD5B57A-C587-4F99-84E8-D2C87E2C04B6}" destId="{4D08F078-CE74-430E-8A9B-070D1AD7701F}" srcOrd="0" destOrd="0" presId="urn:microsoft.com/office/officeart/2008/layout/VerticalCurvedList"/>
    <dgm:cxn modelId="{C03DD7D8-D650-4FB2-A322-D81099F8F2D5}" type="presParOf" srcId="{AB7C2251-A1CB-4E9A-9EF0-FE897A320322}" destId="{A71D3C03-B83A-43E4-B592-2EC4A0F26ED2}" srcOrd="7" destOrd="0" presId="urn:microsoft.com/office/officeart/2008/layout/VerticalCurvedList"/>
    <dgm:cxn modelId="{D5B37BDA-C237-4CED-9FEA-600F856802F0}" type="presParOf" srcId="{AB7C2251-A1CB-4E9A-9EF0-FE897A320322}" destId="{A87E4AEC-476D-46EA-9A0D-69AFF3ADD20B}" srcOrd="8" destOrd="0" presId="urn:microsoft.com/office/officeart/2008/layout/VerticalCurvedList"/>
    <dgm:cxn modelId="{6D81B566-2982-40FD-91AE-4E07B6DC5BA0}" type="presParOf" srcId="{A87E4AEC-476D-46EA-9A0D-69AFF3ADD20B}" destId="{F7A391E5-6D98-4144-AE8E-50B0257346A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D19D38-EBB0-4113-A57C-9E01156A6363}" type="doc">
      <dgm:prSet loTypeId="urn:microsoft.com/office/officeart/2005/8/layout/hList7" loCatId="list" qsTypeId="urn:microsoft.com/office/officeart/2005/8/quickstyle/simple1" qsCatId="simple" csTypeId="urn:microsoft.com/office/officeart/2005/8/colors/accent0_1" csCatId="mainScheme" phldr="1"/>
      <dgm:spPr/>
      <dgm:t>
        <a:bodyPr/>
        <a:lstStyle/>
        <a:p>
          <a:endParaRPr lang="en-US"/>
        </a:p>
      </dgm:t>
    </dgm:pt>
    <dgm:pt modelId="{44B9B808-31B2-4748-B531-B2D77918259A}">
      <dgm:prSet phldrT="[Text]" custT="1"/>
      <dgm:spPr/>
      <dgm:t>
        <a:bodyPr/>
        <a:lstStyle/>
        <a:p>
          <a:r>
            <a:rPr lang="en-US" sz="1800" dirty="0">
              <a:latin typeface="Bitter" pitchFamily="2" charset="0"/>
            </a:rPr>
            <a:t>Cross-sectional survey research is too slow</a:t>
          </a:r>
        </a:p>
      </dgm:t>
    </dgm:pt>
    <dgm:pt modelId="{05146AC1-EFA3-4173-A4B2-E4F65FC34295}" type="parTrans" cxnId="{B9DD1755-A0BD-4E37-A8D6-AC055CC34FA4}">
      <dgm:prSet/>
      <dgm:spPr/>
      <dgm:t>
        <a:bodyPr/>
        <a:lstStyle/>
        <a:p>
          <a:endParaRPr lang="en-US" sz="1800">
            <a:latin typeface="Bitter" pitchFamily="2" charset="0"/>
          </a:endParaRPr>
        </a:p>
      </dgm:t>
    </dgm:pt>
    <dgm:pt modelId="{1C48A538-768D-4548-92ED-B17BDFAA2787}" type="sibTrans" cxnId="{B9DD1755-A0BD-4E37-A8D6-AC055CC34FA4}">
      <dgm:prSet/>
      <dgm:spPr/>
      <dgm:t>
        <a:bodyPr/>
        <a:lstStyle/>
        <a:p>
          <a:endParaRPr lang="en-US" sz="1800">
            <a:latin typeface="Bitter" pitchFamily="2" charset="0"/>
          </a:endParaRPr>
        </a:p>
      </dgm:t>
    </dgm:pt>
    <dgm:pt modelId="{E14F2B0A-0BF1-449E-ADCC-828440FDC72B}">
      <dgm:prSet custT="1"/>
      <dgm:spPr/>
      <dgm:t>
        <a:bodyPr/>
        <a:lstStyle/>
        <a:p>
          <a:r>
            <a:rPr lang="en-US" sz="1800" dirty="0">
              <a:latin typeface="Bitter" pitchFamily="2" charset="0"/>
            </a:rPr>
            <a:t>Cycle time is too long</a:t>
          </a:r>
        </a:p>
      </dgm:t>
      <dgm:extLst>
        <a:ext uri="{E40237B7-FDA0-4F09-8148-C483321AD2D9}">
          <dgm14:cNvPr xmlns:dgm14="http://schemas.microsoft.com/office/drawing/2010/diagram" id="0" name="" descr="Hourglass icon"/>
        </a:ext>
      </dgm:extLst>
    </dgm:pt>
    <dgm:pt modelId="{7332B8AA-D787-4A9F-B9BE-ED0D0D9CCD04}" type="parTrans" cxnId="{DC58C1FD-E648-4A38-9E34-309484B0F785}">
      <dgm:prSet/>
      <dgm:spPr/>
      <dgm:t>
        <a:bodyPr/>
        <a:lstStyle/>
        <a:p>
          <a:endParaRPr lang="en-US" sz="1800">
            <a:latin typeface="Bitter" pitchFamily="2" charset="0"/>
          </a:endParaRPr>
        </a:p>
      </dgm:t>
    </dgm:pt>
    <dgm:pt modelId="{D5C60D68-0006-4A4F-8E67-5DCEA4CCE923}" type="sibTrans" cxnId="{DC58C1FD-E648-4A38-9E34-309484B0F785}">
      <dgm:prSet/>
      <dgm:spPr/>
      <dgm:t>
        <a:bodyPr/>
        <a:lstStyle/>
        <a:p>
          <a:endParaRPr lang="en-US" sz="1800">
            <a:latin typeface="Bitter" pitchFamily="2" charset="0"/>
          </a:endParaRPr>
        </a:p>
      </dgm:t>
    </dgm:pt>
    <dgm:pt modelId="{C5D069DD-19FF-4B3D-B87E-A23A486616E0}">
      <dgm:prSet custT="1"/>
      <dgm:spPr/>
      <dgm:t>
        <a:bodyPr/>
        <a:lstStyle/>
        <a:p>
          <a:r>
            <a:rPr lang="en-US" sz="1800" dirty="0">
              <a:latin typeface="Bitter" pitchFamily="2" charset="0"/>
            </a:rPr>
            <a:t>Lengthy instruments</a:t>
          </a:r>
        </a:p>
      </dgm:t>
    </dgm:pt>
    <dgm:pt modelId="{381C0E1D-3C02-4695-914B-375FDFCCCC57}" type="parTrans" cxnId="{7E3B4E17-923F-43B6-BE26-02C10C0533CF}">
      <dgm:prSet/>
      <dgm:spPr/>
      <dgm:t>
        <a:bodyPr/>
        <a:lstStyle/>
        <a:p>
          <a:endParaRPr lang="en-US" sz="1800">
            <a:latin typeface="Bitter" pitchFamily="2" charset="0"/>
          </a:endParaRPr>
        </a:p>
      </dgm:t>
    </dgm:pt>
    <dgm:pt modelId="{AC8D6AB6-A50A-4FD3-B397-89B9049947E2}" type="sibTrans" cxnId="{7E3B4E17-923F-43B6-BE26-02C10C0533CF}">
      <dgm:prSet/>
      <dgm:spPr/>
      <dgm:t>
        <a:bodyPr/>
        <a:lstStyle/>
        <a:p>
          <a:endParaRPr lang="en-US" sz="1800">
            <a:latin typeface="Bitter" pitchFamily="2" charset="0"/>
          </a:endParaRPr>
        </a:p>
      </dgm:t>
    </dgm:pt>
    <dgm:pt modelId="{74B32A25-16ED-45F5-BE5F-FC093591779A}">
      <dgm:prSet custT="1"/>
      <dgm:spPr/>
      <dgm:t>
        <a:bodyPr/>
        <a:lstStyle/>
        <a:p>
          <a:r>
            <a:rPr lang="en-US" sz="1800" dirty="0">
              <a:latin typeface="Bitter" pitchFamily="2" charset="0"/>
            </a:rPr>
            <a:t>Declining response rates</a:t>
          </a:r>
        </a:p>
      </dgm:t>
    </dgm:pt>
    <dgm:pt modelId="{4CF146F2-70DA-4BDE-8EA5-3EE4DC986055}" type="parTrans" cxnId="{1A2774A6-6E36-43DC-A348-DF16947D973D}">
      <dgm:prSet/>
      <dgm:spPr/>
      <dgm:t>
        <a:bodyPr/>
        <a:lstStyle/>
        <a:p>
          <a:endParaRPr lang="en-US" sz="1800">
            <a:latin typeface="Bitter" pitchFamily="2" charset="0"/>
          </a:endParaRPr>
        </a:p>
      </dgm:t>
    </dgm:pt>
    <dgm:pt modelId="{BDE040AF-B613-45FA-8A64-75E3B3F107D8}" type="sibTrans" cxnId="{1A2774A6-6E36-43DC-A348-DF16947D973D}">
      <dgm:prSet/>
      <dgm:spPr/>
      <dgm:t>
        <a:bodyPr/>
        <a:lstStyle/>
        <a:p>
          <a:endParaRPr lang="en-US" sz="1800">
            <a:latin typeface="Bitter" pitchFamily="2" charset="0"/>
          </a:endParaRPr>
        </a:p>
      </dgm:t>
    </dgm:pt>
    <dgm:pt modelId="{FA5512C0-6A9D-4D52-B4AE-DE1E9F6EDC23}">
      <dgm:prSet custT="1"/>
      <dgm:spPr/>
      <dgm:t>
        <a:bodyPr/>
        <a:lstStyle/>
        <a:p>
          <a:r>
            <a:rPr lang="en-US" sz="1800" dirty="0">
              <a:latin typeface="Bitter" pitchFamily="2" charset="0"/>
            </a:rPr>
            <a:t>High burden for analysis</a:t>
          </a:r>
        </a:p>
      </dgm:t>
    </dgm:pt>
    <dgm:pt modelId="{0D1E8145-9172-4E11-AF30-C170CAD9D21D}" type="parTrans" cxnId="{F020E2D3-025D-4BF8-B939-3354B03DC18B}">
      <dgm:prSet/>
      <dgm:spPr/>
      <dgm:t>
        <a:bodyPr/>
        <a:lstStyle/>
        <a:p>
          <a:endParaRPr lang="en-US" sz="1800">
            <a:latin typeface="Bitter" pitchFamily="2" charset="0"/>
          </a:endParaRPr>
        </a:p>
      </dgm:t>
    </dgm:pt>
    <dgm:pt modelId="{1656EEC4-5B79-4E20-B7B1-40468FD29F0A}" type="sibTrans" cxnId="{F020E2D3-025D-4BF8-B939-3354B03DC18B}">
      <dgm:prSet/>
      <dgm:spPr/>
      <dgm:t>
        <a:bodyPr/>
        <a:lstStyle/>
        <a:p>
          <a:endParaRPr lang="en-US" sz="1800">
            <a:latin typeface="Bitter" pitchFamily="2" charset="0"/>
          </a:endParaRPr>
        </a:p>
      </dgm:t>
    </dgm:pt>
    <dgm:pt modelId="{275EB3D9-2899-4CD8-A188-DD4F1B574D68}" type="pres">
      <dgm:prSet presAssocID="{95D19D38-EBB0-4113-A57C-9E01156A6363}" presName="Name0" presStyleCnt="0">
        <dgm:presLayoutVars>
          <dgm:dir/>
          <dgm:resizeHandles val="exact"/>
        </dgm:presLayoutVars>
      </dgm:prSet>
      <dgm:spPr/>
    </dgm:pt>
    <dgm:pt modelId="{AC5DC162-9695-4655-A304-5CDCDBAD0DE1}" type="pres">
      <dgm:prSet presAssocID="{95D19D38-EBB0-4113-A57C-9E01156A6363}" presName="fgShape" presStyleLbl="fgShp" presStyleIdx="0" presStyleCnt="1" custScaleY="99921" custLinFactNeighborX="-246" custLinFactNeighborY="-15415"/>
      <dgm:spPr>
        <a:solidFill>
          <a:schemeClr val="bg1">
            <a:lumMod val="65000"/>
          </a:schemeClr>
        </a:solidFill>
      </dgm:spPr>
    </dgm:pt>
    <dgm:pt modelId="{35ED9D30-087C-48FE-B848-145183FEB6A0}" type="pres">
      <dgm:prSet presAssocID="{95D19D38-EBB0-4113-A57C-9E01156A6363}" presName="linComp" presStyleCnt="0"/>
      <dgm:spPr/>
    </dgm:pt>
    <dgm:pt modelId="{87153482-C7E4-403D-9A94-B9AC4D26F977}" type="pres">
      <dgm:prSet presAssocID="{44B9B808-31B2-4748-B531-B2D77918259A}" presName="compNode" presStyleCnt="0"/>
      <dgm:spPr/>
    </dgm:pt>
    <dgm:pt modelId="{D3EF6406-2D17-483A-95AD-ACD04A44BB6F}" type="pres">
      <dgm:prSet presAssocID="{44B9B808-31B2-4748-B531-B2D77918259A}" presName="bkgdShape" presStyleLbl="node1" presStyleIdx="0" presStyleCnt="5"/>
      <dgm:spPr/>
    </dgm:pt>
    <dgm:pt modelId="{E5B6F686-2770-4FB4-8125-B0EC45A0B559}" type="pres">
      <dgm:prSet presAssocID="{44B9B808-31B2-4748-B531-B2D77918259A}" presName="nodeTx" presStyleLbl="node1" presStyleIdx="0" presStyleCnt="5">
        <dgm:presLayoutVars>
          <dgm:bulletEnabled val="1"/>
        </dgm:presLayoutVars>
      </dgm:prSet>
      <dgm:spPr/>
    </dgm:pt>
    <dgm:pt modelId="{6D66D880-AB26-44DD-B78A-6143BD44EC68}" type="pres">
      <dgm:prSet presAssocID="{44B9B808-31B2-4748-B531-B2D77918259A}" presName="invisiNode" presStyleLbl="node1" presStyleIdx="0" presStyleCnt="5"/>
      <dgm:spPr/>
    </dgm:pt>
    <dgm:pt modelId="{8DDFC14F-F422-4FCE-AC17-67C2C4B40FFA}" type="pres">
      <dgm:prSet presAssocID="{44B9B808-31B2-4748-B531-B2D77918259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extLst>
        <a:ext uri="{E40237B7-FDA0-4F09-8148-C483321AD2D9}">
          <dgm14:cNvPr xmlns:dgm14="http://schemas.microsoft.com/office/drawing/2010/diagram" id="0" name="" descr="Tired person icon"/>
        </a:ext>
      </dgm:extLst>
    </dgm:pt>
    <dgm:pt modelId="{C3654377-8D8F-4C06-9501-7337FA45A5E2}" type="pres">
      <dgm:prSet presAssocID="{1C48A538-768D-4548-92ED-B17BDFAA2787}" presName="sibTrans" presStyleLbl="sibTrans2D1" presStyleIdx="0" presStyleCnt="0"/>
      <dgm:spPr/>
    </dgm:pt>
    <dgm:pt modelId="{F5EE38F3-8F73-49FF-8844-37C0ED33A057}" type="pres">
      <dgm:prSet presAssocID="{E14F2B0A-0BF1-449E-ADCC-828440FDC72B}" presName="compNode" presStyleCnt="0"/>
      <dgm:spPr/>
    </dgm:pt>
    <dgm:pt modelId="{562FF133-881B-466F-826E-4C8B29297C3D}" type="pres">
      <dgm:prSet presAssocID="{E14F2B0A-0BF1-449E-ADCC-828440FDC72B}" presName="bkgdShape" presStyleLbl="node1" presStyleIdx="1" presStyleCnt="5"/>
      <dgm:spPr/>
    </dgm:pt>
    <dgm:pt modelId="{DD1389CC-751B-4D1D-81DF-6692498FE053}" type="pres">
      <dgm:prSet presAssocID="{E14F2B0A-0BF1-449E-ADCC-828440FDC72B}" presName="nodeTx" presStyleLbl="node1" presStyleIdx="1" presStyleCnt="5">
        <dgm:presLayoutVars>
          <dgm:bulletEnabled val="1"/>
        </dgm:presLayoutVars>
      </dgm:prSet>
      <dgm:spPr/>
    </dgm:pt>
    <dgm:pt modelId="{A3E83E51-95BB-48EF-966A-C16DDB95B48B}" type="pres">
      <dgm:prSet presAssocID="{E14F2B0A-0BF1-449E-ADCC-828440FDC72B}" presName="invisiNode" presStyleLbl="node1" presStyleIdx="1" presStyleCnt="5"/>
      <dgm:spPr/>
    </dgm:pt>
    <dgm:pt modelId="{852758E7-785F-4EC3-B737-685F3F004957}" type="pres">
      <dgm:prSet presAssocID="{E14F2B0A-0BF1-449E-ADCC-828440FDC72B}"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Hourglass"/>
        </a:ext>
      </dgm:extLst>
    </dgm:pt>
    <dgm:pt modelId="{4669384C-DC42-4553-BA97-2F63E4F4E1D1}" type="pres">
      <dgm:prSet presAssocID="{D5C60D68-0006-4A4F-8E67-5DCEA4CCE923}" presName="sibTrans" presStyleLbl="sibTrans2D1" presStyleIdx="0" presStyleCnt="0"/>
      <dgm:spPr/>
    </dgm:pt>
    <dgm:pt modelId="{DBA1B38C-EBC1-4C71-B9FE-DF47218AD573}" type="pres">
      <dgm:prSet presAssocID="{C5D069DD-19FF-4B3D-B87E-A23A486616E0}" presName="compNode" presStyleCnt="0"/>
      <dgm:spPr/>
    </dgm:pt>
    <dgm:pt modelId="{C0D3D860-935D-49EF-831E-157BD706A184}" type="pres">
      <dgm:prSet presAssocID="{C5D069DD-19FF-4B3D-B87E-A23A486616E0}" presName="bkgdShape" presStyleLbl="node1" presStyleIdx="2" presStyleCnt="5"/>
      <dgm:spPr/>
    </dgm:pt>
    <dgm:pt modelId="{2B63BBB1-1447-436F-A8BD-C55803F749C7}" type="pres">
      <dgm:prSet presAssocID="{C5D069DD-19FF-4B3D-B87E-A23A486616E0}" presName="nodeTx" presStyleLbl="node1" presStyleIdx="2" presStyleCnt="5">
        <dgm:presLayoutVars>
          <dgm:bulletEnabled val="1"/>
        </dgm:presLayoutVars>
      </dgm:prSet>
      <dgm:spPr/>
    </dgm:pt>
    <dgm:pt modelId="{A675D922-B819-4E4A-94AE-724BD9703F0C}" type="pres">
      <dgm:prSet presAssocID="{C5D069DD-19FF-4B3D-B87E-A23A486616E0}" presName="invisiNode" presStyleLbl="node1" presStyleIdx="2" presStyleCnt="5"/>
      <dgm:spPr/>
    </dgm:pt>
    <dgm:pt modelId="{7985A6E8-5CCA-4988-9744-6844BD9D8AB9}" type="pres">
      <dgm:prSet presAssocID="{C5D069DD-19FF-4B3D-B87E-A23A486616E0}" presName="imagNode" presStyleLbl="fgImgPlace1" presStyleIdx="2"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Documents icon"/>
        </a:ext>
      </dgm:extLst>
    </dgm:pt>
    <dgm:pt modelId="{8BCCC166-547C-44B7-8A27-C016E26DF89D}" type="pres">
      <dgm:prSet presAssocID="{AC8D6AB6-A50A-4FD3-B397-89B9049947E2}" presName="sibTrans" presStyleLbl="sibTrans2D1" presStyleIdx="0" presStyleCnt="0"/>
      <dgm:spPr/>
    </dgm:pt>
    <dgm:pt modelId="{D75A1666-ECE3-4B0A-B2FF-C76264C7F31C}" type="pres">
      <dgm:prSet presAssocID="{74B32A25-16ED-45F5-BE5F-FC093591779A}" presName="compNode" presStyleCnt="0"/>
      <dgm:spPr/>
    </dgm:pt>
    <dgm:pt modelId="{AE72807C-5D78-4EB8-BA65-7D52F69688BF}" type="pres">
      <dgm:prSet presAssocID="{74B32A25-16ED-45F5-BE5F-FC093591779A}" presName="bkgdShape" presStyleLbl="node1" presStyleIdx="3" presStyleCnt="5"/>
      <dgm:spPr/>
    </dgm:pt>
    <dgm:pt modelId="{57B85FB6-1685-4A79-82DB-8B4B12313FAA}" type="pres">
      <dgm:prSet presAssocID="{74B32A25-16ED-45F5-BE5F-FC093591779A}" presName="nodeTx" presStyleLbl="node1" presStyleIdx="3" presStyleCnt="5">
        <dgm:presLayoutVars>
          <dgm:bulletEnabled val="1"/>
        </dgm:presLayoutVars>
      </dgm:prSet>
      <dgm:spPr/>
    </dgm:pt>
    <dgm:pt modelId="{EDF55289-69A9-4658-A4DC-1F9D03E8E4F3}" type="pres">
      <dgm:prSet presAssocID="{74B32A25-16ED-45F5-BE5F-FC093591779A}" presName="invisiNode" presStyleLbl="node1" presStyleIdx="3" presStyleCnt="5"/>
      <dgm:spPr/>
    </dgm:pt>
    <dgm:pt modelId="{7D6432C8-FBD7-4717-B4E3-DEC001C4F88B}" type="pres">
      <dgm:prSet presAssocID="{74B32A25-16ED-45F5-BE5F-FC093591779A}" presName="imagNode" presStyleLbl="fgImgPlace1" presStyleIdx="3"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ar graph with downward trend icon"/>
        </a:ext>
      </dgm:extLst>
    </dgm:pt>
    <dgm:pt modelId="{11F6A830-2406-49CC-90BC-32E8057458BC}" type="pres">
      <dgm:prSet presAssocID="{BDE040AF-B613-45FA-8A64-75E3B3F107D8}" presName="sibTrans" presStyleLbl="sibTrans2D1" presStyleIdx="0" presStyleCnt="0"/>
      <dgm:spPr/>
    </dgm:pt>
    <dgm:pt modelId="{2AD49117-5036-4290-BDF1-AB07C69081E7}" type="pres">
      <dgm:prSet presAssocID="{FA5512C0-6A9D-4D52-B4AE-DE1E9F6EDC23}" presName="compNode" presStyleCnt="0"/>
      <dgm:spPr/>
    </dgm:pt>
    <dgm:pt modelId="{5EBBDB52-32A1-4890-A942-DC83555E7F53}" type="pres">
      <dgm:prSet presAssocID="{FA5512C0-6A9D-4D52-B4AE-DE1E9F6EDC23}" presName="bkgdShape" presStyleLbl="node1" presStyleIdx="4" presStyleCnt="5"/>
      <dgm:spPr/>
    </dgm:pt>
    <dgm:pt modelId="{62F66F39-41C2-44C5-BC13-B5B2DA3102AC}" type="pres">
      <dgm:prSet presAssocID="{FA5512C0-6A9D-4D52-B4AE-DE1E9F6EDC23}" presName="nodeTx" presStyleLbl="node1" presStyleIdx="4" presStyleCnt="5">
        <dgm:presLayoutVars>
          <dgm:bulletEnabled val="1"/>
        </dgm:presLayoutVars>
      </dgm:prSet>
      <dgm:spPr/>
    </dgm:pt>
    <dgm:pt modelId="{91BA1D91-ECA3-43D8-84A7-DB49734A5CEB}" type="pres">
      <dgm:prSet presAssocID="{FA5512C0-6A9D-4D52-B4AE-DE1E9F6EDC23}" presName="invisiNode" presStyleLbl="node1" presStyleIdx="4" presStyleCnt="5"/>
      <dgm:spPr/>
    </dgm:pt>
    <dgm:pt modelId="{A4388859-DD66-44B3-A32A-606C1FD3B1AA}" type="pres">
      <dgm:prSet presAssocID="{FA5512C0-6A9D-4D52-B4AE-DE1E9F6EDC23}" presName="imagNode" presStyleLbl="fgImgPlace1" presStyleIdx="4" presStyleCnt="5"/>
      <dgm:spPr>
        <a:blipFill>
          <a:blip xmlns:r="http://schemas.openxmlformats.org/officeDocument/2006/relationships" r:embed="rId7">
            <a:extLst>
              <a:ext uri="{28A0092B-C50C-407E-A947-70E740481C1C}">
                <a14:useLocalDpi xmlns:a14="http://schemas.microsoft.com/office/drawing/2010/main" val="0"/>
              </a:ext>
            </a:extLst>
          </a:blip>
          <a:srcRect/>
          <a:stretch>
            <a:fillRect l="-4000" r="-4000"/>
          </a:stretch>
        </a:blipFill>
      </dgm:spPr>
      <dgm:extLst>
        <a:ext uri="{E40237B7-FDA0-4F09-8148-C483321AD2D9}">
          <dgm14:cNvPr xmlns:dgm14="http://schemas.microsoft.com/office/drawing/2010/diagram" id="0" name="" descr="Person carrying rock icon"/>
        </a:ext>
      </dgm:extLst>
    </dgm:pt>
  </dgm:ptLst>
  <dgm:cxnLst>
    <dgm:cxn modelId="{CB1CCA11-32D1-4031-B074-57ECFF24DF40}" type="presOf" srcId="{FA5512C0-6A9D-4D52-B4AE-DE1E9F6EDC23}" destId="{5EBBDB52-32A1-4890-A942-DC83555E7F53}" srcOrd="0" destOrd="0" presId="urn:microsoft.com/office/officeart/2005/8/layout/hList7"/>
    <dgm:cxn modelId="{7E3B4E17-923F-43B6-BE26-02C10C0533CF}" srcId="{95D19D38-EBB0-4113-A57C-9E01156A6363}" destId="{C5D069DD-19FF-4B3D-B87E-A23A486616E0}" srcOrd="2" destOrd="0" parTransId="{381C0E1D-3C02-4695-914B-375FDFCCCC57}" sibTransId="{AC8D6AB6-A50A-4FD3-B397-89B9049947E2}"/>
    <dgm:cxn modelId="{CBF30C19-AA79-4806-A41C-7E71B817DB43}" type="presOf" srcId="{44B9B808-31B2-4748-B531-B2D77918259A}" destId="{D3EF6406-2D17-483A-95AD-ACD04A44BB6F}" srcOrd="0" destOrd="0" presId="urn:microsoft.com/office/officeart/2005/8/layout/hList7"/>
    <dgm:cxn modelId="{3A7B021D-B59A-4D38-9E21-8E7C3B293684}" type="presOf" srcId="{FA5512C0-6A9D-4D52-B4AE-DE1E9F6EDC23}" destId="{62F66F39-41C2-44C5-BC13-B5B2DA3102AC}" srcOrd="1" destOrd="0" presId="urn:microsoft.com/office/officeart/2005/8/layout/hList7"/>
    <dgm:cxn modelId="{8D31FD1F-8426-4325-9A0A-E93557465EAC}" type="presOf" srcId="{E14F2B0A-0BF1-449E-ADCC-828440FDC72B}" destId="{DD1389CC-751B-4D1D-81DF-6692498FE053}" srcOrd="1" destOrd="0" presId="urn:microsoft.com/office/officeart/2005/8/layout/hList7"/>
    <dgm:cxn modelId="{B28A9D4A-9377-44AF-97C3-7C1F8F69638A}" type="presOf" srcId="{95D19D38-EBB0-4113-A57C-9E01156A6363}" destId="{275EB3D9-2899-4CD8-A188-DD4F1B574D68}" srcOrd="0" destOrd="0" presId="urn:microsoft.com/office/officeart/2005/8/layout/hList7"/>
    <dgm:cxn modelId="{B2808C4C-3355-4848-A54A-787BDF267CE5}" type="presOf" srcId="{AC8D6AB6-A50A-4FD3-B397-89B9049947E2}" destId="{8BCCC166-547C-44B7-8A27-C016E26DF89D}" srcOrd="0" destOrd="0" presId="urn:microsoft.com/office/officeart/2005/8/layout/hList7"/>
    <dgm:cxn modelId="{8554946C-C8ED-4EAF-8256-91B2F6E2E69A}" type="presOf" srcId="{D5C60D68-0006-4A4F-8E67-5DCEA4CCE923}" destId="{4669384C-DC42-4553-BA97-2F63E4F4E1D1}" srcOrd="0" destOrd="0" presId="urn:microsoft.com/office/officeart/2005/8/layout/hList7"/>
    <dgm:cxn modelId="{38EBD452-21DB-4839-949A-C2E9FED35F53}" type="presOf" srcId="{C5D069DD-19FF-4B3D-B87E-A23A486616E0}" destId="{2B63BBB1-1447-436F-A8BD-C55803F749C7}" srcOrd="1" destOrd="0" presId="urn:microsoft.com/office/officeart/2005/8/layout/hList7"/>
    <dgm:cxn modelId="{B9DD1755-A0BD-4E37-A8D6-AC055CC34FA4}" srcId="{95D19D38-EBB0-4113-A57C-9E01156A6363}" destId="{44B9B808-31B2-4748-B531-B2D77918259A}" srcOrd="0" destOrd="0" parTransId="{05146AC1-EFA3-4173-A4B2-E4F65FC34295}" sibTransId="{1C48A538-768D-4548-92ED-B17BDFAA2787}"/>
    <dgm:cxn modelId="{1E83F397-EE86-43B5-AB05-5D8FD6A8EB80}" type="presOf" srcId="{E14F2B0A-0BF1-449E-ADCC-828440FDC72B}" destId="{562FF133-881B-466F-826E-4C8B29297C3D}" srcOrd="0" destOrd="0" presId="urn:microsoft.com/office/officeart/2005/8/layout/hList7"/>
    <dgm:cxn modelId="{1A2774A6-6E36-43DC-A348-DF16947D973D}" srcId="{95D19D38-EBB0-4113-A57C-9E01156A6363}" destId="{74B32A25-16ED-45F5-BE5F-FC093591779A}" srcOrd="3" destOrd="0" parTransId="{4CF146F2-70DA-4BDE-8EA5-3EE4DC986055}" sibTransId="{BDE040AF-B613-45FA-8A64-75E3B3F107D8}"/>
    <dgm:cxn modelId="{F6CC1DAC-B0BD-4611-BB82-D440AC512BD5}" type="presOf" srcId="{74B32A25-16ED-45F5-BE5F-FC093591779A}" destId="{AE72807C-5D78-4EB8-BA65-7D52F69688BF}" srcOrd="0" destOrd="0" presId="urn:microsoft.com/office/officeart/2005/8/layout/hList7"/>
    <dgm:cxn modelId="{1C0B72B2-9256-4FF2-BB82-22DBDDF66117}" type="presOf" srcId="{C5D069DD-19FF-4B3D-B87E-A23A486616E0}" destId="{C0D3D860-935D-49EF-831E-157BD706A184}" srcOrd="0" destOrd="0" presId="urn:microsoft.com/office/officeart/2005/8/layout/hList7"/>
    <dgm:cxn modelId="{72630EB3-3C2E-4B07-9A7C-EB0F0BA2B419}" type="presOf" srcId="{74B32A25-16ED-45F5-BE5F-FC093591779A}" destId="{57B85FB6-1685-4A79-82DB-8B4B12313FAA}" srcOrd="1" destOrd="0" presId="urn:microsoft.com/office/officeart/2005/8/layout/hList7"/>
    <dgm:cxn modelId="{88FB42C3-2ADA-48EE-B593-2FE1270CA3C7}" type="presOf" srcId="{44B9B808-31B2-4748-B531-B2D77918259A}" destId="{E5B6F686-2770-4FB4-8125-B0EC45A0B559}" srcOrd="1" destOrd="0" presId="urn:microsoft.com/office/officeart/2005/8/layout/hList7"/>
    <dgm:cxn modelId="{0E1B19CB-35E2-4653-AB16-6939F08FB962}" type="presOf" srcId="{BDE040AF-B613-45FA-8A64-75E3B3F107D8}" destId="{11F6A830-2406-49CC-90BC-32E8057458BC}" srcOrd="0" destOrd="0" presId="urn:microsoft.com/office/officeart/2005/8/layout/hList7"/>
    <dgm:cxn modelId="{337831CD-A9C7-4FA2-960E-690D9BBBF13F}" type="presOf" srcId="{1C48A538-768D-4548-92ED-B17BDFAA2787}" destId="{C3654377-8D8F-4C06-9501-7337FA45A5E2}" srcOrd="0" destOrd="0" presId="urn:microsoft.com/office/officeart/2005/8/layout/hList7"/>
    <dgm:cxn modelId="{F020E2D3-025D-4BF8-B939-3354B03DC18B}" srcId="{95D19D38-EBB0-4113-A57C-9E01156A6363}" destId="{FA5512C0-6A9D-4D52-B4AE-DE1E9F6EDC23}" srcOrd="4" destOrd="0" parTransId="{0D1E8145-9172-4E11-AF30-C170CAD9D21D}" sibTransId="{1656EEC4-5B79-4E20-B7B1-40468FD29F0A}"/>
    <dgm:cxn modelId="{DC58C1FD-E648-4A38-9E34-309484B0F785}" srcId="{95D19D38-EBB0-4113-A57C-9E01156A6363}" destId="{E14F2B0A-0BF1-449E-ADCC-828440FDC72B}" srcOrd="1" destOrd="0" parTransId="{7332B8AA-D787-4A9F-B9BE-ED0D0D9CCD04}" sibTransId="{D5C60D68-0006-4A4F-8E67-5DCEA4CCE923}"/>
    <dgm:cxn modelId="{72546167-C8DD-494A-86C9-A0EF2AB5922B}" type="presParOf" srcId="{275EB3D9-2899-4CD8-A188-DD4F1B574D68}" destId="{AC5DC162-9695-4655-A304-5CDCDBAD0DE1}" srcOrd="0" destOrd="0" presId="urn:microsoft.com/office/officeart/2005/8/layout/hList7"/>
    <dgm:cxn modelId="{6A2F96CF-02E4-48FC-BB10-2F371F541931}" type="presParOf" srcId="{275EB3D9-2899-4CD8-A188-DD4F1B574D68}" destId="{35ED9D30-087C-48FE-B848-145183FEB6A0}" srcOrd="1" destOrd="0" presId="urn:microsoft.com/office/officeart/2005/8/layout/hList7"/>
    <dgm:cxn modelId="{23080184-7D31-46A5-A999-B900634D193F}" type="presParOf" srcId="{35ED9D30-087C-48FE-B848-145183FEB6A0}" destId="{87153482-C7E4-403D-9A94-B9AC4D26F977}" srcOrd="0" destOrd="0" presId="urn:microsoft.com/office/officeart/2005/8/layout/hList7"/>
    <dgm:cxn modelId="{D691436B-6C65-49AE-933F-E991D1AA912D}" type="presParOf" srcId="{87153482-C7E4-403D-9A94-B9AC4D26F977}" destId="{D3EF6406-2D17-483A-95AD-ACD04A44BB6F}" srcOrd="0" destOrd="0" presId="urn:microsoft.com/office/officeart/2005/8/layout/hList7"/>
    <dgm:cxn modelId="{A03FF4C6-1AA8-44E7-9CCB-A4EFBB1C6F2A}" type="presParOf" srcId="{87153482-C7E4-403D-9A94-B9AC4D26F977}" destId="{E5B6F686-2770-4FB4-8125-B0EC45A0B559}" srcOrd="1" destOrd="0" presId="urn:microsoft.com/office/officeart/2005/8/layout/hList7"/>
    <dgm:cxn modelId="{4CE6002F-8100-4800-B023-D2AE89E933C2}" type="presParOf" srcId="{87153482-C7E4-403D-9A94-B9AC4D26F977}" destId="{6D66D880-AB26-44DD-B78A-6143BD44EC68}" srcOrd="2" destOrd="0" presId="urn:microsoft.com/office/officeart/2005/8/layout/hList7"/>
    <dgm:cxn modelId="{59DA8905-7094-4CC4-883A-5809472476F8}" type="presParOf" srcId="{87153482-C7E4-403D-9A94-B9AC4D26F977}" destId="{8DDFC14F-F422-4FCE-AC17-67C2C4B40FFA}" srcOrd="3" destOrd="0" presId="urn:microsoft.com/office/officeart/2005/8/layout/hList7"/>
    <dgm:cxn modelId="{4F41F540-1043-434B-929C-29CEEB101644}" type="presParOf" srcId="{35ED9D30-087C-48FE-B848-145183FEB6A0}" destId="{C3654377-8D8F-4C06-9501-7337FA45A5E2}" srcOrd="1" destOrd="0" presId="urn:microsoft.com/office/officeart/2005/8/layout/hList7"/>
    <dgm:cxn modelId="{28724E0C-B4B7-4968-BD30-BEFBA7E74AA0}" type="presParOf" srcId="{35ED9D30-087C-48FE-B848-145183FEB6A0}" destId="{F5EE38F3-8F73-49FF-8844-37C0ED33A057}" srcOrd="2" destOrd="0" presId="urn:microsoft.com/office/officeart/2005/8/layout/hList7"/>
    <dgm:cxn modelId="{359CED82-D488-45B9-8CB3-7EC70D9400E0}" type="presParOf" srcId="{F5EE38F3-8F73-49FF-8844-37C0ED33A057}" destId="{562FF133-881B-466F-826E-4C8B29297C3D}" srcOrd="0" destOrd="0" presId="urn:microsoft.com/office/officeart/2005/8/layout/hList7"/>
    <dgm:cxn modelId="{8EA4B8DE-932F-4775-BAC7-317452D494B7}" type="presParOf" srcId="{F5EE38F3-8F73-49FF-8844-37C0ED33A057}" destId="{DD1389CC-751B-4D1D-81DF-6692498FE053}" srcOrd="1" destOrd="0" presId="urn:microsoft.com/office/officeart/2005/8/layout/hList7"/>
    <dgm:cxn modelId="{304A724F-6A22-4845-9536-21689A6901BD}" type="presParOf" srcId="{F5EE38F3-8F73-49FF-8844-37C0ED33A057}" destId="{A3E83E51-95BB-48EF-966A-C16DDB95B48B}" srcOrd="2" destOrd="0" presId="urn:microsoft.com/office/officeart/2005/8/layout/hList7"/>
    <dgm:cxn modelId="{B13ADEE5-8A0D-4835-9E90-593A37D07596}" type="presParOf" srcId="{F5EE38F3-8F73-49FF-8844-37C0ED33A057}" destId="{852758E7-785F-4EC3-B737-685F3F004957}" srcOrd="3" destOrd="0" presId="urn:microsoft.com/office/officeart/2005/8/layout/hList7"/>
    <dgm:cxn modelId="{66E795A9-38E0-4440-ACE3-938F4122BBCF}" type="presParOf" srcId="{35ED9D30-087C-48FE-B848-145183FEB6A0}" destId="{4669384C-DC42-4553-BA97-2F63E4F4E1D1}" srcOrd="3" destOrd="0" presId="urn:microsoft.com/office/officeart/2005/8/layout/hList7"/>
    <dgm:cxn modelId="{A837E729-6867-4689-8923-6A0C8600F6C3}" type="presParOf" srcId="{35ED9D30-087C-48FE-B848-145183FEB6A0}" destId="{DBA1B38C-EBC1-4C71-B9FE-DF47218AD573}" srcOrd="4" destOrd="0" presId="urn:microsoft.com/office/officeart/2005/8/layout/hList7"/>
    <dgm:cxn modelId="{5A49F6C3-A4A8-492B-B62C-2422574EB387}" type="presParOf" srcId="{DBA1B38C-EBC1-4C71-B9FE-DF47218AD573}" destId="{C0D3D860-935D-49EF-831E-157BD706A184}" srcOrd="0" destOrd="0" presId="urn:microsoft.com/office/officeart/2005/8/layout/hList7"/>
    <dgm:cxn modelId="{3DE37198-48F7-4F7A-BDB7-9547D79567FE}" type="presParOf" srcId="{DBA1B38C-EBC1-4C71-B9FE-DF47218AD573}" destId="{2B63BBB1-1447-436F-A8BD-C55803F749C7}" srcOrd="1" destOrd="0" presId="urn:microsoft.com/office/officeart/2005/8/layout/hList7"/>
    <dgm:cxn modelId="{63F9AA7C-58AA-4E33-A8D0-357AC90A91AD}" type="presParOf" srcId="{DBA1B38C-EBC1-4C71-B9FE-DF47218AD573}" destId="{A675D922-B819-4E4A-94AE-724BD9703F0C}" srcOrd="2" destOrd="0" presId="urn:microsoft.com/office/officeart/2005/8/layout/hList7"/>
    <dgm:cxn modelId="{F4B60EB5-3F9F-4882-9878-A644112D4BB8}" type="presParOf" srcId="{DBA1B38C-EBC1-4C71-B9FE-DF47218AD573}" destId="{7985A6E8-5CCA-4988-9744-6844BD9D8AB9}" srcOrd="3" destOrd="0" presId="urn:microsoft.com/office/officeart/2005/8/layout/hList7"/>
    <dgm:cxn modelId="{8D8497B7-E31E-4B97-854E-2C3C461F4A85}" type="presParOf" srcId="{35ED9D30-087C-48FE-B848-145183FEB6A0}" destId="{8BCCC166-547C-44B7-8A27-C016E26DF89D}" srcOrd="5" destOrd="0" presId="urn:microsoft.com/office/officeart/2005/8/layout/hList7"/>
    <dgm:cxn modelId="{1E6549A1-FDF9-4289-8F83-416D77B58EC7}" type="presParOf" srcId="{35ED9D30-087C-48FE-B848-145183FEB6A0}" destId="{D75A1666-ECE3-4B0A-B2FF-C76264C7F31C}" srcOrd="6" destOrd="0" presId="urn:microsoft.com/office/officeart/2005/8/layout/hList7"/>
    <dgm:cxn modelId="{DC74512B-6701-42B8-8FAC-799BA1099FAA}" type="presParOf" srcId="{D75A1666-ECE3-4B0A-B2FF-C76264C7F31C}" destId="{AE72807C-5D78-4EB8-BA65-7D52F69688BF}" srcOrd="0" destOrd="0" presId="urn:microsoft.com/office/officeart/2005/8/layout/hList7"/>
    <dgm:cxn modelId="{40A4785A-9E8D-48CE-8F31-22C805DD80A2}" type="presParOf" srcId="{D75A1666-ECE3-4B0A-B2FF-C76264C7F31C}" destId="{57B85FB6-1685-4A79-82DB-8B4B12313FAA}" srcOrd="1" destOrd="0" presId="urn:microsoft.com/office/officeart/2005/8/layout/hList7"/>
    <dgm:cxn modelId="{A1BA3372-9DB5-4B14-B18C-BA8EA9640C31}" type="presParOf" srcId="{D75A1666-ECE3-4B0A-B2FF-C76264C7F31C}" destId="{EDF55289-69A9-4658-A4DC-1F9D03E8E4F3}" srcOrd="2" destOrd="0" presId="urn:microsoft.com/office/officeart/2005/8/layout/hList7"/>
    <dgm:cxn modelId="{60822A0A-2C98-44DB-AD18-E9A68A57E78D}" type="presParOf" srcId="{D75A1666-ECE3-4B0A-B2FF-C76264C7F31C}" destId="{7D6432C8-FBD7-4717-B4E3-DEC001C4F88B}" srcOrd="3" destOrd="0" presId="urn:microsoft.com/office/officeart/2005/8/layout/hList7"/>
    <dgm:cxn modelId="{CAF1F9B8-601D-4D96-8EB8-CBCABC2CEAEF}" type="presParOf" srcId="{35ED9D30-087C-48FE-B848-145183FEB6A0}" destId="{11F6A830-2406-49CC-90BC-32E8057458BC}" srcOrd="7" destOrd="0" presId="urn:microsoft.com/office/officeart/2005/8/layout/hList7"/>
    <dgm:cxn modelId="{00F42853-2A84-41C6-8DC5-67A90006CD4C}" type="presParOf" srcId="{35ED9D30-087C-48FE-B848-145183FEB6A0}" destId="{2AD49117-5036-4290-BDF1-AB07C69081E7}" srcOrd="8" destOrd="0" presId="urn:microsoft.com/office/officeart/2005/8/layout/hList7"/>
    <dgm:cxn modelId="{14212502-7B2F-4B3C-8256-2E7DCA45EA07}" type="presParOf" srcId="{2AD49117-5036-4290-BDF1-AB07C69081E7}" destId="{5EBBDB52-32A1-4890-A942-DC83555E7F53}" srcOrd="0" destOrd="0" presId="urn:microsoft.com/office/officeart/2005/8/layout/hList7"/>
    <dgm:cxn modelId="{94EC605C-ADD3-4E75-A383-9C2BEA874B9C}" type="presParOf" srcId="{2AD49117-5036-4290-BDF1-AB07C69081E7}" destId="{62F66F39-41C2-44C5-BC13-B5B2DA3102AC}" srcOrd="1" destOrd="0" presId="urn:microsoft.com/office/officeart/2005/8/layout/hList7"/>
    <dgm:cxn modelId="{E08ABAD4-8092-4C72-9BCB-7507E2587F8F}" type="presParOf" srcId="{2AD49117-5036-4290-BDF1-AB07C69081E7}" destId="{91BA1D91-ECA3-43D8-84A7-DB49734A5CEB}" srcOrd="2" destOrd="0" presId="urn:microsoft.com/office/officeart/2005/8/layout/hList7"/>
    <dgm:cxn modelId="{81CE06FD-7B0B-445C-B70C-3C488F98E83B}" type="presParOf" srcId="{2AD49117-5036-4290-BDF1-AB07C69081E7}" destId="{A4388859-DD66-44B3-A32A-606C1FD3B1A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446F8D-F2D2-4368-9EFC-62224F867432}" type="doc">
      <dgm:prSet loTypeId="urn:microsoft.com/office/officeart/2005/8/layout/vList3" loCatId="list" qsTypeId="urn:microsoft.com/office/officeart/2005/8/quickstyle/simple1" qsCatId="simple" csTypeId="urn:microsoft.com/office/officeart/2005/8/colors/accent0_1" csCatId="mainScheme" phldr="1"/>
      <dgm:spPr/>
      <dgm:t>
        <a:bodyPr/>
        <a:lstStyle/>
        <a:p>
          <a:endParaRPr lang="en-US"/>
        </a:p>
      </dgm:t>
    </dgm:pt>
    <dgm:pt modelId="{4ED908EA-ACAD-4658-A4A9-05BA6E9C1C57}">
      <dgm:prSet phldrT="[Text]"/>
      <dgm:spPr>
        <a:ln>
          <a:noFill/>
        </a:ln>
      </dgm:spPr>
      <dgm:t>
        <a:bodyPr/>
        <a:lstStyle/>
        <a:p>
          <a:pPr algn="l"/>
          <a:r>
            <a:rPr lang="en-US" dirty="0">
              <a:latin typeface="Bitter" pitchFamily="2" charset="0"/>
            </a:rPr>
            <a:t>Short, focused questionnaire designed to quickly gather feedback from students</a:t>
          </a:r>
        </a:p>
      </dgm:t>
    </dgm:pt>
    <dgm:pt modelId="{0C359081-B692-46E9-A2CA-8C718C94D2C2}" type="parTrans" cxnId="{AF2EDBAE-879A-4765-A260-2A920D54E7E0}">
      <dgm:prSet/>
      <dgm:spPr/>
      <dgm:t>
        <a:bodyPr/>
        <a:lstStyle/>
        <a:p>
          <a:endParaRPr lang="en-US">
            <a:latin typeface="Bitter" pitchFamily="2" charset="0"/>
          </a:endParaRPr>
        </a:p>
      </dgm:t>
    </dgm:pt>
    <dgm:pt modelId="{DEC5F9C9-2B00-475D-B6A7-037A7E63E928}" type="sibTrans" cxnId="{AF2EDBAE-879A-4765-A260-2A920D54E7E0}">
      <dgm:prSet/>
      <dgm:spPr/>
      <dgm:t>
        <a:bodyPr/>
        <a:lstStyle/>
        <a:p>
          <a:endParaRPr lang="en-US">
            <a:latin typeface="Bitter" pitchFamily="2" charset="0"/>
          </a:endParaRPr>
        </a:p>
      </dgm:t>
    </dgm:pt>
    <dgm:pt modelId="{4F522A0D-8C70-4B9A-A909-4D2B5E41FF8D}">
      <dgm:prSet/>
      <dgm:spPr>
        <a:ln>
          <a:noFill/>
        </a:ln>
      </dgm:spPr>
      <dgm:t>
        <a:bodyPr/>
        <a:lstStyle/>
        <a:p>
          <a:pPr algn="l"/>
          <a:r>
            <a:rPr lang="en-US">
              <a:latin typeface="Bitter" pitchFamily="2" charset="0"/>
            </a:rPr>
            <a:t>Administered weekly</a:t>
          </a:r>
          <a:endParaRPr lang="en-US" dirty="0">
            <a:latin typeface="Bitter" pitchFamily="2" charset="0"/>
          </a:endParaRPr>
        </a:p>
      </dgm:t>
    </dgm:pt>
    <dgm:pt modelId="{AE2E55C2-E5A1-44E7-B870-8EAD1E05BE19}" type="parTrans" cxnId="{E0929C56-81BD-4B01-9331-8E87D8673043}">
      <dgm:prSet/>
      <dgm:spPr/>
      <dgm:t>
        <a:bodyPr/>
        <a:lstStyle/>
        <a:p>
          <a:endParaRPr lang="en-US">
            <a:latin typeface="Bitter" pitchFamily="2" charset="0"/>
          </a:endParaRPr>
        </a:p>
      </dgm:t>
    </dgm:pt>
    <dgm:pt modelId="{91035FC5-F75D-4658-AC6D-84DB6106A5D5}" type="sibTrans" cxnId="{E0929C56-81BD-4B01-9331-8E87D8673043}">
      <dgm:prSet/>
      <dgm:spPr/>
      <dgm:t>
        <a:bodyPr/>
        <a:lstStyle/>
        <a:p>
          <a:endParaRPr lang="en-US">
            <a:latin typeface="Bitter" pitchFamily="2" charset="0"/>
          </a:endParaRPr>
        </a:p>
      </dgm:t>
    </dgm:pt>
    <dgm:pt modelId="{07A92586-4CEC-44D5-BAE7-A05FFEF0EBF6}">
      <dgm:prSet/>
      <dgm:spPr>
        <a:ln>
          <a:noFill/>
        </a:ln>
      </dgm:spPr>
      <dgm:t>
        <a:bodyPr/>
        <a:lstStyle/>
        <a:p>
          <a:pPr algn="l"/>
          <a:r>
            <a:rPr lang="en-US" dirty="0">
              <a:latin typeface="Bitter" pitchFamily="2" charset="0"/>
            </a:rPr>
            <a:t>Captures real-time sentiments or reactions to recent changes, event, or initiatives</a:t>
          </a:r>
        </a:p>
      </dgm:t>
    </dgm:pt>
    <dgm:pt modelId="{9C27FAED-F433-4F6D-96DB-347445C839A1}" type="parTrans" cxnId="{B3807D04-C352-472F-87BD-3555A4557872}">
      <dgm:prSet/>
      <dgm:spPr/>
      <dgm:t>
        <a:bodyPr/>
        <a:lstStyle/>
        <a:p>
          <a:endParaRPr lang="en-US">
            <a:latin typeface="Bitter" pitchFamily="2" charset="0"/>
          </a:endParaRPr>
        </a:p>
      </dgm:t>
    </dgm:pt>
    <dgm:pt modelId="{B712BAD9-8433-4858-9A64-B731FC06AC13}" type="sibTrans" cxnId="{B3807D04-C352-472F-87BD-3555A4557872}">
      <dgm:prSet/>
      <dgm:spPr/>
      <dgm:t>
        <a:bodyPr/>
        <a:lstStyle/>
        <a:p>
          <a:endParaRPr lang="en-US">
            <a:latin typeface="Bitter" pitchFamily="2" charset="0"/>
          </a:endParaRPr>
        </a:p>
      </dgm:t>
    </dgm:pt>
    <dgm:pt modelId="{E3290D3E-5A09-4F5F-A89C-68831DF5F8A0}">
      <dgm:prSet/>
      <dgm:spPr>
        <a:ln>
          <a:noFill/>
        </a:ln>
      </dgm:spPr>
      <dgm:t>
        <a:bodyPr/>
        <a:lstStyle/>
        <a:p>
          <a:pPr algn="l"/>
          <a:r>
            <a:rPr lang="en-US" dirty="0">
              <a:latin typeface="Bitter" pitchFamily="2" charset="0"/>
            </a:rPr>
            <a:t>Provides immediate insights that support rapid decision-making and continuous improvement</a:t>
          </a:r>
        </a:p>
      </dgm:t>
    </dgm:pt>
    <dgm:pt modelId="{BB5FC2C6-1A79-4BC7-8DA4-11425F6EDBC9}" type="parTrans" cxnId="{D0A918FE-62E1-41CB-9B60-F35AE3296E77}">
      <dgm:prSet/>
      <dgm:spPr/>
      <dgm:t>
        <a:bodyPr/>
        <a:lstStyle/>
        <a:p>
          <a:endParaRPr lang="en-US">
            <a:latin typeface="Bitter" pitchFamily="2" charset="0"/>
          </a:endParaRPr>
        </a:p>
      </dgm:t>
    </dgm:pt>
    <dgm:pt modelId="{916AB177-732E-43DB-9482-872793AF97A4}" type="sibTrans" cxnId="{D0A918FE-62E1-41CB-9B60-F35AE3296E77}">
      <dgm:prSet/>
      <dgm:spPr/>
      <dgm:t>
        <a:bodyPr/>
        <a:lstStyle/>
        <a:p>
          <a:endParaRPr lang="en-US">
            <a:latin typeface="Bitter" pitchFamily="2" charset="0"/>
          </a:endParaRPr>
        </a:p>
      </dgm:t>
    </dgm:pt>
    <dgm:pt modelId="{EFA2672F-1142-4B5E-90D3-DC69BC1FB2F9}" type="pres">
      <dgm:prSet presAssocID="{BB446F8D-F2D2-4368-9EFC-62224F867432}" presName="linearFlow" presStyleCnt="0">
        <dgm:presLayoutVars>
          <dgm:dir/>
          <dgm:resizeHandles val="exact"/>
        </dgm:presLayoutVars>
      </dgm:prSet>
      <dgm:spPr/>
    </dgm:pt>
    <dgm:pt modelId="{BE634D4B-57C7-407D-9145-520CC7E8F3ED}" type="pres">
      <dgm:prSet presAssocID="{4ED908EA-ACAD-4658-A4A9-05BA6E9C1C57}" presName="composite" presStyleCnt="0"/>
      <dgm:spPr/>
    </dgm:pt>
    <dgm:pt modelId="{3EB07F58-BA53-4BCB-80A8-A98F45BB7D28}" type="pres">
      <dgm:prSet presAssocID="{4ED908EA-ACAD-4658-A4A9-05BA6E9C1C57}"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lipboard checklist icon"/>
        </a:ext>
      </dgm:extLst>
    </dgm:pt>
    <dgm:pt modelId="{751D27B3-9C43-4619-B392-3F298D729AD1}" type="pres">
      <dgm:prSet presAssocID="{4ED908EA-ACAD-4658-A4A9-05BA6E9C1C57}" presName="txShp" presStyleLbl="node1" presStyleIdx="0" presStyleCnt="4">
        <dgm:presLayoutVars>
          <dgm:bulletEnabled val="1"/>
        </dgm:presLayoutVars>
      </dgm:prSet>
      <dgm:spPr/>
    </dgm:pt>
    <dgm:pt modelId="{36B00F54-FA44-4553-ADF4-D15B2A133E58}" type="pres">
      <dgm:prSet presAssocID="{DEC5F9C9-2B00-475D-B6A7-037A7E63E928}" presName="spacing" presStyleCnt="0"/>
      <dgm:spPr/>
    </dgm:pt>
    <dgm:pt modelId="{1282D64D-BDBC-4F2A-8A99-1DA342D25397}" type="pres">
      <dgm:prSet presAssocID="{4F522A0D-8C70-4B9A-A909-4D2B5E41FF8D}" presName="composite" presStyleCnt="0"/>
      <dgm:spPr/>
    </dgm:pt>
    <dgm:pt modelId="{A64B03D5-1ED2-42EB-AA5E-95670011D6D9}" type="pres">
      <dgm:prSet presAssocID="{4F522A0D-8C70-4B9A-A909-4D2B5E41FF8D}" presName="imgShp"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alendar icon"/>
        </a:ext>
      </dgm:extLst>
    </dgm:pt>
    <dgm:pt modelId="{7037F0A6-597A-4879-931A-C2B95BACB7A3}" type="pres">
      <dgm:prSet presAssocID="{4F522A0D-8C70-4B9A-A909-4D2B5E41FF8D}" presName="txShp" presStyleLbl="node1" presStyleIdx="1" presStyleCnt="4">
        <dgm:presLayoutVars>
          <dgm:bulletEnabled val="1"/>
        </dgm:presLayoutVars>
      </dgm:prSet>
      <dgm:spPr/>
    </dgm:pt>
    <dgm:pt modelId="{E527B408-8847-47DD-B3D2-98E94D89F2F3}" type="pres">
      <dgm:prSet presAssocID="{91035FC5-F75D-4658-AC6D-84DB6106A5D5}" presName="spacing" presStyleCnt="0"/>
      <dgm:spPr/>
    </dgm:pt>
    <dgm:pt modelId="{6F3140F3-D35A-4DAD-8E52-9A24C772907A}" type="pres">
      <dgm:prSet presAssocID="{07A92586-4CEC-44D5-BAE7-A05FFEF0EBF6}" presName="composite" presStyleCnt="0"/>
      <dgm:spPr/>
    </dgm:pt>
    <dgm:pt modelId="{A91089EC-9E4E-40A5-9453-CBA66C5915FA}" type="pres">
      <dgm:prSet presAssocID="{07A92586-4CEC-44D5-BAE7-A05FFEF0EBF6}" presName="imgShp" presStyleLbl="fgImgPlac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Heart icon"/>
        </a:ext>
      </dgm:extLst>
    </dgm:pt>
    <dgm:pt modelId="{467FA6AF-80B8-4E5C-A400-7CCDD3157694}" type="pres">
      <dgm:prSet presAssocID="{07A92586-4CEC-44D5-BAE7-A05FFEF0EBF6}" presName="txShp" presStyleLbl="node1" presStyleIdx="2" presStyleCnt="4">
        <dgm:presLayoutVars>
          <dgm:bulletEnabled val="1"/>
        </dgm:presLayoutVars>
      </dgm:prSet>
      <dgm:spPr/>
    </dgm:pt>
    <dgm:pt modelId="{BAE62C5D-1344-4919-A80E-7DE8C9226FDD}" type="pres">
      <dgm:prSet presAssocID="{B712BAD9-8433-4858-9A64-B731FC06AC13}" presName="spacing" presStyleCnt="0"/>
      <dgm:spPr/>
    </dgm:pt>
    <dgm:pt modelId="{AEEEC156-D78F-4EF3-BD5A-CE75A72FC852}" type="pres">
      <dgm:prSet presAssocID="{E3290D3E-5A09-4F5F-A89C-68831DF5F8A0}" presName="composite" presStyleCnt="0"/>
      <dgm:spPr/>
    </dgm:pt>
    <dgm:pt modelId="{A3CD4037-A57E-4A39-9A55-FA98256AB8ED}" type="pres">
      <dgm:prSet presAssocID="{E3290D3E-5A09-4F5F-A89C-68831DF5F8A0}" presName="imgShp" presStyleLbl="fgImgPlac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Stopwatch icon"/>
        </a:ext>
      </dgm:extLst>
    </dgm:pt>
    <dgm:pt modelId="{92BA38F7-923E-49B8-B94E-0427D3D2A335}" type="pres">
      <dgm:prSet presAssocID="{E3290D3E-5A09-4F5F-A89C-68831DF5F8A0}" presName="txShp" presStyleLbl="node1" presStyleIdx="3" presStyleCnt="4">
        <dgm:presLayoutVars>
          <dgm:bulletEnabled val="1"/>
        </dgm:presLayoutVars>
      </dgm:prSet>
      <dgm:spPr/>
    </dgm:pt>
  </dgm:ptLst>
  <dgm:cxnLst>
    <dgm:cxn modelId="{B3807D04-C352-472F-87BD-3555A4557872}" srcId="{BB446F8D-F2D2-4368-9EFC-62224F867432}" destId="{07A92586-4CEC-44D5-BAE7-A05FFEF0EBF6}" srcOrd="2" destOrd="0" parTransId="{9C27FAED-F433-4F6D-96DB-347445C839A1}" sibTransId="{B712BAD9-8433-4858-9A64-B731FC06AC13}"/>
    <dgm:cxn modelId="{E579F123-3DDA-4ABD-9A05-704760958A3A}" type="presOf" srcId="{4F522A0D-8C70-4B9A-A909-4D2B5E41FF8D}" destId="{7037F0A6-597A-4879-931A-C2B95BACB7A3}" srcOrd="0" destOrd="0" presId="urn:microsoft.com/office/officeart/2005/8/layout/vList3"/>
    <dgm:cxn modelId="{E0929C56-81BD-4B01-9331-8E87D8673043}" srcId="{BB446F8D-F2D2-4368-9EFC-62224F867432}" destId="{4F522A0D-8C70-4B9A-A909-4D2B5E41FF8D}" srcOrd="1" destOrd="0" parTransId="{AE2E55C2-E5A1-44E7-B870-8EAD1E05BE19}" sibTransId="{91035FC5-F75D-4658-AC6D-84DB6106A5D5}"/>
    <dgm:cxn modelId="{4D152E7E-19AA-46B0-99A1-887551017446}" type="presOf" srcId="{E3290D3E-5A09-4F5F-A89C-68831DF5F8A0}" destId="{92BA38F7-923E-49B8-B94E-0427D3D2A335}" srcOrd="0" destOrd="0" presId="urn:microsoft.com/office/officeart/2005/8/layout/vList3"/>
    <dgm:cxn modelId="{AF2EDBAE-879A-4765-A260-2A920D54E7E0}" srcId="{BB446F8D-F2D2-4368-9EFC-62224F867432}" destId="{4ED908EA-ACAD-4658-A4A9-05BA6E9C1C57}" srcOrd="0" destOrd="0" parTransId="{0C359081-B692-46E9-A2CA-8C718C94D2C2}" sibTransId="{DEC5F9C9-2B00-475D-B6A7-037A7E63E928}"/>
    <dgm:cxn modelId="{D2E603C1-4F12-458E-9DD9-0A0558BA68B0}" type="presOf" srcId="{4ED908EA-ACAD-4658-A4A9-05BA6E9C1C57}" destId="{751D27B3-9C43-4619-B392-3F298D729AD1}" srcOrd="0" destOrd="0" presId="urn:microsoft.com/office/officeart/2005/8/layout/vList3"/>
    <dgm:cxn modelId="{1A1688C4-EA36-4EC9-AC05-F26BEA9B4B00}" type="presOf" srcId="{BB446F8D-F2D2-4368-9EFC-62224F867432}" destId="{EFA2672F-1142-4B5E-90D3-DC69BC1FB2F9}" srcOrd="0" destOrd="0" presId="urn:microsoft.com/office/officeart/2005/8/layout/vList3"/>
    <dgm:cxn modelId="{ED687EFA-83F5-480C-9916-6C9841AE325F}" type="presOf" srcId="{07A92586-4CEC-44D5-BAE7-A05FFEF0EBF6}" destId="{467FA6AF-80B8-4E5C-A400-7CCDD3157694}" srcOrd="0" destOrd="0" presId="urn:microsoft.com/office/officeart/2005/8/layout/vList3"/>
    <dgm:cxn modelId="{D0A918FE-62E1-41CB-9B60-F35AE3296E77}" srcId="{BB446F8D-F2D2-4368-9EFC-62224F867432}" destId="{E3290D3E-5A09-4F5F-A89C-68831DF5F8A0}" srcOrd="3" destOrd="0" parTransId="{BB5FC2C6-1A79-4BC7-8DA4-11425F6EDBC9}" sibTransId="{916AB177-732E-43DB-9482-872793AF97A4}"/>
    <dgm:cxn modelId="{DCC6740E-B79C-4FE0-B17C-733DF48F9B5B}" type="presParOf" srcId="{EFA2672F-1142-4B5E-90D3-DC69BC1FB2F9}" destId="{BE634D4B-57C7-407D-9145-520CC7E8F3ED}" srcOrd="0" destOrd="0" presId="urn:microsoft.com/office/officeart/2005/8/layout/vList3"/>
    <dgm:cxn modelId="{2DFB0C94-950E-44C7-8904-7ABA562F3495}" type="presParOf" srcId="{BE634D4B-57C7-407D-9145-520CC7E8F3ED}" destId="{3EB07F58-BA53-4BCB-80A8-A98F45BB7D28}" srcOrd="0" destOrd="0" presId="urn:microsoft.com/office/officeart/2005/8/layout/vList3"/>
    <dgm:cxn modelId="{17CB5CED-BA94-49BD-BAEB-D31558F994F6}" type="presParOf" srcId="{BE634D4B-57C7-407D-9145-520CC7E8F3ED}" destId="{751D27B3-9C43-4619-B392-3F298D729AD1}" srcOrd="1" destOrd="0" presId="urn:microsoft.com/office/officeart/2005/8/layout/vList3"/>
    <dgm:cxn modelId="{4B6365D1-F8D2-4BC2-A24F-BEDA655427BF}" type="presParOf" srcId="{EFA2672F-1142-4B5E-90D3-DC69BC1FB2F9}" destId="{36B00F54-FA44-4553-ADF4-D15B2A133E58}" srcOrd="1" destOrd="0" presId="urn:microsoft.com/office/officeart/2005/8/layout/vList3"/>
    <dgm:cxn modelId="{3A853367-70B3-4B3D-9B73-267F4DD7C927}" type="presParOf" srcId="{EFA2672F-1142-4B5E-90D3-DC69BC1FB2F9}" destId="{1282D64D-BDBC-4F2A-8A99-1DA342D25397}" srcOrd="2" destOrd="0" presId="urn:microsoft.com/office/officeart/2005/8/layout/vList3"/>
    <dgm:cxn modelId="{8985C403-55EE-4B7F-9EB8-6710FD85D5B7}" type="presParOf" srcId="{1282D64D-BDBC-4F2A-8A99-1DA342D25397}" destId="{A64B03D5-1ED2-42EB-AA5E-95670011D6D9}" srcOrd="0" destOrd="0" presId="urn:microsoft.com/office/officeart/2005/8/layout/vList3"/>
    <dgm:cxn modelId="{1DA0F5CE-1009-44DD-BD21-939D613B8DE3}" type="presParOf" srcId="{1282D64D-BDBC-4F2A-8A99-1DA342D25397}" destId="{7037F0A6-597A-4879-931A-C2B95BACB7A3}" srcOrd="1" destOrd="0" presId="urn:microsoft.com/office/officeart/2005/8/layout/vList3"/>
    <dgm:cxn modelId="{D3638301-6F8A-4CD6-A982-F25A9DE3B5E3}" type="presParOf" srcId="{EFA2672F-1142-4B5E-90D3-DC69BC1FB2F9}" destId="{E527B408-8847-47DD-B3D2-98E94D89F2F3}" srcOrd="3" destOrd="0" presId="urn:microsoft.com/office/officeart/2005/8/layout/vList3"/>
    <dgm:cxn modelId="{DAED4091-3024-4D0F-8D4D-FC7AEB651882}" type="presParOf" srcId="{EFA2672F-1142-4B5E-90D3-DC69BC1FB2F9}" destId="{6F3140F3-D35A-4DAD-8E52-9A24C772907A}" srcOrd="4" destOrd="0" presId="urn:microsoft.com/office/officeart/2005/8/layout/vList3"/>
    <dgm:cxn modelId="{F9F9D5AB-075C-4B13-B21B-10EDDEFE90E3}" type="presParOf" srcId="{6F3140F3-D35A-4DAD-8E52-9A24C772907A}" destId="{A91089EC-9E4E-40A5-9453-CBA66C5915FA}" srcOrd="0" destOrd="0" presId="urn:microsoft.com/office/officeart/2005/8/layout/vList3"/>
    <dgm:cxn modelId="{469C4296-0553-492E-8AEC-8DCFB21D6A8B}" type="presParOf" srcId="{6F3140F3-D35A-4DAD-8E52-9A24C772907A}" destId="{467FA6AF-80B8-4E5C-A400-7CCDD3157694}" srcOrd="1" destOrd="0" presId="urn:microsoft.com/office/officeart/2005/8/layout/vList3"/>
    <dgm:cxn modelId="{90D36997-E4CB-4CFE-A9F5-A279ADC106A8}" type="presParOf" srcId="{EFA2672F-1142-4B5E-90D3-DC69BC1FB2F9}" destId="{BAE62C5D-1344-4919-A80E-7DE8C9226FDD}" srcOrd="5" destOrd="0" presId="urn:microsoft.com/office/officeart/2005/8/layout/vList3"/>
    <dgm:cxn modelId="{96F655AB-76B0-499C-B99E-CC98C5361439}" type="presParOf" srcId="{EFA2672F-1142-4B5E-90D3-DC69BC1FB2F9}" destId="{AEEEC156-D78F-4EF3-BD5A-CE75A72FC852}" srcOrd="6" destOrd="0" presId="urn:microsoft.com/office/officeart/2005/8/layout/vList3"/>
    <dgm:cxn modelId="{0A55C457-0EB7-40AE-93EA-6A89FF36FFA8}" type="presParOf" srcId="{AEEEC156-D78F-4EF3-BD5A-CE75A72FC852}" destId="{A3CD4037-A57E-4A39-9A55-FA98256AB8ED}" srcOrd="0" destOrd="0" presId="urn:microsoft.com/office/officeart/2005/8/layout/vList3"/>
    <dgm:cxn modelId="{098E33DA-2B9F-4420-B771-2AD4E50B427C}" type="presParOf" srcId="{AEEEC156-D78F-4EF3-BD5A-CE75A72FC852}" destId="{92BA38F7-923E-49B8-B94E-0427D3D2A33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074C7D-CA2A-4298-9344-AA3C69B76A17}" type="doc">
      <dgm:prSet loTypeId="urn:microsoft.com/office/officeart/2005/8/layout/default" loCatId="list" qsTypeId="urn:microsoft.com/office/officeart/2005/8/quickstyle/simple3" qsCatId="simple" csTypeId="urn:microsoft.com/office/officeart/2005/8/colors/accent0_1" csCatId="mainScheme" phldr="1"/>
      <dgm:spPr/>
      <dgm:t>
        <a:bodyPr/>
        <a:lstStyle/>
        <a:p>
          <a:endParaRPr lang="en-US"/>
        </a:p>
      </dgm:t>
    </dgm:pt>
    <dgm:pt modelId="{CEDC8C55-FA66-4B95-A1F7-FD31615C25BF}">
      <dgm:prSet phldrT="[Text]" phldr="0" custT="1"/>
      <dgm:spPr/>
      <dgm:t>
        <a:bodyPr/>
        <a:lstStyle/>
        <a:p>
          <a:r>
            <a:rPr lang="en-US" sz="1400" dirty="0">
              <a:latin typeface="Bitter" pitchFamily="2" charset="0"/>
            </a:rPr>
            <a:t>it’s a good school academically, bad for commuters. Not commuter friendly at all.</a:t>
          </a:r>
        </a:p>
      </dgm:t>
      <dgm:extLst>
        <a:ext uri="{E40237B7-FDA0-4F09-8148-C483321AD2D9}">
          <dgm14:cNvPr xmlns:dgm14="http://schemas.microsoft.com/office/drawing/2010/diagram" id="0" name="" descr="Text bubble"/>
        </a:ext>
      </dgm:extLst>
    </dgm:pt>
    <dgm:pt modelId="{3BAAED42-98CF-43EF-97B1-63E3F0AF3D5B}" type="parTrans" cxnId="{9279F9A7-D7EB-4333-B009-3FCE7353FB29}">
      <dgm:prSet/>
      <dgm:spPr/>
      <dgm:t>
        <a:bodyPr/>
        <a:lstStyle/>
        <a:p>
          <a:endParaRPr lang="en-US" sz="2000">
            <a:latin typeface="Bitter" pitchFamily="2" charset="0"/>
          </a:endParaRPr>
        </a:p>
      </dgm:t>
    </dgm:pt>
    <dgm:pt modelId="{EBE33886-EA89-4286-B4E2-896F783A72E2}" type="sibTrans" cxnId="{9279F9A7-D7EB-4333-B009-3FCE7353FB29}">
      <dgm:prSet/>
      <dgm:spPr/>
      <dgm:t>
        <a:bodyPr/>
        <a:lstStyle/>
        <a:p>
          <a:endParaRPr lang="en-US" sz="2000">
            <a:latin typeface="Bitter" pitchFamily="2" charset="0"/>
          </a:endParaRPr>
        </a:p>
      </dgm:t>
    </dgm:pt>
    <dgm:pt modelId="{77CDB2D4-8436-4F86-A2AC-3408F462952D}">
      <dgm:prSet phldrT="[Text]" phldr="0" custT="1"/>
      <dgm:spPr/>
      <dgm:t>
        <a:bodyPr/>
        <a:lstStyle/>
        <a:p>
          <a:r>
            <a:rPr lang="en-US" sz="1400" dirty="0">
              <a:latin typeface="Bitter" pitchFamily="2" charset="0"/>
            </a:rPr>
            <a:t>the school is not very commuter friendly, they try to accommodate, but there’s a lot more that they could be doing for commuters.</a:t>
          </a:r>
        </a:p>
      </dgm:t>
      <dgm:extLst>
        <a:ext uri="{E40237B7-FDA0-4F09-8148-C483321AD2D9}">
          <dgm14:cNvPr xmlns:dgm14="http://schemas.microsoft.com/office/drawing/2010/diagram" id="0" name="" descr="Text bubble"/>
        </a:ext>
      </dgm:extLst>
    </dgm:pt>
    <dgm:pt modelId="{06F8E38C-2AD4-448B-9109-3A8436C1FB0D}" type="parTrans" cxnId="{06F44D36-F0D8-4736-AE4F-E76DC7EE2C80}">
      <dgm:prSet/>
      <dgm:spPr/>
      <dgm:t>
        <a:bodyPr/>
        <a:lstStyle/>
        <a:p>
          <a:endParaRPr lang="en-US" sz="2000">
            <a:latin typeface="Bitter" pitchFamily="2" charset="0"/>
          </a:endParaRPr>
        </a:p>
      </dgm:t>
    </dgm:pt>
    <dgm:pt modelId="{A73FD529-E2D1-4720-AB65-8719D2BA12CF}" type="sibTrans" cxnId="{06F44D36-F0D8-4736-AE4F-E76DC7EE2C80}">
      <dgm:prSet/>
      <dgm:spPr/>
      <dgm:t>
        <a:bodyPr/>
        <a:lstStyle/>
        <a:p>
          <a:endParaRPr lang="en-US" sz="2000">
            <a:latin typeface="Bitter" pitchFamily="2" charset="0"/>
          </a:endParaRPr>
        </a:p>
      </dgm:t>
    </dgm:pt>
    <dgm:pt modelId="{209436ED-CF1E-4AAE-AE35-69DC5F500510}">
      <dgm:prSet phldrT="[Text]" phldr="0" custT="1"/>
      <dgm:spPr/>
      <dgm:t>
        <a:bodyPr/>
        <a:lstStyle/>
        <a:p>
          <a:r>
            <a:rPr lang="en-US" sz="1400" dirty="0">
              <a:latin typeface="Bitter" pitchFamily="2" charset="0"/>
            </a:rPr>
            <a:t>parking options for commuters are unfair, tuition per semester is a bit pricey, and programs are too competitive and almost impossible to get into.</a:t>
          </a:r>
        </a:p>
      </dgm:t>
      <dgm:extLst>
        <a:ext uri="{E40237B7-FDA0-4F09-8148-C483321AD2D9}">
          <dgm14:cNvPr xmlns:dgm14="http://schemas.microsoft.com/office/drawing/2010/diagram" id="0" name="" descr="Text bubble"/>
        </a:ext>
      </dgm:extLst>
    </dgm:pt>
    <dgm:pt modelId="{1FBA1A9E-3C3D-40AD-A68E-824A73736453}" type="parTrans" cxnId="{3D053C7C-1720-4F8B-893E-5F66213A48C0}">
      <dgm:prSet/>
      <dgm:spPr/>
      <dgm:t>
        <a:bodyPr/>
        <a:lstStyle/>
        <a:p>
          <a:endParaRPr lang="en-US" sz="2000">
            <a:latin typeface="Bitter" pitchFamily="2" charset="0"/>
          </a:endParaRPr>
        </a:p>
      </dgm:t>
    </dgm:pt>
    <dgm:pt modelId="{72AFAE30-AAF0-4A43-B493-C557064F6192}" type="sibTrans" cxnId="{3D053C7C-1720-4F8B-893E-5F66213A48C0}">
      <dgm:prSet/>
      <dgm:spPr/>
      <dgm:t>
        <a:bodyPr/>
        <a:lstStyle/>
        <a:p>
          <a:endParaRPr lang="en-US" sz="2000">
            <a:latin typeface="Bitter" pitchFamily="2" charset="0"/>
          </a:endParaRPr>
        </a:p>
      </dgm:t>
    </dgm:pt>
    <dgm:pt modelId="{95FE502E-19EC-4175-8236-7AB08A005072}">
      <dgm:prSet phldrT="[Text]" phldr="0" custT="1"/>
      <dgm:spPr/>
      <dgm:t>
        <a:bodyPr/>
        <a:lstStyle/>
        <a:p>
          <a:r>
            <a:rPr lang="en-US" sz="1400" dirty="0">
              <a:latin typeface="Bitter" pitchFamily="2" charset="0"/>
            </a:rPr>
            <a:t>the parking situation is horrible and appalling especially for commuter students who also pay tuition.</a:t>
          </a:r>
        </a:p>
      </dgm:t>
      <dgm:extLst>
        <a:ext uri="{E40237B7-FDA0-4F09-8148-C483321AD2D9}">
          <dgm14:cNvPr xmlns:dgm14="http://schemas.microsoft.com/office/drawing/2010/diagram" id="0" name="" descr="Text bubble"/>
        </a:ext>
      </dgm:extLst>
    </dgm:pt>
    <dgm:pt modelId="{8C919152-11F7-466F-B379-C4568CE158A1}" type="parTrans" cxnId="{80AAB062-5A58-4654-A3EB-F71FEB6F6EBA}">
      <dgm:prSet/>
      <dgm:spPr/>
      <dgm:t>
        <a:bodyPr/>
        <a:lstStyle/>
        <a:p>
          <a:endParaRPr lang="en-US" sz="2000">
            <a:latin typeface="Bitter" pitchFamily="2" charset="0"/>
          </a:endParaRPr>
        </a:p>
      </dgm:t>
    </dgm:pt>
    <dgm:pt modelId="{12170A94-6A1A-4EEC-848B-ECD377A53420}" type="sibTrans" cxnId="{80AAB062-5A58-4654-A3EB-F71FEB6F6EBA}">
      <dgm:prSet/>
      <dgm:spPr/>
      <dgm:t>
        <a:bodyPr/>
        <a:lstStyle/>
        <a:p>
          <a:endParaRPr lang="en-US" sz="2000">
            <a:latin typeface="Bitter" pitchFamily="2" charset="0"/>
          </a:endParaRPr>
        </a:p>
      </dgm:t>
    </dgm:pt>
    <dgm:pt modelId="{38C28A99-1E2E-463B-8EDD-1BDBE87D8664}" type="pres">
      <dgm:prSet presAssocID="{7E074C7D-CA2A-4298-9344-AA3C69B76A17}" presName="diagram" presStyleCnt="0">
        <dgm:presLayoutVars>
          <dgm:dir/>
          <dgm:resizeHandles val="exact"/>
        </dgm:presLayoutVars>
      </dgm:prSet>
      <dgm:spPr/>
    </dgm:pt>
    <dgm:pt modelId="{A461CB47-483B-4953-AE53-FFA75C6F9AC2}" type="pres">
      <dgm:prSet presAssocID="{CEDC8C55-FA66-4B95-A1F7-FD31615C25BF}" presName="node" presStyleLbl="node1" presStyleIdx="0" presStyleCnt="4">
        <dgm:presLayoutVars>
          <dgm:bulletEnabled val="1"/>
        </dgm:presLayoutVars>
      </dgm:prSet>
      <dgm:spPr>
        <a:prstGeom prst="wedgeEllipseCallout">
          <a:avLst/>
        </a:prstGeom>
      </dgm:spPr>
    </dgm:pt>
    <dgm:pt modelId="{807D1BBE-FBE6-408D-8419-76FBA6BAB9DA}" type="pres">
      <dgm:prSet presAssocID="{EBE33886-EA89-4286-B4E2-896F783A72E2}" presName="sibTrans" presStyleCnt="0"/>
      <dgm:spPr/>
    </dgm:pt>
    <dgm:pt modelId="{5F2998FA-5428-4999-A526-18B1EEDCD46B}" type="pres">
      <dgm:prSet presAssocID="{77CDB2D4-8436-4F86-A2AC-3408F462952D}" presName="node" presStyleLbl="node1" presStyleIdx="1" presStyleCnt="4">
        <dgm:presLayoutVars>
          <dgm:bulletEnabled val="1"/>
        </dgm:presLayoutVars>
      </dgm:prSet>
      <dgm:spPr>
        <a:prstGeom prst="wedgeEllipseCallout">
          <a:avLst/>
        </a:prstGeom>
      </dgm:spPr>
    </dgm:pt>
    <dgm:pt modelId="{073ED0C0-459D-4DB1-8EF2-30D94274FD0A}" type="pres">
      <dgm:prSet presAssocID="{A73FD529-E2D1-4720-AB65-8719D2BA12CF}" presName="sibTrans" presStyleCnt="0"/>
      <dgm:spPr/>
    </dgm:pt>
    <dgm:pt modelId="{A1FA9772-977D-4CF8-9284-6922413481A7}" type="pres">
      <dgm:prSet presAssocID="{209436ED-CF1E-4AAE-AE35-69DC5F500510}" presName="node" presStyleLbl="node1" presStyleIdx="2" presStyleCnt="4">
        <dgm:presLayoutVars>
          <dgm:bulletEnabled val="1"/>
        </dgm:presLayoutVars>
      </dgm:prSet>
      <dgm:spPr>
        <a:prstGeom prst="wedgeEllipseCallout">
          <a:avLst/>
        </a:prstGeom>
      </dgm:spPr>
    </dgm:pt>
    <dgm:pt modelId="{CF187409-4C04-4172-BD2D-F1D530C3ACB0}" type="pres">
      <dgm:prSet presAssocID="{72AFAE30-AAF0-4A43-B493-C557064F6192}" presName="sibTrans" presStyleCnt="0"/>
      <dgm:spPr/>
    </dgm:pt>
    <dgm:pt modelId="{140CD169-A974-4AE5-BB78-C99911D51CB0}" type="pres">
      <dgm:prSet presAssocID="{95FE502E-19EC-4175-8236-7AB08A005072}" presName="node" presStyleLbl="node1" presStyleIdx="3" presStyleCnt="4">
        <dgm:presLayoutVars>
          <dgm:bulletEnabled val="1"/>
        </dgm:presLayoutVars>
      </dgm:prSet>
      <dgm:spPr>
        <a:prstGeom prst="wedgeEllipseCallout">
          <a:avLst/>
        </a:prstGeom>
      </dgm:spPr>
    </dgm:pt>
  </dgm:ptLst>
  <dgm:cxnLst>
    <dgm:cxn modelId="{C55C8A0D-39EA-4AAE-BB30-81941AF1804D}" type="presOf" srcId="{209436ED-CF1E-4AAE-AE35-69DC5F500510}" destId="{A1FA9772-977D-4CF8-9284-6922413481A7}" srcOrd="0" destOrd="0" presId="urn:microsoft.com/office/officeart/2005/8/layout/default"/>
    <dgm:cxn modelId="{C2842429-048D-4605-ACC4-57992649D01F}" type="presOf" srcId="{7E074C7D-CA2A-4298-9344-AA3C69B76A17}" destId="{38C28A99-1E2E-463B-8EDD-1BDBE87D8664}" srcOrd="0" destOrd="0" presId="urn:microsoft.com/office/officeart/2005/8/layout/default"/>
    <dgm:cxn modelId="{06F44D36-F0D8-4736-AE4F-E76DC7EE2C80}" srcId="{7E074C7D-CA2A-4298-9344-AA3C69B76A17}" destId="{77CDB2D4-8436-4F86-A2AC-3408F462952D}" srcOrd="1" destOrd="0" parTransId="{06F8E38C-2AD4-448B-9109-3A8436C1FB0D}" sibTransId="{A73FD529-E2D1-4720-AB65-8719D2BA12CF}"/>
    <dgm:cxn modelId="{80AAB062-5A58-4654-A3EB-F71FEB6F6EBA}" srcId="{7E074C7D-CA2A-4298-9344-AA3C69B76A17}" destId="{95FE502E-19EC-4175-8236-7AB08A005072}" srcOrd="3" destOrd="0" parTransId="{8C919152-11F7-466F-B379-C4568CE158A1}" sibTransId="{12170A94-6A1A-4EEC-848B-ECD377A53420}"/>
    <dgm:cxn modelId="{3D053C7C-1720-4F8B-893E-5F66213A48C0}" srcId="{7E074C7D-CA2A-4298-9344-AA3C69B76A17}" destId="{209436ED-CF1E-4AAE-AE35-69DC5F500510}" srcOrd="2" destOrd="0" parTransId="{1FBA1A9E-3C3D-40AD-A68E-824A73736453}" sibTransId="{72AFAE30-AAF0-4A43-B493-C557064F6192}"/>
    <dgm:cxn modelId="{9279F9A7-D7EB-4333-B009-3FCE7353FB29}" srcId="{7E074C7D-CA2A-4298-9344-AA3C69B76A17}" destId="{CEDC8C55-FA66-4B95-A1F7-FD31615C25BF}" srcOrd="0" destOrd="0" parTransId="{3BAAED42-98CF-43EF-97B1-63E3F0AF3D5B}" sibTransId="{EBE33886-EA89-4286-B4E2-896F783A72E2}"/>
    <dgm:cxn modelId="{85CA70D9-CAAE-479A-A96C-E24CB054FEE4}" type="presOf" srcId="{95FE502E-19EC-4175-8236-7AB08A005072}" destId="{140CD169-A974-4AE5-BB78-C99911D51CB0}" srcOrd="0" destOrd="0" presId="urn:microsoft.com/office/officeart/2005/8/layout/default"/>
    <dgm:cxn modelId="{CF644BEB-53A4-471F-9534-AD13FDF778BF}" type="presOf" srcId="{CEDC8C55-FA66-4B95-A1F7-FD31615C25BF}" destId="{A461CB47-483B-4953-AE53-FFA75C6F9AC2}" srcOrd="0" destOrd="0" presId="urn:microsoft.com/office/officeart/2005/8/layout/default"/>
    <dgm:cxn modelId="{B4B484FC-D461-4C25-B0EB-9EFEEA9D1A90}" type="presOf" srcId="{77CDB2D4-8436-4F86-A2AC-3408F462952D}" destId="{5F2998FA-5428-4999-A526-18B1EEDCD46B}" srcOrd="0" destOrd="0" presId="urn:microsoft.com/office/officeart/2005/8/layout/default"/>
    <dgm:cxn modelId="{54A18C01-04CF-473F-8355-2071C6990BCF}" type="presParOf" srcId="{38C28A99-1E2E-463B-8EDD-1BDBE87D8664}" destId="{A461CB47-483B-4953-AE53-FFA75C6F9AC2}" srcOrd="0" destOrd="0" presId="urn:microsoft.com/office/officeart/2005/8/layout/default"/>
    <dgm:cxn modelId="{1540E1EC-ACCE-4EDF-B85C-93FA6DE2DE26}" type="presParOf" srcId="{38C28A99-1E2E-463B-8EDD-1BDBE87D8664}" destId="{807D1BBE-FBE6-408D-8419-76FBA6BAB9DA}" srcOrd="1" destOrd="0" presId="urn:microsoft.com/office/officeart/2005/8/layout/default"/>
    <dgm:cxn modelId="{74B10FA0-C2DE-48A2-8056-DA2697C57ACA}" type="presParOf" srcId="{38C28A99-1E2E-463B-8EDD-1BDBE87D8664}" destId="{5F2998FA-5428-4999-A526-18B1EEDCD46B}" srcOrd="2" destOrd="0" presId="urn:microsoft.com/office/officeart/2005/8/layout/default"/>
    <dgm:cxn modelId="{488B27FA-88A8-4655-8D27-4763D9A7FF3D}" type="presParOf" srcId="{38C28A99-1E2E-463B-8EDD-1BDBE87D8664}" destId="{073ED0C0-459D-4DB1-8EF2-30D94274FD0A}" srcOrd="3" destOrd="0" presId="urn:microsoft.com/office/officeart/2005/8/layout/default"/>
    <dgm:cxn modelId="{F9D4B456-96D6-43DF-B31C-2A405BC3FA96}" type="presParOf" srcId="{38C28A99-1E2E-463B-8EDD-1BDBE87D8664}" destId="{A1FA9772-977D-4CF8-9284-6922413481A7}" srcOrd="4" destOrd="0" presId="urn:microsoft.com/office/officeart/2005/8/layout/default"/>
    <dgm:cxn modelId="{ECC06843-27D9-4E4E-9AC2-AB2553F63920}" type="presParOf" srcId="{38C28A99-1E2E-463B-8EDD-1BDBE87D8664}" destId="{CF187409-4C04-4172-BD2D-F1D530C3ACB0}" srcOrd="5" destOrd="0" presId="urn:microsoft.com/office/officeart/2005/8/layout/default"/>
    <dgm:cxn modelId="{1014698F-7C1D-426A-A289-525093CA15B5}" type="presParOf" srcId="{38C28A99-1E2E-463B-8EDD-1BDBE87D8664}" destId="{140CD169-A974-4AE5-BB78-C99911D51CB0}"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5DDA5C8-EFDC-436E-871D-23FF2D0F59C2}" type="doc">
      <dgm:prSet loTypeId="urn:microsoft.com/office/officeart/2005/8/layout/vList3" loCatId="list" qsTypeId="urn:microsoft.com/office/officeart/2005/8/quickstyle/simple1" qsCatId="simple" csTypeId="urn:microsoft.com/office/officeart/2005/8/colors/accent0_1" csCatId="mainScheme" phldr="1"/>
      <dgm:spPr/>
      <dgm:t>
        <a:bodyPr/>
        <a:lstStyle/>
        <a:p>
          <a:endParaRPr lang="en-US"/>
        </a:p>
      </dgm:t>
    </dgm:pt>
    <dgm:pt modelId="{ECF78042-12F9-4953-B51E-C27625461113}">
      <dgm:prSet custT="1"/>
      <dgm:spPr>
        <a:ln>
          <a:noFill/>
        </a:ln>
      </dgm:spPr>
      <dgm:t>
        <a:bodyPr/>
        <a:lstStyle/>
        <a:p>
          <a:r>
            <a:rPr lang="en-US" sz="2400" dirty="0">
              <a:latin typeface="Bitter" pitchFamily="2" charset="0"/>
            </a:rPr>
            <a:t>Detailed statistical analysis</a:t>
          </a:r>
        </a:p>
      </dgm:t>
    </dgm:pt>
    <dgm:pt modelId="{6BE2F460-8DC0-4104-8E26-AAAC7EDE5F92}" type="parTrans" cxnId="{4519DA10-EF80-4727-88A8-958F78E392F5}">
      <dgm:prSet/>
      <dgm:spPr/>
      <dgm:t>
        <a:bodyPr/>
        <a:lstStyle/>
        <a:p>
          <a:endParaRPr lang="en-US">
            <a:latin typeface="Bitter" pitchFamily="2" charset="0"/>
          </a:endParaRPr>
        </a:p>
      </dgm:t>
    </dgm:pt>
    <dgm:pt modelId="{0E2A8B79-4B50-44BC-806E-CC52065162E4}" type="sibTrans" cxnId="{4519DA10-EF80-4727-88A8-958F78E392F5}">
      <dgm:prSet/>
      <dgm:spPr/>
      <dgm:t>
        <a:bodyPr/>
        <a:lstStyle/>
        <a:p>
          <a:endParaRPr lang="en-US">
            <a:latin typeface="Bitter" pitchFamily="2" charset="0"/>
          </a:endParaRPr>
        </a:p>
      </dgm:t>
    </dgm:pt>
    <dgm:pt modelId="{572EF1FC-7E97-47F5-A0DD-C00CA87D3DBE}">
      <dgm:prSet/>
      <dgm:spPr>
        <a:ln>
          <a:noFill/>
        </a:ln>
      </dgm:spPr>
      <dgm:t>
        <a:bodyPr/>
        <a:lstStyle/>
        <a:p>
          <a:r>
            <a:rPr lang="en-US" sz="1400" dirty="0">
              <a:latin typeface="Bitter" pitchFamily="2" charset="0"/>
            </a:rPr>
            <a:t>Trend analysis</a:t>
          </a:r>
        </a:p>
      </dgm:t>
    </dgm:pt>
    <dgm:pt modelId="{7CDAE7C7-0235-451D-930E-4970BCEDB851}" type="parTrans" cxnId="{36F905A2-36A5-4542-A43A-4A300AD57A30}">
      <dgm:prSet/>
      <dgm:spPr/>
      <dgm:t>
        <a:bodyPr/>
        <a:lstStyle/>
        <a:p>
          <a:endParaRPr lang="en-US">
            <a:latin typeface="Bitter" pitchFamily="2" charset="0"/>
          </a:endParaRPr>
        </a:p>
      </dgm:t>
    </dgm:pt>
    <dgm:pt modelId="{E639C1B8-9992-4045-8979-AB242AD4F0EF}" type="sibTrans" cxnId="{36F905A2-36A5-4542-A43A-4A300AD57A30}">
      <dgm:prSet/>
      <dgm:spPr/>
      <dgm:t>
        <a:bodyPr/>
        <a:lstStyle/>
        <a:p>
          <a:endParaRPr lang="en-US">
            <a:latin typeface="Bitter" pitchFamily="2" charset="0"/>
          </a:endParaRPr>
        </a:p>
      </dgm:t>
    </dgm:pt>
    <dgm:pt modelId="{E259DDE8-D43B-4B4B-A5A0-7A91D1F9D361}">
      <dgm:prSet/>
      <dgm:spPr>
        <a:ln>
          <a:noFill/>
        </a:ln>
      </dgm:spPr>
      <dgm:t>
        <a:bodyPr/>
        <a:lstStyle/>
        <a:p>
          <a:r>
            <a:rPr lang="en-US" sz="1400">
              <a:latin typeface="Bitter" pitchFamily="2" charset="0"/>
            </a:rPr>
            <a:t>Population analysis</a:t>
          </a:r>
          <a:endParaRPr lang="en-US" sz="1400" dirty="0">
            <a:latin typeface="Bitter" pitchFamily="2" charset="0"/>
          </a:endParaRPr>
        </a:p>
      </dgm:t>
    </dgm:pt>
    <dgm:pt modelId="{AD60B054-AAD3-46B6-A11D-8A6B24458571}" type="parTrans" cxnId="{2431564F-6EBC-41D5-A496-B44D9916C925}">
      <dgm:prSet/>
      <dgm:spPr/>
      <dgm:t>
        <a:bodyPr/>
        <a:lstStyle/>
        <a:p>
          <a:endParaRPr lang="en-US">
            <a:latin typeface="Bitter" pitchFamily="2" charset="0"/>
          </a:endParaRPr>
        </a:p>
      </dgm:t>
    </dgm:pt>
    <dgm:pt modelId="{09478CC7-C80F-4E2B-A077-AF9118FF309E}" type="sibTrans" cxnId="{2431564F-6EBC-41D5-A496-B44D9916C925}">
      <dgm:prSet/>
      <dgm:spPr/>
      <dgm:t>
        <a:bodyPr/>
        <a:lstStyle/>
        <a:p>
          <a:endParaRPr lang="en-US">
            <a:latin typeface="Bitter" pitchFamily="2" charset="0"/>
          </a:endParaRPr>
        </a:p>
      </dgm:t>
    </dgm:pt>
    <dgm:pt modelId="{04730367-22A4-40E0-B8F6-B5B958C799AA}">
      <dgm:prSet/>
      <dgm:spPr>
        <a:ln>
          <a:noFill/>
        </a:ln>
      </dgm:spPr>
      <dgm:t>
        <a:bodyPr/>
        <a:lstStyle/>
        <a:p>
          <a:r>
            <a:rPr lang="en-US" sz="1400" dirty="0">
              <a:latin typeface="Bitter" pitchFamily="2" charset="0"/>
            </a:rPr>
            <a:t>Detailed quantitative analysis</a:t>
          </a:r>
        </a:p>
      </dgm:t>
    </dgm:pt>
    <dgm:pt modelId="{12CE88CF-1DDE-4DCC-8C77-CEA82657A242}" type="parTrans" cxnId="{53722297-9846-476F-A764-DAA154EAE342}">
      <dgm:prSet/>
      <dgm:spPr/>
      <dgm:t>
        <a:bodyPr/>
        <a:lstStyle/>
        <a:p>
          <a:endParaRPr lang="en-US">
            <a:latin typeface="Bitter" pitchFamily="2" charset="0"/>
          </a:endParaRPr>
        </a:p>
      </dgm:t>
    </dgm:pt>
    <dgm:pt modelId="{D6079E68-2FB7-4536-8FFD-6DAF97794F13}" type="sibTrans" cxnId="{53722297-9846-476F-A764-DAA154EAE342}">
      <dgm:prSet/>
      <dgm:spPr/>
      <dgm:t>
        <a:bodyPr/>
        <a:lstStyle/>
        <a:p>
          <a:endParaRPr lang="en-US">
            <a:latin typeface="Bitter" pitchFamily="2" charset="0"/>
          </a:endParaRPr>
        </a:p>
      </dgm:t>
    </dgm:pt>
    <dgm:pt modelId="{716B0F37-CDD0-48E0-A345-4F1EA8373F4F}">
      <dgm:prSet custT="1"/>
      <dgm:spPr>
        <a:ln>
          <a:noFill/>
        </a:ln>
      </dgm:spPr>
      <dgm:t>
        <a:bodyPr/>
        <a:lstStyle/>
        <a:p>
          <a:r>
            <a:rPr lang="en-US" sz="2400" dirty="0">
              <a:latin typeface="Bitter" pitchFamily="2" charset="0"/>
            </a:rPr>
            <a:t>Reliability</a:t>
          </a:r>
        </a:p>
      </dgm:t>
    </dgm:pt>
    <dgm:pt modelId="{9AC6FF34-36B4-408A-8327-90405E391F87}" type="parTrans" cxnId="{50E5C0D3-16DC-44A8-906D-E17AA38E12B7}">
      <dgm:prSet/>
      <dgm:spPr/>
      <dgm:t>
        <a:bodyPr/>
        <a:lstStyle/>
        <a:p>
          <a:endParaRPr lang="en-US">
            <a:latin typeface="Bitter" pitchFamily="2" charset="0"/>
          </a:endParaRPr>
        </a:p>
      </dgm:t>
    </dgm:pt>
    <dgm:pt modelId="{AF2A3C3B-7AD5-4194-AF05-3D6A99F17980}" type="sibTrans" cxnId="{50E5C0D3-16DC-44A8-906D-E17AA38E12B7}">
      <dgm:prSet/>
      <dgm:spPr/>
      <dgm:t>
        <a:bodyPr/>
        <a:lstStyle/>
        <a:p>
          <a:endParaRPr lang="en-US">
            <a:latin typeface="Bitter" pitchFamily="2" charset="0"/>
          </a:endParaRPr>
        </a:p>
      </dgm:t>
    </dgm:pt>
    <dgm:pt modelId="{E58CAFFC-DB19-4E46-8E5A-9AD0751AB48B}">
      <dgm:prSet/>
      <dgm:spPr>
        <a:ln>
          <a:noFill/>
        </a:ln>
      </dgm:spPr>
      <dgm:t>
        <a:bodyPr/>
        <a:lstStyle/>
        <a:p>
          <a:r>
            <a:rPr lang="en-US" sz="1400" dirty="0">
              <a:latin typeface="Bitter" pitchFamily="2" charset="0"/>
            </a:rPr>
            <a:t>Audit trails</a:t>
          </a:r>
        </a:p>
      </dgm:t>
    </dgm:pt>
    <dgm:pt modelId="{2F72F32B-117B-4EBE-91F2-F97EAE9E6AB4}" type="parTrans" cxnId="{ECB3D237-924D-40ED-9D34-2C3E7D9E744C}">
      <dgm:prSet/>
      <dgm:spPr/>
      <dgm:t>
        <a:bodyPr/>
        <a:lstStyle/>
        <a:p>
          <a:endParaRPr lang="en-US">
            <a:latin typeface="Bitter" pitchFamily="2" charset="0"/>
          </a:endParaRPr>
        </a:p>
      </dgm:t>
    </dgm:pt>
    <dgm:pt modelId="{869ABF3E-9A24-4591-9888-764B2EAEA497}" type="sibTrans" cxnId="{ECB3D237-924D-40ED-9D34-2C3E7D9E744C}">
      <dgm:prSet/>
      <dgm:spPr/>
      <dgm:t>
        <a:bodyPr/>
        <a:lstStyle/>
        <a:p>
          <a:endParaRPr lang="en-US">
            <a:latin typeface="Bitter" pitchFamily="2" charset="0"/>
          </a:endParaRPr>
        </a:p>
      </dgm:t>
    </dgm:pt>
    <dgm:pt modelId="{A3F9C2D5-79B4-4943-BE10-1BAB75C5619C}">
      <dgm:prSet/>
      <dgm:spPr>
        <a:ln>
          <a:noFill/>
        </a:ln>
      </dgm:spPr>
      <dgm:t>
        <a:bodyPr/>
        <a:lstStyle/>
        <a:p>
          <a:r>
            <a:rPr lang="en-US" sz="1400" dirty="0">
              <a:latin typeface="Bitter" pitchFamily="2" charset="0"/>
            </a:rPr>
            <a:t>Ability to answer follow-up</a:t>
          </a:r>
        </a:p>
      </dgm:t>
    </dgm:pt>
    <dgm:pt modelId="{12853CBE-B407-44B6-AD65-ADFD4AB2D630}" type="parTrans" cxnId="{25AFDC73-9C25-46CA-BF4E-9DAE2B8C02A0}">
      <dgm:prSet/>
      <dgm:spPr/>
      <dgm:t>
        <a:bodyPr/>
        <a:lstStyle/>
        <a:p>
          <a:endParaRPr lang="en-US">
            <a:latin typeface="Bitter" pitchFamily="2" charset="0"/>
          </a:endParaRPr>
        </a:p>
      </dgm:t>
    </dgm:pt>
    <dgm:pt modelId="{D9EDFF3A-6BFF-43F6-B240-0B6826899844}" type="sibTrans" cxnId="{25AFDC73-9C25-46CA-BF4E-9DAE2B8C02A0}">
      <dgm:prSet/>
      <dgm:spPr/>
      <dgm:t>
        <a:bodyPr/>
        <a:lstStyle/>
        <a:p>
          <a:endParaRPr lang="en-US">
            <a:latin typeface="Bitter" pitchFamily="2" charset="0"/>
          </a:endParaRPr>
        </a:p>
      </dgm:t>
    </dgm:pt>
    <dgm:pt modelId="{FE9A0B31-0900-4251-9C78-619AFF2216F9}">
      <dgm:prSet custT="1"/>
      <dgm:spPr>
        <a:ln>
          <a:noFill/>
        </a:ln>
      </dgm:spPr>
      <dgm:t>
        <a:bodyPr/>
        <a:lstStyle/>
        <a:p>
          <a:r>
            <a:rPr lang="en-US" sz="2400" dirty="0">
              <a:latin typeface="Bitter" pitchFamily="2" charset="0"/>
            </a:rPr>
            <a:t>Actionability</a:t>
          </a:r>
        </a:p>
      </dgm:t>
    </dgm:pt>
    <dgm:pt modelId="{AF6A294A-3B0C-4CC8-AEC4-4EA60B47EA40}" type="parTrans" cxnId="{E0903EE3-95A4-4BBD-AF5E-39D82581DE86}">
      <dgm:prSet/>
      <dgm:spPr/>
      <dgm:t>
        <a:bodyPr/>
        <a:lstStyle/>
        <a:p>
          <a:endParaRPr lang="en-US">
            <a:latin typeface="Bitter" pitchFamily="2" charset="0"/>
          </a:endParaRPr>
        </a:p>
      </dgm:t>
    </dgm:pt>
    <dgm:pt modelId="{5BD3A442-1806-4B05-8BCC-5C5D40D8304F}" type="sibTrans" cxnId="{E0903EE3-95A4-4BBD-AF5E-39D82581DE86}">
      <dgm:prSet/>
      <dgm:spPr/>
      <dgm:t>
        <a:bodyPr/>
        <a:lstStyle/>
        <a:p>
          <a:endParaRPr lang="en-US">
            <a:latin typeface="Bitter" pitchFamily="2" charset="0"/>
          </a:endParaRPr>
        </a:p>
      </dgm:t>
    </dgm:pt>
    <dgm:pt modelId="{7F18B9D2-A179-492D-B9D2-6D4C76C2AC5E}">
      <dgm:prSet/>
      <dgm:spPr>
        <a:ln>
          <a:noFill/>
        </a:ln>
      </dgm:spPr>
      <dgm:t>
        <a:bodyPr/>
        <a:lstStyle/>
        <a:p>
          <a:r>
            <a:rPr lang="en-US" sz="1700" dirty="0">
              <a:latin typeface="Bitter" pitchFamily="2" charset="0"/>
            </a:rPr>
            <a:t>Supports evidence-based decision-making</a:t>
          </a:r>
        </a:p>
      </dgm:t>
    </dgm:pt>
    <dgm:pt modelId="{3954EC80-0D75-4EEF-ADF0-9593DEBB0C5F}" type="parTrans" cxnId="{B159A4E5-DBFD-4174-961A-0EA1C4015082}">
      <dgm:prSet/>
      <dgm:spPr/>
      <dgm:t>
        <a:bodyPr/>
        <a:lstStyle/>
        <a:p>
          <a:endParaRPr lang="en-US">
            <a:latin typeface="Bitter" pitchFamily="2" charset="0"/>
          </a:endParaRPr>
        </a:p>
      </dgm:t>
    </dgm:pt>
    <dgm:pt modelId="{B3C10A65-7227-40C8-85CA-AC04458F9861}" type="sibTrans" cxnId="{B159A4E5-DBFD-4174-961A-0EA1C4015082}">
      <dgm:prSet/>
      <dgm:spPr/>
      <dgm:t>
        <a:bodyPr/>
        <a:lstStyle/>
        <a:p>
          <a:endParaRPr lang="en-US">
            <a:latin typeface="Bitter" pitchFamily="2" charset="0"/>
          </a:endParaRPr>
        </a:p>
      </dgm:t>
    </dgm:pt>
    <dgm:pt modelId="{F36B3206-DD7C-4FAD-893F-03569010DB0A}">
      <dgm:prSet/>
      <dgm:spPr>
        <a:ln>
          <a:noFill/>
        </a:ln>
      </dgm:spPr>
      <dgm:t>
        <a:bodyPr/>
        <a:lstStyle/>
        <a:p>
          <a:r>
            <a:rPr lang="en-US" sz="1700">
              <a:latin typeface="Bitter" pitchFamily="2" charset="0"/>
            </a:rPr>
            <a:t>Enables segmentation for targeted interventions</a:t>
          </a:r>
          <a:endParaRPr lang="en-US" sz="1700" dirty="0">
            <a:latin typeface="Bitter" pitchFamily="2" charset="0"/>
          </a:endParaRPr>
        </a:p>
      </dgm:t>
    </dgm:pt>
    <dgm:pt modelId="{5C72FE68-7D1A-4AE1-9522-AB8C3A944083}" type="parTrans" cxnId="{5CCE2633-9DF7-41D7-A7F2-0A4DA3141C5E}">
      <dgm:prSet/>
      <dgm:spPr/>
      <dgm:t>
        <a:bodyPr/>
        <a:lstStyle/>
        <a:p>
          <a:endParaRPr lang="en-US">
            <a:latin typeface="Bitter" pitchFamily="2" charset="0"/>
          </a:endParaRPr>
        </a:p>
      </dgm:t>
    </dgm:pt>
    <dgm:pt modelId="{39C16FF6-E49E-4D04-9158-52169F737F80}" type="sibTrans" cxnId="{5CCE2633-9DF7-41D7-A7F2-0A4DA3141C5E}">
      <dgm:prSet/>
      <dgm:spPr/>
      <dgm:t>
        <a:bodyPr/>
        <a:lstStyle/>
        <a:p>
          <a:endParaRPr lang="en-US">
            <a:latin typeface="Bitter" pitchFamily="2" charset="0"/>
          </a:endParaRPr>
        </a:p>
      </dgm:t>
    </dgm:pt>
    <dgm:pt modelId="{4F81C508-E516-4B79-8796-AEB825ECCBCA}">
      <dgm:prSet/>
      <dgm:spPr>
        <a:ln>
          <a:noFill/>
        </a:ln>
      </dgm:spPr>
      <dgm:t>
        <a:bodyPr/>
        <a:lstStyle/>
        <a:p>
          <a:r>
            <a:rPr lang="en-US" sz="1400" dirty="0">
              <a:latin typeface="Bitter" pitchFamily="2" charset="0"/>
            </a:rPr>
            <a:t>Offers a probability or confidence threshold</a:t>
          </a:r>
        </a:p>
      </dgm:t>
    </dgm:pt>
    <dgm:pt modelId="{86686A7D-8878-4C6B-BFF5-23619C0A9808}" type="parTrans" cxnId="{F9FCF334-FD01-4D4A-96A4-48F43B9CB8A4}">
      <dgm:prSet/>
      <dgm:spPr/>
      <dgm:t>
        <a:bodyPr/>
        <a:lstStyle/>
        <a:p>
          <a:endParaRPr lang="en-US">
            <a:latin typeface="Bitter" pitchFamily="2" charset="0"/>
          </a:endParaRPr>
        </a:p>
      </dgm:t>
    </dgm:pt>
    <dgm:pt modelId="{4AB7304D-C518-4A51-958E-8E5AAFDE22FE}" type="sibTrans" cxnId="{F9FCF334-FD01-4D4A-96A4-48F43B9CB8A4}">
      <dgm:prSet/>
      <dgm:spPr/>
      <dgm:t>
        <a:bodyPr/>
        <a:lstStyle/>
        <a:p>
          <a:endParaRPr lang="en-US">
            <a:latin typeface="Bitter" pitchFamily="2" charset="0"/>
          </a:endParaRPr>
        </a:p>
      </dgm:t>
    </dgm:pt>
    <dgm:pt modelId="{4DA4F5D5-0BB3-45AA-96A9-CC081E12DEC1}" type="pres">
      <dgm:prSet presAssocID="{15DDA5C8-EFDC-436E-871D-23FF2D0F59C2}" presName="linearFlow" presStyleCnt="0">
        <dgm:presLayoutVars>
          <dgm:dir/>
          <dgm:resizeHandles val="exact"/>
        </dgm:presLayoutVars>
      </dgm:prSet>
      <dgm:spPr/>
    </dgm:pt>
    <dgm:pt modelId="{53EBEC41-B281-4AAD-B87C-565D6FF9F165}" type="pres">
      <dgm:prSet presAssocID="{ECF78042-12F9-4953-B51E-C27625461113}" presName="composite" presStyleCnt="0"/>
      <dgm:spPr/>
    </dgm:pt>
    <dgm:pt modelId="{8CC6DD6C-106C-495E-A522-985BAD823A29}" type="pres">
      <dgm:prSet presAssocID="{ECF78042-12F9-4953-B51E-C27625461113}"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Normal distribution icon"/>
        </a:ext>
      </dgm:extLst>
    </dgm:pt>
    <dgm:pt modelId="{79DE3DAF-9DDE-4388-A995-9B90D7D1F399}" type="pres">
      <dgm:prSet presAssocID="{ECF78042-12F9-4953-B51E-C27625461113}" presName="txShp" presStyleLbl="node1" presStyleIdx="0" presStyleCnt="3">
        <dgm:presLayoutVars>
          <dgm:bulletEnabled val="1"/>
        </dgm:presLayoutVars>
      </dgm:prSet>
      <dgm:spPr/>
    </dgm:pt>
    <dgm:pt modelId="{A54C6915-AFFE-4D1E-A332-2CECDF869773}" type="pres">
      <dgm:prSet presAssocID="{0E2A8B79-4B50-44BC-806E-CC52065162E4}" presName="spacing" presStyleCnt="0"/>
      <dgm:spPr/>
    </dgm:pt>
    <dgm:pt modelId="{5A2874FF-E5FB-42EE-90BA-263F3EE63A71}" type="pres">
      <dgm:prSet presAssocID="{716B0F37-CDD0-48E0-A345-4F1EA8373F4F}" presName="composite" presStyleCnt="0"/>
      <dgm:spPr/>
    </dgm:pt>
    <dgm:pt modelId="{7E038F8A-0390-4A40-886C-31112FC9A200}" type="pres">
      <dgm:prSet presAssocID="{716B0F37-CDD0-48E0-A345-4F1EA8373F4F}"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hield icon"/>
        </a:ext>
      </dgm:extLst>
    </dgm:pt>
    <dgm:pt modelId="{4FAABBA3-FBE1-4712-8F53-FB0F00E6A940}" type="pres">
      <dgm:prSet presAssocID="{716B0F37-CDD0-48E0-A345-4F1EA8373F4F}" presName="txShp" presStyleLbl="node1" presStyleIdx="1" presStyleCnt="3">
        <dgm:presLayoutVars>
          <dgm:bulletEnabled val="1"/>
        </dgm:presLayoutVars>
      </dgm:prSet>
      <dgm:spPr/>
    </dgm:pt>
    <dgm:pt modelId="{D3E2FFA4-987D-4268-AE6E-384AC6CAB693}" type="pres">
      <dgm:prSet presAssocID="{AF2A3C3B-7AD5-4194-AF05-3D6A99F17980}" presName="spacing" presStyleCnt="0"/>
      <dgm:spPr/>
    </dgm:pt>
    <dgm:pt modelId="{8BD5B369-3E25-4EC8-9D2D-40B7EB55D8DA}" type="pres">
      <dgm:prSet presAssocID="{FE9A0B31-0900-4251-9C78-619AFF2216F9}" presName="composite" presStyleCnt="0"/>
      <dgm:spPr/>
    </dgm:pt>
    <dgm:pt modelId="{4B058E59-90F3-46E1-9368-E79B71F9E246}" type="pres">
      <dgm:prSet presAssocID="{FE9A0B31-0900-4251-9C78-619AFF2216F9}" presName="imgShp"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Running person icon"/>
        </a:ext>
      </dgm:extLst>
    </dgm:pt>
    <dgm:pt modelId="{C8F6BDA8-3E45-4084-A541-F700CA0DE1C3}" type="pres">
      <dgm:prSet presAssocID="{FE9A0B31-0900-4251-9C78-619AFF2216F9}" presName="txShp" presStyleLbl="node1" presStyleIdx="2" presStyleCnt="3">
        <dgm:presLayoutVars>
          <dgm:bulletEnabled val="1"/>
        </dgm:presLayoutVars>
      </dgm:prSet>
      <dgm:spPr/>
    </dgm:pt>
  </dgm:ptLst>
  <dgm:cxnLst>
    <dgm:cxn modelId="{29C0E70B-E42D-4A23-8BBF-91316B002520}" type="presOf" srcId="{4F81C508-E516-4B79-8796-AEB825ECCBCA}" destId="{4FAABBA3-FBE1-4712-8F53-FB0F00E6A940}" srcOrd="0" destOrd="3" presId="urn:microsoft.com/office/officeart/2005/8/layout/vList3"/>
    <dgm:cxn modelId="{4519DA10-EF80-4727-88A8-958F78E392F5}" srcId="{15DDA5C8-EFDC-436E-871D-23FF2D0F59C2}" destId="{ECF78042-12F9-4953-B51E-C27625461113}" srcOrd="0" destOrd="0" parTransId="{6BE2F460-8DC0-4104-8E26-AAAC7EDE5F92}" sibTransId="{0E2A8B79-4B50-44BC-806E-CC52065162E4}"/>
    <dgm:cxn modelId="{5AF88B24-B266-4C9A-85E9-4EF8C59EB0D0}" type="presOf" srcId="{A3F9C2D5-79B4-4943-BE10-1BAB75C5619C}" destId="{4FAABBA3-FBE1-4712-8F53-FB0F00E6A940}" srcOrd="0" destOrd="2" presId="urn:microsoft.com/office/officeart/2005/8/layout/vList3"/>
    <dgm:cxn modelId="{BDFD562C-600E-43E4-AA45-8AA3E669FC16}" type="presOf" srcId="{E58CAFFC-DB19-4E46-8E5A-9AD0751AB48B}" destId="{4FAABBA3-FBE1-4712-8F53-FB0F00E6A940}" srcOrd="0" destOrd="1" presId="urn:microsoft.com/office/officeart/2005/8/layout/vList3"/>
    <dgm:cxn modelId="{5CCE2633-9DF7-41D7-A7F2-0A4DA3141C5E}" srcId="{FE9A0B31-0900-4251-9C78-619AFF2216F9}" destId="{F36B3206-DD7C-4FAD-893F-03569010DB0A}" srcOrd="1" destOrd="0" parTransId="{5C72FE68-7D1A-4AE1-9522-AB8C3A944083}" sibTransId="{39C16FF6-E49E-4D04-9158-52169F737F80}"/>
    <dgm:cxn modelId="{F9FCF334-FD01-4D4A-96A4-48F43B9CB8A4}" srcId="{716B0F37-CDD0-48E0-A345-4F1EA8373F4F}" destId="{4F81C508-E516-4B79-8796-AEB825ECCBCA}" srcOrd="2" destOrd="0" parTransId="{86686A7D-8878-4C6B-BFF5-23619C0A9808}" sibTransId="{4AB7304D-C518-4A51-958E-8E5AAFDE22FE}"/>
    <dgm:cxn modelId="{ECB3D237-924D-40ED-9D34-2C3E7D9E744C}" srcId="{716B0F37-CDD0-48E0-A345-4F1EA8373F4F}" destId="{E58CAFFC-DB19-4E46-8E5A-9AD0751AB48B}" srcOrd="0" destOrd="0" parTransId="{2F72F32B-117B-4EBE-91F2-F97EAE9E6AB4}" sibTransId="{869ABF3E-9A24-4591-9888-764B2EAEA497}"/>
    <dgm:cxn modelId="{EDC7055E-AC00-427E-981B-777AE462F360}" type="presOf" srcId="{04730367-22A4-40E0-B8F6-B5B958C799AA}" destId="{79DE3DAF-9DDE-4388-A995-9B90D7D1F399}" srcOrd="0" destOrd="3" presId="urn:microsoft.com/office/officeart/2005/8/layout/vList3"/>
    <dgm:cxn modelId="{84DDBD68-962A-4388-A524-411C04F78A1B}" type="presOf" srcId="{ECF78042-12F9-4953-B51E-C27625461113}" destId="{79DE3DAF-9DDE-4388-A995-9B90D7D1F399}" srcOrd="0" destOrd="0" presId="urn:microsoft.com/office/officeart/2005/8/layout/vList3"/>
    <dgm:cxn modelId="{AE1E6D6C-F323-4E7D-9822-A397304AED5B}" type="presOf" srcId="{F36B3206-DD7C-4FAD-893F-03569010DB0A}" destId="{C8F6BDA8-3E45-4084-A541-F700CA0DE1C3}" srcOrd="0" destOrd="2" presId="urn:microsoft.com/office/officeart/2005/8/layout/vList3"/>
    <dgm:cxn modelId="{FFD9A26E-B22F-4D38-90CF-BB7884167FB3}" type="presOf" srcId="{572EF1FC-7E97-47F5-A0DD-C00CA87D3DBE}" destId="{79DE3DAF-9DDE-4388-A995-9B90D7D1F399}" srcOrd="0" destOrd="1" presId="urn:microsoft.com/office/officeart/2005/8/layout/vList3"/>
    <dgm:cxn modelId="{2431564F-6EBC-41D5-A496-B44D9916C925}" srcId="{ECF78042-12F9-4953-B51E-C27625461113}" destId="{E259DDE8-D43B-4B4B-A5A0-7A91D1F9D361}" srcOrd="1" destOrd="0" parTransId="{AD60B054-AAD3-46B6-A11D-8A6B24458571}" sibTransId="{09478CC7-C80F-4E2B-A077-AF9118FF309E}"/>
    <dgm:cxn modelId="{25AFDC73-9C25-46CA-BF4E-9DAE2B8C02A0}" srcId="{716B0F37-CDD0-48E0-A345-4F1EA8373F4F}" destId="{A3F9C2D5-79B4-4943-BE10-1BAB75C5619C}" srcOrd="1" destOrd="0" parTransId="{12853CBE-B407-44B6-AD65-ADFD4AB2D630}" sibTransId="{D9EDFF3A-6BFF-43F6-B240-0B6826899844}"/>
    <dgm:cxn modelId="{986FF07B-D1E5-4417-84E9-D075843281DA}" type="presOf" srcId="{716B0F37-CDD0-48E0-A345-4F1EA8373F4F}" destId="{4FAABBA3-FBE1-4712-8F53-FB0F00E6A940}" srcOrd="0" destOrd="0" presId="urn:microsoft.com/office/officeart/2005/8/layout/vList3"/>
    <dgm:cxn modelId="{217AD989-20A7-4CCA-9C06-2BE3F96C3785}" type="presOf" srcId="{FE9A0B31-0900-4251-9C78-619AFF2216F9}" destId="{C8F6BDA8-3E45-4084-A541-F700CA0DE1C3}" srcOrd="0" destOrd="0" presId="urn:microsoft.com/office/officeart/2005/8/layout/vList3"/>
    <dgm:cxn modelId="{53722297-9846-476F-A764-DAA154EAE342}" srcId="{ECF78042-12F9-4953-B51E-C27625461113}" destId="{04730367-22A4-40E0-B8F6-B5B958C799AA}" srcOrd="2" destOrd="0" parTransId="{12CE88CF-1DDE-4DCC-8C77-CEA82657A242}" sibTransId="{D6079E68-2FB7-4536-8FFD-6DAF97794F13}"/>
    <dgm:cxn modelId="{EA6A3AA0-0F81-4E09-A0B3-C5DCA538398A}" type="presOf" srcId="{7F18B9D2-A179-492D-B9D2-6D4C76C2AC5E}" destId="{C8F6BDA8-3E45-4084-A541-F700CA0DE1C3}" srcOrd="0" destOrd="1" presId="urn:microsoft.com/office/officeart/2005/8/layout/vList3"/>
    <dgm:cxn modelId="{36F905A2-36A5-4542-A43A-4A300AD57A30}" srcId="{ECF78042-12F9-4953-B51E-C27625461113}" destId="{572EF1FC-7E97-47F5-A0DD-C00CA87D3DBE}" srcOrd="0" destOrd="0" parTransId="{7CDAE7C7-0235-451D-930E-4970BCEDB851}" sibTransId="{E639C1B8-9992-4045-8979-AB242AD4F0EF}"/>
    <dgm:cxn modelId="{50E5C0D3-16DC-44A8-906D-E17AA38E12B7}" srcId="{15DDA5C8-EFDC-436E-871D-23FF2D0F59C2}" destId="{716B0F37-CDD0-48E0-A345-4F1EA8373F4F}" srcOrd="1" destOrd="0" parTransId="{9AC6FF34-36B4-408A-8327-90405E391F87}" sibTransId="{AF2A3C3B-7AD5-4194-AF05-3D6A99F17980}"/>
    <dgm:cxn modelId="{5A9CF9DE-1F9D-4D23-8170-1AC1EE29055A}" type="presOf" srcId="{E259DDE8-D43B-4B4B-A5A0-7A91D1F9D361}" destId="{79DE3DAF-9DDE-4388-A995-9B90D7D1F399}" srcOrd="0" destOrd="2" presId="urn:microsoft.com/office/officeart/2005/8/layout/vList3"/>
    <dgm:cxn modelId="{E0903EE3-95A4-4BBD-AF5E-39D82581DE86}" srcId="{15DDA5C8-EFDC-436E-871D-23FF2D0F59C2}" destId="{FE9A0B31-0900-4251-9C78-619AFF2216F9}" srcOrd="2" destOrd="0" parTransId="{AF6A294A-3B0C-4CC8-AEC4-4EA60B47EA40}" sibTransId="{5BD3A442-1806-4B05-8BCC-5C5D40D8304F}"/>
    <dgm:cxn modelId="{B159A4E5-DBFD-4174-961A-0EA1C4015082}" srcId="{FE9A0B31-0900-4251-9C78-619AFF2216F9}" destId="{7F18B9D2-A179-492D-B9D2-6D4C76C2AC5E}" srcOrd="0" destOrd="0" parTransId="{3954EC80-0D75-4EEF-ADF0-9593DEBB0C5F}" sibTransId="{B3C10A65-7227-40C8-85CA-AC04458F9861}"/>
    <dgm:cxn modelId="{157DD6FB-B38C-44E0-BD23-0AC1A4C6C34E}" type="presOf" srcId="{15DDA5C8-EFDC-436E-871D-23FF2D0F59C2}" destId="{4DA4F5D5-0BB3-45AA-96A9-CC081E12DEC1}" srcOrd="0" destOrd="0" presId="urn:microsoft.com/office/officeart/2005/8/layout/vList3"/>
    <dgm:cxn modelId="{5DC6DBA1-2078-4738-833B-31223CDC51FA}" type="presParOf" srcId="{4DA4F5D5-0BB3-45AA-96A9-CC081E12DEC1}" destId="{53EBEC41-B281-4AAD-B87C-565D6FF9F165}" srcOrd="0" destOrd="0" presId="urn:microsoft.com/office/officeart/2005/8/layout/vList3"/>
    <dgm:cxn modelId="{003244C5-4E01-4ACC-97E5-B9D4B7E96D62}" type="presParOf" srcId="{53EBEC41-B281-4AAD-B87C-565D6FF9F165}" destId="{8CC6DD6C-106C-495E-A522-985BAD823A29}" srcOrd="0" destOrd="0" presId="urn:microsoft.com/office/officeart/2005/8/layout/vList3"/>
    <dgm:cxn modelId="{8AC16A7D-C8AA-4539-BCCD-B7D27CA9EF9C}" type="presParOf" srcId="{53EBEC41-B281-4AAD-B87C-565D6FF9F165}" destId="{79DE3DAF-9DDE-4388-A995-9B90D7D1F399}" srcOrd="1" destOrd="0" presId="urn:microsoft.com/office/officeart/2005/8/layout/vList3"/>
    <dgm:cxn modelId="{107A989B-6DBD-45D0-9F11-AEA5C6532728}" type="presParOf" srcId="{4DA4F5D5-0BB3-45AA-96A9-CC081E12DEC1}" destId="{A54C6915-AFFE-4D1E-A332-2CECDF869773}" srcOrd="1" destOrd="0" presId="urn:microsoft.com/office/officeart/2005/8/layout/vList3"/>
    <dgm:cxn modelId="{43D00FBC-9038-4C05-8F04-7433ECCD9058}" type="presParOf" srcId="{4DA4F5D5-0BB3-45AA-96A9-CC081E12DEC1}" destId="{5A2874FF-E5FB-42EE-90BA-263F3EE63A71}" srcOrd="2" destOrd="0" presId="urn:microsoft.com/office/officeart/2005/8/layout/vList3"/>
    <dgm:cxn modelId="{AF3BC441-8829-4736-9167-30B18AB487D8}" type="presParOf" srcId="{5A2874FF-E5FB-42EE-90BA-263F3EE63A71}" destId="{7E038F8A-0390-4A40-886C-31112FC9A200}" srcOrd="0" destOrd="0" presId="urn:microsoft.com/office/officeart/2005/8/layout/vList3"/>
    <dgm:cxn modelId="{32328530-2CA0-443F-BD82-7AB1A0C845C5}" type="presParOf" srcId="{5A2874FF-E5FB-42EE-90BA-263F3EE63A71}" destId="{4FAABBA3-FBE1-4712-8F53-FB0F00E6A940}" srcOrd="1" destOrd="0" presId="urn:microsoft.com/office/officeart/2005/8/layout/vList3"/>
    <dgm:cxn modelId="{222D09A7-A444-48E7-98CD-14002FF866A2}" type="presParOf" srcId="{4DA4F5D5-0BB3-45AA-96A9-CC081E12DEC1}" destId="{D3E2FFA4-987D-4268-AE6E-384AC6CAB693}" srcOrd="3" destOrd="0" presId="urn:microsoft.com/office/officeart/2005/8/layout/vList3"/>
    <dgm:cxn modelId="{8737EF24-5737-4308-B2B2-400F4DE7D06B}" type="presParOf" srcId="{4DA4F5D5-0BB3-45AA-96A9-CC081E12DEC1}" destId="{8BD5B369-3E25-4EC8-9D2D-40B7EB55D8DA}" srcOrd="4" destOrd="0" presId="urn:microsoft.com/office/officeart/2005/8/layout/vList3"/>
    <dgm:cxn modelId="{9D85FCBF-9095-432D-998F-1AE79D09CFEB}" type="presParOf" srcId="{8BD5B369-3E25-4EC8-9D2D-40B7EB55D8DA}" destId="{4B058E59-90F3-46E1-9368-E79B71F9E246}" srcOrd="0" destOrd="0" presId="urn:microsoft.com/office/officeart/2005/8/layout/vList3"/>
    <dgm:cxn modelId="{A0798475-3759-40C0-823C-C859953C1E64}" type="presParOf" srcId="{8BD5B369-3E25-4EC8-9D2D-40B7EB55D8DA}" destId="{C8F6BDA8-3E45-4084-A541-F700CA0DE1C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6CFE04-E225-47F0-A260-2C120FCDB544}" type="doc">
      <dgm:prSet loTypeId="urn:microsoft.com/office/officeart/2008/layout/VerticalCurvedList" loCatId="list" qsTypeId="urn:microsoft.com/office/officeart/2005/8/quickstyle/simple3" qsCatId="simple" csTypeId="urn:microsoft.com/office/officeart/2005/8/colors/accent0_1" csCatId="mainScheme" phldr="1"/>
      <dgm:spPr/>
      <dgm:t>
        <a:bodyPr/>
        <a:lstStyle/>
        <a:p>
          <a:endParaRPr lang="en-US"/>
        </a:p>
      </dgm:t>
    </dgm:pt>
    <dgm:pt modelId="{3580BBBD-DBDD-4237-AC50-0FEA42B76583}">
      <dgm:prSet phldrT="[Text]" phldr="0"/>
      <dgm:spPr/>
      <dgm:t>
        <a:bodyPr/>
        <a:lstStyle/>
        <a:p>
          <a:r>
            <a:rPr lang="en-US" dirty="0"/>
            <a:t>Coding surveys with AI changes cost-benefit of textual analysis</a:t>
          </a:r>
          <a:endParaRPr lang="en-US" b="1" dirty="0"/>
        </a:p>
      </dgm:t>
    </dgm:pt>
    <dgm:pt modelId="{31B83245-96B0-458D-8B18-B8893C35D413}" type="parTrans" cxnId="{D9A9798E-9208-463A-A81F-E1D30F80889E}">
      <dgm:prSet/>
      <dgm:spPr/>
      <dgm:t>
        <a:bodyPr/>
        <a:lstStyle/>
        <a:p>
          <a:endParaRPr lang="en-US"/>
        </a:p>
      </dgm:t>
    </dgm:pt>
    <dgm:pt modelId="{86DCBA19-AC04-41AF-A731-80B76284D9FC}" type="sibTrans" cxnId="{D9A9798E-9208-463A-A81F-E1D30F80889E}">
      <dgm:prSet/>
      <dgm:spPr/>
      <dgm:t>
        <a:bodyPr/>
        <a:lstStyle/>
        <a:p>
          <a:endParaRPr lang="en-US"/>
        </a:p>
      </dgm:t>
    </dgm:pt>
    <dgm:pt modelId="{552F8617-AF86-4E1B-809A-1A876AEC0382}">
      <dgm:prSet/>
      <dgm:spPr/>
      <dgm:t>
        <a:bodyPr/>
        <a:lstStyle/>
        <a:p>
          <a:r>
            <a:rPr lang="en-US" dirty="0"/>
            <a:t>Know your data</a:t>
          </a:r>
        </a:p>
      </dgm:t>
    </dgm:pt>
    <dgm:pt modelId="{9EC6924A-D4ED-4697-9652-C0CD3D3A9671}" type="parTrans" cxnId="{09179990-F34B-4893-BF6B-6BDECDCA0BEC}">
      <dgm:prSet/>
      <dgm:spPr/>
      <dgm:t>
        <a:bodyPr/>
        <a:lstStyle/>
        <a:p>
          <a:endParaRPr lang="en-US"/>
        </a:p>
      </dgm:t>
    </dgm:pt>
    <dgm:pt modelId="{CEB11F01-E93A-47F1-9949-59EFE03AACBE}" type="sibTrans" cxnId="{09179990-F34B-4893-BF6B-6BDECDCA0BEC}">
      <dgm:prSet/>
      <dgm:spPr/>
      <dgm:t>
        <a:bodyPr/>
        <a:lstStyle/>
        <a:p>
          <a:endParaRPr lang="en-US"/>
        </a:p>
      </dgm:t>
    </dgm:pt>
    <dgm:pt modelId="{1903F259-912F-4D06-8D0E-97598DABDE76}">
      <dgm:prSet/>
      <dgm:spPr/>
      <dgm:t>
        <a:bodyPr/>
        <a:lstStyle/>
        <a:p>
          <a:r>
            <a:rPr lang="en-US" dirty="0"/>
            <a:t>Interact with your vendors and interrogate their output</a:t>
          </a:r>
        </a:p>
      </dgm:t>
    </dgm:pt>
    <dgm:pt modelId="{5930DCBD-7D1D-422D-A3A8-41F90AE3BCC7}" type="parTrans" cxnId="{777032E9-C86F-4EE3-AA19-8DF2D48C2BC8}">
      <dgm:prSet/>
      <dgm:spPr/>
      <dgm:t>
        <a:bodyPr/>
        <a:lstStyle/>
        <a:p>
          <a:endParaRPr lang="en-US"/>
        </a:p>
      </dgm:t>
    </dgm:pt>
    <dgm:pt modelId="{16B46773-2920-4449-A47B-D3C3BBC2C09B}" type="sibTrans" cxnId="{777032E9-C86F-4EE3-AA19-8DF2D48C2BC8}">
      <dgm:prSet/>
      <dgm:spPr/>
      <dgm:t>
        <a:bodyPr/>
        <a:lstStyle/>
        <a:p>
          <a:endParaRPr lang="en-US"/>
        </a:p>
      </dgm:t>
    </dgm:pt>
    <dgm:pt modelId="{286FA51D-9EF5-4042-96F2-FAE247F14D36}">
      <dgm:prSet/>
      <dgm:spPr/>
      <dgm:t>
        <a:bodyPr/>
        <a:lstStyle/>
        <a:p>
          <a:r>
            <a:rPr lang="en-US" dirty="0"/>
            <a:t>There is value in AI; but investment of time and effort is required</a:t>
          </a:r>
        </a:p>
      </dgm:t>
    </dgm:pt>
    <dgm:pt modelId="{7C35395F-C132-4A5E-914B-E4C6A7EE3D6B}" type="parTrans" cxnId="{AF0F4B44-20D4-4A9F-82AD-3C39311C11AE}">
      <dgm:prSet/>
      <dgm:spPr/>
      <dgm:t>
        <a:bodyPr/>
        <a:lstStyle/>
        <a:p>
          <a:endParaRPr lang="en-US"/>
        </a:p>
      </dgm:t>
    </dgm:pt>
    <dgm:pt modelId="{C7DF44A1-BFAF-40B5-9CCA-02F576DFA316}" type="sibTrans" cxnId="{AF0F4B44-20D4-4A9F-82AD-3C39311C11AE}">
      <dgm:prSet/>
      <dgm:spPr/>
      <dgm:t>
        <a:bodyPr/>
        <a:lstStyle/>
        <a:p>
          <a:endParaRPr lang="en-US"/>
        </a:p>
      </dgm:t>
    </dgm:pt>
    <dgm:pt modelId="{32447DF2-C49A-4DDF-A54F-44E91BCBBC40}">
      <dgm:prSet phldrT="[Text]" phldr="0"/>
      <dgm:spPr/>
      <dgm:t>
        <a:bodyPr/>
        <a:lstStyle/>
        <a:p>
          <a:r>
            <a:rPr lang="en-US"/>
            <a:t>With AI, don’t set it and forget it; human oversight required</a:t>
          </a:r>
          <a:endParaRPr lang="en-US" b="1" dirty="0"/>
        </a:p>
      </dgm:t>
    </dgm:pt>
    <dgm:pt modelId="{FDE56CA7-A152-4C3B-B66D-173C3B02309D}" type="parTrans" cxnId="{CDFB083A-7E2F-4BC9-BD28-28CBE3B03554}">
      <dgm:prSet/>
      <dgm:spPr/>
    </dgm:pt>
    <dgm:pt modelId="{148D50AD-7254-4603-8B6E-B408687664F0}" type="sibTrans" cxnId="{CDFB083A-7E2F-4BC9-BD28-28CBE3B03554}">
      <dgm:prSet/>
      <dgm:spPr/>
    </dgm:pt>
    <dgm:pt modelId="{43D7A104-E3F1-4316-935D-6802D63E2D5D}">
      <dgm:prSet/>
      <dgm:spPr/>
      <dgm:t>
        <a:bodyPr/>
        <a:lstStyle/>
        <a:p>
          <a:r>
            <a:rPr lang="en-US"/>
            <a:t>AI development takes time</a:t>
          </a:r>
          <a:endParaRPr lang="en-US" dirty="0"/>
        </a:p>
      </dgm:t>
    </dgm:pt>
    <dgm:pt modelId="{FC05A594-D619-4A43-B17E-103058B3D7DD}" type="parTrans" cxnId="{1191957B-C731-4A4C-AE21-6D72421C63C8}">
      <dgm:prSet/>
      <dgm:spPr/>
    </dgm:pt>
    <dgm:pt modelId="{968EAF83-2781-494E-992A-F7B9F54F97C1}" type="sibTrans" cxnId="{1191957B-C731-4A4C-AE21-6D72421C63C8}">
      <dgm:prSet/>
      <dgm:spPr/>
    </dgm:pt>
    <dgm:pt modelId="{BFC6122E-16A1-40D3-8B04-B089035F6920}" type="pres">
      <dgm:prSet presAssocID="{4B6CFE04-E225-47F0-A260-2C120FCDB544}" presName="Name0" presStyleCnt="0">
        <dgm:presLayoutVars>
          <dgm:chMax val="7"/>
          <dgm:chPref val="7"/>
          <dgm:dir/>
        </dgm:presLayoutVars>
      </dgm:prSet>
      <dgm:spPr/>
    </dgm:pt>
    <dgm:pt modelId="{AB7C2251-A1CB-4E9A-9EF0-FE897A320322}" type="pres">
      <dgm:prSet presAssocID="{4B6CFE04-E225-47F0-A260-2C120FCDB544}" presName="Name1" presStyleCnt="0"/>
      <dgm:spPr/>
    </dgm:pt>
    <dgm:pt modelId="{72C1D59C-DC42-4F32-802A-18BA0FE16C2A}" type="pres">
      <dgm:prSet presAssocID="{4B6CFE04-E225-47F0-A260-2C120FCDB544}" presName="cycle" presStyleCnt="0"/>
      <dgm:spPr/>
    </dgm:pt>
    <dgm:pt modelId="{333F17F2-0370-44EB-8E52-34A2873DF43E}" type="pres">
      <dgm:prSet presAssocID="{4B6CFE04-E225-47F0-A260-2C120FCDB544}" presName="srcNode" presStyleLbl="node1" presStyleIdx="0" presStyleCnt="6"/>
      <dgm:spPr/>
    </dgm:pt>
    <dgm:pt modelId="{9A60BD1A-7E9C-4B26-A413-ECD4C254877C}" type="pres">
      <dgm:prSet presAssocID="{4B6CFE04-E225-47F0-A260-2C120FCDB544}" presName="conn" presStyleLbl="parChTrans1D2" presStyleIdx="0" presStyleCnt="1"/>
      <dgm:spPr/>
    </dgm:pt>
    <dgm:pt modelId="{8578B504-8BA8-466E-9E32-412A50607D1B}" type="pres">
      <dgm:prSet presAssocID="{4B6CFE04-E225-47F0-A260-2C120FCDB544}" presName="extraNode" presStyleLbl="node1" presStyleIdx="0" presStyleCnt="6"/>
      <dgm:spPr/>
    </dgm:pt>
    <dgm:pt modelId="{09C614E7-B3FC-47A9-8189-605F2885AC5F}" type="pres">
      <dgm:prSet presAssocID="{4B6CFE04-E225-47F0-A260-2C120FCDB544}" presName="dstNode" presStyleLbl="node1" presStyleIdx="0" presStyleCnt="6"/>
      <dgm:spPr/>
    </dgm:pt>
    <dgm:pt modelId="{590355F1-5244-40B6-9A92-66332E5807AE}" type="pres">
      <dgm:prSet presAssocID="{3580BBBD-DBDD-4237-AC50-0FEA42B76583}" presName="text_1" presStyleLbl="node1" presStyleIdx="0" presStyleCnt="6">
        <dgm:presLayoutVars>
          <dgm:bulletEnabled val="1"/>
        </dgm:presLayoutVars>
      </dgm:prSet>
      <dgm:spPr/>
    </dgm:pt>
    <dgm:pt modelId="{7FE54DB6-FDEE-429E-AAFA-0F688687D464}" type="pres">
      <dgm:prSet presAssocID="{3580BBBD-DBDD-4237-AC50-0FEA42B76583}" presName="accent_1" presStyleCnt="0"/>
      <dgm:spPr/>
    </dgm:pt>
    <dgm:pt modelId="{06F6A03A-CFFB-45B3-9B8A-E6A35E85FE44}" type="pres">
      <dgm:prSet presAssocID="{3580BBBD-DBDD-4237-AC50-0FEA42B76583}" presName="accentRepeatNode" presStyleLbl="solidFgAcc1" presStyleIdx="0" presStyleCnt="6"/>
      <dgm:spPr/>
    </dgm:pt>
    <dgm:pt modelId="{807C6958-D4D6-43C6-A050-458504F7C277}" type="pres">
      <dgm:prSet presAssocID="{32447DF2-C49A-4DDF-A54F-44E91BCBBC40}" presName="text_2" presStyleLbl="node1" presStyleIdx="1" presStyleCnt="6">
        <dgm:presLayoutVars>
          <dgm:bulletEnabled val="1"/>
        </dgm:presLayoutVars>
      </dgm:prSet>
      <dgm:spPr/>
    </dgm:pt>
    <dgm:pt modelId="{B40878E3-E628-46E6-9131-92B6FCD08A7F}" type="pres">
      <dgm:prSet presAssocID="{32447DF2-C49A-4DDF-A54F-44E91BCBBC40}" presName="accent_2" presStyleCnt="0"/>
      <dgm:spPr/>
    </dgm:pt>
    <dgm:pt modelId="{1151A555-A263-4338-89C5-328A4C486AC4}" type="pres">
      <dgm:prSet presAssocID="{32447DF2-C49A-4DDF-A54F-44E91BCBBC40}" presName="accentRepeatNode" presStyleLbl="solidFgAcc1" presStyleIdx="1" presStyleCnt="6"/>
      <dgm:spPr/>
    </dgm:pt>
    <dgm:pt modelId="{D871AB97-12A4-4B7E-A791-0B511C537C10}" type="pres">
      <dgm:prSet presAssocID="{552F8617-AF86-4E1B-809A-1A876AEC0382}" presName="text_3" presStyleLbl="node1" presStyleIdx="2" presStyleCnt="6">
        <dgm:presLayoutVars>
          <dgm:bulletEnabled val="1"/>
        </dgm:presLayoutVars>
      </dgm:prSet>
      <dgm:spPr/>
    </dgm:pt>
    <dgm:pt modelId="{2DBDD274-0984-45AE-AE7D-914E75AFE77F}" type="pres">
      <dgm:prSet presAssocID="{552F8617-AF86-4E1B-809A-1A876AEC0382}" presName="accent_3" presStyleCnt="0"/>
      <dgm:spPr/>
    </dgm:pt>
    <dgm:pt modelId="{83A171DC-A2A4-44E5-BBBF-EAAC74E56658}" type="pres">
      <dgm:prSet presAssocID="{552F8617-AF86-4E1B-809A-1A876AEC0382}" presName="accentRepeatNode" presStyleLbl="solidFgAcc1" presStyleIdx="2" presStyleCnt="6"/>
      <dgm:spPr/>
    </dgm:pt>
    <dgm:pt modelId="{87C8E88A-90E6-40B1-BF77-5309B5BCBA27}" type="pres">
      <dgm:prSet presAssocID="{43D7A104-E3F1-4316-935D-6802D63E2D5D}" presName="text_4" presStyleLbl="node1" presStyleIdx="3" presStyleCnt="6">
        <dgm:presLayoutVars>
          <dgm:bulletEnabled val="1"/>
        </dgm:presLayoutVars>
      </dgm:prSet>
      <dgm:spPr/>
    </dgm:pt>
    <dgm:pt modelId="{9EEE07C8-3810-44E0-B264-CBDEC2100EAB}" type="pres">
      <dgm:prSet presAssocID="{43D7A104-E3F1-4316-935D-6802D63E2D5D}" presName="accent_4" presStyleCnt="0"/>
      <dgm:spPr/>
    </dgm:pt>
    <dgm:pt modelId="{69D275C3-AA17-4C78-8F39-C38FBAC67F90}" type="pres">
      <dgm:prSet presAssocID="{43D7A104-E3F1-4316-935D-6802D63E2D5D}" presName="accentRepeatNode" presStyleLbl="solidFgAcc1" presStyleIdx="3" presStyleCnt="6"/>
      <dgm:spPr/>
    </dgm:pt>
    <dgm:pt modelId="{803E21B0-5B48-4698-9506-92DEF272CCF1}" type="pres">
      <dgm:prSet presAssocID="{1903F259-912F-4D06-8D0E-97598DABDE76}" presName="text_5" presStyleLbl="node1" presStyleIdx="4" presStyleCnt="6">
        <dgm:presLayoutVars>
          <dgm:bulletEnabled val="1"/>
        </dgm:presLayoutVars>
      </dgm:prSet>
      <dgm:spPr/>
    </dgm:pt>
    <dgm:pt modelId="{6DE02F25-68F9-4314-8F97-75914C8F4343}" type="pres">
      <dgm:prSet presAssocID="{1903F259-912F-4D06-8D0E-97598DABDE76}" presName="accent_5" presStyleCnt="0"/>
      <dgm:spPr/>
    </dgm:pt>
    <dgm:pt modelId="{9987A36C-BE7C-4694-AFBC-FEECC9BE9C50}" type="pres">
      <dgm:prSet presAssocID="{1903F259-912F-4D06-8D0E-97598DABDE76}" presName="accentRepeatNode" presStyleLbl="solidFgAcc1" presStyleIdx="4" presStyleCnt="6"/>
      <dgm:spPr/>
    </dgm:pt>
    <dgm:pt modelId="{7A4A5F86-7AD0-44B1-9676-3B6F1A0EEB5A}" type="pres">
      <dgm:prSet presAssocID="{286FA51D-9EF5-4042-96F2-FAE247F14D36}" presName="text_6" presStyleLbl="node1" presStyleIdx="5" presStyleCnt="6">
        <dgm:presLayoutVars>
          <dgm:bulletEnabled val="1"/>
        </dgm:presLayoutVars>
      </dgm:prSet>
      <dgm:spPr/>
    </dgm:pt>
    <dgm:pt modelId="{6C469A3E-AA8D-4FDC-812C-A593E2FD6DA3}" type="pres">
      <dgm:prSet presAssocID="{286FA51D-9EF5-4042-96F2-FAE247F14D36}" presName="accent_6" presStyleCnt="0"/>
      <dgm:spPr/>
    </dgm:pt>
    <dgm:pt modelId="{30A57976-ADAA-4E20-BDDF-015BF6A4927D}" type="pres">
      <dgm:prSet presAssocID="{286FA51D-9EF5-4042-96F2-FAE247F14D36}" presName="accentRepeatNode" presStyleLbl="solidFgAcc1" presStyleIdx="5" presStyleCnt="6"/>
      <dgm:spPr/>
    </dgm:pt>
  </dgm:ptLst>
  <dgm:cxnLst>
    <dgm:cxn modelId="{7E252E0E-9EB4-496C-904F-68EED1FD2248}" type="presOf" srcId="{86DCBA19-AC04-41AF-A731-80B76284D9FC}" destId="{9A60BD1A-7E9C-4B26-A413-ECD4C254877C}" srcOrd="0" destOrd="0" presId="urn:microsoft.com/office/officeart/2008/layout/VerticalCurvedList"/>
    <dgm:cxn modelId="{CDFB083A-7E2F-4BC9-BD28-28CBE3B03554}" srcId="{4B6CFE04-E225-47F0-A260-2C120FCDB544}" destId="{32447DF2-C49A-4DDF-A54F-44E91BCBBC40}" srcOrd="1" destOrd="0" parTransId="{FDE56CA7-A152-4C3B-B66D-173C3B02309D}" sibTransId="{148D50AD-7254-4603-8B6E-B408687664F0}"/>
    <dgm:cxn modelId="{AF0F4B44-20D4-4A9F-82AD-3C39311C11AE}" srcId="{4B6CFE04-E225-47F0-A260-2C120FCDB544}" destId="{286FA51D-9EF5-4042-96F2-FAE247F14D36}" srcOrd="5" destOrd="0" parTransId="{7C35395F-C132-4A5E-914B-E4C6A7EE3D6B}" sibTransId="{C7DF44A1-BFAF-40B5-9CCA-02F576DFA316}"/>
    <dgm:cxn modelId="{F1B44A6B-A317-4A20-BE67-AC4770531CDA}" type="presOf" srcId="{3580BBBD-DBDD-4237-AC50-0FEA42B76583}" destId="{590355F1-5244-40B6-9A92-66332E5807AE}" srcOrd="0" destOrd="0" presId="urn:microsoft.com/office/officeart/2008/layout/VerticalCurvedList"/>
    <dgm:cxn modelId="{1191957B-C731-4A4C-AE21-6D72421C63C8}" srcId="{4B6CFE04-E225-47F0-A260-2C120FCDB544}" destId="{43D7A104-E3F1-4316-935D-6802D63E2D5D}" srcOrd="3" destOrd="0" parTransId="{FC05A594-D619-4A43-B17E-103058B3D7DD}" sibTransId="{968EAF83-2781-494E-992A-F7B9F54F97C1}"/>
    <dgm:cxn modelId="{B76F7289-A4A5-4D43-A1AD-9472A422B39C}" type="presOf" srcId="{552F8617-AF86-4E1B-809A-1A876AEC0382}" destId="{D871AB97-12A4-4B7E-A791-0B511C537C10}" srcOrd="0" destOrd="0" presId="urn:microsoft.com/office/officeart/2008/layout/VerticalCurvedList"/>
    <dgm:cxn modelId="{D9A9798E-9208-463A-A81F-E1D30F80889E}" srcId="{4B6CFE04-E225-47F0-A260-2C120FCDB544}" destId="{3580BBBD-DBDD-4237-AC50-0FEA42B76583}" srcOrd="0" destOrd="0" parTransId="{31B83245-96B0-458D-8B18-B8893C35D413}" sibTransId="{86DCBA19-AC04-41AF-A731-80B76284D9FC}"/>
    <dgm:cxn modelId="{09179990-F34B-4893-BF6B-6BDECDCA0BEC}" srcId="{4B6CFE04-E225-47F0-A260-2C120FCDB544}" destId="{552F8617-AF86-4E1B-809A-1A876AEC0382}" srcOrd="2" destOrd="0" parTransId="{9EC6924A-D4ED-4697-9652-C0CD3D3A9671}" sibTransId="{CEB11F01-E93A-47F1-9949-59EFE03AACBE}"/>
    <dgm:cxn modelId="{0BE80392-1196-425F-883D-AC331762515E}" type="presOf" srcId="{32447DF2-C49A-4DDF-A54F-44E91BCBBC40}" destId="{807C6958-D4D6-43C6-A050-458504F7C277}" srcOrd="0" destOrd="0" presId="urn:microsoft.com/office/officeart/2008/layout/VerticalCurvedList"/>
    <dgm:cxn modelId="{A6D48AA8-03A2-4543-AF39-5B65DC174D25}" type="presOf" srcId="{1903F259-912F-4D06-8D0E-97598DABDE76}" destId="{803E21B0-5B48-4698-9506-92DEF272CCF1}" srcOrd="0" destOrd="0" presId="urn:microsoft.com/office/officeart/2008/layout/VerticalCurvedList"/>
    <dgm:cxn modelId="{F7E912AE-5240-411A-88F1-B232F70113CB}" type="presOf" srcId="{286FA51D-9EF5-4042-96F2-FAE247F14D36}" destId="{7A4A5F86-7AD0-44B1-9676-3B6F1A0EEB5A}" srcOrd="0" destOrd="0" presId="urn:microsoft.com/office/officeart/2008/layout/VerticalCurvedList"/>
    <dgm:cxn modelId="{6BBF9ABF-DF37-4A8C-AAAB-5641B05F8BF8}" type="presOf" srcId="{4B6CFE04-E225-47F0-A260-2C120FCDB544}" destId="{BFC6122E-16A1-40D3-8B04-B089035F6920}" srcOrd="0" destOrd="0" presId="urn:microsoft.com/office/officeart/2008/layout/VerticalCurvedList"/>
    <dgm:cxn modelId="{774F31D4-15D3-4FFA-A176-BF206FD62A73}" type="presOf" srcId="{43D7A104-E3F1-4316-935D-6802D63E2D5D}" destId="{87C8E88A-90E6-40B1-BF77-5309B5BCBA27}" srcOrd="0" destOrd="0" presId="urn:microsoft.com/office/officeart/2008/layout/VerticalCurvedList"/>
    <dgm:cxn modelId="{777032E9-C86F-4EE3-AA19-8DF2D48C2BC8}" srcId="{4B6CFE04-E225-47F0-A260-2C120FCDB544}" destId="{1903F259-912F-4D06-8D0E-97598DABDE76}" srcOrd="4" destOrd="0" parTransId="{5930DCBD-7D1D-422D-A3A8-41F90AE3BCC7}" sibTransId="{16B46773-2920-4449-A47B-D3C3BBC2C09B}"/>
    <dgm:cxn modelId="{DF49F445-3C22-471C-A788-66E47A2C7F9E}" type="presParOf" srcId="{BFC6122E-16A1-40D3-8B04-B089035F6920}" destId="{AB7C2251-A1CB-4E9A-9EF0-FE897A320322}" srcOrd="0" destOrd="0" presId="urn:microsoft.com/office/officeart/2008/layout/VerticalCurvedList"/>
    <dgm:cxn modelId="{E9C2FDE8-C0DD-4F29-9A2D-C2F66A76744E}" type="presParOf" srcId="{AB7C2251-A1CB-4E9A-9EF0-FE897A320322}" destId="{72C1D59C-DC42-4F32-802A-18BA0FE16C2A}" srcOrd="0" destOrd="0" presId="urn:microsoft.com/office/officeart/2008/layout/VerticalCurvedList"/>
    <dgm:cxn modelId="{B715E1C1-FD08-4A82-979D-E815EB9E4F2C}" type="presParOf" srcId="{72C1D59C-DC42-4F32-802A-18BA0FE16C2A}" destId="{333F17F2-0370-44EB-8E52-34A2873DF43E}" srcOrd="0" destOrd="0" presId="urn:microsoft.com/office/officeart/2008/layout/VerticalCurvedList"/>
    <dgm:cxn modelId="{133FDE6B-95FD-47F6-ABBB-CA9F93FB9BD6}" type="presParOf" srcId="{72C1D59C-DC42-4F32-802A-18BA0FE16C2A}" destId="{9A60BD1A-7E9C-4B26-A413-ECD4C254877C}" srcOrd="1" destOrd="0" presId="urn:microsoft.com/office/officeart/2008/layout/VerticalCurvedList"/>
    <dgm:cxn modelId="{DFE025D0-437A-4067-8F0F-B9C757606929}" type="presParOf" srcId="{72C1D59C-DC42-4F32-802A-18BA0FE16C2A}" destId="{8578B504-8BA8-466E-9E32-412A50607D1B}" srcOrd="2" destOrd="0" presId="urn:microsoft.com/office/officeart/2008/layout/VerticalCurvedList"/>
    <dgm:cxn modelId="{54FAD7E4-8053-476B-899A-23DD718C6C6E}" type="presParOf" srcId="{72C1D59C-DC42-4F32-802A-18BA0FE16C2A}" destId="{09C614E7-B3FC-47A9-8189-605F2885AC5F}" srcOrd="3" destOrd="0" presId="urn:microsoft.com/office/officeart/2008/layout/VerticalCurvedList"/>
    <dgm:cxn modelId="{AAFFE609-3DF0-43D1-BA51-2174B6821FC2}" type="presParOf" srcId="{AB7C2251-A1CB-4E9A-9EF0-FE897A320322}" destId="{590355F1-5244-40B6-9A92-66332E5807AE}" srcOrd="1" destOrd="0" presId="urn:microsoft.com/office/officeart/2008/layout/VerticalCurvedList"/>
    <dgm:cxn modelId="{0ACFD391-EDC9-4347-8543-68510DF61174}" type="presParOf" srcId="{AB7C2251-A1CB-4E9A-9EF0-FE897A320322}" destId="{7FE54DB6-FDEE-429E-AAFA-0F688687D464}" srcOrd="2" destOrd="0" presId="urn:microsoft.com/office/officeart/2008/layout/VerticalCurvedList"/>
    <dgm:cxn modelId="{45907D74-3C26-480C-B2AA-279832D582F9}" type="presParOf" srcId="{7FE54DB6-FDEE-429E-AAFA-0F688687D464}" destId="{06F6A03A-CFFB-45B3-9B8A-E6A35E85FE44}" srcOrd="0" destOrd="0" presId="urn:microsoft.com/office/officeart/2008/layout/VerticalCurvedList"/>
    <dgm:cxn modelId="{347CD8E3-B1A5-49E5-A73E-0D644169E3A5}" type="presParOf" srcId="{AB7C2251-A1CB-4E9A-9EF0-FE897A320322}" destId="{807C6958-D4D6-43C6-A050-458504F7C277}" srcOrd="3" destOrd="0" presId="urn:microsoft.com/office/officeart/2008/layout/VerticalCurvedList"/>
    <dgm:cxn modelId="{77F03B7D-965D-4519-AD2C-A6C8F2407FEE}" type="presParOf" srcId="{AB7C2251-A1CB-4E9A-9EF0-FE897A320322}" destId="{B40878E3-E628-46E6-9131-92B6FCD08A7F}" srcOrd="4" destOrd="0" presId="urn:microsoft.com/office/officeart/2008/layout/VerticalCurvedList"/>
    <dgm:cxn modelId="{199CF50B-AC0B-4DD6-B66C-D2706675AAF3}" type="presParOf" srcId="{B40878E3-E628-46E6-9131-92B6FCD08A7F}" destId="{1151A555-A263-4338-89C5-328A4C486AC4}" srcOrd="0" destOrd="0" presId="urn:microsoft.com/office/officeart/2008/layout/VerticalCurvedList"/>
    <dgm:cxn modelId="{70A0A18A-E909-4D3E-88E8-F2BAA4A1FB6E}" type="presParOf" srcId="{AB7C2251-A1CB-4E9A-9EF0-FE897A320322}" destId="{D871AB97-12A4-4B7E-A791-0B511C537C10}" srcOrd="5" destOrd="0" presId="urn:microsoft.com/office/officeart/2008/layout/VerticalCurvedList"/>
    <dgm:cxn modelId="{16EFC284-578D-4899-89E6-0F392BB082F1}" type="presParOf" srcId="{AB7C2251-A1CB-4E9A-9EF0-FE897A320322}" destId="{2DBDD274-0984-45AE-AE7D-914E75AFE77F}" srcOrd="6" destOrd="0" presId="urn:microsoft.com/office/officeart/2008/layout/VerticalCurvedList"/>
    <dgm:cxn modelId="{5E11AB0A-945B-43D3-8175-EC41FC40A823}" type="presParOf" srcId="{2DBDD274-0984-45AE-AE7D-914E75AFE77F}" destId="{83A171DC-A2A4-44E5-BBBF-EAAC74E56658}" srcOrd="0" destOrd="0" presId="urn:microsoft.com/office/officeart/2008/layout/VerticalCurvedList"/>
    <dgm:cxn modelId="{9043B9FC-7FFF-4F63-B315-E553FD3AE29F}" type="presParOf" srcId="{AB7C2251-A1CB-4E9A-9EF0-FE897A320322}" destId="{87C8E88A-90E6-40B1-BF77-5309B5BCBA27}" srcOrd="7" destOrd="0" presId="urn:microsoft.com/office/officeart/2008/layout/VerticalCurvedList"/>
    <dgm:cxn modelId="{044A79AB-B1DF-4914-9286-FC6052193F17}" type="presParOf" srcId="{AB7C2251-A1CB-4E9A-9EF0-FE897A320322}" destId="{9EEE07C8-3810-44E0-B264-CBDEC2100EAB}" srcOrd="8" destOrd="0" presId="urn:microsoft.com/office/officeart/2008/layout/VerticalCurvedList"/>
    <dgm:cxn modelId="{91A7C3B3-93E8-4264-A6A1-44F2D9A5C85A}" type="presParOf" srcId="{9EEE07C8-3810-44E0-B264-CBDEC2100EAB}" destId="{69D275C3-AA17-4C78-8F39-C38FBAC67F90}" srcOrd="0" destOrd="0" presId="urn:microsoft.com/office/officeart/2008/layout/VerticalCurvedList"/>
    <dgm:cxn modelId="{A66BBF02-FDF0-4547-8A39-AC7D7A3EAC55}" type="presParOf" srcId="{AB7C2251-A1CB-4E9A-9EF0-FE897A320322}" destId="{803E21B0-5B48-4698-9506-92DEF272CCF1}" srcOrd="9" destOrd="0" presId="urn:microsoft.com/office/officeart/2008/layout/VerticalCurvedList"/>
    <dgm:cxn modelId="{C7E9998E-8C13-4123-B226-90D13EB43091}" type="presParOf" srcId="{AB7C2251-A1CB-4E9A-9EF0-FE897A320322}" destId="{6DE02F25-68F9-4314-8F97-75914C8F4343}" srcOrd="10" destOrd="0" presId="urn:microsoft.com/office/officeart/2008/layout/VerticalCurvedList"/>
    <dgm:cxn modelId="{441A2361-A50D-4A4E-A64C-9197225155A4}" type="presParOf" srcId="{6DE02F25-68F9-4314-8F97-75914C8F4343}" destId="{9987A36C-BE7C-4694-AFBC-FEECC9BE9C50}" srcOrd="0" destOrd="0" presId="urn:microsoft.com/office/officeart/2008/layout/VerticalCurvedList"/>
    <dgm:cxn modelId="{2F5D84B8-4B80-4C70-95D6-E20DD4AAFE9A}" type="presParOf" srcId="{AB7C2251-A1CB-4E9A-9EF0-FE897A320322}" destId="{7A4A5F86-7AD0-44B1-9676-3B6F1A0EEB5A}" srcOrd="11" destOrd="0" presId="urn:microsoft.com/office/officeart/2008/layout/VerticalCurvedList"/>
    <dgm:cxn modelId="{C7C7B185-16C1-4616-8241-A3A5617E2113}" type="presParOf" srcId="{AB7C2251-A1CB-4E9A-9EF0-FE897A320322}" destId="{6C469A3E-AA8D-4FDC-812C-A593E2FD6DA3}" srcOrd="12" destOrd="0" presId="urn:microsoft.com/office/officeart/2008/layout/VerticalCurvedList"/>
    <dgm:cxn modelId="{E1476940-C7E7-4CA5-B48F-AFDDA8666435}" type="presParOf" srcId="{6C469A3E-AA8D-4FDC-812C-A593E2FD6DA3}" destId="{30A57976-ADAA-4E20-BDDF-015BF6A4927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60BD1A-7E9C-4B26-A413-ECD4C254877C}">
      <dsp:nvSpPr>
        <dsp:cNvPr id="0" name=""/>
        <dsp:cNvSpPr/>
      </dsp:nvSpPr>
      <dsp:spPr>
        <a:xfrm>
          <a:off x="-4425216" y="-678697"/>
          <a:ext cx="5271914" cy="5271914"/>
        </a:xfrm>
        <a:prstGeom prst="blockArc">
          <a:avLst>
            <a:gd name="adj1" fmla="val 18900000"/>
            <a:gd name="adj2" fmla="val 2700000"/>
            <a:gd name="adj3" fmla="val 41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0355F1-5244-40B6-9A92-66332E5807AE}">
      <dsp:nvSpPr>
        <dsp:cNvPr id="0" name=""/>
        <dsp:cNvSpPr/>
      </dsp:nvSpPr>
      <dsp:spPr>
        <a:xfrm>
          <a:off x="443535" y="300948"/>
          <a:ext cx="7967281" cy="60220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78004" tIns="83820" rIns="83820" bIns="83820" numCol="1" spcCol="1270" anchor="ctr" anchorCtr="0">
          <a:noAutofit/>
        </a:bodyPr>
        <a:lstStyle/>
        <a:p>
          <a:pPr marL="0" lvl="0" indent="0" algn="l" defTabSz="1466850">
            <a:lnSpc>
              <a:spcPct val="90000"/>
            </a:lnSpc>
            <a:spcBef>
              <a:spcPct val="0"/>
            </a:spcBef>
            <a:spcAft>
              <a:spcPct val="35000"/>
            </a:spcAft>
            <a:buNone/>
          </a:pPr>
          <a:r>
            <a:rPr lang="en-US" sz="3300" b="1" kern="1200" dirty="0"/>
            <a:t>Introduction and Context</a:t>
          </a:r>
        </a:p>
      </dsp:txBody>
      <dsp:txXfrm>
        <a:off x="443535" y="300948"/>
        <a:ext cx="7967281" cy="602209"/>
      </dsp:txXfrm>
    </dsp:sp>
    <dsp:sp modelId="{06F6A03A-CFFB-45B3-9B8A-E6A35E85FE44}">
      <dsp:nvSpPr>
        <dsp:cNvPr id="0" name=""/>
        <dsp:cNvSpPr/>
      </dsp:nvSpPr>
      <dsp:spPr>
        <a:xfrm>
          <a:off x="67154" y="225672"/>
          <a:ext cx="752762" cy="75276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BDCEC034-EBF4-4425-9BE6-5BF117E14D87}">
      <dsp:nvSpPr>
        <dsp:cNvPr id="0" name=""/>
        <dsp:cNvSpPr/>
      </dsp:nvSpPr>
      <dsp:spPr>
        <a:xfrm>
          <a:off x="788796" y="1204419"/>
          <a:ext cx="7622021" cy="60220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78004" tIns="83820" rIns="83820" bIns="83820" numCol="1" spcCol="1270" anchor="ctr" anchorCtr="0">
          <a:noAutofit/>
        </a:bodyPr>
        <a:lstStyle/>
        <a:p>
          <a:pPr marL="0" lvl="0" indent="0" algn="l" defTabSz="1466850">
            <a:lnSpc>
              <a:spcPct val="90000"/>
            </a:lnSpc>
            <a:spcBef>
              <a:spcPct val="0"/>
            </a:spcBef>
            <a:spcAft>
              <a:spcPct val="35000"/>
            </a:spcAft>
            <a:buNone/>
          </a:pPr>
          <a:r>
            <a:rPr lang="en-US" sz="3300" b="1" kern="1200" dirty="0"/>
            <a:t>Pulse survey background</a:t>
          </a:r>
          <a:endParaRPr lang="en-US" sz="3300" kern="1200" dirty="0"/>
        </a:p>
      </dsp:txBody>
      <dsp:txXfrm>
        <a:off x="788796" y="1204419"/>
        <a:ext cx="7622021" cy="602209"/>
      </dsp:txXfrm>
    </dsp:sp>
    <dsp:sp modelId="{4B55F78D-7EAB-4A2F-85AC-6D30951518FD}">
      <dsp:nvSpPr>
        <dsp:cNvPr id="0" name=""/>
        <dsp:cNvSpPr/>
      </dsp:nvSpPr>
      <dsp:spPr>
        <a:xfrm>
          <a:off x="412415" y="1129143"/>
          <a:ext cx="752762" cy="75276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5AFB78A4-DE02-44B2-AC72-81F22ACB0505}">
      <dsp:nvSpPr>
        <dsp:cNvPr id="0" name=""/>
        <dsp:cNvSpPr/>
      </dsp:nvSpPr>
      <dsp:spPr>
        <a:xfrm>
          <a:off x="788796" y="2107890"/>
          <a:ext cx="7622021" cy="60220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78004" tIns="83820" rIns="83820" bIns="83820" numCol="1" spcCol="1270" anchor="ctr" anchorCtr="0">
          <a:noAutofit/>
        </a:bodyPr>
        <a:lstStyle/>
        <a:p>
          <a:pPr marL="0" lvl="0" indent="0" algn="l" defTabSz="1466850">
            <a:lnSpc>
              <a:spcPct val="90000"/>
            </a:lnSpc>
            <a:spcBef>
              <a:spcPct val="0"/>
            </a:spcBef>
            <a:spcAft>
              <a:spcPct val="35000"/>
            </a:spcAft>
            <a:buNone/>
          </a:pPr>
          <a:r>
            <a:rPr lang="en-US" sz="3300" b="1" kern="1200" dirty="0"/>
            <a:t>AI for thematic analysis</a:t>
          </a:r>
          <a:endParaRPr lang="en-US" sz="3300" kern="1200" dirty="0"/>
        </a:p>
      </dsp:txBody>
      <dsp:txXfrm>
        <a:off x="788796" y="2107890"/>
        <a:ext cx="7622021" cy="602209"/>
      </dsp:txXfrm>
    </dsp:sp>
    <dsp:sp modelId="{4D08F078-CE74-430E-8A9B-070D1AD7701F}">
      <dsp:nvSpPr>
        <dsp:cNvPr id="0" name=""/>
        <dsp:cNvSpPr/>
      </dsp:nvSpPr>
      <dsp:spPr>
        <a:xfrm>
          <a:off x="412415" y="2032614"/>
          <a:ext cx="752762" cy="75276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A71D3C03-B83A-43E4-B592-2EC4A0F26ED2}">
      <dsp:nvSpPr>
        <dsp:cNvPr id="0" name=""/>
        <dsp:cNvSpPr/>
      </dsp:nvSpPr>
      <dsp:spPr>
        <a:xfrm>
          <a:off x="443535" y="3011361"/>
          <a:ext cx="7967281" cy="60220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78004" tIns="83820" rIns="83820" bIns="83820" numCol="1" spcCol="1270" anchor="ctr" anchorCtr="0">
          <a:noAutofit/>
        </a:bodyPr>
        <a:lstStyle/>
        <a:p>
          <a:pPr marL="0" lvl="0" indent="0" algn="l" defTabSz="1466850">
            <a:lnSpc>
              <a:spcPct val="90000"/>
            </a:lnSpc>
            <a:spcBef>
              <a:spcPct val="0"/>
            </a:spcBef>
            <a:spcAft>
              <a:spcPct val="35000"/>
            </a:spcAft>
            <a:buNone/>
          </a:pPr>
          <a:r>
            <a:rPr lang="en-US" sz="3300" b="1" kern="1200" dirty="0"/>
            <a:t>AI for coding</a:t>
          </a:r>
          <a:endParaRPr lang="en-US" sz="3300" kern="1200" dirty="0"/>
        </a:p>
      </dsp:txBody>
      <dsp:txXfrm>
        <a:off x="443535" y="3011361"/>
        <a:ext cx="7967281" cy="602209"/>
      </dsp:txXfrm>
    </dsp:sp>
    <dsp:sp modelId="{F7A391E5-6D98-4144-AE8E-50B0257346AF}">
      <dsp:nvSpPr>
        <dsp:cNvPr id="0" name=""/>
        <dsp:cNvSpPr/>
      </dsp:nvSpPr>
      <dsp:spPr>
        <a:xfrm>
          <a:off x="67154" y="2936085"/>
          <a:ext cx="752762" cy="75276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EF6406-2D17-483A-95AD-ACD04A44BB6F}">
      <dsp:nvSpPr>
        <dsp:cNvPr id="0" name=""/>
        <dsp:cNvSpPr/>
      </dsp:nvSpPr>
      <dsp:spPr>
        <a:xfrm>
          <a:off x="0" y="0"/>
          <a:ext cx="1620343" cy="3478258"/>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Bitter" pitchFamily="2" charset="0"/>
            </a:rPr>
            <a:t>Cross-sectional survey research is too slow</a:t>
          </a:r>
        </a:p>
      </dsp:txBody>
      <dsp:txXfrm>
        <a:off x="0" y="1391303"/>
        <a:ext cx="1620343" cy="1391303"/>
      </dsp:txXfrm>
    </dsp:sp>
    <dsp:sp modelId="{8DDFC14F-F422-4FCE-AC17-67C2C4B40FFA}">
      <dsp:nvSpPr>
        <dsp:cNvPr id="0" name=""/>
        <dsp:cNvSpPr/>
      </dsp:nvSpPr>
      <dsp:spPr>
        <a:xfrm>
          <a:off x="231042" y="208695"/>
          <a:ext cx="1158259" cy="115825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2FF133-881B-466F-826E-4C8B29297C3D}">
      <dsp:nvSpPr>
        <dsp:cNvPr id="0" name=""/>
        <dsp:cNvSpPr/>
      </dsp:nvSpPr>
      <dsp:spPr>
        <a:xfrm>
          <a:off x="1668954" y="0"/>
          <a:ext cx="1620343" cy="3478258"/>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Bitter" pitchFamily="2" charset="0"/>
            </a:rPr>
            <a:t>Cycle time is too long</a:t>
          </a:r>
        </a:p>
      </dsp:txBody>
      <dsp:txXfrm>
        <a:off x="1668954" y="1391303"/>
        <a:ext cx="1620343" cy="1391303"/>
      </dsp:txXfrm>
    </dsp:sp>
    <dsp:sp modelId="{852758E7-785F-4EC3-B737-685F3F004957}">
      <dsp:nvSpPr>
        <dsp:cNvPr id="0" name=""/>
        <dsp:cNvSpPr/>
      </dsp:nvSpPr>
      <dsp:spPr>
        <a:xfrm>
          <a:off x="1899996" y="208695"/>
          <a:ext cx="1158259" cy="1158259"/>
        </a:xfrm>
        <a:prstGeom prst="ellipse">
          <a:avLst/>
        </a:prstGeom>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D3D860-935D-49EF-831E-157BD706A184}">
      <dsp:nvSpPr>
        <dsp:cNvPr id="0" name=""/>
        <dsp:cNvSpPr/>
      </dsp:nvSpPr>
      <dsp:spPr>
        <a:xfrm>
          <a:off x="3337908" y="0"/>
          <a:ext cx="1620343" cy="3478258"/>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Bitter" pitchFamily="2" charset="0"/>
            </a:rPr>
            <a:t>Lengthy instruments</a:t>
          </a:r>
        </a:p>
      </dsp:txBody>
      <dsp:txXfrm>
        <a:off x="3337908" y="1391303"/>
        <a:ext cx="1620343" cy="1391303"/>
      </dsp:txXfrm>
    </dsp:sp>
    <dsp:sp modelId="{7985A6E8-5CCA-4988-9744-6844BD9D8AB9}">
      <dsp:nvSpPr>
        <dsp:cNvPr id="0" name=""/>
        <dsp:cNvSpPr/>
      </dsp:nvSpPr>
      <dsp:spPr>
        <a:xfrm>
          <a:off x="3568950" y="208695"/>
          <a:ext cx="1158259" cy="1158259"/>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72807C-5D78-4EB8-BA65-7D52F69688BF}">
      <dsp:nvSpPr>
        <dsp:cNvPr id="0" name=""/>
        <dsp:cNvSpPr/>
      </dsp:nvSpPr>
      <dsp:spPr>
        <a:xfrm>
          <a:off x="5006862" y="0"/>
          <a:ext cx="1620343" cy="3478258"/>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Bitter" pitchFamily="2" charset="0"/>
            </a:rPr>
            <a:t>Declining response rates</a:t>
          </a:r>
        </a:p>
      </dsp:txBody>
      <dsp:txXfrm>
        <a:off x="5006862" y="1391303"/>
        <a:ext cx="1620343" cy="1391303"/>
      </dsp:txXfrm>
    </dsp:sp>
    <dsp:sp modelId="{7D6432C8-FBD7-4717-B4E3-DEC001C4F88B}">
      <dsp:nvSpPr>
        <dsp:cNvPr id="0" name=""/>
        <dsp:cNvSpPr/>
      </dsp:nvSpPr>
      <dsp:spPr>
        <a:xfrm>
          <a:off x="5237904" y="208695"/>
          <a:ext cx="1158259" cy="115825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BBDB52-32A1-4890-A942-DC83555E7F53}">
      <dsp:nvSpPr>
        <dsp:cNvPr id="0" name=""/>
        <dsp:cNvSpPr/>
      </dsp:nvSpPr>
      <dsp:spPr>
        <a:xfrm>
          <a:off x="6675817" y="0"/>
          <a:ext cx="1620343" cy="3478258"/>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Bitter" pitchFamily="2" charset="0"/>
            </a:rPr>
            <a:t>High burden for analysis</a:t>
          </a:r>
        </a:p>
      </dsp:txBody>
      <dsp:txXfrm>
        <a:off x="6675817" y="1391303"/>
        <a:ext cx="1620343" cy="1391303"/>
      </dsp:txXfrm>
    </dsp:sp>
    <dsp:sp modelId="{A4388859-DD66-44B3-A32A-606C1FD3B1AA}">
      <dsp:nvSpPr>
        <dsp:cNvPr id="0" name=""/>
        <dsp:cNvSpPr/>
      </dsp:nvSpPr>
      <dsp:spPr>
        <a:xfrm>
          <a:off x="6906859" y="208695"/>
          <a:ext cx="1158259" cy="1158259"/>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4000" r="-4000"/>
          </a:stretch>
        </a:blip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5DC162-9695-4655-A304-5CDCDBAD0DE1}">
      <dsp:nvSpPr>
        <dsp:cNvPr id="0" name=""/>
        <dsp:cNvSpPr/>
      </dsp:nvSpPr>
      <dsp:spPr>
        <a:xfrm>
          <a:off x="313070" y="2702386"/>
          <a:ext cx="7632468" cy="521326"/>
        </a:xfrm>
        <a:prstGeom prst="leftRightArrow">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D27B3-9C43-4619-B392-3F298D729AD1}">
      <dsp:nvSpPr>
        <dsp:cNvPr id="0" name=""/>
        <dsp:cNvSpPr/>
      </dsp:nvSpPr>
      <dsp:spPr>
        <a:xfrm rot="10800000">
          <a:off x="1847095" y="298"/>
          <a:ext cx="6609521" cy="729164"/>
        </a:xfrm>
        <a:prstGeom prst="homePlate">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1541" tIns="76200" rIns="14224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Bitter" pitchFamily="2" charset="0"/>
            </a:rPr>
            <a:t>Short, focused questionnaire designed to quickly gather feedback from students</a:t>
          </a:r>
        </a:p>
      </dsp:txBody>
      <dsp:txXfrm rot="10800000">
        <a:off x="2029386" y="298"/>
        <a:ext cx="6427230" cy="729164"/>
      </dsp:txXfrm>
    </dsp:sp>
    <dsp:sp modelId="{3EB07F58-BA53-4BCB-80A8-A98F45BB7D28}">
      <dsp:nvSpPr>
        <dsp:cNvPr id="0" name=""/>
        <dsp:cNvSpPr/>
      </dsp:nvSpPr>
      <dsp:spPr>
        <a:xfrm>
          <a:off x="1482513" y="298"/>
          <a:ext cx="729164" cy="729164"/>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7037F0A6-597A-4879-931A-C2B95BACB7A3}">
      <dsp:nvSpPr>
        <dsp:cNvPr id="0" name=""/>
        <dsp:cNvSpPr/>
      </dsp:nvSpPr>
      <dsp:spPr>
        <a:xfrm rot="10800000">
          <a:off x="1847095" y="920567"/>
          <a:ext cx="6609521" cy="729164"/>
        </a:xfrm>
        <a:prstGeom prst="homePlate">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1541" tIns="76200" rIns="142240" bIns="76200" numCol="1" spcCol="1270" anchor="ctr" anchorCtr="0">
          <a:noAutofit/>
        </a:bodyPr>
        <a:lstStyle/>
        <a:p>
          <a:pPr marL="0" lvl="0" indent="0" algn="l" defTabSz="889000">
            <a:lnSpc>
              <a:spcPct val="90000"/>
            </a:lnSpc>
            <a:spcBef>
              <a:spcPct val="0"/>
            </a:spcBef>
            <a:spcAft>
              <a:spcPct val="35000"/>
            </a:spcAft>
            <a:buNone/>
          </a:pPr>
          <a:r>
            <a:rPr lang="en-US" sz="2000" kern="1200">
              <a:latin typeface="Bitter" pitchFamily="2" charset="0"/>
            </a:rPr>
            <a:t>Administered weekly</a:t>
          </a:r>
          <a:endParaRPr lang="en-US" sz="2000" kern="1200" dirty="0">
            <a:latin typeface="Bitter" pitchFamily="2" charset="0"/>
          </a:endParaRPr>
        </a:p>
      </dsp:txBody>
      <dsp:txXfrm rot="10800000">
        <a:off x="2029386" y="920567"/>
        <a:ext cx="6427230" cy="729164"/>
      </dsp:txXfrm>
    </dsp:sp>
    <dsp:sp modelId="{A64B03D5-1ED2-42EB-AA5E-95670011D6D9}">
      <dsp:nvSpPr>
        <dsp:cNvPr id="0" name=""/>
        <dsp:cNvSpPr/>
      </dsp:nvSpPr>
      <dsp:spPr>
        <a:xfrm>
          <a:off x="1482513" y="920567"/>
          <a:ext cx="729164" cy="729164"/>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467FA6AF-80B8-4E5C-A400-7CCDD3157694}">
      <dsp:nvSpPr>
        <dsp:cNvPr id="0" name=""/>
        <dsp:cNvSpPr/>
      </dsp:nvSpPr>
      <dsp:spPr>
        <a:xfrm rot="10800000">
          <a:off x="1847095" y="1840835"/>
          <a:ext cx="6609521" cy="729164"/>
        </a:xfrm>
        <a:prstGeom prst="homePlate">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1541" tIns="76200" rIns="14224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Bitter" pitchFamily="2" charset="0"/>
            </a:rPr>
            <a:t>Captures real-time sentiments or reactions to recent changes, event, or initiatives</a:t>
          </a:r>
        </a:p>
      </dsp:txBody>
      <dsp:txXfrm rot="10800000">
        <a:off x="2029386" y="1840835"/>
        <a:ext cx="6427230" cy="729164"/>
      </dsp:txXfrm>
    </dsp:sp>
    <dsp:sp modelId="{A91089EC-9E4E-40A5-9453-CBA66C5915FA}">
      <dsp:nvSpPr>
        <dsp:cNvPr id="0" name=""/>
        <dsp:cNvSpPr/>
      </dsp:nvSpPr>
      <dsp:spPr>
        <a:xfrm>
          <a:off x="1482513" y="1840835"/>
          <a:ext cx="729164" cy="729164"/>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92BA38F7-923E-49B8-B94E-0427D3D2A335}">
      <dsp:nvSpPr>
        <dsp:cNvPr id="0" name=""/>
        <dsp:cNvSpPr/>
      </dsp:nvSpPr>
      <dsp:spPr>
        <a:xfrm rot="10800000">
          <a:off x="1847095" y="2761103"/>
          <a:ext cx="6609521" cy="729164"/>
        </a:xfrm>
        <a:prstGeom prst="homePlate">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1541" tIns="76200" rIns="14224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Bitter" pitchFamily="2" charset="0"/>
            </a:rPr>
            <a:t>Provides immediate insights that support rapid decision-making and continuous improvement</a:t>
          </a:r>
        </a:p>
      </dsp:txBody>
      <dsp:txXfrm rot="10800000">
        <a:off x="2029386" y="2761103"/>
        <a:ext cx="6427230" cy="729164"/>
      </dsp:txXfrm>
    </dsp:sp>
    <dsp:sp modelId="{A3CD4037-A57E-4A39-9A55-FA98256AB8ED}">
      <dsp:nvSpPr>
        <dsp:cNvPr id="0" name=""/>
        <dsp:cNvSpPr/>
      </dsp:nvSpPr>
      <dsp:spPr>
        <a:xfrm>
          <a:off x="1482513" y="2761103"/>
          <a:ext cx="729164" cy="729164"/>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61CB47-483B-4953-AE53-FFA75C6F9AC2}">
      <dsp:nvSpPr>
        <dsp:cNvPr id="0" name=""/>
        <dsp:cNvSpPr/>
      </dsp:nvSpPr>
      <dsp:spPr>
        <a:xfrm>
          <a:off x="810" y="490448"/>
          <a:ext cx="3160134" cy="1896080"/>
        </a:xfrm>
        <a:prstGeom prst="wedgeEllipseCallou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itter" pitchFamily="2" charset="0"/>
            </a:rPr>
            <a:t>it’s a good school academically, bad for commuters. Not commuter friendly at all.</a:t>
          </a:r>
        </a:p>
      </dsp:txBody>
      <dsp:txXfrm>
        <a:off x="463601" y="768122"/>
        <a:ext cx="2234552" cy="1340732"/>
      </dsp:txXfrm>
    </dsp:sp>
    <dsp:sp modelId="{5F2998FA-5428-4999-A526-18B1EEDCD46B}">
      <dsp:nvSpPr>
        <dsp:cNvPr id="0" name=""/>
        <dsp:cNvSpPr/>
      </dsp:nvSpPr>
      <dsp:spPr>
        <a:xfrm>
          <a:off x="3476958" y="490448"/>
          <a:ext cx="3160134" cy="1896080"/>
        </a:xfrm>
        <a:prstGeom prst="wedgeEllipseCallou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itter" pitchFamily="2" charset="0"/>
            </a:rPr>
            <a:t>the school is not very commuter friendly, they try to accommodate, but there’s a lot more that they could be doing for commuters.</a:t>
          </a:r>
        </a:p>
      </dsp:txBody>
      <dsp:txXfrm>
        <a:off x="3939749" y="768122"/>
        <a:ext cx="2234552" cy="1340732"/>
      </dsp:txXfrm>
    </dsp:sp>
    <dsp:sp modelId="{A1FA9772-977D-4CF8-9284-6922413481A7}">
      <dsp:nvSpPr>
        <dsp:cNvPr id="0" name=""/>
        <dsp:cNvSpPr/>
      </dsp:nvSpPr>
      <dsp:spPr>
        <a:xfrm>
          <a:off x="810" y="2702542"/>
          <a:ext cx="3160134" cy="1896080"/>
        </a:xfrm>
        <a:prstGeom prst="wedgeEllipseCallou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itter" pitchFamily="2" charset="0"/>
            </a:rPr>
            <a:t>parking options for commuters are unfair, tuition per semester is a bit pricey, and programs are too competitive and almost impossible to get into.</a:t>
          </a:r>
        </a:p>
      </dsp:txBody>
      <dsp:txXfrm>
        <a:off x="463601" y="2980216"/>
        <a:ext cx="2234552" cy="1340732"/>
      </dsp:txXfrm>
    </dsp:sp>
    <dsp:sp modelId="{140CD169-A974-4AE5-BB78-C99911D51CB0}">
      <dsp:nvSpPr>
        <dsp:cNvPr id="0" name=""/>
        <dsp:cNvSpPr/>
      </dsp:nvSpPr>
      <dsp:spPr>
        <a:xfrm>
          <a:off x="3476958" y="2702542"/>
          <a:ext cx="3160134" cy="1896080"/>
        </a:xfrm>
        <a:prstGeom prst="wedgeEllipseCallou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Bitter" pitchFamily="2" charset="0"/>
            </a:rPr>
            <a:t>the parking situation is horrible and appalling especially for commuter students who also pay tuition.</a:t>
          </a:r>
        </a:p>
      </dsp:txBody>
      <dsp:txXfrm>
        <a:off x="3939749" y="2980216"/>
        <a:ext cx="2234552" cy="13407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E3DAF-9DDE-4388-A995-9B90D7D1F399}">
      <dsp:nvSpPr>
        <dsp:cNvPr id="0" name=""/>
        <dsp:cNvSpPr/>
      </dsp:nvSpPr>
      <dsp:spPr>
        <a:xfrm rot="10800000">
          <a:off x="1983423" y="1171"/>
          <a:ext cx="6757575" cy="1125311"/>
        </a:xfrm>
        <a:prstGeom prst="homePlate">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31" tIns="91440" rIns="170688"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Bitter" pitchFamily="2" charset="0"/>
            </a:rPr>
            <a:t>Detailed statistical analysis</a:t>
          </a:r>
        </a:p>
        <a:p>
          <a:pPr marL="114300" lvl="1" indent="-114300" algn="l" defTabSz="622300">
            <a:lnSpc>
              <a:spcPct val="90000"/>
            </a:lnSpc>
            <a:spcBef>
              <a:spcPct val="0"/>
            </a:spcBef>
            <a:spcAft>
              <a:spcPct val="15000"/>
            </a:spcAft>
            <a:buChar char="•"/>
          </a:pPr>
          <a:r>
            <a:rPr lang="en-US" sz="1400" kern="1200" dirty="0">
              <a:latin typeface="Bitter" pitchFamily="2" charset="0"/>
            </a:rPr>
            <a:t>Trend analysis</a:t>
          </a:r>
        </a:p>
        <a:p>
          <a:pPr marL="114300" lvl="1" indent="-114300" algn="l" defTabSz="622300">
            <a:lnSpc>
              <a:spcPct val="90000"/>
            </a:lnSpc>
            <a:spcBef>
              <a:spcPct val="0"/>
            </a:spcBef>
            <a:spcAft>
              <a:spcPct val="15000"/>
            </a:spcAft>
            <a:buChar char="•"/>
          </a:pPr>
          <a:r>
            <a:rPr lang="en-US" sz="1400" kern="1200">
              <a:latin typeface="Bitter" pitchFamily="2" charset="0"/>
            </a:rPr>
            <a:t>Population analysis</a:t>
          </a:r>
          <a:endParaRPr lang="en-US" sz="1400" kern="1200" dirty="0">
            <a:latin typeface="Bitter" pitchFamily="2" charset="0"/>
          </a:endParaRPr>
        </a:p>
        <a:p>
          <a:pPr marL="114300" lvl="1" indent="-114300" algn="l" defTabSz="622300">
            <a:lnSpc>
              <a:spcPct val="90000"/>
            </a:lnSpc>
            <a:spcBef>
              <a:spcPct val="0"/>
            </a:spcBef>
            <a:spcAft>
              <a:spcPct val="15000"/>
            </a:spcAft>
            <a:buChar char="•"/>
          </a:pPr>
          <a:r>
            <a:rPr lang="en-US" sz="1400" kern="1200" dirty="0">
              <a:latin typeface="Bitter" pitchFamily="2" charset="0"/>
            </a:rPr>
            <a:t>Detailed quantitative analysis</a:t>
          </a:r>
        </a:p>
      </dsp:txBody>
      <dsp:txXfrm rot="10800000">
        <a:off x="2264751" y="1171"/>
        <a:ext cx="6476247" cy="1125311"/>
      </dsp:txXfrm>
    </dsp:sp>
    <dsp:sp modelId="{8CC6DD6C-106C-495E-A522-985BAD823A29}">
      <dsp:nvSpPr>
        <dsp:cNvPr id="0" name=""/>
        <dsp:cNvSpPr/>
      </dsp:nvSpPr>
      <dsp:spPr>
        <a:xfrm>
          <a:off x="1420768" y="1171"/>
          <a:ext cx="1125311" cy="1125311"/>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4FAABBA3-FBE1-4712-8F53-FB0F00E6A940}">
      <dsp:nvSpPr>
        <dsp:cNvPr id="0" name=""/>
        <dsp:cNvSpPr/>
      </dsp:nvSpPr>
      <dsp:spPr>
        <a:xfrm rot="10800000">
          <a:off x="1983423" y="1460951"/>
          <a:ext cx="6757575" cy="1125311"/>
        </a:xfrm>
        <a:prstGeom prst="homePlate">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31" tIns="91440" rIns="170688"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Bitter" pitchFamily="2" charset="0"/>
            </a:rPr>
            <a:t>Reliability</a:t>
          </a:r>
        </a:p>
        <a:p>
          <a:pPr marL="114300" lvl="1" indent="-114300" algn="l" defTabSz="622300">
            <a:lnSpc>
              <a:spcPct val="90000"/>
            </a:lnSpc>
            <a:spcBef>
              <a:spcPct val="0"/>
            </a:spcBef>
            <a:spcAft>
              <a:spcPct val="15000"/>
            </a:spcAft>
            <a:buChar char="•"/>
          </a:pPr>
          <a:r>
            <a:rPr lang="en-US" sz="1400" kern="1200" dirty="0">
              <a:latin typeface="Bitter" pitchFamily="2" charset="0"/>
            </a:rPr>
            <a:t>Audit trails</a:t>
          </a:r>
        </a:p>
        <a:p>
          <a:pPr marL="114300" lvl="1" indent="-114300" algn="l" defTabSz="622300">
            <a:lnSpc>
              <a:spcPct val="90000"/>
            </a:lnSpc>
            <a:spcBef>
              <a:spcPct val="0"/>
            </a:spcBef>
            <a:spcAft>
              <a:spcPct val="15000"/>
            </a:spcAft>
            <a:buChar char="•"/>
          </a:pPr>
          <a:r>
            <a:rPr lang="en-US" sz="1400" kern="1200" dirty="0">
              <a:latin typeface="Bitter" pitchFamily="2" charset="0"/>
            </a:rPr>
            <a:t>Ability to answer follow-up</a:t>
          </a:r>
        </a:p>
        <a:p>
          <a:pPr marL="114300" lvl="1" indent="-114300" algn="l" defTabSz="622300">
            <a:lnSpc>
              <a:spcPct val="90000"/>
            </a:lnSpc>
            <a:spcBef>
              <a:spcPct val="0"/>
            </a:spcBef>
            <a:spcAft>
              <a:spcPct val="15000"/>
            </a:spcAft>
            <a:buChar char="•"/>
          </a:pPr>
          <a:r>
            <a:rPr lang="en-US" sz="1400" kern="1200" dirty="0">
              <a:latin typeface="Bitter" pitchFamily="2" charset="0"/>
            </a:rPr>
            <a:t>Offers a probability or confidence threshold</a:t>
          </a:r>
        </a:p>
      </dsp:txBody>
      <dsp:txXfrm rot="10800000">
        <a:off x="2264751" y="1460951"/>
        <a:ext cx="6476247" cy="1125311"/>
      </dsp:txXfrm>
    </dsp:sp>
    <dsp:sp modelId="{7E038F8A-0390-4A40-886C-31112FC9A200}">
      <dsp:nvSpPr>
        <dsp:cNvPr id="0" name=""/>
        <dsp:cNvSpPr/>
      </dsp:nvSpPr>
      <dsp:spPr>
        <a:xfrm>
          <a:off x="1420768" y="1460951"/>
          <a:ext cx="1125311" cy="1125311"/>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C8F6BDA8-3E45-4084-A541-F700CA0DE1C3}">
      <dsp:nvSpPr>
        <dsp:cNvPr id="0" name=""/>
        <dsp:cNvSpPr/>
      </dsp:nvSpPr>
      <dsp:spPr>
        <a:xfrm rot="10800000">
          <a:off x="1983423" y="2920731"/>
          <a:ext cx="6757575" cy="1125311"/>
        </a:xfrm>
        <a:prstGeom prst="homePlate">
          <a:avLst/>
        </a:prstGeom>
        <a:solidFill>
          <a:schemeClr val="l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31" tIns="91440" rIns="170688"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Bitter" pitchFamily="2" charset="0"/>
            </a:rPr>
            <a:t>Actionability</a:t>
          </a:r>
        </a:p>
        <a:p>
          <a:pPr marL="171450" lvl="1" indent="-171450" algn="l" defTabSz="755650">
            <a:lnSpc>
              <a:spcPct val="90000"/>
            </a:lnSpc>
            <a:spcBef>
              <a:spcPct val="0"/>
            </a:spcBef>
            <a:spcAft>
              <a:spcPct val="15000"/>
            </a:spcAft>
            <a:buChar char="•"/>
          </a:pPr>
          <a:r>
            <a:rPr lang="en-US" sz="1700" kern="1200" dirty="0">
              <a:latin typeface="Bitter" pitchFamily="2" charset="0"/>
            </a:rPr>
            <a:t>Supports evidence-based decision-making</a:t>
          </a:r>
        </a:p>
        <a:p>
          <a:pPr marL="171450" lvl="1" indent="-171450" algn="l" defTabSz="755650">
            <a:lnSpc>
              <a:spcPct val="90000"/>
            </a:lnSpc>
            <a:spcBef>
              <a:spcPct val="0"/>
            </a:spcBef>
            <a:spcAft>
              <a:spcPct val="15000"/>
            </a:spcAft>
            <a:buChar char="•"/>
          </a:pPr>
          <a:r>
            <a:rPr lang="en-US" sz="1700" kern="1200">
              <a:latin typeface="Bitter" pitchFamily="2" charset="0"/>
            </a:rPr>
            <a:t>Enables segmentation for targeted interventions</a:t>
          </a:r>
          <a:endParaRPr lang="en-US" sz="1700" kern="1200" dirty="0">
            <a:latin typeface="Bitter" pitchFamily="2" charset="0"/>
          </a:endParaRPr>
        </a:p>
      </dsp:txBody>
      <dsp:txXfrm rot="10800000">
        <a:off x="2264751" y="2920731"/>
        <a:ext cx="6476247" cy="1125311"/>
      </dsp:txXfrm>
    </dsp:sp>
    <dsp:sp modelId="{4B058E59-90F3-46E1-9368-E79B71F9E246}">
      <dsp:nvSpPr>
        <dsp:cNvPr id="0" name=""/>
        <dsp:cNvSpPr/>
      </dsp:nvSpPr>
      <dsp:spPr>
        <a:xfrm>
          <a:off x="1420768" y="2920731"/>
          <a:ext cx="1125311" cy="1125311"/>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60BD1A-7E9C-4B26-A413-ECD4C254877C}">
      <dsp:nvSpPr>
        <dsp:cNvPr id="0" name=""/>
        <dsp:cNvSpPr/>
      </dsp:nvSpPr>
      <dsp:spPr>
        <a:xfrm>
          <a:off x="-4425216" y="-678697"/>
          <a:ext cx="5271914" cy="5271914"/>
        </a:xfrm>
        <a:prstGeom prst="blockArc">
          <a:avLst>
            <a:gd name="adj1" fmla="val 18900000"/>
            <a:gd name="adj2" fmla="val 2700000"/>
            <a:gd name="adj3" fmla="val 41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0355F1-5244-40B6-9A92-66332E5807AE}">
      <dsp:nvSpPr>
        <dsp:cNvPr id="0" name=""/>
        <dsp:cNvSpPr/>
      </dsp:nvSpPr>
      <dsp:spPr>
        <a:xfrm>
          <a:off x="316313" y="206138"/>
          <a:ext cx="8094503" cy="41212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71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Coding surveys with AI changes cost-benefit of textual analysis</a:t>
          </a:r>
          <a:endParaRPr lang="en-US" sz="2100" b="1" kern="1200" dirty="0"/>
        </a:p>
      </dsp:txBody>
      <dsp:txXfrm>
        <a:off x="316313" y="206138"/>
        <a:ext cx="8094503" cy="412120"/>
      </dsp:txXfrm>
    </dsp:sp>
    <dsp:sp modelId="{06F6A03A-CFFB-45B3-9B8A-E6A35E85FE44}">
      <dsp:nvSpPr>
        <dsp:cNvPr id="0" name=""/>
        <dsp:cNvSpPr/>
      </dsp:nvSpPr>
      <dsp:spPr>
        <a:xfrm>
          <a:off x="58738" y="154623"/>
          <a:ext cx="515150" cy="51515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807C6958-D4D6-43C6-A050-458504F7C277}">
      <dsp:nvSpPr>
        <dsp:cNvPr id="0" name=""/>
        <dsp:cNvSpPr/>
      </dsp:nvSpPr>
      <dsp:spPr>
        <a:xfrm>
          <a:off x="655310" y="824241"/>
          <a:ext cx="7755506" cy="41212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71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With AI, don’t set it and forget it; human oversight required</a:t>
          </a:r>
          <a:endParaRPr lang="en-US" sz="2100" b="1" kern="1200" dirty="0"/>
        </a:p>
      </dsp:txBody>
      <dsp:txXfrm>
        <a:off x="655310" y="824241"/>
        <a:ext cx="7755506" cy="412120"/>
      </dsp:txXfrm>
    </dsp:sp>
    <dsp:sp modelId="{1151A555-A263-4338-89C5-328A4C486AC4}">
      <dsp:nvSpPr>
        <dsp:cNvPr id="0" name=""/>
        <dsp:cNvSpPr/>
      </dsp:nvSpPr>
      <dsp:spPr>
        <a:xfrm>
          <a:off x="397735" y="772726"/>
          <a:ext cx="515150" cy="51515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D871AB97-12A4-4B7E-A791-0B511C537C10}">
      <dsp:nvSpPr>
        <dsp:cNvPr id="0" name=""/>
        <dsp:cNvSpPr/>
      </dsp:nvSpPr>
      <dsp:spPr>
        <a:xfrm>
          <a:off x="810325" y="1442344"/>
          <a:ext cx="7600491" cy="41212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71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Know your data</a:t>
          </a:r>
        </a:p>
      </dsp:txBody>
      <dsp:txXfrm>
        <a:off x="810325" y="1442344"/>
        <a:ext cx="7600491" cy="412120"/>
      </dsp:txXfrm>
    </dsp:sp>
    <dsp:sp modelId="{83A171DC-A2A4-44E5-BBBF-EAAC74E56658}">
      <dsp:nvSpPr>
        <dsp:cNvPr id="0" name=""/>
        <dsp:cNvSpPr/>
      </dsp:nvSpPr>
      <dsp:spPr>
        <a:xfrm>
          <a:off x="552750" y="1390828"/>
          <a:ext cx="515150" cy="51515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87C8E88A-90E6-40B1-BF77-5309B5BCBA27}">
      <dsp:nvSpPr>
        <dsp:cNvPr id="0" name=""/>
        <dsp:cNvSpPr/>
      </dsp:nvSpPr>
      <dsp:spPr>
        <a:xfrm>
          <a:off x="810325" y="2060055"/>
          <a:ext cx="7600491" cy="41212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71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AI development takes time</a:t>
          </a:r>
          <a:endParaRPr lang="en-US" sz="2100" kern="1200" dirty="0"/>
        </a:p>
      </dsp:txBody>
      <dsp:txXfrm>
        <a:off x="810325" y="2060055"/>
        <a:ext cx="7600491" cy="412120"/>
      </dsp:txXfrm>
    </dsp:sp>
    <dsp:sp modelId="{69D275C3-AA17-4C78-8F39-C38FBAC67F90}">
      <dsp:nvSpPr>
        <dsp:cNvPr id="0" name=""/>
        <dsp:cNvSpPr/>
      </dsp:nvSpPr>
      <dsp:spPr>
        <a:xfrm>
          <a:off x="552750" y="2008540"/>
          <a:ext cx="515150" cy="51515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803E21B0-5B48-4698-9506-92DEF272CCF1}">
      <dsp:nvSpPr>
        <dsp:cNvPr id="0" name=""/>
        <dsp:cNvSpPr/>
      </dsp:nvSpPr>
      <dsp:spPr>
        <a:xfrm>
          <a:off x="655310" y="2678158"/>
          <a:ext cx="7755506" cy="41212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71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Interact with your vendors and interrogate their output</a:t>
          </a:r>
        </a:p>
      </dsp:txBody>
      <dsp:txXfrm>
        <a:off x="655310" y="2678158"/>
        <a:ext cx="7755506" cy="412120"/>
      </dsp:txXfrm>
    </dsp:sp>
    <dsp:sp modelId="{9987A36C-BE7C-4694-AFBC-FEECC9BE9C50}">
      <dsp:nvSpPr>
        <dsp:cNvPr id="0" name=""/>
        <dsp:cNvSpPr/>
      </dsp:nvSpPr>
      <dsp:spPr>
        <a:xfrm>
          <a:off x="397735" y="2626642"/>
          <a:ext cx="515150" cy="51515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7A4A5F86-7AD0-44B1-9676-3B6F1A0EEB5A}">
      <dsp:nvSpPr>
        <dsp:cNvPr id="0" name=""/>
        <dsp:cNvSpPr/>
      </dsp:nvSpPr>
      <dsp:spPr>
        <a:xfrm>
          <a:off x="316313" y="3296260"/>
          <a:ext cx="8094503" cy="41212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271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There is value in AI; but investment of time and effort is required</a:t>
          </a:r>
        </a:p>
      </dsp:txBody>
      <dsp:txXfrm>
        <a:off x="316313" y="3296260"/>
        <a:ext cx="8094503" cy="412120"/>
      </dsp:txXfrm>
    </dsp:sp>
    <dsp:sp modelId="{30A57976-ADAA-4E20-BDDF-015BF6A4927D}">
      <dsp:nvSpPr>
        <dsp:cNvPr id="0" name=""/>
        <dsp:cNvSpPr/>
      </dsp:nvSpPr>
      <dsp:spPr>
        <a:xfrm>
          <a:off x="58738" y="3244745"/>
          <a:ext cx="515150" cy="515150"/>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dk1">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E9ED63-A51B-4EEC-86FC-35B52020DE7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DAA61874-F3B0-4D9C-8921-3ED65F57A1D8}"/>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9E1698B-29DE-4285-AD63-9EDA632C7A51}" type="datetimeFigureOut">
              <a:rPr lang="en-US" smtClean="0"/>
              <a:t>11/10/2025</a:t>
            </a:fld>
            <a:endParaRPr lang="en-US" dirty="0"/>
          </a:p>
        </p:txBody>
      </p:sp>
      <p:sp>
        <p:nvSpPr>
          <p:cNvPr id="4" name="Footer Placeholder 3">
            <a:extLst>
              <a:ext uri="{FF2B5EF4-FFF2-40B4-BE49-F238E27FC236}">
                <a16:creationId xmlns:a16="http://schemas.microsoft.com/office/drawing/2014/main" id="{7C80FD06-2891-41FA-8E67-662B2738F93A}"/>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12AB8E4-2011-458A-B2CA-68C05C5C56D2}"/>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9F9EB0F-557E-4624-9946-8B9CBD6520CD}" type="slidenum">
              <a:rPr lang="en-US" smtClean="0"/>
              <a:t>‹#›</a:t>
            </a:fld>
            <a:endParaRPr lang="en-US" dirty="0"/>
          </a:p>
        </p:txBody>
      </p:sp>
    </p:spTree>
    <p:extLst>
      <p:ext uri="{BB962C8B-B14F-4D97-AF65-F5344CB8AC3E}">
        <p14:creationId xmlns:p14="http://schemas.microsoft.com/office/powerpoint/2010/main" val="563384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65829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a:extLst>
            <a:ext uri="{FF2B5EF4-FFF2-40B4-BE49-F238E27FC236}">
              <a16:creationId xmlns:a16="http://schemas.microsoft.com/office/drawing/2014/main" id="{A4D0DF18-B483-9BE0-463D-2EB1467F1B57}"/>
            </a:ext>
          </a:extLst>
        </p:cNvPr>
        <p:cNvGrpSpPr/>
        <p:nvPr/>
      </p:nvGrpSpPr>
      <p:grpSpPr>
        <a:xfrm>
          <a:off x="0" y="0"/>
          <a:ext cx="0" cy="0"/>
          <a:chOff x="0" y="0"/>
          <a:chExt cx="0" cy="0"/>
        </a:xfrm>
      </p:grpSpPr>
      <p:sp>
        <p:nvSpPr>
          <p:cNvPr id="137" name="Google Shape;137;g34e8b0a7fff_0_112:notes">
            <a:extLst>
              <a:ext uri="{FF2B5EF4-FFF2-40B4-BE49-F238E27FC236}">
                <a16:creationId xmlns:a16="http://schemas.microsoft.com/office/drawing/2014/main" id="{588AEDB0-F8F3-FA0B-4802-00D99B1194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38" name="Google Shape;138;g34e8b0a7fff_0_112:notes">
            <a:extLst>
              <a:ext uri="{FF2B5EF4-FFF2-40B4-BE49-F238E27FC236}">
                <a16:creationId xmlns:a16="http://schemas.microsoft.com/office/drawing/2014/main" id="{8A932EB4-F77A-242F-A1DE-3098A67898B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AB</a:t>
            </a:r>
            <a:endParaRPr dirty="0"/>
          </a:p>
        </p:txBody>
      </p:sp>
    </p:spTree>
    <p:extLst>
      <p:ext uri="{BB962C8B-B14F-4D97-AF65-F5344CB8AC3E}">
        <p14:creationId xmlns:p14="http://schemas.microsoft.com/office/powerpoint/2010/main" val="126162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13E1A-707E-4580-DB7B-8559A1418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796C73-DCC7-1DE3-FC6F-D61C29EF853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A07157B-C2D0-CF77-3D01-F5F85FA3AA1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28452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251" name="Google Shape;25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AB</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25539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09603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4395B-203E-7396-943E-FC25C2C0F0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BD615-87C2-849B-BF54-F7BC676D1EF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E134B6-5FB2-167D-B852-7F7C9BA7B67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029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6336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4e8b0a7fff_0_8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g34e8b0a7fff_0_8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a:solidFill>
                  <a:schemeClr val="dk1"/>
                </a:solidFill>
              </a:rPr>
              <a:t>SK</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5" name="Google Shape;39;p12">
            <a:extLst>
              <a:ext uri="{FF2B5EF4-FFF2-40B4-BE49-F238E27FC236}">
                <a16:creationId xmlns:a16="http://schemas.microsoft.com/office/drawing/2014/main" id="{12DD8B6F-B285-AFE2-AABB-05289C7DE18A}"/>
              </a:ext>
            </a:extLst>
          </p:cNvPr>
          <p:cNvPicPr preferRelativeResize="0">
            <a:picLocks/>
          </p:cNvPicPr>
          <p:nvPr userDrawn="1"/>
        </p:nvPicPr>
        <p:blipFill>
          <a:blip r:embed="rId2"/>
          <a:srcRect/>
          <a:stretch/>
        </p:blipFill>
        <p:spPr>
          <a:xfrm>
            <a:off x="0" y="0"/>
            <a:ext cx="9144000" cy="5143500"/>
          </a:xfrm>
          <a:prstGeom prst="rect">
            <a:avLst/>
          </a:prstGeom>
          <a:noFill/>
          <a:ln>
            <a:noFill/>
          </a:ln>
        </p:spPr>
      </p:pic>
      <p:sp>
        <p:nvSpPr>
          <p:cNvPr id="2" name="Title 1">
            <a:extLst>
              <a:ext uri="{FF2B5EF4-FFF2-40B4-BE49-F238E27FC236}">
                <a16:creationId xmlns:a16="http://schemas.microsoft.com/office/drawing/2014/main" id="{E92E4854-DC22-AD20-92A5-6CE2036373BA}"/>
              </a:ext>
            </a:extLst>
          </p:cNvPr>
          <p:cNvSpPr>
            <a:spLocks noGrp="1"/>
          </p:cNvSpPr>
          <p:nvPr>
            <p:ph type="ctrTitle" hasCustomPrompt="1"/>
          </p:nvPr>
        </p:nvSpPr>
        <p:spPr>
          <a:xfrm>
            <a:off x="628651" y="1329338"/>
            <a:ext cx="6554244" cy="2245514"/>
          </a:xfrm>
          <a:prstGeom prst="rect">
            <a:avLst/>
          </a:prstGeom>
        </p:spPr>
        <p:txBody>
          <a:bodyPr lIns="0" anchor="b">
            <a:noAutofit/>
          </a:bodyPr>
          <a:lstStyle>
            <a:lvl1pPr algn="l">
              <a:lnSpc>
                <a:spcPct val="60000"/>
              </a:lnSpc>
              <a:defRPr sz="9600" b="1" cap="all" baseline="0">
                <a:solidFill>
                  <a:schemeClr val="bg1"/>
                </a:solidFill>
                <a:latin typeface="Alumni Sans" pitchFamily="2" charset="0"/>
              </a:defRPr>
            </a:lvl1pPr>
          </a:lstStyle>
          <a:p>
            <a:r>
              <a:rPr lang="en-US" dirty="0"/>
              <a:t>Click to edit title style</a:t>
            </a:r>
          </a:p>
        </p:txBody>
      </p:sp>
      <p:sp>
        <p:nvSpPr>
          <p:cNvPr id="3" name="Subtitle 2">
            <a:extLst>
              <a:ext uri="{FF2B5EF4-FFF2-40B4-BE49-F238E27FC236}">
                <a16:creationId xmlns:a16="http://schemas.microsoft.com/office/drawing/2014/main" id="{532B0552-A6DB-3E78-FA49-71963FFA621C}"/>
              </a:ext>
            </a:extLst>
          </p:cNvPr>
          <p:cNvSpPr>
            <a:spLocks noGrp="1"/>
          </p:cNvSpPr>
          <p:nvPr>
            <p:ph type="subTitle" idx="1" hasCustomPrompt="1"/>
          </p:nvPr>
        </p:nvSpPr>
        <p:spPr>
          <a:xfrm>
            <a:off x="628650" y="3403684"/>
            <a:ext cx="6858000" cy="517275"/>
          </a:xfrm>
          <a:prstGeom prst="rect">
            <a:avLst/>
          </a:prstGeom>
        </p:spPr>
        <p:txBody>
          <a:bodyPr>
            <a:noAutofit/>
          </a:bodyPr>
          <a:lstStyle>
            <a:lvl1pPr marL="0" indent="0" algn="l">
              <a:spcBef>
                <a:spcPts val="0"/>
              </a:spcBef>
              <a:buNone/>
              <a:defRPr sz="1600" b="0" i="0" baseline="0">
                <a:solidFill>
                  <a:schemeClr val="bg1"/>
                </a:solidFill>
                <a:latin typeface="Bitter"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4" name="Date Placeholder 3">
            <a:extLst>
              <a:ext uri="{FF2B5EF4-FFF2-40B4-BE49-F238E27FC236}">
                <a16:creationId xmlns:a16="http://schemas.microsoft.com/office/drawing/2014/main" id="{D411A55C-A0FC-5454-DC70-8E62A317A77D}"/>
              </a:ext>
            </a:extLst>
          </p:cNvPr>
          <p:cNvSpPr>
            <a:spLocks noGrp="1"/>
          </p:cNvSpPr>
          <p:nvPr>
            <p:ph type="dt" sz="half" idx="10"/>
          </p:nvPr>
        </p:nvSpPr>
        <p:spPr>
          <a:xfrm>
            <a:off x="628649" y="4177440"/>
            <a:ext cx="2057400" cy="273844"/>
          </a:xfrm>
          <a:prstGeom prst="rect">
            <a:avLst/>
          </a:prstGeom>
        </p:spPr>
        <p:txBody>
          <a:bodyPr/>
          <a:lstStyle>
            <a:lvl1pPr>
              <a:defRPr baseline="0">
                <a:solidFill>
                  <a:schemeClr val="tx2"/>
                </a:solidFill>
                <a:latin typeface="Bitter" pitchFamily="2" charset="0"/>
              </a:defRPr>
            </a:lvl1pPr>
          </a:lstStyle>
          <a:p>
            <a:endParaRPr lang="en-US" dirty="0"/>
          </a:p>
        </p:txBody>
      </p:sp>
      <p:pic>
        <p:nvPicPr>
          <p:cNvPr id="7" name="Picture 6" descr="A close-up of a logo&#10;&#10;AI-generated content may be incorrect.">
            <a:extLst>
              <a:ext uri="{FF2B5EF4-FFF2-40B4-BE49-F238E27FC236}">
                <a16:creationId xmlns:a16="http://schemas.microsoft.com/office/drawing/2014/main" id="{D6EA0350-D7D1-D24C-B864-7C9A7D891502}"/>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628649" y="4570605"/>
            <a:ext cx="1609909" cy="274320"/>
          </a:xfrm>
          <a:prstGeom prst="rect">
            <a:avLst/>
          </a:prstGeom>
        </p:spPr>
      </p:pic>
    </p:spTree>
    <p:extLst>
      <p:ext uri="{BB962C8B-B14F-4D97-AF65-F5344CB8AC3E}">
        <p14:creationId xmlns:p14="http://schemas.microsoft.com/office/powerpoint/2010/main" val="35327714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2 2" preserve="1" userDrawn="1">
  <p:cSld name="1_Title slide 2 2">
    <p:spTree>
      <p:nvGrpSpPr>
        <p:cNvPr id="1" name="Shape 185"/>
        <p:cNvGrpSpPr/>
        <p:nvPr/>
      </p:nvGrpSpPr>
      <p:grpSpPr>
        <a:xfrm>
          <a:off x="0" y="0"/>
          <a:ext cx="0" cy="0"/>
          <a:chOff x="0" y="0"/>
          <a:chExt cx="0" cy="0"/>
        </a:xfrm>
      </p:grpSpPr>
      <p:sp>
        <p:nvSpPr>
          <p:cNvPr id="187" name="Google Shape;187;p53"/>
          <p:cNvSpPr/>
          <p:nvPr/>
        </p:nvSpPr>
        <p:spPr>
          <a:xfrm>
            <a:off x="-17200" y="0"/>
            <a:ext cx="2299500" cy="5152800"/>
          </a:xfrm>
          <a:prstGeom prst="rect">
            <a:avLst/>
          </a:prstGeom>
          <a:solidFill>
            <a:schemeClr val="bg1">
              <a:lumMod val="8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tx1"/>
              </a:solidFill>
            </a:endParaRPr>
          </a:p>
        </p:txBody>
      </p:sp>
      <p:sp>
        <p:nvSpPr>
          <p:cNvPr id="188" name="Google Shape;188;p53"/>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sp>
        <p:nvSpPr>
          <p:cNvPr id="5" name="Title 2">
            <a:extLst>
              <a:ext uri="{FF2B5EF4-FFF2-40B4-BE49-F238E27FC236}">
                <a16:creationId xmlns:a16="http://schemas.microsoft.com/office/drawing/2014/main" id="{CAD6C5F1-5788-4CDE-8098-B5D193E7577E}"/>
              </a:ext>
            </a:extLst>
          </p:cNvPr>
          <p:cNvSpPr>
            <a:spLocks noGrp="1"/>
          </p:cNvSpPr>
          <p:nvPr>
            <p:ph type="title" hasCustomPrompt="1"/>
          </p:nvPr>
        </p:nvSpPr>
        <p:spPr>
          <a:xfrm>
            <a:off x="192883" y="611306"/>
            <a:ext cx="2011446" cy="736357"/>
          </a:xfrm>
          <a:prstGeom prst="rect">
            <a:avLst/>
          </a:prstGeom>
        </p:spPr>
        <p:txBody>
          <a:bodyPr lIns="0" anchor="b">
            <a:noAutofit/>
          </a:bodyPr>
          <a:lstStyle>
            <a:lvl1pPr>
              <a:lnSpc>
                <a:spcPct val="60000"/>
              </a:lnSpc>
              <a:defRPr sz="3600" b="1" cap="all" baseline="0">
                <a:solidFill>
                  <a:schemeClr val="tx1"/>
                </a:solidFill>
                <a:latin typeface="Alumni Sans" pitchFamily="2" charset="0"/>
              </a:defRPr>
            </a:lvl1pPr>
          </a:lstStyle>
          <a:p>
            <a:r>
              <a:rPr lang="en-US" dirty="0"/>
              <a:t>Click to edit title</a:t>
            </a:r>
          </a:p>
        </p:txBody>
      </p:sp>
      <p:sp>
        <p:nvSpPr>
          <p:cNvPr id="7" name="Text Placeholder 2">
            <a:extLst>
              <a:ext uri="{FF2B5EF4-FFF2-40B4-BE49-F238E27FC236}">
                <a16:creationId xmlns:a16="http://schemas.microsoft.com/office/drawing/2014/main" id="{11A67786-AECB-473B-854B-A31FFBBC0CEE}"/>
              </a:ext>
            </a:extLst>
          </p:cNvPr>
          <p:cNvSpPr>
            <a:spLocks noGrp="1"/>
          </p:cNvSpPr>
          <p:nvPr>
            <p:ph type="body" idx="1" hasCustomPrompt="1"/>
          </p:nvPr>
        </p:nvSpPr>
        <p:spPr>
          <a:xfrm>
            <a:off x="192883" y="130417"/>
            <a:ext cx="2011446" cy="421910"/>
          </a:xfrm>
          <a:prstGeom prst="rect">
            <a:avLst/>
          </a:prstGeom>
        </p:spPr>
        <p:txBody>
          <a:bodyPr lIns="0" anchor="t" anchorCtr="0">
            <a:noAutofit/>
          </a:bodyPr>
          <a:lstStyle>
            <a:lvl1pPr marL="0" indent="0">
              <a:lnSpc>
                <a:spcPts val="1500"/>
              </a:lnSpc>
              <a:buNone/>
              <a:defRPr sz="2000" b="1" cap="all" baseline="0">
                <a:solidFill>
                  <a:schemeClr val="tx1"/>
                </a:solidFill>
                <a:latin typeface="Alumni Sans"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SUBHEAD</a:t>
            </a:r>
          </a:p>
        </p:txBody>
      </p:sp>
      <p:sp>
        <p:nvSpPr>
          <p:cNvPr id="8" name="Text Placeholder 8">
            <a:extLst>
              <a:ext uri="{FF2B5EF4-FFF2-40B4-BE49-F238E27FC236}">
                <a16:creationId xmlns:a16="http://schemas.microsoft.com/office/drawing/2014/main" id="{D85C3F69-6FFC-457D-8C17-E9870FDCA535}"/>
              </a:ext>
            </a:extLst>
          </p:cNvPr>
          <p:cNvSpPr>
            <a:spLocks noGrp="1"/>
          </p:cNvSpPr>
          <p:nvPr>
            <p:ph type="body" sz="quarter" idx="13" hasCustomPrompt="1"/>
          </p:nvPr>
        </p:nvSpPr>
        <p:spPr>
          <a:xfrm>
            <a:off x="30386" y="1546107"/>
            <a:ext cx="2204328" cy="2986087"/>
          </a:xfrm>
          <a:prstGeom prst="rect">
            <a:avLst/>
          </a:prstGeom>
        </p:spPr>
        <p:txBody>
          <a:bodyPr>
            <a:normAutofit/>
          </a:bodyPr>
          <a:lstStyle>
            <a:lvl1pPr marL="114300" indent="0">
              <a:buNone/>
              <a:defRPr sz="1600" b="0">
                <a:solidFill>
                  <a:schemeClr val="tx1"/>
                </a:solidFill>
                <a:latin typeface="Barlow Semi Condensed" panose="00000506000000000000" pitchFamily="2" charset="0"/>
              </a:defRPr>
            </a:lvl1pPr>
            <a:lvl2pPr marL="596900" indent="0">
              <a:buNone/>
              <a:defRPr>
                <a:solidFill>
                  <a:schemeClr val="bg1"/>
                </a:solidFill>
                <a:latin typeface="Bitter" pitchFamily="2" charset="0"/>
              </a:defRPr>
            </a:lvl2pPr>
            <a:lvl3pPr>
              <a:defRPr>
                <a:solidFill>
                  <a:schemeClr val="bg1"/>
                </a:solidFill>
                <a:latin typeface="Bitter" pitchFamily="2" charset="0"/>
              </a:defRPr>
            </a:lvl3pPr>
            <a:lvl4pPr>
              <a:defRPr>
                <a:solidFill>
                  <a:schemeClr val="bg1"/>
                </a:solidFill>
                <a:latin typeface="Bitter" pitchFamily="2" charset="0"/>
              </a:defRPr>
            </a:lvl4pPr>
            <a:lvl5pPr marL="1968500" indent="0">
              <a:buNone/>
              <a:defRPr>
                <a:solidFill>
                  <a:schemeClr val="bg1"/>
                </a:solidFill>
                <a:latin typeface="Bitter" pitchFamily="2" charset="0"/>
              </a:defRPr>
            </a:lvl5pPr>
          </a:lstStyle>
          <a:p>
            <a:pPr lvl="0"/>
            <a:r>
              <a:rPr lang="en-US" dirty="0"/>
              <a:t>Barlow Semi-Condensed</a:t>
            </a:r>
          </a:p>
        </p:txBody>
      </p:sp>
      <p:pic>
        <p:nvPicPr>
          <p:cNvPr id="2" name="Picture 1" descr="A close-up of a logo&#10;&#10;AI-generated content may be incorrect.">
            <a:extLst>
              <a:ext uri="{FF2B5EF4-FFF2-40B4-BE49-F238E27FC236}">
                <a16:creationId xmlns:a16="http://schemas.microsoft.com/office/drawing/2014/main" id="{23787471-EDAD-17D6-37FE-97F04E00A32E}"/>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59932" y="4810555"/>
            <a:ext cx="1126936" cy="192024"/>
          </a:xfrm>
          <a:prstGeom prst="rect">
            <a:avLst/>
          </a:prstGeom>
        </p:spPr>
      </p:pic>
    </p:spTree>
    <p:extLst>
      <p:ext uri="{BB962C8B-B14F-4D97-AF65-F5344CB8AC3E}">
        <p14:creationId xmlns:p14="http://schemas.microsoft.com/office/powerpoint/2010/main" val="3750960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2 2" preserve="1" userDrawn="1">
  <p:cSld name="1_Title slide 2 2">
    <p:spTree>
      <p:nvGrpSpPr>
        <p:cNvPr id="1" name="Shape 185"/>
        <p:cNvGrpSpPr/>
        <p:nvPr/>
      </p:nvGrpSpPr>
      <p:grpSpPr>
        <a:xfrm>
          <a:off x="0" y="0"/>
          <a:ext cx="0" cy="0"/>
          <a:chOff x="0" y="0"/>
          <a:chExt cx="0" cy="0"/>
        </a:xfrm>
      </p:grpSpPr>
      <p:sp>
        <p:nvSpPr>
          <p:cNvPr id="187" name="Google Shape;187;p53"/>
          <p:cNvSpPr/>
          <p:nvPr/>
        </p:nvSpPr>
        <p:spPr>
          <a:xfrm>
            <a:off x="-17200" y="0"/>
            <a:ext cx="2299500" cy="5152800"/>
          </a:xfrm>
          <a:prstGeom prst="rect">
            <a:avLst/>
          </a:prstGeom>
          <a:solidFill>
            <a:srgbClr val="99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88" name="Google Shape;188;p53"/>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sp>
        <p:nvSpPr>
          <p:cNvPr id="5" name="Title 2">
            <a:extLst>
              <a:ext uri="{FF2B5EF4-FFF2-40B4-BE49-F238E27FC236}">
                <a16:creationId xmlns:a16="http://schemas.microsoft.com/office/drawing/2014/main" id="{CAD6C5F1-5788-4CDE-8098-B5D193E7577E}"/>
              </a:ext>
            </a:extLst>
          </p:cNvPr>
          <p:cNvSpPr>
            <a:spLocks noGrp="1"/>
          </p:cNvSpPr>
          <p:nvPr>
            <p:ph type="title" hasCustomPrompt="1"/>
          </p:nvPr>
        </p:nvSpPr>
        <p:spPr>
          <a:xfrm>
            <a:off x="2450306" y="112958"/>
            <a:ext cx="6500811" cy="927220"/>
          </a:xfrm>
          <a:prstGeom prst="rect">
            <a:avLst/>
          </a:prstGeom>
        </p:spPr>
        <p:txBody>
          <a:bodyPr lIns="0" anchor="b">
            <a:normAutofit/>
          </a:bodyPr>
          <a:lstStyle>
            <a:lvl1pPr>
              <a:defRPr sz="5000" b="1" cap="all" baseline="0">
                <a:solidFill>
                  <a:schemeClr val="tx1"/>
                </a:solidFill>
                <a:latin typeface="Alumni Sans" pitchFamily="2" charset="0"/>
              </a:defRPr>
            </a:lvl1pPr>
          </a:lstStyle>
          <a:p>
            <a:r>
              <a:rPr lang="en-US" dirty="0"/>
              <a:t>Click to edit title</a:t>
            </a:r>
          </a:p>
        </p:txBody>
      </p:sp>
      <p:sp>
        <p:nvSpPr>
          <p:cNvPr id="7" name="Text Placeholder 2">
            <a:extLst>
              <a:ext uri="{FF2B5EF4-FFF2-40B4-BE49-F238E27FC236}">
                <a16:creationId xmlns:a16="http://schemas.microsoft.com/office/drawing/2014/main" id="{11A67786-AECB-473B-854B-A31FFBBC0CEE}"/>
              </a:ext>
            </a:extLst>
          </p:cNvPr>
          <p:cNvSpPr>
            <a:spLocks noGrp="1"/>
          </p:cNvSpPr>
          <p:nvPr>
            <p:ph type="body" idx="1" hasCustomPrompt="1"/>
          </p:nvPr>
        </p:nvSpPr>
        <p:spPr>
          <a:xfrm>
            <a:off x="192883" y="130417"/>
            <a:ext cx="2011446" cy="421910"/>
          </a:xfrm>
          <a:prstGeom prst="rect">
            <a:avLst/>
          </a:prstGeom>
        </p:spPr>
        <p:txBody>
          <a:bodyPr lIns="0" anchor="t" anchorCtr="0">
            <a:noAutofit/>
          </a:bodyPr>
          <a:lstStyle>
            <a:lvl1pPr marL="0" indent="0">
              <a:lnSpc>
                <a:spcPts val="1500"/>
              </a:lnSpc>
              <a:buNone/>
              <a:defRPr sz="2200" b="1" cap="all" baseline="0">
                <a:solidFill>
                  <a:schemeClr val="bg1"/>
                </a:solidFill>
                <a:latin typeface="Alumni Sans"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SUBHEAD</a:t>
            </a:r>
          </a:p>
        </p:txBody>
      </p:sp>
      <p:sp>
        <p:nvSpPr>
          <p:cNvPr id="8" name="Text Placeholder 8">
            <a:extLst>
              <a:ext uri="{FF2B5EF4-FFF2-40B4-BE49-F238E27FC236}">
                <a16:creationId xmlns:a16="http://schemas.microsoft.com/office/drawing/2014/main" id="{D85C3F69-6FFC-457D-8C17-E9870FDCA535}"/>
              </a:ext>
            </a:extLst>
          </p:cNvPr>
          <p:cNvSpPr>
            <a:spLocks noGrp="1"/>
          </p:cNvSpPr>
          <p:nvPr>
            <p:ph type="body" sz="quarter" idx="13" hasCustomPrompt="1"/>
          </p:nvPr>
        </p:nvSpPr>
        <p:spPr>
          <a:xfrm>
            <a:off x="1" y="682744"/>
            <a:ext cx="2204328" cy="2986087"/>
          </a:xfrm>
          <a:prstGeom prst="rect">
            <a:avLst/>
          </a:prstGeom>
        </p:spPr>
        <p:txBody>
          <a:bodyPr>
            <a:normAutofit/>
          </a:bodyPr>
          <a:lstStyle>
            <a:lvl1pPr marL="114300" indent="0">
              <a:buNone/>
              <a:defRPr sz="1600" b="0">
                <a:solidFill>
                  <a:schemeClr val="bg1"/>
                </a:solidFill>
                <a:latin typeface="Barlow Semi Condensed" panose="00000506000000000000" pitchFamily="2" charset="0"/>
              </a:defRPr>
            </a:lvl1pPr>
            <a:lvl2pPr marL="596900" indent="0">
              <a:buNone/>
              <a:defRPr>
                <a:solidFill>
                  <a:schemeClr val="bg1"/>
                </a:solidFill>
                <a:latin typeface="Bitter" pitchFamily="2" charset="0"/>
              </a:defRPr>
            </a:lvl2pPr>
            <a:lvl3pPr>
              <a:defRPr>
                <a:solidFill>
                  <a:schemeClr val="bg1"/>
                </a:solidFill>
                <a:latin typeface="Bitter" pitchFamily="2" charset="0"/>
              </a:defRPr>
            </a:lvl3pPr>
            <a:lvl4pPr>
              <a:defRPr>
                <a:solidFill>
                  <a:schemeClr val="bg1"/>
                </a:solidFill>
                <a:latin typeface="Bitter" pitchFamily="2" charset="0"/>
              </a:defRPr>
            </a:lvl4pPr>
            <a:lvl5pPr marL="1968500" indent="0">
              <a:buNone/>
              <a:defRPr>
                <a:solidFill>
                  <a:schemeClr val="bg1"/>
                </a:solidFill>
                <a:latin typeface="Bitter" pitchFamily="2" charset="0"/>
              </a:defRPr>
            </a:lvl5pPr>
          </a:lstStyle>
          <a:p>
            <a:pPr lvl="0"/>
            <a:r>
              <a:rPr lang="en-US" dirty="0"/>
              <a:t>Barlow Semi-Condensed</a:t>
            </a:r>
          </a:p>
        </p:txBody>
      </p:sp>
      <p:pic>
        <p:nvPicPr>
          <p:cNvPr id="2" name="Picture 1" descr="A close-up of a logo&#10;&#10;AI-generated content may be incorrect.">
            <a:extLst>
              <a:ext uri="{FF2B5EF4-FFF2-40B4-BE49-F238E27FC236}">
                <a16:creationId xmlns:a16="http://schemas.microsoft.com/office/drawing/2014/main" id="{A2AA579D-B70C-528E-01F9-882064D73283}"/>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59932" y="4810555"/>
            <a:ext cx="1126936" cy="192024"/>
          </a:xfrm>
          <a:prstGeom prst="rect">
            <a:avLst/>
          </a:prstGeom>
        </p:spPr>
      </p:pic>
    </p:spTree>
    <p:extLst>
      <p:ext uri="{BB962C8B-B14F-4D97-AF65-F5344CB8AC3E}">
        <p14:creationId xmlns:p14="http://schemas.microsoft.com/office/powerpoint/2010/main" val="2475658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2 2" preserve="1">
  <p:cSld name="1_Title slide 2 2">
    <p:spTree>
      <p:nvGrpSpPr>
        <p:cNvPr id="1" name="Shape 185"/>
        <p:cNvGrpSpPr/>
        <p:nvPr/>
      </p:nvGrpSpPr>
      <p:grpSpPr>
        <a:xfrm>
          <a:off x="0" y="0"/>
          <a:ext cx="0" cy="0"/>
          <a:chOff x="0" y="0"/>
          <a:chExt cx="0" cy="0"/>
        </a:xfrm>
      </p:grpSpPr>
      <p:sp>
        <p:nvSpPr>
          <p:cNvPr id="187" name="Google Shape;187;p53"/>
          <p:cNvSpPr/>
          <p:nvPr/>
        </p:nvSpPr>
        <p:spPr>
          <a:xfrm>
            <a:off x="-17200" y="0"/>
            <a:ext cx="2299500" cy="5152800"/>
          </a:xfrm>
          <a:prstGeom prst="rect">
            <a:avLst/>
          </a:prstGeom>
          <a:solidFill>
            <a:srgbClr val="99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88" name="Google Shape;188;p53"/>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pic>
        <p:nvPicPr>
          <p:cNvPr id="2" name="Picture 1" descr="A close-up of a logo&#10;&#10;AI-generated content may be incorrect.">
            <a:extLst>
              <a:ext uri="{FF2B5EF4-FFF2-40B4-BE49-F238E27FC236}">
                <a16:creationId xmlns:a16="http://schemas.microsoft.com/office/drawing/2014/main" id="{18CED942-5027-0E5F-498A-1DB7714EE2AC}"/>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59932" y="4810555"/>
            <a:ext cx="1126936" cy="192024"/>
          </a:xfrm>
          <a:prstGeom prst="rect">
            <a:avLst/>
          </a:prstGeom>
        </p:spPr>
      </p:pic>
    </p:spTree>
    <p:extLst>
      <p:ext uri="{BB962C8B-B14F-4D97-AF65-F5344CB8AC3E}">
        <p14:creationId xmlns:p14="http://schemas.microsoft.com/office/powerpoint/2010/main" val="784751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1" preserve="1" userDrawn="1">
  <p:cSld name="Divider 1">
    <p:spTree>
      <p:nvGrpSpPr>
        <p:cNvPr id="1" name="Shape 126"/>
        <p:cNvGrpSpPr/>
        <p:nvPr/>
      </p:nvGrpSpPr>
      <p:grpSpPr>
        <a:xfrm>
          <a:off x="0" y="0"/>
          <a:ext cx="0" cy="0"/>
          <a:chOff x="0" y="0"/>
          <a:chExt cx="0" cy="0"/>
        </a:xfrm>
      </p:grpSpPr>
      <p:sp>
        <p:nvSpPr>
          <p:cNvPr id="127" name="Google Shape;127;p35"/>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pic>
        <p:nvPicPr>
          <p:cNvPr id="4" name="Google Shape;982;p104">
            <a:extLst>
              <a:ext uri="{FF2B5EF4-FFF2-40B4-BE49-F238E27FC236}">
                <a16:creationId xmlns:a16="http://schemas.microsoft.com/office/drawing/2014/main" id="{6EDDB124-E2F5-4C98-B0D6-333D6D1E5823}"/>
              </a:ext>
            </a:extLst>
          </p:cNvPr>
          <p:cNvPicPr preferRelativeResize="0"/>
          <p:nvPr userDrawn="1"/>
        </p:nvPicPr>
        <p:blipFill>
          <a:blip r:embed="rId2">
            <a:alphaModFix/>
          </a:blip>
          <a:srcRect l="-17" t="1337" r="68356" b="54815"/>
          <a:stretch/>
        </p:blipFill>
        <p:spPr>
          <a:xfrm>
            <a:off x="-1" y="0"/>
            <a:ext cx="9144001" cy="5143500"/>
          </a:xfrm>
          <a:prstGeom prst="rect">
            <a:avLst/>
          </a:prstGeom>
          <a:noFill/>
          <a:ln>
            <a:noFill/>
          </a:ln>
        </p:spPr>
      </p:pic>
      <p:sp>
        <p:nvSpPr>
          <p:cNvPr id="6" name="Title 1">
            <a:extLst>
              <a:ext uri="{FF2B5EF4-FFF2-40B4-BE49-F238E27FC236}">
                <a16:creationId xmlns:a16="http://schemas.microsoft.com/office/drawing/2014/main" id="{C9F9C5B7-F9BE-4FD2-9CED-CD30543DEBBB}"/>
              </a:ext>
            </a:extLst>
          </p:cNvPr>
          <p:cNvSpPr>
            <a:spLocks noGrp="1"/>
          </p:cNvSpPr>
          <p:nvPr>
            <p:ph type="ctrTitle" hasCustomPrompt="1"/>
          </p:nvPr>
        </p:nvSpPr>
        <p:spPr>
          <a:xfrm>
            <a:off x="592931" y="1441252"/>
            <a:ext cx="6554244" cy="1790700"/>
          </a:xfrm>
          <a:prstGeom prst="rect">
            <a:avLst/>
          </a:prstGeom>
        </p:spPr>
        <p:txBody>
          <a:bodyPr lIns="0" anchor="ctr">
            <a:noAutofit/>
          </a:bodyPr>
          <a:lstStyle>
            <a:lvl1pPr algn="l">
              <a:lnSpc>
                <a:spcPct val="60000"/>
              </a:lnSpc>
              <a:defRPr sz="8000" b="1" cap="all" baseline="0">
                <a:solidFill>
                  <a:schemeClr val="tx1"/>
                </a:solidFill>
                <a:latin typeface="Alumni Sans" pitchFamily="2" charset="0"/>
              </a:defRPr>
            </a:lvl1pPr>
          </a:lstStyle>
          <a:p>
            <a:r>
              <a:rPr lang="en-US" dirty="0"/>
              <a:t>Section Divider</a:t>
            </a:r>
          </a:p>
        </p:txBody>
      </p:sp>
    </p:spTree>
    <p:extLst>
      <p:ext uri="{BB962C8B-B14F-4D97-AF65-F5344CB8AC3E}">
        <p14:creationId xmlns:p14="http://schemas.microsoft.com/office/powerpoint/2010/main" val="3721234218"/>
      </p:ext>
    </p:extLst>
  </p:cSld>
  <p:clrMapOvr>
    <a:masterClrMapping/>
  </p:clrMapOvr>
  <p:extLst>
    <p:ext uri="{DCECCB84-F9BA-43D5-87BE-67443E8EF086}">
      <p15:sldGuideLst xmlns:p15="http://schemas.microsoft.com/office/powerpoint/2012/main">
        <p15:guide id="1" pos="216">
          <p15:clr>
            <a:srgbClr val="E46962"/>
          </p15:clr>
        </p15:guide>
        <p15:guide id="2" orient="horz" pos="216">
          <p15:clr>
            <a:srgbClr val="E46962"/>
          </p15:clr>
        </p15:guide>
        <p15:guide id="3" orient="horz" pos="3024">
          <p15:clr>
            <a:srgbClr val="E46962"/>
          </p15:clr>
        </p15:guide>
        <p15:guide id="4" pos="5544">
          <p15:clr>
            <a:srgbClr val="E4696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1" preserve="1" userDrawn="1">
  <p:cSld name="1_Title slide 1">
    <p:spTree>
      <p:nvGrpSpPr>
        <p:cNvPr id="1" name="Shape 126"/>
        <p:cNvGrpSpPr/>
        <p:nvPr/>
      </p:nvGrpSpPr>
      <p:grpSpPr>
        <a:xfrm>
          <a:off x="0" y="0"/>
          <a:ext cx="0" cy="0"/>
          <a:chOff x="0" y="0"/>
          <a:chExt cx="0" cy="0"/>
        </a:xfrm>
      </p:grpSpPr>
      <p:sp>
        <p:nvSpPr>
          <p:cNvPr id="127" name="Google Shape;127;p35"/>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pic>
        <p:nvPicPr>
          <p:cNvPr id="5" name="Google Shape;537;p82">
            <a:extLst>
              <a:ext uri="{FF2B5EF4-FFF2-40B4-BE49-F238E27FC236}">
                <a16:creationId xmlns:a16="http://schemas.microsoft.com/office/drawing/2014/main" id="{B191D2B0-B59D-4A8F-A085-A8DC66A4D458}"/>
              </a:ext>
            </a:extLst>
          </p:cNvPr>
          <p:cNvPicPr preferRelativeResize="0"/>
          <p:nvPr userDrawn="1"/>
        </p:nvPicPr>
        <p:blipFill rotWithShape="1">
          <a:blip r:embed="rId2">
            <a:alphaModFix/>
          </a:blip>
          <a:srcRect t="989" r="15690" b="14400"/>
          <a:stretch/>
        </p:blipFill>
        <p:spPr>
          <a:xfrm>
            <a:off x="4747623" y="0"/>
            <a:ext cx="4396374" cy="5143501"/>
          </a:xfrm>
          <a:prstGeom prst="rect">
            <a:avLst/>
          </a:prstGeom>
          <a:noFill/>
          <a:ln>
            <a:noFill/>
          </a:ln>
        </p:spPr>
      </p:pic>
      <p:sp>
        <p:nvSpPr>
          <p:cNvPr id="6" name="Title 1">
            <a:extLst>
              <a:ext uri="{FF2B5EF4-FFF2-40B4-BE49-F238E27FC236}">
                <a16:creationId xmlns:a16="http://schemas.microsoft.com/office/drawing/2014/main" id="{F53DB865-6EA2-45D1-BB9A-446B5A03810A}"/>
              </a:ext>
            </a:extLst>
          </p:cNvPr>
          <p:cNvSpPr>
            <a:spLocks noGrp="1"/>
          </p:cNvSpPr>
          <p:nvPr>
            <p:ph type="ctrTitle" hasCustomPrompt="1"/>
          </p:nvPr>
        </p:nvSpPr>
        <p:spPr>
          <a:xfrm>
            <a:off x="592931" y="1441252"/>
            <a:ext cx="6554244" cy="1790700"/>
          </a:xfrm>
          <a:prstGeom prst="rect">
            <a:avLst/>
          </a:prstGeom>
        </p:spPr>
        <p:txBody>
          <a:bodyPr lIns="0" anchor="ctr">
            <a:noAutofit/>
          </a:bodyPr>
          <a:lstStyle>
            <a:lvl1pPr algn="l">
              <a:lnSpc>
                <a:spcPct val="60000"/>
              </a:lnSpc>
              <a:defRPr sz="8000" b="1" cap="all" baseline="0">
                <a:solidFill>
                  <a:schemeClr val="tx1"/>
                </a:solidFill>
                <a:latin typeface="Alumni Sans" pitchFamily="2" charset="0"/>
              </a:defRPr>
            </a:lvl1pPr>
          </a:lstStyle>
          <a:p>
            <a:r>
              <a:rPr lang="en-US" dirty="0"/>
              <a:t>Section Divider</a:t>
            </a:r>
          </a:p>
        </p:txBody>
      </p:sp>
      <p:sp>
        <p:nvSpPr>
          <p:cNvPr id="7" name="Google Shape;127;p35">
            <a:extLst>
              <a:ext uri="{FF2B5EF4-FFF2-40B4-BE49-F238E27FC236}">
                <a16:creationId xmlns:a16="http://schemas.microsoft.com/office/drawing/2014/main" id="{2C356CD4-B414-461C-BAF2-3F468AF5D958}"/>
              </a:ext>
            </a:extLst>
          </p:cNvPr>
          <p:cNvSpPr txBox="1"/>
          <p:nvPr userDrawn="1"/>
        </p:nvSpPr>
        <p:spPr>
          <a:xfrm>
            <a:off x="8607099" y="4917856"/>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chemeClr val="bg1"/>
                </a:solidFill>
              </a:rPr>
              <a:t>‹#›</a:t>
            </a:fld>
            <a:endParaRPr sz="700" dirty="0">
              <a:solidFill>
                <a:schemeClr val="bg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3950397010"/>
      </p:ext>
    </p:extLst>
  </p:cSld>
  <p:clrMapOvr>
    <a:masterClrMapping/>
  </p:clrMapOvr>
  <p:extLst>
    <p:ext uri="{DCECCB84-F9BA-43D5-87BE-67443E8EF086}">
      <p15:sldGuideLst xmlns:p15="http://schemas.microsoft.com/office/powerpoint/2012/main">
        <p15:guide id="1" pos="216">
          <p15:clr>
            <a:srgbClr val="E46962"/>
          </p15:clr>
        </p15:guide>
        <p15:guide id="2" orient="horz" pos="216">
          <p15:clr>
            <a:srgbClr val="E46962"/>
          </p15:clr>
        </p15:guide>
        <p15:guide id="3" orient="horz" pos="3024">
          <p15:clr>
            <a:srgbClr val="E46962"/>
          </p15:clr>
        </p15:guide>
        <p15:guide id="4" pos="5544">
          <p15:clr>
            <a:srgbClr val="E4696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1" preserve="1" userDrawn="1">
  <p:cSld name="1_Title slide 1">
    <p:spTree>
      <p:nvGrpSpPr>
        <p:cNvPr id="1" name="Shape 126"/>
        <p:cNvGrpSpPr/>
        <p:nvPr/>
      </p:nvGrpSpPr>
      <p:grpSpPr>
        <a:xfrm>
          <a:off x="0" y="0"/>
          <a:ext cx="0" cy="0"/>
          <a:chOff x="0" y="0"/>
          <a:chExt cx="0" cy="0"/>
        </a:xfrm>
      </p:grpSpPr>
      <p:pic>
        <p:nvPicPr>
          <p:cNvPr id="2" name="Picture 1">
            <a:extLst>
              <a:ext uri="{FF2B5EF4-FFF2-40B4-BE49-F238E27FC236}">
                <a16:creationId xmlns:a16="http://schemas.microsoft.com/office/drawing/2014/main" id="{4559A5BA-5459-40E0-9DB4-BC3A7559D43B}"/>
              </a:ext>
            </a:extLst>
          </p:cNvPr>
          <p:cNvPicPr>
            <a:picLocks noChangeAspect="1"/>
          </p:cNvPicPr>
          <p:nvPr userDrawn="1"/>
        </p:nvPicPr>
        <p:blipFill>
          <a:blip r:embed="rId2"/>
          <a:stretch>
            <a:fillRect/>
          </a:stretch>
        </p:blipFill>
        <p:spPr>
          <a:xfrm>
            <a:off x="4848240" y="0"/>
            <a:ext cx="4295760" cy="5143500"/>
          </a:xfrm>
          <a:prstGeom prst="rect">
            <a:avLst/>
          </a:prstGeom>
        </p:spPr>
      </p:pic>
      <p:sp>
        <p:nvSpPr>
          <p:cNvPr id="127" name="Google Shape;127;p35"/>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chemeClr val="bg1"/>
                </a:solidFill>
              </a:rPr>
              <a:t>‹#›</a:t>
            </a:fld>
            <a:endParaRPr sz="700" dirty="0">
              <a:solidFill>
                <a:schemeClr val="bg1"/>
              </a:solidFill>
              <a:latin typeface="Helvetica Neue"/>
              <a:ea typeface="Helvetica Neue"/>
              <a:cs typeface="Helvetica Neue"/>
              <a:sym typeface="Helvetica Neue"/>
            </a:endParaRPr>
          </a:p>
        </p:txBody>
      </p:sp>
      <p:sp>
        <p:nvSpPr>
          <p:cNvPr id="6" name="Title 1">
            <a:extLst>
              <a:ext uri="{FF2B5EF4-FFF2-40B4-BE49-F238E27FC236}">
                <a16:creationId xmlns:a16="http://schemas.microsoft.com/office/drawing/2014/main" id="{F53DB865-6EA2-45D1-BB9A-446B5A03810A}"/>
              </a:ext>
            </a:extLst>
          </p:cNvPr>
          <p:cNvSpPr>
            <a:spLocks noGrp="1"/>
          </p:cNvSpPr>
          <p:nvPr>
            <p:ph type="ctrTitle" hasCustomPrompt="1"/>
          </p:nvPr>
        </p:nvSpPr>
        <p:spPr>
          <a:xfrm>
            <a:off x="592931" y="1441252"/>
            <a:ext cx="6554244" cy="1790700"/>
          </a:xfrm>
          <a:prstGeom prst="rect">
            <a:avLst/>
          </a:prstGeom>
        </p:spPr>
        <p:txBody>
          <a:bodyPr lIns="0" anchor="ctr">
            <a:noAutofit/>
          </a:bodyPr>
          <a:lstStyle>
            <a:lvl1pPr algn="l">
              <a:lnSpc>
                <a:spcPct val="60000"/>
              </a:lnSpc>
              <a:defRPr sz="8000" b="1" cap="all" baseline="0">
                <a:solidFill>
                  <a:schemeClr val="tx1"/>
                </a:solidFill>
                <a:latin typeface="Alumni Sans" pitchFamily="2" charset="0"/>
              </a:defRPr>
            </a:lvl1pPr>
          </a:lstStyle>
          <a:p>
            <a:r>
              <a:rPr lang="en-US" dirty="0"/>
              <a:t>Section Divider</a:t>
            </a:r>
          </a:p>
        </p:txBody>
      </p:sp>
    </p:spTree>
    <p:extLst>
      <p:ext uri="{BB962C8B-B14F-4D97-AF65-F5344CB8AC3E}">
        <p14:creationId xmlns:p14="http://schemas.microsoft.com/office/powerpoint/2010/main" val="4126008614"/>
      </p:ext>
    </p:extLst>
  </p:cSld>
  <p:clrMapOvr>
    <a:masterClrMapping/>
  </p:clrMapOvr>
  <p:extLst>
    <p:ext uri="{DCECCB84-F9BA-43D5-87BE-67443E8EF086}">
      <p15:sldGuideLst xmlns:p15="http://schemas.microsoft.com/office/powerpoint/2012/main">
        <p15:guide id="1" pos="216">
          <p15:clr>
            <a:srgbClr val="E46962"/>
          </p15:clr>
        </p15:guide>
        <p15:guide id="2" orient="horz" pos="216">
          <p15:clr>
            <a:srgbClr val="E46962"/>
          </p15:clr>
        </p15:guide>
        <p15:guide id="3" orient="horz" pos="3024">
          <p15:clr>
            <a:srgbClr val="E46962"/>
          </p15:clr>
        </p15:guide>
        <p15:guide id="4" pos="5544">
          <p15:clr>
            <a:srgbClr val="E46962"/>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1 1 1 6">
  <p:cSld name="TITLE_1_1_1_6">
    <p:bg>
      <p:bgPr>
        <a:gradFill>
          <a:gsLst>
            <a:gs pos="0">
              <a:srgbClr val="990000"/>
            </a:gs>
            <a:gs pos="100000">
              <a:srgbClr val="D52027"/>
            </a:gs>
          </a:gsLst>
          <a:lin ang="10800025" scaled="0"/>
        </a:gradFill>
        <a:effectLst/>
      </p:bgPr>
    </p:bg>
    <p:spTree>
      <p:nvGrpSpPr>
        <p:cNvPr id="1" name="Shape 156"/>
        <p:cNvGrpSpPr/>
        <p:nvPr/>
      </p:nvGrpSpPr>
      <p:grpSpPr>
        <a:xfrm>
          <a:off x="0" y="0"/>
          <a:ext cx="0" cy="0"/>
          <a:chOff x="0" y="0"/>
          <a:chExt cx="0" cy="0"/>
        </a:xfrm>
      </p:grpSpPr>
      <p:pic>
        <p:nvPicPr>
          <p:cNvPr id="157" name="Google Shape;157;p44"/>
          <p:cNvPicPr preferRelativeResize="0"/>
          <p:nvPr/>
        </p:nvPicPr>
        <p:blipFill rotWithShape="1">
          <a:blip r:embed="rId2">
            <a:alphaModFix/>
          </a:blip>
          <a:srcRect/>
          <a:stretch/>
        </p:blipFill>
        <p:spPr>
          <a:xfrm>
            <a:off x="0" y="0"/>
            <a:ext cx="9144005" cy="5143500"/>
          </a:xfrm>
          <a:prstGeom prst="rect">
            <a:avLst/>
          </a:prstGeom>
          <a:noFill/>
          <a:ln>
            <a:noFill/>
          </a:ln>
        </p:spPr>
      </p:pic>
      <p:pic>
        <p:nvPicPr>
          <p:cNvPr id="2" name="Picture 1" descr="A close-up of a logo&#10;&#10;AI-generated content may be incorrect.">
            <a:extLst>
              <a:ext uri="{FF2B5EF4-FFF2-40B4-BE49-F238E27FC236}">
                <a16:creationId xmlns:a16="http://schemas.microsoft.com/office/drawing/2014/main" id="{240C1375-D84D-BCC9-E9B9-FEC568C82AC6}"/>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259932" y="4810555"/>
            <a:ext cx="1126936" cy="192024"/>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1 1 1 5">
  <p:cSld name="TITLE_1_1_1_5">
    <p:bg>
      <p:bgPr>
        <a:gradFill>
          <a:gsLst>
            <a:gs pos="0">
              <a:srgbClr val="990000"/>
            </a:gs>
            <a:gs pos="100000">
              <a:srgbClr val="D52027"/>
            </a:gs>
          </a:gsLst>
          <a:lin ang="10800025" scaled="0"/>
        </a:gradFill>
        <a:effectLst/>
      </p:bgPr>
    </p:bg>
    <p:spTree>
      <p:nvGrpSpPr>
        <p:cNvPr id="1" name="Shape 159"/>
        <p:cNvGrpSpPr/>
        <p:nvPr/>
      </p:nvGrpSpPr>
      <p:grpSpPr>
        <a:xfrm>
          <a:off x="0" y="0"/>
          <a:ext cx="0" cy="0"/>
          <a:chOff x="0" y="0"/>
          <a:chExt cx="0" cy="0"/>
        </a:xfrm>
      </p:grpSpPr>
      <p:pic>
        <p:nvPicPr>
          <p:cNvPr id="160" name="Google Shape;160;p45"/>
          <p:cNvPicPr preferRelativeResize="0"/>
          <p:nvPr/>
        </p:nvPicPr>
        <p:blipFill rotWithShape="1">
          <a:blip r:embed="rId2">
            <a:alphaModFix/>
          </a:blip>
          <a:srcRect/>
          <a:stretch/>
        </p:blipFill>
        <p:spPr>
          <a:xfrm>
            <a:off x="0" y="0"/>
            <a:ext cx="9144005" cy="5143500"/>
          </a:xfrm>
          <a:prstGeom prst="rect">
            <a:avLst/>
          </a:prstGeom>
          <a:noFill/>
          <a:ln>
            <a:noFill/>
          </a:ln>
        </p:spPr>
      </p:pic>
      <p:pic>
        <p:nvPicPr>
          <p:cNvPr id="2" name="Picture 1" descr="A close-up of a logo&#10;&#10;AI-generated content may be incorrect.">
            <a:extLst>
              <a:ext uri="{FF2B5EF4-FFF2-40B4-BE49-F238E27FC236}">
                <a16:creationId xmlns:a16="http://schemas.microsoft.com/office/drawing/2014/main" id="{DE4BB0C1-2E9F-E8C4-FBF5-7D57EDEE536B}"/>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259932" y="4810555"/>
            <a:ext cx="1126936" cy="192024"/>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1 1 1 1" preserve="1">
  <p:cSld name="1_Title slide 1 1 1 1">
    <p:bg>
      <p:bgPr>
        <a:gradFill>
          <a:gsLst>
            <a:gs pos="0">
              <a:srgbClr val="990000"/>
            </a:gs>
            <a:gs pos="100000">
              <a:srgbClr val="D52027"/>
            </a:gs>
          </a:gsLst>
          <a:lin ang="10800025" scaled="0"/>
        </a:gradFill>
        <a:effectLst/>
      </p:bgPr>
    </p:bg>
    <p:spTree>
      <p:nvGrpSpPr>
        <p:cNvPr id="1" name="Shape 174"/>
        <p:cNvGrpSpPr/>
        <p:nvPr/>
      </p:nvGrpSpPr>
      <p:grpSpPr>
        <a:xfrm>
          <a:off x="0" y="0"/>
          <a:ext cx="0" cy="0"/>
          <a:chOff x="0" y="0"/>
          <a:chExt cx="0" cy="0"/>
        </a:xfrm>
      </p:grpSpPr>
      <p:pic>
        <p:nvPicPr>
          <p:cNvPr id="4" name="Google Shape;1291;p130">
            <a:extLst>
              <a:ext uri="{FF2B5EF4-FFF2-40B4-BE49-F238E27FC236}">
                <a16:creationId xmlns:a16="http://schemas.microsoft.com/office/drawing/2014/main" id="{11B0DFEF-D2B2-4FCD-AB08-7AE6B0076612}"/>
              </a:ext>
            </a:extLst>
          </p:cNvPr>
          <p:cNvPicPr preferRelativeResize="0"/>
          <p:nvPr userDrawn="1"/>
        </p:nvPicPr>
        <p:blipFill>
          <a:blip r:embed="rId2">
            <a:alphaModFix/>
          </a:blip>
          <a:stretch>
            <a:fillRect/>
          </a:stretch>
        </p:blipFill>
        <p:spPr>
          <a:xfrm>
            <a:off x="-1" y="0"/>
            <a:ext cx="9144003" cy="5143522"/>
          </a:xfrm>
          <a:prstGeom prst="rect">
            <a:avLst/>
          </a:prstGeom>
          <a:noFill/>
          <a:ln>
            <a:noFill/>
          </a:ln>
        </p:spPr>
      </p:pic>
      <p:pic>
        <p:nvPicPr>
          <p:cNvPr id="2" name="Picture 1" descr="A close-up of a logo&#10;&#10;AI-generated content may be incorrect.">
            <a:extLst>
              <a:ext uri="{FF2B5EF4-FFF2-40B4-BE49-F238E27FC236}">
                <a16:creationId xmlns:a16="http://schemas.microsoft.com/office/drawing/2014/main" id="{EEFBCB58-ACF9-B928-3634-076733D474E7}"/>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259932" y="4810555"/>
            <a:ext cx="1126936" cy="192024"/>
          </a:xfrm>
          <a:prstGeom prst="rect">
            <a:avLst/>
          </a:prstGeom>
        </p:spPr>
      </p:pic>
    </p:spTree>
    <p:extLst>
      <p:ext uri="{BB962C8B-B14F-4D97-AF65-F5344CB8AC3E}">
        <p14:creationId xmlns:p14="http://schemas.microsoft.com/office/powerpoint/2010/main" val="487648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1 1 1 1" preserve="1">
  <p:cSld name="1_Title slide 1 1 1 1">
    <p:bg>
      <p:bgPr>
        <a:gradFill>
          <a:gsLst>
            <a:gs pos="0">
              <a:srgbClr val="990000"/>
            </a:gs>
            <a:gs pos="100000">
              <a:srgbClr val="D52027"/>
            </a:gs>
          </a:gsLst>
          <a:lin ang="10800025" scaled="0"/>
        </a:gradFill>
        <a:effectLst/>
      </p:bgPr>
    </p:bg>
    <p:spTree>
      <p:nvGrpSpPr>
        <p:cNvPr id="1" name="Shape 174"/>
        <p:cNvGrpSpPr/>
        <p:nvPr/>
      </p:nvGrpSpPr>
      <p:grpSpPr>
        <a:xfrm>
          <a:off x="0" y="0"/>
          <a:ext cx="0" cy="0"/>
          <a:chOff x="0" y="0"/>
          <a:chExt cx="0" cy="0"/>
        </a:xfrm>
      </p:grpSpPr>
      <p:pic>
        <p:nvPicPr>
          <p:cNvPr id="5" name="Google Shape;1310;p133">
            <a:extLst>
              <a:ext uri="{FF2B5EF4-FFF2-40B4-BE49-F238E27FC236}">
                <a16:creationId xmlns:a16="http://schemas.microsoft.com/office/drawing/2014/main" id="{9D2E57FE-77DC-4C78-9079-9FF198EAF076}"/>
              </a:ext>
            </a:extLst>
          </p:cNvPr>
          <p:cNvPicPr preferRelativeResize="0"/>
          <p:nvPr userDrawn="1"/>
        </p:nvPicPr>
        <p:blipFill>
          <a:blip r:embed="rId2">
            <a:alphaModFix/>
          </a:blip>
          <a:stretch>
            <a:fillRect/>
          </a:stretch>
        </p:blipFill>
        <p:spPr>
          <a:xfrm>
            <a:off x="-3" y="0"/>
            <a:ext cx="9144003" cy="5143501"/>
          </a:xfrm>
          <a:prstGeom prst="rect">
            <a:avLst/>
          </a:prstGeom>
          <a:noFill/>
          <a:ln>
            <a:noFill/>
          </a:ln>
        </p:spPr>
      </p:pic>
      <p:pic>
        <p:nvPicPr>
          <p:cNvPr id="2" name="Picture 1" descr="A close-up of a logo&#10;&#10;AI-generated content may be incorrect.">
            <a:extLst>
              <a:ext uri="{FF2B5EF4-FFF2-40B4-BE49-F238E27FC236}">
                <a16:creationId xmlns:a16="http://schemas.microsoft.com/office/drawing/2014/main" id="{3060CF58-0349-95AB-E575-75A6B7F6B6AD}"/>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259932" y="4810555"/>
            <a:ext cx="1126936" cy="192024"/>
          </a:xfrm>
          <a:prstGeom prst="rect">
            <a:avLst/>
          </a:prstGeom>
        </p:spPr>
      </p:pic>
    </p:spTree>
    <p:extLst>
      <p:ext uri="{BB962C8B-B14F-4D97-AF65-F5344CB8AC3E}">
        <p14:creationId xmlns:p14="http://schemas.microsoft.com/office/powerpoint/2010/main" val="2102702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reserve="1" userDrawn="1">
  <p:cSld name="Content-Regular">
    <p:spTree>
      <p:nvGrpSpPr>
        <p:cNvPr id="1" name="Shape 126"/>
        <p:cNvGrpSpPr/>
        <p:nvPr/>
      </p:nvGrpSpPr>
      <p:grpSpPr>
        <a:xfrm>
          <a:off x="0" y="0"/>
          <a:ext cx="0" cy="0"/>
          <a:chOff x="0" y="0"/>
          <a:chExt cx="0" cy="0"/>
        </a:xfrm>
      </p:grpSpPr>
      <p:sp>
        <p:nvSpPr>
          <p:cNvPr id="127" name="Google Shape;127;p35"/>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sp>
        <p:nvSpPr>
          <p:cNvPr id="4" name="Title 2">
            <a:extLst>
              <a:ext uri="{FF2B5EF4-FFF2-40B4-BE49-F238E27FC236}">
                <a16:creationId xmlns:a16="http://schemas.microsoft.com/office/drawing/2014/main" id="{E0B6213A-56C5-4D3D-8259-838B69872B93}"/>
              </a:ext>
            </a:extLst>
          </p:cNvPr>
          <p:cNvSpPr>
            <a:spLocks noGrp="1"/>
          </p:cNvSpPr>
          <p:nvPr>
            <p:ph type="title" hasCustomPrompt="1"/>
          </p:nvPr>
        </p:nvSpPr>
        <p:spPr>
          <a:xfrm>
            <a:off x="256742" y="112958"/>
            <a:ext cx="8694375" cy="927220"/>
          </a:xfrm>
          <a:prstGeom prst="rect">
            <a:avLst/>
          </a:prstGeom>
        </p:spPr>
        <p:txBody>
          <a:bodyPr lIns="0" anchor="b">
            <a:normAutofit/>
          </a:bodyPr>
          <a:lstStyle>
            <a:lvl1pPr>
              <a:defRPr sz="5000" b="1" cap="all" baseline="0">
                <a:solidFill>
                  <a:srgbClr val="990000"/>
                </a:solidFill>
                <a:latin typeface="Alumni Sans" pitchFamily="2" charset="0"/>
              </a:defRPr>
            </a:lvl1pPr>
          </a:lstStyle>
          <a:p>
            <a:r>
              <a:rPr lang="en-US" dirty="0"/>
              <a:t>Click to edit title</a:t>
            </a:r>
          </a:p>
        </p:txBody>
      </p:sp>
      <p:sp>
        <p:nvSpPr>
          <p:cNvPr id="7" name="Text Placeholder 8">
            <a:extLst>
              <a:ext uri="{FF2B5EF4-FFF2-40B4-BE49-F238E27FC236}">
                <a16:creationId xmlns:a16="http://schemas.microsoft.com/office/drawing/2014/main" id="{8BAC071F-0D43-46E2-85A9-311F440C7FF5}"/>
              </a:ext>
            </a:extLst>
          </p:cNvPr>
          <p:cNvSpPr>
            <a:spLocks noGrp="1"/>
          </p:cNvSpPr>
          <p:nvPr>
            <p:ph type="body" sz="quarter" idx="13"/>
          </p:nvPr>
        </p:nvSpPr>
        <p:spPr>
          <a:xfrm>
            <a:off x="256742" y="1121570"/>
            <a:ext cx="8694374" cy="3507580"/>
          </a:xfrm>
          <a:prstGeom prst="rect">
            <a:avLst/>
          </a:prstGeom>
        </p:spPr>
        <p:txBody>
          <a:bodyPr>
            <a:normAutofit/>
          </a:bodyPr>
          <a:lstStyle>
            <a:lvl1pPr marL="228600" indent="-228600">
              <a:buFont typeface="Arial" panose="020B0604020202020204" pitchFamily="34" charset="0"/>
              <a:buChar char="•"/>
              <a:defRPr sz="2800">
                <a:latin typeface="Bitter" pitchFamily="2" charset="0"/>
              </a:defRPr>
            </a:lvl1pPr>
            <a:lvl2pPr marL="457200" indent="-228600">
              <a:buFont typeface="Courier New" panose="02070309020205020404" pitchFamily="49" charset="0"/>
              <a:buChar char="o"/>
              <a:defRPr sz="2400">
                <a:latin typeface="Bitter" pitchFamily="2" charset="0"/>
              </a:defRPr>
            </a:lvl2pPr>
            <a:lvl3pPr marL="685800" indent="-228600">
              <a:buFont typeface="Wingdings" panose="05000000000000000000" pitchFamily="2" charset="2"/>
              <a:buChar char="§"/>
              <a:tabLst/>
              <a:defRPr sz="2000">
                <a:latin typeface="Bitter" pitchFamily="2" charset="0"/>
              </a:defRPr>
            </a:lvl3pPr>
            <a:lvl4pPr marL="914400" indent="-228600">
              <a:buFont typeface="Wingdings" panose="05000000000000000000" pitchFamily="2" charset="2"/>
              <a:buChar char="q"/>
              <a:tabLst/>
              <a:defRPr sz="1800">
                <a:latin typeface="Bitter" pitchFamily="2" charset="0"/>
              </a:defRPr>
            </a:lvl4pPr>
            <a:lvl5pPr marL="1143000" indent="-228600">
              <a:buFont typeface="Wingdings" panose="05000000000000000000" pitchFamily="2" charset="2"/>
              <a:buChar char="v"/>
              <a:tabLst/>
              <a:defRPr sz="1600">
                <a:latin typeface="Bitter"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A black text on a white background&#10;&#10;AI-generated content may be incorrect.">
            <a:extLst>
              <a:ext uri="{FF2B5EF4-FFF2-40B4-BE49-F238E27FC236}">
                <a16:creationId xmlns:a16="http://schemas.microsoft.com/office/drawing/2014/main" id="{49801D57-105F-86A3-3755-1D96EB29CB1C}"/>
              </a:ext>
            </a:extLst>
          </p:cNvPr>
          <p:cNvPicPr>
            <a:picLocks noChangeAspect="1"/>
          </p:cNvPicPr>
          <p:nvPr userDrawn="1"/>
        </p:nvPicPr>
        <p:blipFill>
          <a:blip r:embed="rId2"/>
          <a:stretch>
            <a:fillRect/>
          </a:stretch>
        </p:blipFill>
        <p:spPr>
          <a:xfrm>
            <a:off x="256742" y="4811065"/>
            <a:ext cx="1591475" cy="274320"/>
          </a:xfrm>
          <a:prstGeom prst="rect">
            <a:avLst/>
          </a:prstGeom>
        </p:spPr>
      </p:pic>
    </p:spTree>
    <p:extLst>
      <p:ext uri="{BB962C8B-B14F-4D97-AF65-F5344CB8AC3E}">
        <p14:creationId xmlns:p14="http://schemas.microsoft.com/office/powerpoint/2010/main" val="1438404637"/>
      </p:ext>
    </p:extLst>
  </p:cSld>
  <p:clrMapOvr>
    <a:masterClrMapping/>
  </p:clrMapOvr>
  <p:extLst>
    <p:ext uri="{DCECCB84-F9BA-43D5-87BE-67443E8EF086}">
      <p15:sldGuideLst xmlns:p15="http://schemas.microsoft.com/office/powerpoint/2012/main">
        <p15:guide id="1" pos="216">
          <p15:clr>
            <a:srgbClr val="E46962"/>
          </p15:clr>
        </p15:guide>
        <p15:guide id="2" orient="horz" pos="216">
          <p15:clr>
            <a:srgbClr val="E46962"/>
          </p15:clr>
        </p15:guide>
        <p15:guide id="3" orient="horz" pos="3024">
          <p15:clr>
            <a:srgbClr val="E46962"/>
          </p15:clr>
        </p15:guide>
        <p15:guide id="4" pos="5544">
          <p15:clr>
            <a:srgbClr val="E46962"/>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1 2">
  <p:cSld name="TITLE_1_2">
    <p:bg>
      <p:bgPr>
        <a:solidFill>
          <a:schemeClr val="dk1"/>
        </a:solidFill>
        <a:effectLst/>
      </p:bgPr>
    </p:bg>
    <p:spTree>
      <p:nvGrpSpPr>
        <p:cNvPr id="1" name="Shape 196"/>
        <p:cNvGrpSpPr/>
        <p:nvPr/>
      </p:nvGrpSpPr>
      <p:grpSpPr>
        <a:xfrm>
          <a:off x="0" y="0"/>
          <a:ext cx="0" cy="0"/>
          <a:chOff x="0" y="0"/>
          <a:chExt cx="0" cy="0"/>
        </a:xfrm>
      </p:grpSpPr>
      <p:sp>
        <p:nvSpPr>
          <p:cNvPr id="197" name="Google Shape;197;p55"/>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chemeClr val="lt1"/>
                </a:solidFill>
              </a:rPr>
              <a:t>‹#›</a:t>
            </a:fld>
            <a:endParaRPr sz="700" dirty="0">
              <a:solidFill>
                <a:schemeClr val="lt1"/>
              </a:solidFill>
              <a:latin typeface="Helvetica Neue"/>
              <a:ea typeface="Helvetica Neue"/>
              <a:cs typeface="Helvetica Neue"/>
              <a:sym typeface="Helvetica Neue"/>
            </a:endParaRPr>
          </a:p>
        </p:txBody>
      </p:sp>
      <p:pic>
        <p:nvPicPr>
          <p:cNvPr id="2" name="Picture 1" descr="A close-up of a logo&#10;&#10;AI-generated content may be incorrect.">
            <a:extLst>
              <a:ext uri="{FF2B5EF4-FFF2-40B4-BE49-F238E27FC236}">
                <a16:creationId xmlns:a16="http://schemas.microsoft.com/office/drawing/2014/main" id="{0D4B3BEA-512A-7DBC-EEBA-3248FAB3C40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59932" y="4810555"/>
            <a:ext cx="1126936" cy="192024"/>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Line Hed &amp; Bullets">
  <p:cSld name="1-Line Hed &amp; Bullets">
    <p:spTree>
      <p:nvGrpSpPr>
        <p:cNvPr id="1" name="Shape 15"/>
        <p:cNvGrpSpPr/>
        <p:nvPr/>
      </p:nvGrpSpPr>
      <p:grpSpPr>
        <a:xfrm>
          <a:off x="0" y="0"/>
          <a:ext cx="0" cy="0"/>
          <a:chOff x="0" y="0"/>
          <a:chExt cx="0" cy="0"/>
        </a:xfrm>
      </p:grpSpPr>
      <p:sp>
        <p:nvSpPr>
          <p:cNvPr id="16" name="Google Shape;16;g335e6949751_2_271"/>
          <p:cNvSpPr txBox="1">
            <a:spLocks noGrp="1"/>
          </p:cNvSpPr>
          <p:nvPr>
            <p:ph type="sldNum" idx="12"/>
          </p:nvPr>
        </p:nvSpPr>
        <p:spPr>
          <a:xfrm>
            <a:off x="6342867" y="4714891"/>
            <a:ext cx="2057400" cy="273900"/>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chemeClr val="dk1"/>
              </a:buClr>
              <a:buSzPts val="1400"/>
              <a:buFont typeface="Calibri"/>
              <a:buNone/>
              <a:defRPr sz="14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 name="Google Shape;17;g335e6949751_2_271"/>
          <p:cNvSpPr txBox="1">
            <a:spLocks noGrp="1"/>
          </p:cNvSpPr>
          <p:nvPr>
            <p:ph type="body" idx="1"/>
          </p:nvPr>
        </p:nvSpPr>
        <p:spPr>
          <a:xfrm>
            <a:off x="800100" y="1680695"/>
            <a:ext cx="7543800" cy="1964100"/>
          </a:xfrm>
          <a:prstGeom prst="rect">
            <a:avLst/>
          </a:prstGeom>
          <a:noFill/>
          <a:ln>
            <a:noFill/>
          </a:ln>
        </p:spPr>
        <p:txBody>
          <a:bodyPr spcFirstLastPara="1" wrap="square" lIns="0" tIns="0" rIns="0" bIns="0" anchor="t" anchorCtr="0">
            <a:noAutofit/>
          </a:bodyPr>
          <a:lstStyle>
            <a:lvl1pPr marL="457200" marR="0" lvl="0" indent="-228600" algn="l">
              <a:lnSpc>
                <a:spcPct val="90000"/>
              </a:lnSpc>
              <a:spcBef>
                <a:spcPts val="800"/>
              </a:spcBef>
              <a:spcAft>
                <a:spcPts val="0"/>
              </a:spcAft>
              <a:buClr>
                <a:schemeClr val="dk1"/>
              </a:buClr>
              <a:buSzPts val="1700"/>
              <a:buFont typeface="Georgia"/>
              <a:buNone/>
              <a:defRPr sz="2300" b="0" i="0" u="none" strike="noStrike" cap="none">
                <a:solidFill>
                  <a:schemeClr val="dk1"/>
                </a:solidFill>
                <a:latin typeface="Georgia"/>
                <a:ea typeface="Georgia"/>
                <a:cs typeface="Georgia"/>
                <a:sym typeface="Georgia"/>
              </a:defRPr>
            </a:lvl1pPr>
            <a:lvl2pPr marL="914400" marR="0" lvl="1" indent="-336550" algn="l">
              <a:lnSpc>
                <a:spcPct val="90000"/>
              </a:lnSpc>
              <a:spcBef>
                <a:spcPts val="400"/>
              </a:spcBef>
              <a:spcAft>
                <a:spcPts val="0"/>
              </a:spcAft>
              <a:buClr>
                <a:schemeClr val="dk1"/>
              </a:buClr>
              <a:buSzPts val="1700"/>
              <a:buFont typeface="Georgia"/>
              <a:buChar char="•"/>
              <a:defRPr sz="2300" b="0" i="0" u="none" strike="noStrike" cap="none">
                <a:solidFill>
                  <a:schemeClr val="dk1"/>
                </a:solidFill>
                <a:latin typeface="Georgia"/>
                <a:ea typeface="Georgia"/>
                <a:cs typeface="Georgia"/>
                <a:sym typeface="Georgia"/>
              </a:defRPr>
            </a:lvl2pPr>
            <a:lvl3pPr marL="1371600" marR="0" lvl="2" indent="-336550" algn="l">
              <a:lnSpc>
                <a:spcPct val="90000"/>
              </a:lnSpc>
              <a:spcBef>
                <a:spcPts val="400"/>
              </a:spcBef>
              <a:spcAft>
                <a:spcPts val="0"/>
              </a:spcAft>
              <a:buClr>
                <a:schemeClr val="dk1"/>
              </a:buClr>
              <a:buSzPts val="1700"/>
              <a:buFont typeface="Georgia"/>
              <a:buChar char="o"/>
              <a:defRPr sz="2200" b="0" i="0" u="none" strike="noStrike" cap="none">
                <a:solidFill>
                  <a:schemeClr val="dk1"/>
                </a:solidFill>
                <a:latin typeface="Georgia"/>
                <a:ea typeface="Georgia"/>
                <a:cs typeface="Georgia"/>
                <a:sym typeface="Georgia"/>
              </a:defRPr>
            </a:lvl3pPr>
            <a:lvl4pPr marL="1828800" marR="0" lvl="3" indent="-228600" algn="l">
              <a:lnSpc>
                <a:spcPct val="90000"/>
              </a:lnSpc>
              <a:spcBef>
                <a:spcPts val="400"/>
              </a:spcBef>
              <a:spcAft>
                <a:spcPts val="0"/>
              </a:spcAft>
              <a:buClr>
                <a:srgbClr val="888888"/>
              </a:buClr>
              <a:buSzPts val="1500"/>
              <a:buFont typeface="Georgia"/>
              <a:buNone/>
              <a:defRPr sz="2000" b="0" i="0" u="none" strike="noStrike" cap="none">
                <a:solidFill>
                  <a:srgbClr val="888888"/>
                </a:solidFill>
                <a:latin typeface="Georgia"/>
                <a:ea typeface="Georgia"/>
                <a:cs typeface="Georgia"/>
                <a:sym typeface="Georgia"/>
              </a:defRPr>
            </a:lvl4pPr>
            <a:lvl5pPr marL="2286000" marR="0" lvl="4" indent="-228600" algn="l">
              <a:lnSpc>
                <a:spcPct val="90000"/>
              </a:lnSpc>
              <a:spcBef>
                <a:spcPts val="400"/>
              </a:spcBef>
              <a:spcAft>
                <a:spcPts val="0"/>
              </a:spcAft>
              <a:buClr>
                <a:srgbClr val="888888"/>
              </a:buClr>
              <a:buSzPts val="1500"/>
              <a:buFont typeface="Georgia"/>
              <a:buNone/>
              <a:defRPr sz="2000" b="0" i="0" u="none" strike="noStrike" cap="none">
                <a:solidFill>
                  <a:srgbClr val="888888"/>
                </a:solidFill>
                <a:latin typeface="Georgia"/>
                <a:ea typeface="Georgia"/>
                <a:cs typeface="Georgia"/>
                <a:sym typeface="Georgia"/>
              </a:defRPr>
            </a:lvl5pPr>
            <a:lvl6pPr marL="2743200" marR="0" lvl="5" indent="-228600" algn="l">
              <a:lnSpc>
                <a:spcPct val="90000"/>
              </a:lnSpc>
              <a:spcBef>
                <a:spcPts val="400"/>
              </a:spcBef>
              <a:spcAft>
                <a:spcPts val="0"/>
              </a:spcAft>
              <a:buClr>
                <a:srgbClr val="888888"/>
              </a:buClr>
              <a:buSzPts val="1500"/>
              <a:buFont typeface="Georgia"/>
              <a:buNone/>
              <a:defRPr sz="2000" b="0" i="0" u="none" strike="noStrike" cap="none">
                <a:solidFill>
                  <a:srgbClr val="888888"/>
                </a:solidFill>
                <a:latin typeface="Georgia"/>
                <a:ea typeface="Georgia"/>
                <a:cs typeface="Georgia"/>
                <a:sym typeface="Georgia"/>
              </a:defRPr>
            </a:lvl6pPr>
            <a:lvl7pPr marL="3200400" marR="0" lvl="6" indent="-228600" algn="l">
              <a:lnSpc>
                <a:spcPct val="90000"/>
              </a:lnSpc>
              <a:spcBef>
                <a:spcPts val="400"/>
              </a:spcBef>
              <a:spcAft>
                <a:spcPts val="0"/>
              </a:spcAft>
              <a:buClr>
                <a:srgbClr val="888888"/>
              </a:buClr>
              <a:buSzPts val="1500"/>
              <a:buFont typeface="Georgia"/>
              <a:buNone/>
              <a:defRPr sz="2000" b="0" i="0" u="none" strike="noStrike" cap="none">
                <a:solidFill>
                  <a:srgbClr val="888888"/>
                </a:solidFill>
                <a:latin typeface="Georgia"/>
                <a:ea typeface="Georgia"/>
                <a:cs typeface="Georgia"/>
                <a:sym typeface="Georgia"/>
              </a:defRPr>
            </a:lvl7pPr>
            <a:lvl8pPr marL="3657600" marR="0" lvl="7" indent="-228600" algn="l">
              <a:lnSpc>
                <a:spcPct val="90000"/>
              </a:lnSpc>
              <a:spcBef>
                <a:spcPts val="400"/>
              </a:spcBef>
              <a:spcAft>
                <a:spcPts val="0"/>
              </a:spcAft>
              <a:buClr>
                <a:srgbClr val="888888"/>
              </a:buClr>
              <a:buSzPts val="1500"/>
              <a:buFont typeface="Georgia"/>
              <a:buNone/>
              <a:defRPr sz="2000" b="0" i="0" u="none" strike="noStrike" cap="none">
                <a:solidFill>
                  <a:srgbClr val="888888"/>
                </a:solidFill>
                <a:latin typeface="Georgia"/>
                <a:ea typeface="Georgia"/>
                <a:cs typeface="Georgia"/>
                <a:sym typeface="Georgia"/>
              </a:defRPr>
            </a:lvl8pPr>
            <a:lvl9pPr marL="4114800" marR="0" lvl="8" indent="-228600" algn="l">
              <a:lnSpc>
                <a:spcPct val="90000"/>
              </a:lnSpc>
              <a:spcBef>
                <a:spcPts val="400"/>
              </a:spcBef>
              <a:spcAft>
                <a:spcPts val="0"/>
              </a:spcAft>
              <a:buClr>
                <a:srgbClr val="888888"/>
              </a:buClr>
              <a:buSzPts val="1500"/>
              <a:buFont typeface="Georgia"/>
              <a:buNone/>
              <a:defRPr sz="2000" b="0" i="0" u="none" strike="noStrike" cap="none">
                <a:solidFill>
                  <a:srgbClr val="888888"/>
                </a:solidFill>
                <a:latin typeface="Georgia"/>
                <a:ea typeface="Georgia"/>
                <a:cs typeface="Georgia"/>
                <a:sym typeface="Georgia"/>
              </a:defRPr>
            </a:lvl9pPr>
          </a:lstStyle>
          <a:p>
            <a:endParaRPr/>
          </a:p>
        </p:txBody>
      </p:sp>
      <p:sp>
        <p:nvSpPr>
          <p:cNvPr id="18" name="Google Shape;18;g335e6949751_2_271"/>
          <p:cNvSpPr txBox="1">
            <a:spLocks noGrp="1"/>
          </p:cNvSpPr>
          <p:nvPr>
            <p:ph type="title"/>
          </p:nvPr>
        </p:nvSpPr>
        <p:spPr>
          <a:xfrm>
            <a:off x="777240" y="1021080"/>
            <a:ext cx="7543800" cy="793200"/>
          </a:xfrm>
          <a:prstGeom prst="rect">
            <a:avLst/>
          </a:prstGeom>
          <a:noFill/>
          <a:ln>
            <a:noFill/>
          </a:ln>
        </p:spPr>
        <p:txBody>
          <a:bodyPr spcFirstLastPara="1" wrap="square" lIns="0" tIns="0" rIns="0" bIns="0" anchor="t" anchorCtr="0">
            <a:noAutofit/>
          </a:bodyPr>
          <a:lstStyle>
            <a:lvl1pPr marR="0" lvl="0" algn="l">
              <a:lnSpc>
                <a:spcPct val="70000"/>
              </a:lnSpc>
              <a:spcBef>
                <a:spcPts val="0"/>
              </a:spcBef>
              <a:spcAft>
                <a:spcPts val="0"/>
              </a:spcAft>
              <a:buClr>
                <a:schemeClr val="dk1"/>
              </a:buClr>
              <a:buSzPts val="2300"/>
              <a:buFont typeface="Montserrat ExtraBold"/>
              <a:buNone/>
              <a:defRPr sz="3000" b="0"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2pPr>
            <a:lvl3pPr lvl="2"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3pPr>
            <a:lvl4pPr lvl="3"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4pPr>
            <a:lvl5pPr lvl="4"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5pPr>
            <a:lvl6pPr lvl="5"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6pPr>
            <a:lvl7pPr lvl="6"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7pPr>
            <a:lvl8pPr lvl="7"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8pPr>
            <a:lvl9pPr lvl="8" algn="l">
              <a:lnSpc>
                <a:spcPct val="100000"/>
              </a:lnSpc>
              <a:spcBef>
                <a:spcPts val="0"/>
              </a:spcBef>
              <a:spcAft>
                <a:spcPts val="0"/>
              </a:spcAft>
              <a:buSzPts val="800"/>
              <a:buFont typeface="Montserrat ExtraBold"/>
              <a:buNone/>
              <a:defRPr sz="1400">
                <a:latin typeface="Montserrat ExtraBold"/>
                <a:ea typeface="Montserrat ExtraBold"/>
                <a:cs typeface="Montserrat ExtraBold"/>
                <a:sym typeface="Montserrat ExtraBold"/>
              </a:defRPr>
            </a:lvl9pPr>
          </a:lstStyle>
          <a:p>
            <a:endParaRPr/>
          </a:p>
        </p:txBody>
      </p:sp>
    </p:spTree>
    <p:extLst>
      <p:ext uri="{BB962C8B-B14F-4D97-AF65-F5344CB8AC3E}">
        <p14:creationId xmlns:p14="http://schemas.microsoft.com/office/powerpoint/2010/main" val="1215620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1" preserve="1" userDrawn="1">
  <p:cSld name="Content-Regular Subhead">
    <p:spTree>
      <p:nvGrpSpPr>
        <p:cNvPr id="1" name="Shape 126"/>
        <p:cNvGrpSpPr/>
        <p:nvPr/>
      </p:nvGrpSpPr>
      <p:grpSpPr>
        <a:xfrm>
          <a:off x="0" y="0"/>
          <a:ext cx="0" cy="0"/>
          <a:chOff x="0" y="0"/>
          <a:chExt cx="0" cy="0"/>
        </a:xfrm>
      </p:grpSpPr>
      <p:sp>
        <p:nvSpPr>
          <p:cNvPr id="127" name="Google Shape;127;p35"/>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sp>
        <p:nvSpPr>
          <p:cNvPr id="4" name="Title 2">
            <a:extLst>
              <a:ext uri="{FF2B5EF4-FFF2-40B4-BE49-F238E27FC236}">
                <a16:creationId xmlns:a16="http://schemas.microsoft.com/office/drawing/2014/main" id="{E0B6213A-56C5-4D3D-8259-838B69872B93}"/>
              </a:ext>
            </a:extLst>
          </p:cNvPr>
          <p:cNvSpPr>
            <a:spLocks noGrp="1"/>
          </p:cNvSpPr>
          <p:nvPr>
            <p:ph type="title" hasCustomPrompt="1"/>
          </p:nvPr>
        </p:nvSpPr>
        <p:spPr>
          <a:xfrm>
            <a:off x="256742" y="112958"/>
            <a:ext cx="8694375" cy="927220"/>
          </a:xfrm>
          <a:prstGeom prst="rect">
            <a:avLst/>
          </a:prstGeom>
        </p:spPr>
        <p:txBody>
          <a:bodyPr lIns="0" anchor="b">
            <a:normAutofit/>
          </a:bodyPr>
          <a:lstStyle>
            <a:lvl1pPr>
              <a:defRPr sz="5000" b="1" cap="all" baseline="0">
                <a:solidFill>
                  <a:srgbClr val="990000"/>
                </a:solidFill>
                <a:latin typeface="Alumni Sans" pitchFamily="2" charset="0"/>
              </a:defRPr>
            </a:lvl1pPr>
          </a:lstStyle>
          <a:p>
            <a:r>
              <a:rPr lang="en-US" dirty="0"/>
              <a:t>Click to edit title</a:t>
            </a:r>
          </a:p>
        </p:txBody>
      </p:sp>
      <p:sp>
        <p:nvSpPr>
          <p:cNvPr id="6" name="Text Placeholder 2">
            <a:extLst>
              <a:ext uri="{FF2B5EF4-FFF2-40B4-BE49-F238E27FC236}">
                <a16:creationId xmlns:a16="http://schemas.microsoft.com/office/drawing/2014/main" id="{6EC3314B-0BC5-4069-87CB-C681DDA31155}"/>
              </a:ext>
            </a:extLst>
          </p:cNvPr>
          <p:cNvSpPr>
            <a:spLocks noGrp="1"/>
          </p:cNvSpPr>
          <p:nvPr>
            <p:ph type="body" idx="1" hasCustomPrompt="1"/>
          </p:nvPr>
        </p:nvSpPr>
        <p:spPr>
          <a:xfrm>
            <a:off x="256741" y="1090489"/>
            <a:ext cx="8694375" cy="421910"/>
          </a:xfrm>
          <a:prstGeom prst="rect">
            <a:avLst/>
          </a:prstGeom>
        </p:spPr>
        <p:txBody>
          <a:bodyPr lIns="0" anchor="t" anchorCtr="0">
            <a:noAutofit/>
          </a:bodyPr>
          <a:lstStyle>
            <a:lvl1pPr marL="0" indent="0">
              <a:lnSpc>
                <a:spcPts val="1500"/>
              </a:lnSpc>
              <a:buNone/>
              <a:defRPr sz="2200" b="1" cap="all" baseline="0">
                <a:solidFill>
                  <a:srgbClr val="990000"/>
                </a:solidFill>
                <a:latin typeface="Alumni Sans"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SUBHEAD</a:t>
            </a:r>
          </a:p>
        </p:txBody>
      </p:sp>
      <p:sp>
        <p:nvSpPr>
          <p:cNvPr id="2" name="Text Placeholder 8">
            <a:extLst>
              <a:ext uri="{FF2B5EF4-FFF2-40B4-BE49-F238E27FC236}">
                <a16:creationId xmlns:a16="http://schemas.microsoft.com/office/drawing/2014/main" id="{0FEA046D-6091-2BFA-A923-1C72BD3B55BE}"/>
              </a:ext>
            </a:extLst>
          </p:cNvPr>
          <p:cNvSpPr>
            <a:spLocks noGrp="1"/>
          </p:cNvSpPr>
          <p:nvPr>
            <p:ph type="body" sz="quarter" idx="13"/>
          </p:nvPr>
        </p:nvSpPr>
        <p:spPr>
          <a:xfrm>
            <a:off x="256742" y="1562710"/>
            <a:ext cx="8694374" cy="3066440"/>
          </a:xfrm>
          <a:prstGeom prst="rect">
            <a:avLst/>
          </a:prstGeom>
        </p:spPr>
        <p:txBody>
          <a:bodyPr>
            <a:normAutofit/>
          </a:bodyPr>
          <a:lstStyle>
            <a:lvl1pPr marL="228600" indent="-228600">
              <a:buFont typeface="Arial" panose="020B0604020202020204" pitchFamily="34" charset="0"/>
              <a:buChar char="•"/>
              <a:defRPr sz="2800">
                <a:latin typeface="Bitter" pitchFamily="2" charset="0"/>
              </a:defRPr>
            </a:lvl1pPr>
            <a:lvl2pPr marL="457200" indent="-228600">
              <a:buFont typeface="Courier New" panose="02070309020205020404" pitchFamily="49" charset="0"/>
              <a:buChar char="o"/>
              <a:defRPr sz="2400">
                <a:latin typeface="Bitter" pitchFamily="2" charset="0"/>
              </a:defRPr>
            </a:lvl2pPr>
            <a:lvl3pPr marL="685800" indent="-228600">
              <a:buFont typeface="Wingdings" panose="05000000000000000000" pitchFamily="2" charset="2"/>
              <a:buChar char="§"/>
              <a:tabLst/>
              <a:defRPr sz="2000">
                <a:latin typeface="Bitter" pitchFamily="2" charset="0"/>
              </a:defRPr>
            </a:lvl3pPr>
            <a:lvl4pPr marL="914400" indent="-228600">
              <a:buFont typeface="Wingdings" panose="05000000000000000000" pitchFamily="2" charset="2"/>
              <a:buChar char="q"/>
              <a:tabLst/>
              <a:defRPr sz="1800">
                <a:latin typeface="Bitter" pitchFamily="2" charset="0"/>
              </a:defRPr>
            </a:lvl4pPr>
            <a:lvl5pPr marL="1143000" indent="-228600">
              <a:buFont typeface="Wingdings" panose="05000000000000000000" pitchFamily="2" charset="2"/>
              <a:buChar char="v"/>
              <a:tabLst/>
              <a:defRPr sz="1600">
                <a:latin typeface="Bitter"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A black text on a white background&#10;&#10;AI-generated content may be incorrect.">
            <a:extLst>
              <a:ext uri="{FF2B5EF4-FFF2-40B4-BE49-F238E27FC236}">
                <a16:creationId xmlns:a16="http://schemas.microsoft.com/office/drawing/2014/main" id="{EA3BABF4-1970-67B3-C9FF-8E3337ECBBFD}"/>
              </a:ext>
            </a:extLst>
          </p:cNvPr>
          <p:cNvPicPr>
            <a:picLocks noChangeAspect="1"/>
          </p:cNvPicPr>
          <p:nvPr userDrawn="1"/>
        </p:nvPicPr>
        <p:blipFill>
          <a:blip r:embed="rId2"/>
          <a:stretch>
            <a:fillRect/>
          </a:stretch>
        </p:blipFill>
        <p:spPr>
          <a:xfrm>
            <a:off x="256742" y="4811065"/>
            <a:ext cx="1591475" cy="274320"/>
          </a:xfrm>
          <a:prstGeom prst="rect">
            <a:avLst/>
          </a:prstGeom>
        </p:spPr>
      </p:pic>
    </p:spTree>
    <p:extLst>
      <p:ext uri="{BB962C8B-B14F-4D97-AF65-F5344CB8AC3E}">
        <p14:creationId xmlns:p14="http://schemas.microsoft.com/office/powerpoint/2010/main" val="2962954264"/>
      </p:ext>
    </p:extLst>
  </p:cSld>
  <p:clrMapOvr>
    <a:masterClrMapping/>
  </p:clrMapOvr>
  <p:extLst>
    <p:ext uri="{DCECCB84-F9BA-43D5-87BE-67443E8EF086}">
      <p15:sldGuideLst xmlns:p15="http://schemas.microsoft.com/office/powerpoint/2012/main">
        <p15:guide id="1" pos="216">
          <p15:clr>
            <a:srgbClr val="E46962"/>
          </p15:clr>
        </p15:guide>
        <p15:guide id="2" orient="horz" pos="216">
          <p15:clr>
            <a:srgbClr val="E46962"/>
          </p15:clr>
        </p15:guide>
        <p15:guide id="3" orient="horz" pos="3024">
          <p15:clr>
            <a:srgbClr val="E46962"/>
          </p15:clr>
        </p15:guide>
        <p15:guide id="4" pos="5544">
          <p15:clr>
            <a:srgbClr val="E46962"/>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1" preserve="1" userDrawn="1">
  <p:cSld name="Content-Data">
    <p:spTree>
      <p:nvGrpSpPr>
        <p:cNvPr id="1" name="Shape 126"/>
        <p:cNvGrpSpPr/>
        <p:nvPr/>
      </p:nvGrpSpPr>
      <p:grpSpPr>
        <a:xfrm>
          <a:off x="0" y="0"/>
          <a:ext cx="0" cy="0"/>
          <a:chOff x="0" y="0"/>
          <a:chExt cx="0" cy="0"/>
        </a:xfrm>
      </p:grpSpPr>
      <p:sp>
        <p:nvSpPr>
          <p:cNvPr id="127" name="Google Shape;127;p35"/>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sp>
        <p:nvSpPr>
          <p:cNvPr id="4" name="Title 2">
            <a:extLst>
              <a:ext uri="{FF2B5EF4-FFF2-40B4-BE49-F238E27FC236}">
                <a16:creationId xmlns:a16="http://schemas.microsoft.com/office/drawing/2014/main" id="{E0B6213A-56C5-4D3D-8259-838B69872B93}"/>
              </a:ext>
            </a:extLst>
          </p:cNvPr>
          <p:cNvSpPr>
            <a:spLocks noGrp="1"/>
          </p:cNvSpPr>
          <p:nvPr>
            <p:ph type="title" hasCustomPrompt="1"/>
          </p:nvPr>
        </p:nvSpPr>
        <p:spPr>
          <a:xfrm>
            <a:off x="256742" y="59136"/>
            <a:ext cx="8694375" cy="570921"/>
          </a:xfrm>
          <a:prstGeom prst="rect">
            <a:avLst/>
          </a:prstGeom>
        </p:spPr>
        <p:txBody>
          <a:bodyPr lIns="0" anchor="b">
            <a:noAutofit/>
          </a:bodyPr>
          <a:lstStyle>
            <a:lvl1pPr>
              <a:defRPr sz="4400" b="1" cap="all" baseline="0">
                <a:solidFill>
                  <a:srgbClr val="990000"/>
                </a:solidFill>
                <a:latin typeface="Alumni Sans" pitchFamily="2" charset="0"/>
              </a:defRPr>
            </a:lvl1pPr>
          </a:lstStyle>
          <a:p>
            <a:r>
              <a:rPr lang="en-US" dirty="0"/>
              <a:t>Click to edit title</a:t>
            </a:r>
          </a:p>
        </p:txBody>
      </p:sp>
      <p:sp>
        <p:nvSpPr>
          <p:cNvPr id="2" name="Text Placeholder 8">
            <a:extLst>
              <a:ext uri="{FF2B5EF4-FFF2-40B4-BE49-F238E27FC236}">
                <a16:creationId xmlns:a16="http://schemas.microsoft.com/office/drawing/2014/main" id="{2EBD5F3F-822D-B27C-1512-54395DF70E1C}"/>
              </a:ext>
            </a:extLst>
          </p:cNvPr>
          <p:cNvSpPr>
            <a:spLocks noGrp="1"/>
          </p:cNvSpPr>
          <p:nvPr>
            <p:ph type="body" sz="quarter" idx="13"/>
          </p:nvPr>
        </p:nvSpPr>
        <p:spPr>
          <a:xfrm>
            <a:off x="256742" y="746312"/>
            <a:ext cx="8694374" cy="3882838"/>
          </a:xfrm>
          <a:prstGeom prst="rect">
            <a:avLst/>
          </a:prstGeom>
        </p:spPr>
        <p:txBody>
          <a:bodyPr>
            <a:normAutofit/>
          </a:bodyPr>
          <a:lstStyle>
            <a:lvl1pPr marL="228600" indent="-228600">
              <a:buFont typeface="Arial" panose="020B0604020202020204" pitchFamily="34" charset="0"/>
              <a:buChar char="•"/>
              <a:defRPr sz="2800">
                <a:latin typeface="Bitter" pitchFamily="2" charset="0"/>
              </a:defRPr>
            </a:lvl1pPr>
            <a:lvl2pPr marL="457200" indent="-228600">
              <a:buFont typeface="Courier New" panose="02070309020205020404" pitchFamily="49" charset="0"/>
              <a:buChar char="o"/>
              <a:defRPr sz="2400">
                <a:latin typeface="Bitter" pitchFamily="2" charset="0"/>
              </a:defRPr>
            </a:lvl2pPr>
            <a:lvl3pPr marL="685800" indent="-228600">
              <a:buFont typeface="Wingdings" panose="05000000000000000000" pitchFamily="2" charset="2"/>
              <a:buChar char="§"/>
              <a:tabLst/>
              <a:defRPr sz="2000">
                <a:latin typeface="Bitter" pitchFamily="2" charset="0"/>
              </a:defRPr>
            </a:lvl3pPr>
            <a:lvl4pPr marL="914400" indent="-228600">
              <a:buFont typeface="Wingdings" panose="05000000000000000000" pitchFamily="2" charset="2"/>
              <a:buChar char="q"/>
              <a:tabLst/>
              <a:defRPr sz="1800">
                <a:latin typeface="Bitter" pitchFamily="2" charset="0"/>
              </a:defRPr>
            </a:lvl4pPr>
            <a:lvl5pPr marL="1143000" indent="-228600">
              <a:buFont typeface="Wingdings" panose="05000000000000000000" pitchFamily="2" charset="2"/>
              <a:buChar char="v"/>
              <a:tabLst/>
              <a:defRPr sz="1600">
                <a:latin typeface="Bitter"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A black text on a white background&#10;&#10;AI-generated content may be incorrect.">
            <a:extLst>
              <a:ext uri="{FF2B5EF4-FFF2-40B4-BE49-F238E27FC236}">
                <a16:creationId xmlns:a16="http://schemas.microsoft.com/office/drawing/2014/main" id="{06022082-C6BE-2B1F-3580-E06AEACC22E5}"/>
              </a:ext>
            </a:extLst>
          </p:cNvPr>
          <p:cNvPicPr>
            <a:picLocks noChangeAspect="1"/>
          </p:cNvPicPr>
          <p:nvPr userDrawn="1"/>
        </p:nvPicPr>
        <p:blipFill>
          <a:blip r:embed="rId2"/>
          <a:stretch>
            <a:fillRect/>
          </a:stretch>
        </p:blipFill>
        <p:spPr>
          <a:xfrm>
            <a:off x="256742" y="4811065"/>
            <a:ext cx="1591475" cy="274320"/>
          </a:xfrm>
          <a:prstGeom prst="rect">
            <a:avLst/>
          </a:prstGeom>
        </p:spPr>
      </p:pic>
    </p:spTree>
    <p:extLst>
      <p:ext uri="{BB962C8B-B14F-4D97-AF65-F5344CB8AC3E}">
        <p14:creationId xmlns:p14="http://schemas.microsoft.com/office/powerpoint/2010/main" val="141706025"/>
      </p:ext>
    </p:extLst>
  </p:cSld>
  <p:clrMapOvr>
    <a:masterClrMapping/>
  </p:clrMapOvr>
  <p:extLst>
    <p:ext uri="{DCECCB84-F9BA-43D5-87BE-67443E8EF086}">
      <p15:sldGuideLst xmlns:p15="http://schemas.microsoft.com/office/powerpoint/2012/main">
        <p15:guide id="1" pos="216">
          <p15:clr>
            <a:srgbClr val="E46962"/>
          </p15:clr>
        </p15:guide>
        <p15:guide id="2" orient="horz" pos="216">
          <p15:clr>
            <a:srgbClr val="E46962"/>
          </p15:clr>
        </p15:guide>
        <p15:guide id="3" orient="horz" pos="3024">
          <p15:clr>
            <a:srgbClr val="E46962"/>
          </p15:clr>
        </p15:guide>
        <p15:guide id="4" pos="5544">
          <p15:clr>
            <a:srgbClr val="E46962"/>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1" preserve="1" userDrawn="1">
  <p:cSld name="Content-Regular Subhead BW">
    <p:spTree>
      <p:nvGrpSpPr>
        <p:cNvPr id="1" name="Shape 126"/>
        <p:cNvGrpSpPr/>
        <p:nvPr/>
      </p:nvGrpSpPr>
      <p:grpSpPr>
        <a:xfrm>
          <a:off x="0" y="0"/>
          <a:ext cx="0" cy="0"/>
          <a:chOff x="0" y="0"/>
          <a:chExt cx="0" cy="0"/>
        </a:xfrm>
      </p:grpSpPr>
      <p:sp>
        <p:nvSpPr>
          <p:cNvPr id="127" name="Google Shape;127;p35"/>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sp>
        <p:nvSpPr>
          <p:cNvPr id="5" name="Title 2">
            <a:extLst>
              <a:ext uri="{FF2B5EF4-FFF2-40B4-BE49-F238E27FC236}">
                <a16:creationId xmlns:a16="http://schemas.microsoft.com/office/drawing/2014/main" id="{D1BE6251-F0A9-424E-A46A-8C7218953712}"/>
              </a:ext>
            </a:extLst>
          </p:cNvPr>
          <p:cNvSpPr>
            <a:spLocks noGrp="1"/>
          </p:cNvSpPr>
          <p:nvPr>
            <p:ph type="title" hasCustomPrompt="1"/>
          </p:nvPr>
        </p:nvSpPr>
        <p:spPr>
          <a:xfrm>
            <a:off x="256742" y="112958"/>
            <a:ext cx="8694375" cy="927220"/>
          </a:xfrm>
          <a:prstGeom prst="rect">
            <a:avLst/>
          </a:prstGeom>
        </p:spPr>
        <p:txBody>
          <a:bodyPr lIns="0" anchor="b">
            <a:normAutofit/>
          </a:bodyPr>
          <a:lstStyle>
            <a:lvl1pPr>
              <a:defRPr sz="5000" b="1" cap="all" baseline="0">
                <a:solidFill>
                  <a:schemeClr val="tx1"/>
                </a:solidFill>
                <a:latin typeface="Alumni Sans" pitchFamily="2" charset="0"/>
              </a:defRPr>
            </a:lvl1pPr>
          </a:lstStyle>
          <a:p>
            <a:r>
              <a:rPr lang="en-US" dirty="0"/>
              <a:t>Click to edit title</a:t>
            </a:r>
          </a:p>
        </p:txBody>
      </p:sp>
      <p:sp>
        <p:nvSpPr>
          <p:cNvPr id="7" name="Text Placeholder 2">
            <a:extLst>
              <a:ext uri="{FF2B5EF4-FFF2-40B4-BE49-F238E27FC236}">
                <a16:creationId xmlns:a16="http://schemas.microsoft.com/office/drawing/2014/main" id="{BEB58081-C79A-40CE-8964-F52F264D452C}"/>
              </a:ext>
            </a:extLst>
          </p:cNvPr>
          <p:cNvSpPr>
            <a:spLocks noGrp="1"/>
          </p:cNvSpPr>
          <p:nvPr>
            <p:ph type="body" idx="1" hasCustomPrompt="1"/>
          </p:nvPr>
        </p:nvSpPr>
        <p:spPr>
          <a:xfrm>
            <a:off x="256741" y="1090489"/>
            <a:ext cx="8694375" cy="421910"/>
          </a:xfrm>
          <a:prstGeom prst="rect">
            <a:avLst/>
          </a:prstGeom>
        </p:spPr>
        <p:txBody>
          <a:bodyPr lIns="0" anchor="t" anchorCtr="0">
            <a:noAutofit/>
          </a:bodyPr>
          <a:lstStyle>
            <a:lvl1pPr marL="0" indent="0">
              <a:lnSpc>
                <a:spcPts val="1500"/>
              </a:lnSpc>
              <a:buNone/>
              <a:defRPr sz="2200" b="1" cap="all" baseline="0">
                <a:solidFill>
                  <a:schemeClr val="tx1"/>
                </a:solidFill>
                <a:latin typeface="Alumni Sans"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SUBHEAD</a:t>
            </a:r>
          </a:p>
        </p:txBody>
      </p:sp>
      <p:sp>
        <p:nvSpPr>
          <p:cNvPr id="2" name="Text Placeholder 8">
            <a:extLst>
              <a:ext uri="{FF2B5EF4-FFF2-40B4-BE49-F238E27FC236}">
                <a16:creationId xmlns:a16="http://schemas.microsoft.com/office/drawing/2014/main" id="{EA9E353C-316A-1DF0-AC8C-E4F8760BBBCD}"/>
              </a:ext>
            </a:extLst>
          </p:cNvPr>
          <p:cNvSpPr>
            <a:spLocks noGrp="1"/>
          </p:cNvSpPr>
          <p:nvPr>
            <p:ph type="body" sz="quarter" idx="13"/>
          </p:nvPr>
        </p:nvSpPr>
        <p:spPr>
          <a:xfrm>
            <a:off x="256742" y="1562710"/>
            <a:ext cx="8694374" cy="3066440"/>
          </a:xfrm>
          <a:prstGeom prst="rect">
            <a:avLst/>
          </a:prstGeom>
        </p:spPr>
        <p:txBody>
          <a:bodyPr>
            <a:normAutofit/>
          </a:bodyPr>
          <a:lstStyle>
            <a:lvl1pPr marL="228600" indent="-228600">
              <a:buFont typeface="Arial" panose="020B0604020202020204" pitchFamily="34" charset="0"/>
              <a:buChar char="•"/>
              <a:defRPr sz="2800">
                <a:latin typeface="Bitter" pitchFamily="2" charset="0"/>
              </a:defRPr>
            </a:lvl1pPr>
            <a:lvl2pPr marL="457200" indent="-228600">
              <a:buFont typeface="Courier New" panose="02070309020205020404" pitchFamily="49" charset="0"/>
              <a:buChar char="o"/>
              <a:defRPr sz="2400">
                <a:latin typeface="Bitter" pitchFamily="2" charset="0"/>
              </a:defRPr>
            </a:lvl2pPr>
            <a:lvl3pPr marL="685800" indent="-228600">
              <a:buFont typeface="Wingdings" panose="05000000000000000000" pitchFamily="2" charset="2"/>
              <a:buChar char="§"/>
              <a:tabLst/>
              <a:defRPr sz="2000">
                <a:latin typeface="Bitter" pitchFamily="2" charset="0"/>
              </a:defRPr>
            </a:lvl3pPr>
            <a:lvl4pPr marL="914400" indent="-228600">
              <a:buFont typeface="Wingdings" panose="05000000000000000000" pitchFamily="2" charset="2"/>
              <a:buChar char="q"/>
              <a:tabLst/>
              <a:defRPr sz="1800">
                <a:latin typeface="Bitter" pitchFamily="2" charset="0"/>
              </a:defRPr>
            </a:lvl4pPr>
            <a:lvl5pPr marL="1143000" indent="-228600">
              <a:buFont typeface="Wingdings" panose="05000000000000000000" pitchFamily="2" charset="2"/>
              <a:buChar char="v"/>
              <a:tabLst/>
              <a:defRPr sz="1600">
                <a:latin typeface="Bitter"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A black text on a white background&#10;&#10;AI-generated content may be incorrect.">
            <a:extLst>
              <a:ext uri="{FF2B5EF4-FFF2-40B4-BE49-F238E27FC236}">
                <a16:creationId xmlns:a16="http://schemas.microsoft.com/office/drawing/2014/main" id="{5F119FCE-AC21-8424-9E79-40E1BE97AF38}"/>
              </a:ext>
            </a:extLst>
          </p:cNvPr>
          <p:cNvPicPr>
            <a:picLocks noChangeAspect="1"/>
          </p:cNvPicPr>
          <p:nvPr userDrawn="1"/>
        </p:nvPicPr>
        <p:blipFill>
          <a:blip r:embed="rId2">
            <a:biLevel thresh="75000"/>
          </a:blip>
          <a:stretch>
            <a:fillRect/>
          </a:stretch>
        </p:blipFill>
        <p:spPr>
          <a:xfrm>
            <a:off x="256742" y="4811065"/>
            <a:ext cx="1591475" cy="274320"/>
          </a:xfrm>
          <a:prstGeom prst="rect">
            <a:avLst/>
          </a:prstGeom>
        </p:spPr>
      </p:pic>
    </p:spTree>
    <p:extLst>
      <p:ext uri="{BB962C8B-B14F-4D97-AF65-F5344CB8AC3E}">
        <p14:creationId xmlns:p14="http://schemas.microsoft.com/office/powerpoint/2010/main" val="1880264541"/>
      </p:ext>
    </p:extLst>
  </p:cSld>
  <p:clrMapOvr>
    <a:masterClrMapping/>
  </p:clrMapOvr>
  <p:extLst>
    <p:ext uri="{DCECCB84-F9BA-43D5-87BE-67443E8EF086}">
      <p15:sldGuideLst xmlns:p15="http://schemas.microsoft.com/office/powerpoint/2012/main">
        <p15:guide id="1" pos="216">
          <p15:clr>
            <a:srgbClr val="E46962"/>
          </p15:clr>
        </p15:guide>
        <p15:guide id="2" orient="horz" pos="216">
          <p15:clr>
            <a:srgbClr val="E46962"/>
          </p15:clr>
        </p15:guide>
        <p15:guide id="3" orient="horz" pos="3024">
          <p15:clr>
            <a:srgbClr val="E46962"/>
          </p15:clr>
        </p15:guide>
        <p15:guide id="4" pos="5544">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1" preserve="1">
  <p:cSld name="Blank - Red Logo">
    <p:spTree>
      <p:nvGrpSpPr>
        <p:cNvPr id="1" name="Shape 126"/>
        <p:cNvGrpSpPr/>
        <p:nvPr/>
      </p:nvGrpSpPr>
      <p:grpSpPr>
        <a:xfrm>
          <a:off x="0" y="0"/>
          <a:ext cx="0" cy="0"/>
          <a:chOff x="0" y="0"/>
          <a:chExt cx="0" cy="0"/>
        </a:xfrm>
      </p:grpSpPr>
      <p:sp>
        <p:nvSpPr>
          <p:cNvPr id="127" name="Google Shape;127;p35"/>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pic>
        <p:nvPicPr>
          <p:cNvPr id="2" name="Picture 1" descr="A black text on a white background&#10;&#10;AI-generated content may be incorrect.">
            <a:extLst>
              <a:ext uri="{FF2B5EF4-FFF2-40B4-BE49-F238E27FC236}">
                <a16:creationId xmlns:a16="http://schemas.microsoft.com/office/drawing/2014/main" id="{904871C8-E309-1A1F-9698-5F875720E7C4}"/>
              </a:ext>
            </a:extLst>
          </p:cNvPr>
          <p:cNvPicPr>
            <a:picLocks noChangeAspect="1"/>
          </p:cNvPicPr>
          <p:nvPr userDrawn="1"/>
        </p:nvPicPr>
        <p:blipFill>
          <a:blip r:embed="rId2"/>
          <a:stretch>
            <a:fillRect/>
          </a:stretch>
        </p:blipFill>
        <p:spPr>
          <a:xfrm>
            <a:off x="256742" y="4811065"/>
            <a:ext cx="1591475" cy="274320"/>
          </a:xfrm>
          <a:prstGeom prst="rect">
            <a:avLst/>
          </a:prstGeom>
        </p:spPr>
      </p:pic>
    </p:spTree>
    <p:extLst>
      <p:ext uri="{BB962C8B-B14F-4D97-AF65-F5344CB8AC3E}">
        <p14:creationId xmlns:p14="http://schemas.microsoft.com/office/powerpoint/2010/main" val="1915943933"/>
      </p:ext>
    </p:extLst>
  </p:cSld>
  <p:clrMapOvr>
    <a:masterClrMapping/>
  </p:clrMapOvr>
  <p:extLst>
    <p:ext uri="{DCECCB84-F9BA-43D5-87BE-67443E8EF086}">
      <p15:sldGuideLst xmlns:p15="http://schemas.microsoft.com/office/powerpoint/2012/main">
        <p15:guide id="1" pos="216">
          <p15:clr>
            <a:srgbClr val="E46962"/>
          </p15:clr>
        </p15:guide>
        <p15:guide id="2" orient="horz" pos="216">
          <p15:clr>
            <a:srgbClr val="E46962"/>
          </p15:clr>
        </p15:guide>
        <p15:guide id="3" orient="horz" pos="3024">
          <p15:clr>
            <a:srgbClr val="E46962"/>
          </p15:clr>
        </p15:guide>
        <p15:guide id="4" pos="5544">
          <p15:clr>
            <a:srgbClr val="E46962"/>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1" preserve="1">
  <p:cSld name="Blank - BW">
    <p:spTree>
      <p:nvGrpSpPr>
        <p:cNvPr id="1" name="Shape 126"/>
        <p:cNvGrpSpPr/>
        <p:nvPr/>
      </p:nvGrpSpPr>
      <p:grpSpPr>
        <a:xfrm>
          <a:off x="0" y="0"/>
          <a:ext cx="0" cy="0"/>
          <a:chOff x="0" y="0"/>
          <a:chExt cx="0" cy="0"/>
        </a:xfrm>
      </p:grpSpPr>
      <p:sp>
        <p:nvSpPr>
          <p:cNvPr id="127" name="Google Shape;127;p35"/>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pic>
        <p:nvPicPr>
          <p:cNvPr id="2" name="Picture 1" descr="A black text on a white background&#10;&#10;AI-generated content may be incorrect.">
            <a:extLst>
              <a:ext uri="{FF2B5EF4-FFF2-40B4-BE49-F238E27FC236}">
                <a16:creationId xmlns:a16="http://schemas.microsoft.com/office/drawing/2014/main" id="{CD11CA8E-2D58-4CD5-E083-218FA37E1703}"/>
              </a:ext>
            </a:extLst>
          </p:cNvPr>
          <p:cNvPicPr>
            <a:picLocks noChangeAspect="1"/>
          </p:cNvPicPr>
          <p:nvPr userDrawn="1"/>
        </p:nvPicPr>
        <p:blipFill>
          <a:blip r:embed="rId2">
            <a:biLevel thresh="75000"/>
          </a:blip>
          <a:stretch>
            <a:fillRect/>
          </a:stretch>
        </p:blipFill>
        <p:spPr>
          <a:xfrm>
            <a:off x="256742" y="4811065"/>
            <a:ext cx="1591475" cy="274320"/>
          </a:xfrm>
          <a:prstGeom prst="rect">
            <a:avLst/>
          </a:prstGeom>
        </p:spPr>
      </p:pic>
    </p:spTree>
    <p:extLst>
      <p:ext uri="{BB962C8B-B14F-4D97-AF65-F5344CB8AC3E}">
        <p14:creationId xmlns:p14="http://schemas.microsoft.com/office/powerpoint/2010/main" val="834426867"/>
      </p:ext>
    </p:extLst>
  </p:cSld>
  <p:clrMapOvr>
    <a:masterClrMapping/>
  </p:clrMapOvr>
  <p:extLst>
    <p:ext uri="{DCECCB84-F9BA-43D5-87BE-67443E8EF086}">
      <p15:sldGuideLst xmlns:p15="http://schemas.microsoft.com/office/powerpoint/2012/main">
        <p15:guide id="1" pos="216">
          <p15:clr>
            <a:srgbClr val="E46962"/>
          </p15:clr>
        </p15:guide>
        <p15:guide id="2" orient="horz" pos="216">
          <p15:clr>
            <a:srgbClr val="E46962"/>
          </p15:clr>
        </p15:guide>
        <p15:guide id="3" orient="horz" pos="3024">
          <p15:clr>
            <a:srgbClr val="E46962"/>
          </p15:clr>
        </p15:guide>
        <p15:guide id="4" pos="5544">
          <p15:clr>
            <a:srgbClr val="E46962"/>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2 2" preserve="1" userDrawn="1">
  <p:cSld name="1_Title slide 2 2">
    <p:spTree>
      <p:nvGrpSpPr>
        <p:cNvPr id="1" name="Shape 185"/>
        <p:cNvGrpSpPr/>
        <p:nvPr/>
      </p:nvGrpSpPr>
      <p:grpSpPr>
        <a:xfrm>
          <a:off x="0" y="0"/>
          <a:ext cx="0" cy="0"/>
          <a:chOff x="0" y="0"/>
          <a:chExt cx="0" cy="0"/>
        </a:xfrm>
      </p:grpSpPr>
      <p:sp>
        <p:nvSpPr>
          <p:cNvPr id="187" name="Google Shape;187;p53"/>
          <p:cNvSpPr/>
          <p:nvPr/>
        </p:nvSpPr>
        <p:spPr>
          <a:xfrm>
            <a:off x="-17200" y="0"/>
            <a:ext cx="2299500" cy="5152800"/>
          </a:xfrm>
          <a:prstGeom prst="rect">
            <a:avLst/>
          </a:prstGeom>
          <a:solidFill>
            <a:srgbClr val="99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88" name="Google Shape;188;p53"/>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sp>
        <p:nvSpPr>
          <p:cNvPr id="5" name="Title 2">
            <a:extLst>
              <a:ext uri="{FF2B5EF4-FFF2-40B4-BE49-F238E27FC236}">
                <a16:creationId xmlns:a16="http://schemas.microsoft.com/office/drawing/2014/main" id="{CAD6C5F1-5788-4CDE-8098-B5D193E7577E}"/>
              </a:ext>
            </a:extLst>
          </p:cNvPr>
          <p:cNvSpPr>
            <a:spLocks noGrp="1"/>
          </p:cNvSpPr>
          <p:nvPr>
            <p:ph type="title" hasCustomPrompt="1"/>
          </p:nvPr>
        </p:nvSpPr>
        <p:spPr>
          <a:xfrm>
            <a:off x="192883" y="611306"/>
            <a:ext cx="2011446" cy="736357"/>
          </a:xfrm>
          <a:prstGeom prst="rect">
            <a:avLst/>
          </a:prstGeom>
        </p:spPr>
        <p:txBody>
          <a:bodyPr lIns="0" anchor="b">
            <a:noAutofit/>
          </a:bodyPr>
          <a:lstStyle>
            <a:lvl1pPr>
              <a:lnSpc>
                <a:spcPct val="60000"/>
              </a:lnSpc>
              <a:defRPr sz="3600" b="1" cap="all" baseline="0">
                <a:solidFill>
                  <a:schemeClr val="bg1"/>
                </a:solidFill>
                <a:latin typeface="Alumni Sans" pitchFamily="2" charset="0"/>
              </a:defRPr>
            </a:lvl1pPr>
          </a:lstStyle>
          <a:p>
            <a:r>
              <a:rPr lang="en-US" dirty="0"/>
              <a:t>Click to edit title</a:t>
            </a:r>
          </a:p>
        </p:txBody>
      </p:sp>
      <p:sp>
        <p:nvSpPr>
          <p:cNvPr id="7" name="Text Placeholder 2">
            <a:extLst>
              <a:ext uri="{FF2B5EF4-FFF2-40B4-BE49-F238E27FC236}">
                <a16:creationId xmlns:a16="http://schemas.microsoft.com/office/drawing/2014/main" id="{11A67786-AECB-473B-854B-A31FFBBC0CEE}"/>
              </a:ext>
            </a:extLst>
          </p:cNvPr>
          <p:cNvSpPr>
            <a:spLocks noGrp="1"/>
          </p:cNvSpPr>
          <p:nvPr>
            <p:ph type="body" idx="1" hasCustomPrompt="1"/>
          </p:nvPr>
        </p:nvSpPr>
        <p:spPr>
          <a:xfrm>
            <a:off x="192883" y="130417"/>
            <a:ext cx="2011446" cy="421910"/>
          </a:xfrm>
          <a:prstGeom prst="rect">
            <a:avLst/>
          </a:prstGeom>
        </p:spPr>
        <p:txBody>
          <a:bodyPr lIns="0" anchor="t" anchorCtr="0">
            <a:noAutofit/>
          </a:bodyPr>
          <a:lstStyle>
            <a:lvl1pPr marL="0" indent="0">
              <a:lnSpc>
                <a:spcPts val="1500"/>
              </a:lnSpc>
              <a:buNone/>
              <a:defRPr sz="2000" b="1" cap="all" baseline="0">
                <a:solidFill>
                  <a:schemeClr val="bg1"/>
                </a:solidFill>
                <a:latin typeface="Alumni Sans"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SUBHEAD</a:t>
            </a:r>
          </a:p>
        </p:txBody>
      </p:sp>
      <p:sp>
        <p:nvSpPr>
          <p:cNvPr id="8" name="Text Placeholder 8">
            <a:extLst>
              <a:ext uri="{FF2B5EF4-FFF2-40B4-BE49-F238E27FC236}">
                <a16:creationId xmlns:a16="http://schemas.microsoft.com/office/drawing/2014/main" id="{D85C3F69-6FFC-457D-8C17-E9870FDCA535}"/>
              </a:ext>
            </a:extLst>
          </p:cNvPr>
          <p:cNvSpPr>
            <a:spLocks noGrp="1"/>
          </p:cNvSpPr>
          <p:nvPr>
            <p:ph type="body" sz="quarter" idx="13" hasCustomPrompt="1"/>
          </p:nvPr>
        </p:nvSpPr>
        <p:spPr>
          <a:xfrm>
            <a:off x="30386" y="1546107"/>
            <a:ext cx="2204328" cy="2986087"/>
          </a:xfrm>
          <a:prstGeom prst="rect">
            <a:avLst/>
          </a:prstGeom>
        </p:spPr>
        <p:txBody>
          <a:bodyPr>
            <a:normAutofit/>
          </a:bodyPr>
          <a:lstStyle>
            <a:lvl1pPr marL="114300" indent="0">
              <a:buNone/>
              <a:defRPr sz="1600" b="0">
                <a:solidFill>
                  <a:schemeClr val="bg1"/>
                </a:solidFill>
                <a:latin typeface="Barlow Semi Condensed" panose="00000506000000000000" pitchFamily="2" charset="0"/>
              </a:defRPr>
            </a:lvl1pPr>
            <a:lvl2pPr marL="596900" indent="0">
              <a:buNone/>
              <a:defRPr>
                <a:solidFill>
                  <a:schemeClr val="bg1"/>
                </a:solidFill>
                <a:latin typeface="Bitter" pitchFamily="2" charset="0"/>
              </a:defRPr>
            </a:lvl2pPr>
            <a:lvl3pPr>
              <a:defRPr>
                <a:solidFill>
                  <a:schemeClr val="bg1"/>
                </a:solidFill>
                <a:latin typeface="Bitter" pitchFamily="2" charset="0"/>
              </a:defRPr>
            </a:lvl3pPr>
            <a:lvl4pPr>
              <a:defRPr>
                <a:solidFill>
                  <a:schemeClr val="bg1"/>
                </a:solidFill>
                <a:latin typeface="Bitter" pitchFamily="2" charset="0"/>
              </a:defRPr>
            </a:lvl4pPr>
            <a:lvl5pPr marL="1968500" indent="0">
              <a:buNone/>
              <a:defRPr>
                <a:solidFill>
                  <a:schemeClr val="bg1"/>
                </a:solidFill>
                <a:latin typeface="Bitter" pitchFamily="2" charset="0"/>
              </a:defRPr>
            </a:lvl5pPr>
          </a:lstStyle>
          <a:p>
            <a:pPr lvl="0"/>
            <a:r>
              <a:rPr lang="en-US" dirty="0"/>
              <a:t>Barlow Semi-Condensed</a:t>
            </a:r>
          </a:p>
        </p:txBody>
      </p:sp>
      <p:pic>
        <p:nvPicPr>
          <p:cNvPr id="2" name="Picture 1" descr="A close-up of a logo&#10;&#10;AI-generated content may be incorrect.">
            <a:extLst>
              <a:ext uri="{FF2B5EF4-FFF2-40B4-BE49-F238E27FC236}">
                <a16:creationId xmlns:a16="http://schemas.microsoft.com/office/drawing/2014/main" id="{31ACD7F1-4E51-CDC7-0AEC-FCF1DD055C41}"/>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59932" y="4810555"/>
            <a:ext cx="1126936" cy="192024"/>
          </a:xfrm>
          <a:prstGeom prst="rect">
            <a:avLst/>
          </a:prstGeom>
        </p:spPr>
      </p:pic>
    </p:spTree>
    <p:extLst>
      <p:ext uri="{BB962C8B-B14F-4D97-AF65-F5344CB8AC3E}">
        <p14:creationId xmlns:p14="http://schemas.microsoft.com/office/powerpoint/2010/main" val="3988434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2 2" preserve="1" userDrawn="1">
  <p:cSld name="1_Title slide 2 2">
    <p:spTree>
      <p:nvGrpSpPr>
        <p:cNvPr id="1" name="Shape 185"/>
        <p:cNvGrpSpPr/>
        <p:nvPr/>
      </p:nvGrpSpPr>
      <p:grpSpPr>
        <a:xfrm>
          <a:off x="0" y="0"/>
          <a:ext cx="0" cy="0"/>
          <a:chOff x="0" y="0"/>
          <a:chExt cx="0" cy="0"/>
        </a:xfrm>
      </p:grpSpPr>
      <p:sp>
        <p:nvSpPr>
          <p:cNvPr id="187" name="Google Shape;187;p53"/>
          <p:cNvSpPr/>
          <p:nvPr/>
        </p:nvSpPr>
        <p:spPr>
          <a:xfrm>
            <a:off x="-17200" y="0"/>
            <a:ext cx="2299500" cy="5152800"/>
          </a:xfrm>
          <a:prstGeom prst="rect">
            <a:avLst/>
          </a:prstGeom>
          <a:solidFill>
            <a:schemeClr val="tx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88" name="Google Shape;188;p53"/>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lvl="0" indent="0" algn="ctr" rtl="0">
              <a:spcBef>
                <a:spcPts val="0"/>
              </a:spcBef>
              <a:spcAft>
                <a:spcPts val="0"/>
              </a:spcAft>
              <a:buNone/>
            </a:pPr>
            <a:fld id="{00000000-1234-1234-1234-123412341234}" type="slidenum">
              <a:rPr lang="en" sz="500">
                <a:solidFill>
                  <a:srgbClr val="000000"/>
                </a:solidFill>
              </a:rPr>
              <a:t>‹#›</a:t>
            </a:fld>
            <a:endParaRPr sz="700" dirty="0">
              <a:solidFill>
                <a:srgbClr val="000000"/>
              </a:solidFill>
              <a:latin typeface="Helvetica Neue"/>
              <a:ea typeface="Helvetica Neue"/>
              <a:cs typeface="Helvetica Neue"/>
              <a:sym typeface="Helvetica Neue"/>
            </a:endParaRPr>
          </a:p>
        </p:txBody>
      </p:sp>
      <p:sp>
        <p:nvSpPr>
          <p:cNvPr id="5" name="Title 2">
            <a:extLst>
              <a:ext uri="{FF2B5EF4-FFF2-40B4-BE49-F238E27FC236}">
                <a16:creationId xmlns:a16="http://schemas.microsoft.com/office/drawing/2014/main" id="{CAD6C5F1-5788-4CDE-8098-B5D193E7577E}"/>
              </a:ext>
            </a:extLst>
          </p:cNvPr>
          <p:cNvSpPr>
            <a:spLocks noGrp="1"/>
          </p:cNvSpPr>
          <p:nvPr>
            <p:ph type="title" hasCustomPrompt="1"/>
          </p:nvPr>
        </p:nvSpPr>
        <p:spPr>
          <a:xfrm>
            <a:off x="192883" y="611306"/>
            <a:ext cx="2011446" cy="736357"/>
          </a:xfrm>
          <a:prstGeom prst="rect">
            <a:avLst/>
          </a:prstGeom>
        </p:spPr>
        <p:txBody>
          <a:bodyPr lIns="0" anchor="b">
            <a:noAutofit/>
          </a:bodyPr>
          <a:lstStyle>
            <a:lvl1pPr>
              <a:lnSpc>
                <a:spcPct val="60000"/>
              </a:lnSpc>
              <a:defRPr sz="3600" b="1" cap="all" baseline="0">
                <a:solidFill>
                  <a:schemeClr val="bg1"/>
                </a:solidFill>
                <a:latin typeface="Alumni Sans" pitchFamily="2" charset="0"/>
              </a:defRPr>
            </a:lvl1pPr>
          </a:lstStyle>
          <a:p>
            <a:r>
              <a:rPr lang="en-US" dirty="0"/>
              <a:t>Click to edit title</a:t>
            </a:r>
          </a:p>
        </p:txBody>
      </p:sp>
      <p:sp>
        <p:nvSpPr>
          <p:cNvPr id="7" name="Text Placeholder 2">
            <a:extLst>
              <a:ext uri="{FF2B5EF4-FFF2-40B4-BE49-F238E27FC236}">
                <a16:creationId xmlns:a16="http://schemas.microsoft.com/office/drawing/2014/main" id="{11A67786-AECB-473B-854B-A31FFBBC0CEE}"/>
              </a:ext>
            </a:extLst>
          </p:cNvPr>
          <p:cNvSpPr>
            <a:spLocks noGrp="1"/>
          </p:cNvSpPr>
          <p:nvPr>
            <p:ph type="body" idx="1" hasCustomPrompt="1"/>
          </p:nvPr>
        </p:nvSpPr>
        <p:spPr>
          <a:xfrm>
            <a:off x="192883" y="130417"/>
            <a:ext cx="2011446" cy="421910"/>
          </a:xfrm>
          <a:prstGeom prst="rect">
            <a:avLst/>
          </a:prstGeom>
        </p:spPr>
        <p:txBody>
          <a:bodyPr lIns="0" anchor="t" anchorCtr="0">
            <a:noAutofit/>
          </a:bodyPr>
          <a:lstStyle>
            <a:lvl1pPr marL="0" indent="0">
              <a:lnSpc>
                <a:spcPts val="1500"/>
              </a:lnSpc>
              <a:buNone/>
              <a:defRPr sz="2000" b="1" cap="all" baseline="0">
                <a:solidFill>
                  <a:schemeClr val="bg1"/>
                </a:solidFill>
                <a:latin typeface="Alumni Sans"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SUBHEAD</a:t>
            </a:r>
          </a:p>
        </p:txBody>
      </p:sp>
      <p:sp>
        <p:nvSpPr>
          <p:cNvPr id="8" name="Text Placeholder 8">
            <a:extLst>
              <a:ext uri="{FF2B5EF4-FFF2-40B4-BE49-F238E27FC236}">
                <a16:creationId xmlns:a16="http://schemas.microsoft.com/office/drawing/2014/main" id="{D85C3F69-6FFC-457D-8C17-E9870FDCA535}"/>
              </a:ext>
            </a:extLst>
          </p:cNvPr>
          <p:cNvSpPr>
            <a:spLocks noGrp="1"/>
          </p:cNvSpPr>
          <p:nvPr>
            <p:ph type="body" sz="quarter" idx="13" hasCustomPrompt="1"/>
          </p:nvPr>
        </p:nvSpPr>
        <p:spPr>
          <a:xfrm>
            <a:off x="30386" y="1546107"/>
            <a:ext cx="2204328" cy="2986087"/>
          </a:xfrm>
          <a:prstGeom prst="rect">
            <a:avLst/>
          </a:prstGeom>
        </p:spPr>
        <p:txBody>
          <a:bodyPr>
            <a:normAutofit/>
          </a:bodyPr>
          <a:lstStyle>
            <a:lvl1pPr marL="114300" indent="0">
              <a:buNone/>
              <a:defRPr sz="1600" b="0">
                <a:solidFill>
                  <a:schemeClr val="bg1"/>
                </a:solidFill>
                <a:latin typeface="Barlow Semi Condensed" panose="00000506000000000000" pitchFamily="2" charset="0"/>
              </a:defRPr>
            </a:lvl1pPr>
            <a:lvl2pPr marL="596900" indent="0">
              <a:buNone/>
              <a:defRPr>
                <a:solidFill>
                  <a:schemeClr val="bg1"/>
                </a:solidFill>
                <a:latin typeface="Bitter" pitchFamily="2" charset="0"/>
              </a:defRPr>
            </a:lvl2pPr>
            <a:lvl3pPr>
              <a:defRPr>
                <a:solidFill>
                  <a:schemeClr val="bg1"/>
                </a:solidFill>
                <a:latin typeface="Bitter" pitchFamily="2" charset="0"/>
              </a:defRPr>
            </a:lvl3pPr>
            <a:lvl4pPr>
              <a:defRPr>
                <a:solidFill>
                  <a:schemeClr val="bg1"/>
                </a:solidFill>
                <a:latin typeface="Bitter" pitchFamily="2" charset="0"/>
              </a:defRPr>
            </a:lvl4pPr>
            <a:lvl5pPr marL="1968500" indent="0">
              <a:buNone/>
              <a:defRPr>
                <a:solidFill>
                  <a:schemeClr val="bg1"/>
                </a:solidFill>
                <a:latin typeface="Bitter" pitchFamily="2" charset="0"/>
              </a:defRPr>
            </a:lvl5pPr>
          </a:lstStyle>
          <a:p>
            <a:pPr lvl="0"/>
            <a:r>
              <a:rPr lang="en-US" dirty="0"/>
              <a:t>Barlow Semi-Condensed</a:t>
            </a:r>
          </a:p>
        </p:txBody>
      </p:sp>
      <p:pic>
        <p:nvPicPr>
          <p:cNvPr id="4" name="Picture 3" descr="A close-up of a logo&#10;&#10;AI-generated content may be incorrect.">
            <a:extLst>
              <a:ext uri="{FF2B5EF4-FFF2-40B4-BE49-F238E27FC236}">
                <a16:creationId xmlns:a16="http://schemas.microsoft.com/office/drawing/2014/main" id="{4177BCFC-81F0-326D-677A-3E1C03BCD50D}"/>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59932" y="4810555"/>
            <a:ext cx="1126936" cy="192024"/>
          </a:xfrm>
          <a:prstGeom prst="rect">
            <a:avLst/>
          </a:prstGeom>
        </p:spPr>
      </p:pic>
    </p:spTree>
    <p:extLst>
      <p:ext uri="{BB962C8B-B14F-4D97-AF65-F5344CB8AC3E}">
        <p14:creationId xmlns:p14="http://schemas.microsoft.com/office/powerpoint/2010/main" val="89728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0"/>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729" r:id="rId1"/>
    <p:sldLayoutId id="2147483717" r:id="rId2"/>
    <p:sldLayoutId id="2147483715" r:id="rId3"/>
    <p:sldLayoutId id="2147483730" r:id="rId4"/>
    <p:sldLayoutId id="2147483719" r:id="rId5"/>
    <p:sldLayoutId id="2147483714" r:id="rId6"/>
    <p:sldLayoutId id="2147483718" r:id="rId7"/>
    <p:sldLayoutId id="2147483726" r:id="rId8"/>
    <p:sldLayoutId id="2147483731" r:id="rId9"/>
    <p:sldLayoutId id="2147483732" r:id="rId10"/>
    <p:sldLayoutId id="2147483725" r:id="rId11"/>
    <p:sldLayoutId id="2147483720" r:id="rId12"/>
    <p:sldLayoutId id="2147483716" r:id="rId13"/>
    <p:sldLayoutId id="2147483721" r:id="rId14"/>
    <p:sldLayoutId id="2147483724" r:id="rId15"/>
    <p:sldLayoutId id="2147483689" r:id="rId16"/>
    <p:sldLayoutId id="2147483690" r:id="rId17"/>
    <p:sldLayoutId id="2147483722" r:id="rId18"/>
    <p:sldLayoutId id="2147483723" r:id="rId19"/>
    <p:sldLayoutId id="2147483700" r:id="rId20"/>
    <p:sldLayoutId id="214748373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Bitter" pitchFamily="2" charset="0"/>
          <a:ea typeface="Bitter"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16">
          <p15:clr>
            <a:srgbClr val="E46962"/>
          </p15:clr>
        </p15:guide>
        <p15:guide id="2" orient="horz" pos="216">
          <p15:clr>
            <a:srgbClr val="E46962"/>
          </p15:clr>
        </p15:guide>
        <p15:guide id="3" orient="horz" pos="3024">
          <p15:clr>
            <a:srgbClr val="E46962"/>
          </p15:clr>
        </p15:guide>
        <p15:guide id="4" pos="5510">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tonybrook.edu/effectivenes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D45293F-9DC3-4CB8-82EE-6CFFB555B192}"/>
              </a:ext>
            </a:extLst>
          </p:cNvPr>
          <p:cNvSpPr>
            <a:spLocks noGrp="1"/>
          </p:cNvSpPr>
          <p:nvPr>
            <p:ph type="ctrTitle"/>
          </p:nvPr>
        </p:nvSpPr>
        <p:spPr>
          <a:xfrm>
            <a:off x="508907" y="1104105"/>
            <a:ext cx="7616852" cy="1615248"/>
          </a:xfrm>
        </p:spPr>
        <p:txBody>
          <a:bodyPr/>
          <a:lstStyle/>
          <a:p>
            <a:r>
              <a:rPr lang="en-US" sz="6600" dirty="0"/>
              <a:t>Code with Confidence (Scores) Using AI</a:t>
            </a:r>
          </a:p>
        </p:txBody>
      </p:sp>
      <p:sp>
        <p:nvSpPr>
          <p:cNvPr id="7" name="Subtitle 6">
            <a:extLst>
              <a:ext uri="{FF2B5EF4-FFF2-40B4-BE49-F238E27FC236}">
                <a16:creationId xmlns:a16="http://schemas.microsoft.com/office/drawing/2014/main" id="{539111F2-3ADE-47D6-A3A6-248AB79AE13A}"/>
              </a:ext>
            </a:extLst>
          </p:cNvPr>
          <p:cNvSpPr>
            <a:spLocks noGrp="1"/>
          </p:cNvSpPr>
          <p:nvPr>
            <p:ph type="subTitle" idx="1"/>
          </p:nvPr>
        </p:nvSpPr>
        <p:spPr>
          <a:xfrm>
            <a:off x="568026" y="2901044"/>
            <a:ext cx="8352817" cy="1024968"/>
          </a:xfrm>
        </p:spPr>
        <p:txBody>
          <a:bodyPr/>
          <a:lstStyle/>
          <a:p>
            <a:r>
              <a:rPr lang="en-US" dirty="0"/>
              <a:t>Braden J. Hosch, Vice President of Educational &amp; Institutional Effectiveness</a:t>
            </a:r>
          </a:p>
          <a:p>
            <a:r>
              <a:rPr lang="en-US" dirty="0"/>
              <a:t>Ahmed Belazi, Executive Director for Analytics &amp; Technology, Div. of Student Affairs</a:t>
            </a:r>
          </a:p>
          <a:p>
            <a:r>
              <a:rPr lang="en-US" dirty="0"/>
              <a:t>Robert L. Miller, Director of Institutional Research, Planning &amp; Effectiveness</a:t>
            </a:r>
          </a:p>
        </p:txBody>
      </p:sp>
      <p:sp>
        <p:nvSpPr>
          <p:cNvPr id="4" name="Date Placeholder 3">
            <a:extLst>
              <a:ext uri="{FF2B5EF4-FFF2-40B4-BE49-F238E27FC236}">
                <a16:creationId xmlns:a16="http://schemas.microsoft.com/office/drawing/2014/main" id="{C3CCA6C3-5720-CF79-5826-837D03D291E4}"/>
              </a:ext>
            </a:extLst>
          </p:cNvPr>
          <p:cNvSpPr>
            <a:spLocks noGrp="1"/>
          </p:cNvSpPr>
          <p:nvPr>
            <p:ph type="dt" sz="half" idx="10"/>
          </p:nvPr>
        </p:nvSpPr>
        <p:spPr>
          <a:xfrm>
            <a:off x="568026" y="3833859"/>
            <a:ext cx="5681217"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EFFFF"/>
                </a:solidFill>
                <a:effectLst/>
                <a:uLnTx/>
                <a:uFillTx/>
                <a:ea typeface="+mn-ea"/>
                <a:cs typeface="+mn-cs"/>
              </a:rPr>
              <a:t>North East Association for Institutional Research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EFFFF"/>
                </a:solidFill>
                <a:effectLst/>
                <a:uLnTx/>
                <a:uFillTx/>
                <a:ea typeface="+mn-ea"/>
                <a:cs typeface="+mn-cs"/>
              </a:rPr>
              <a:t>Annual meeting, Nov. 10, 2025</a:t>
            </a:r>
          </a:p>
        </p:txBody>
      </p:sp>
    </p:spTree>
    <p:extLst>
      <p:ext uri="{BB962C8B-B14F-4D97-AF65-F5344CB8AC3E}">
        <p14:creationId xmlns:p14="http://schemas.microsoft.com/office/powerpoint/2010/main" val="2420118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4699C-BEF8-7D16-F097-4A7408542817}"/>
              </a:ext>
            </a:extLst>
          </p:cNvPr>
          <p:cNvSpPr>
            <a:spLocks noGrp="1"/>
          </p:cNvSpPr>
          <p:nvPr>
            <p:ph type="title"/>
          </p:nvPr>
        </p:nvSpPr>
        <p:spPr/>
        <p:txBody>
          <a:bodyPr/>
          <a:lstStyle/>
          <a:p>
            <a:r>
              <a:rPr lang="en-US" dirty="0"/>
              <a:t>Invitation to pulse survey </a:t>
            </a:r>
          </a:p>
        </p:txBody>
      </p:sp>
      <p:sp>
        <p:nvSpPr>
          <p:cNvPr id="5" name="Google Shape;198;g34e8b0a7fff_0_799">
            <a:extLst>
              <a:ext uri="{FF2B5EF4-FFF2-40B4-BE49-F238E27FC236}">
                <a16:creationId xmlns:a16="http://schemas.microsoft.com/office/drawing/2014/main" id="{E43A1AFB-DC24-99BD-A72B-7B6E77609448}"/>
              </a:ext>
            </a:extLst>
          </p:cNvPr>
          <p:cNvSpPr txBox="1"/>
          <p:nvPr/>
        </p:nvSpPr>
        <p:spPr>
          <a:xfrm>
            <a:off x="1" y="766415"/>
            <a:ext cx="9051470" cy="3900600"/>
          </a:xfrm>
          <a:prstGeom prst="rect">
            <a:avLst/>
          </a:prstGeom>
          <a:noFill/>
          <a:ln>
            <a:noFill/>
          </a:ln>
        </p:spPr>
        <p:txBody>
          <a:bodyPr spcFirstLastPara="1" wrap="square" lIns="0" tIns="45700" rIns="0"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04792" marR="0" lvl="0" indent="0" algn="l" rtl="0">
              <a:lnSpc>
                <a:spcPct val="100000"/>
              </a:lnSpc>
              <a:spcBef>
                <a:spcPts val="1000"/>
              </a:spcBef>
              <a:spcAft>
                <a:spcPts val="0"/>
              </a:spcAft>
              <a:buClr>
                <a:srgbClr val="000000"/>
              </a:buClr>
              <a:buSzPts val="1000"/>
              <a:buFont typeface="Arial"/>
              <a:buNone/>
            </a:pPr>
            <a:r>
              <a:rPr lang="en-US" sz="1100" b="0" i="0" u="none" strike="noStrike" cap="none" dirty="0">
                <a:solidFill>
                  <a:srgbClr val="000000"/>
                </a:solidFill>
                <a:latin typeface="Arial"/>
                <a:ea typeface="Arial"/>
                <a:cs typeface="Arial"/>
                <a:sym typeface="Arial"/>
              </a:rPr>
              <a:t>Dear Ahmed,</a:t>
            </a:r>
            <a:endParaRPr sz="2800" b="0" i="0" u="none" strike="noStrike" cap="none" dirty="0">
              <a:solidFill>
                <a:srgbClr val="000000"/>
              </a:solidFill>
              <a:latin typeface="Arial"/>
              <a:ea typeface="Arial"/>
              <a:cs typeface="Arial"/>
              <a:sym typeface="Arial"/>
            </a:endParaRPr>
          </a:p>
          <a:p>
            <a:pPr marL="304792" marR="0" lvl="0" indent="0" algn="l" rtl="0">
              <a:lnSpc>
                <a:spcPct val="100000"/>
              </a:lnSpc>
              <a:spcBef>
                <a:spcPts val="1000"/>
              </a:spcBef>
              <a:spcAft>
                <a:spcPts val="0"/>
              </a:spcAft>
              <a:buClr>
                <a:srgbClr val="000000"/>
              </a:buClr>
              <a:buSzPts val="1000"/>
              <a:buFont typeface="Arial"/>
              <a:buNone/>
            </a:pPr>
            <a:r>
              <a:rPr lang="en-US" sz="1100" b="0" i="0" u="none" strike="noStrike" cap="none" dirty="0">
                <a:solidFill>
                  <a:srgbClr val="000000"/>
                </a:solidFill>
                <a:latin typeface="Arial"/>
                <a:ea typeface="Arial"/>
                <a:cs typeface="Arial"/>
                <a:sym typeface="Arial"/>
              </a:rPr>
              <a:t>We want your feedback! Using the </a:t>
            </a:r>
            <a:r>
              <a:rPr lang="en-US" sz="1100" b="0" i="0" u="sng" strike="noStrike" cap="none" dirty="0">
                <a:solidFill>
                  <a:srgbClr val="D52027"/>
                </a:solidFill>
                <a:latin typeface="Arial"/>
                <a:ea typeface="Arial"/>
                <a:cs typeface="Arial"/>
                <a:sym typeface="Arial"/>
              </a:rPr>
              <a:t>Campus Pulse Survey</a:t>
            </a:r>
            <a:r>
              <a:rPr lang="en-US" sz="1100" b="0" i="0" u="none" strike="noStrike" cap="none" dirty="0">
                <a:solidFill>
                  <a:srgbClr val="000000"/>
                </a:solidFill>
                <a:latin typeface="Arial"/>
                <a:ea typeface="Arial"/>
                <a:cs typeface="Arial"/>
                <a:sym typeface="Arial"/>
              </a:rPr>
              <a:t>, our goal is to listen and understand more about your current experiences at Stony Brook University. Your feedback will help us improve our services and your experience. Your participation is voluntary and the survey is </a:t>
            </a:r>
            <a:r>
              <a:rPr lang="en-US" sz="1100" b="1" i="0" u="sng" strike="noStrike" cap="none" dirty="0">
                <a:solidFill>
                  <a:srgbClr val="000000"/>
                </a:solidFill>
                <a:latin typeface="Arial"/>
                <a:ea typeface="Arial"/>
                <a:cs typeface="Arial"/>
                <a:sym typeface="Arial"/>
              </a:rPr>
              <a:t>only one question</a:t>
            </a:r>
            <a:r>
              <a:rPr lang="en-US" sz="1100" b="0" i="0" u="none" strike="noStrike" cap="none" dirty="0">
                <a:solidFill>
                  <a:srgbClr val="000000"/>
                </a:solidFill>
                <a:latin typeface="Arial"/>
                <a:ea typeface="Arial"/>
                <a:cs typeface="Arial"/>
                <a:sym typeface="Arial"/>
              </a:rPr>
              <a:t> (with an option to share additional feedback as a comment).</a:t>
            </a:r>
            <a:endParaRPr sz="2800" b="0" i="0" u="none" strike="noStrike" cap="none" dirty="0">
              <a:solidFill>
                <a:srgbClr val="000000"/>
              </a:solidFill>
              <a:latin typeface="Arial"/>
              <a:ea typeface="Arial"/>
              <a:cs typeface="Arial"/>
              <a:sym typeface="Arial"/>
            </a:endParaRPr>
          </a:p>
          <a:p>
            <a:pPr marL="304792" marR="0" lvl="0" indent="0" algn="l" rtl="0">
              <a:lnSpc>
                <a:spcPct val="100000"/>
              </a:lnSpc>
              <a:spcBef>
                <a:spcPts val="1000"/>
              </a:spcBef>
              <a:spcAft>
                <a:spcPts val="0"/>
              </a:spcAft>
              <a:buClr>
                <a:srgbClr val="000000"/>
              </a:buClr>
              <a:buSzPts val="1000"/>
              <a:buFont typeface="Arial"/>
              <a:buNone/>
            </a:pPr>
            <a:r>
              <a:rPr lang="en-US" sz="1100" b="0" i="0" u="none" strike="noStrike" cap="none" dirty="0">
                <a:solidFill>
                  <a:srgbClr val="000000"/>
                </a:solidFill>
                <a:latin typeface="Arial"/>
                <a:ea typeface="Arial"/>
                <a:cs typeface="Arial"/>
                <a:sym typeface="Arial"/>
              </a:rPr>
              <a:t>You can participate by responding to the question below:</a:t>
            </a:r>
            <a:endParaRPr sz="2800" b="0" i="0" u="none" strike="noStrike" cap="none" dirty="0">
              <a:solidFill>
                <a:srgbClr val="000000"/>
              </a:solidFill>
              <a:latin typeface="Arial"/>
              <a:ea typeface="Arial"/>
              <a:cs typeface="Arial"/>
              <a:sym typeface="Arial"/>
            </a:endParaRPr>
          </a:p>
          <a:p>
            <a:pPr marL="819143" marR="0" lvl="0" indent="-412751" algn="l" rtl="0">
              <a:lnSpc>
                <a:spcPct val="100000"/>
              </a:lnSpc>
              <a:spcBef>
                <a:spcPts val="1000"/>
              </a:spcBef>
              <a:spcAft>
                <a:spcPts val="0"/>
              </a:spcAft>
              <a:buClr>
                <a:srgbClr val="000000"/>
              </a:buClr>
              <a:buSzPts val="1000"/>
              <a:buFont typeface="Arial"/>
              <a:buNone/>
            </a:pPr>
            <a:endParaRPr sz="1100" b="0" i="0" u="none" strike="noStrike" cap="none" dirty="0">
              <a:solidFill>
                <a:srgbClr val="000000"/>
              </a:solidFill>
              <a:latin typeface="Arial"/>
              <a:ea typeface="Arial"/>
              <a:cs typeface="Arial"/>
              <a:sym typeface="Arial"/>
            </a:endParaRPr>
          </a:p>
          <a:p>
            <a:pPr marL="819143" marR="0" lvl="0" indent="-412751" algn="l" rtl="0">
              <a:lnSpc>
                <a:spcPct val="100000"/>
              </a:lnSpc>
              <a:spcBef>
                <a:spcPts val="1000"/>
              </a:spcBef>
              <a:spcAft>
                <a:spcPts val="0"/>
              </a:spcAft>
              <a:buClr>
                <a:srgbClr val="000000"/>
              </a:buClr>
              <a:buSzPts val="1000"/>
              <a:buFont typeface="Arial"/>
              <a:buNone/>
            </a:pPr>
            <a:endParaRPr sz="1100" b="0" i="0" u="none" strike="noStrike" cap="none" dirty="0">
              <a:solidFill>
                <a:srgbClr val="000000"/>
              </a:solidFill>
              <a:latin typeface="Arial"/>
              <a:ea typeface="Arial"/>
              <a:cs typeface="Arial"/>
              <a:sym typeface="Arial"/>
            </a:endParaRPr>
          </a:p>
          <a:p>
            <a:pPr marL="819143" marR="0" lvl="0" indent="-412751" algn="l" rtl="0">
              <a:lnSpc>
                <a:spcPct val="100000"/>
              </a:lnSpc>
              <a:spcBef>
                <a:spcPts val="1000"/>
              </a:spcBef>
              <a:spcAft>
                <a:spcPts val="0"/>
              </a:spcAft>
              <a:buClr>
                <a:srgbClr val="000000"/>
              </a:buClr>
              <a:buSzPts val="1000"/>
              <a:buFont typeface="Arial"/>
              <a:buNone/>
            </a:pPr>
            <a:endParaRPr sz="1100" b="0" i="0" u="none" strike="noStrike" cap="none" dirty="0">
              <a:solidFill>
                <a:srgbClr val="000000"/>
              </a:solidFill>
              <a:latin typeface="Arial"/>
              <a:ea typeface="Arial"/>
              <a:cs typeface="Arial"/>
              <a:sym typeface="Arial"/>
            </a:endParaRPr>
          </a:p>
          <a:p>
            <a:pPr marL="819143" marR="0" lvl="0" indent="-412751" algn="l" rtl="0">
              <a:lnSpc>
                <a:spcPct val="100000"/>
              </a:lnSpc>
              <a:spcBef>
                <a:spcPts val="1000"/>
              </a:spcBef>
              <a:spcAft>
                <a:spcPts val="0"/>
              </a:spcAft>
              <a:buClr>
                <a:srgbClr val="000000"/>
              </a:buClr>
              <a:buSzPts val="1000"/>
              <a:buFont typeface="Arial"/>
              <a:buNone/>
            </a:pPr>
            <a:endParaRPr sz="1100" b="0" i="0" u="none" strike="noStrike" cap="none" dirty="0">
              <a:solidFill>
                <a:srgbClr val="000000"/>
              </a:solidFill>
              <a:latin typeface="Arial"/>
              <a:ea typeface="Arial"/>
              <a:cs typeface="Arial"/>
              <a:sym typeface="Arial"/>
            </a:endParaRPr>
          </a:p>
          <a:p>
            <a:pPr marL="819143" marR="0" lvl="0" indent="-412751" algn="l" rtl="0">
              <a:lnSpc>
                <a:spcPct val="100000"/>
              </a:lnSpc>
              <a:spcBef>
                <a:spcPts val="1000"/>
              </a:spcBef>
              <a:spcAft>
                <a:spcPts val="0"/>
              </a:spcAft>
              <a:buClr>
                <a:srgbClr val="000000"/>
              </a:buClr>
              <a:buSzPts val="1000"/>
              <a:buFont typeface="Arial"/>
              <a:buNone/>
            </a:pPr>
            <a:endParaRPr sz="1100" b="0" i="0" u="none" strike="noStrike" cap="none" dirty="0">
              <a:solidFill>
                <a:srgbClr val="000000"/>
              </a:solidFill>
              <a:latin typeface="Arial"/>
              <a:ea typeface="Arial"/>
              <a:cs typeface="Arial"/>
              <a:sym typeface="Arial"/>
            </a:endParaRPr>
          </a:p>
          <a:p>
            <a:pPr marL="304792" marR="0" lvl="0" indent="0" algn="l" rtl="0">
              <a:lnSpc>
                <a:spcPct val="100000"/>
              </a:lnSpc>
              <a:spcBef>
                <a:spcPts val="1000"/>
              </a:spcBef>
              <a:spcAft>
                <a:spcPts val="0"/>
              </a:spcAft>
              <a:buClr>
                <a:srgbClr val="000000"/>
              </a:buClr>
              <a:buSzPts val="1000"/>
              <a:buFont typeface="Arial"/>
              <a:buNone/>
            </a:pPr>
            <a:r>
              <a:rPr lang="en-US" sz="1100" b="0" i="0" u="none" strike="noStrike" cap="none" dirty="0">
                <a:solidFill>
                  <a:srgbClr val="000000"/>
                </a:solidFill>
                <a:latin typeface="Arial"/>
                <a:ea typeface="Arial"/>
                <a:cs typeface="Arial"/>
                <a:sym typeface="Arial"/>
              </a:rPr>
              <a:t>Or to respond via your web browser, you can </a:t>
            </a:r>
            <a:r>
              <a:rPr lang="en-US" sz="1100" b="0" i="0" u="sng" strike="noStrike" cap="none" dirty="0">
                <a:solidFill>
                  <a:srgbClr val="D52027"/>
                </a:solidFill>
                <a:latin typeface="Arial"/>
                <a:ea typeface="Arial"/>
                <a:cs typeface="Arial"/>
                <a:sym typeface="Arial"/>
              </a:rPr>
              <a:t>click here</a:t>
            </a:r>
            <a:r>
              <a:rPr lang="en-US" sz="1100" b="0" i="0" u="none" strike="noStrike" cap="none" dirty="0">
                <a:solidFill>
                  <a:srgbClr val="000000"/>
                </a:solidFill>
                <a:latin typeface="Arial"/>
                <a:ea typeface="Arial"/>
                <a:cs typeface="Arial"/>
                <a:sym typeface="Arial"/>
              </a:rPr>
              <a:t> or copy and paste the following URL into your browser: </a:t>
            </a:r>
            <a:endParaRPr sz="2800" b="0" i="0" u="none" strike="noStrike" cap="none" dirty="0">
              <a:solidFill>
                <a:srgbClr val="000000"/>
              </a:solidFill>
              <a:latin typeface="Arial"/>
              <a:ea typeface="Arial"/>
              <a:cs typeface="Arial"/>
              <a:sym typeface="Arial"/>
            </a:endParaRPr>
          </a:p>
          <a:p>
            <a:pPr marL="304792" marR="0" lvl="0" indent="0" algn="l" rtl="0">
              <a:lnSpc>
                <a:spcPct val="100000"/>
              </a:lnSpc>
              <a:spcBef>
                <a:spcPts val="1000"/>
              </a:spcBef>
              <a:spcAft>
                <a:spcPts val="0"/>
              </a:spcAft>
              <a:buClr>
                <a:srgbClr val="000000"/>
              </a:buClr>
              <a:buSzPts val="1000"/>
              <a:buFont typeface="Arial"/>
              <a:buNone/>
            </a:pPr>
            <a:r>
              <a:rPr lang="en-US" sz="1100" b="0" i="0" u="sng" strike="noStrike" cap="none" dirty="0">
                <a:solidFill>
                  <a:srgbClr val="D52027"/>
                </a:solidFill>
                <a:highlight>
                  <a:srgbClr val="FFFFFF"/>
                </a:highlight>
                <a:latin typeface="Arial"/>
                <a:ea typeface="Arial"/>
                <a:cs typeface="Arial"/>
                <a:sym typeface="Arial"/>
              </a:rPr>
              <a:t>https://stonybrookuniversity.co1.qualtrics.com/jfe/form/SV_2iy3WVHFwajp3im?Q_DL=QKNIpR5uiezXFpw_2iy3WVHFwajp3im_CGC_I0rwwd8SAedJiPE&amp;Q_CHL=email</a:t>
            </a:r>
            <a:endParaRPr sz="1100" b="0" i="0" u="none" strike="noStrike" cap="none" dirty="0">
              <a:solidFill>
                <a:srgbClr val="000000"/>
              </a:solidFill>
              <a:latin typeface="Arial"/>
              <a:ea typeface="Arial"/>
              <a:cs typeface="Arial"/>
              <a:sym typeface="Arial"/>
            </a:endParaRPr>
          </a:p>
          <a:p>
            <a:pPr marL="304792" marR="0" lvl="0" indent="0" algn="l" rtl="0">
              <a:lnSpc>
                <a:spcPct val="100000"/>
              </a:lnSpc>
              <a:spcBef>
                <a:spcPts val="1000"/>
              </a:spcBef>
              <a:spcAft>
                <a:spcPts val="0"/>
              </a:spcAft>
              <a:buClr>
                <a:srgbClr val="000000"/>
              </a:buClr>
              <a:buSzPts val="1000"/>
              <a:buFont typeface="Arial"/>
              <a:buNone/>
            </a:pPr>
            <a:r>
              <a:rPr lang="en-US" sz="1100" b="0" i="0" u="none" strike="noStrike" cap="none" dirty="0">
                <a:solidFill>
                  <a:srgbClr val="000000"/>
                </a:solidFill>
                <a:latin typeface="Arial"/>
                <a:ea typeface="Arial"/>
                <a:cs typeface="Arial"/>
                <a:sym typeface="Arial"/>
              </a:rPr>
              <a:t>We know you have a lot going on so as a </a:t>
            </a:r>
            <a:r>
              <a:rPr lang="en-US" sz="1100" b="1" i="0" u="none" strike="noStrike" cap="none" dirty="0">
                <a:solidFill>
                  <a:srgbClr val="000000"/>
                </a:solidFill>
                <a:latin typeface="Arial"/>
                <a:ea typeface="Arial"/>
                <a:cs typeface="Arial"/>
                <a:sym typeface="Arial"/>
              </a:rPr>
              <a:t>thank you for your participation</a:t>
            </a:r>
            <a:r>
              <a:rPr lang="en-US" sz="1100" b="0" i="0" u="none" strike="noStrike" cap="none" dirty="0">
                <a:solidFill>
                  <a:srgbClr val="000000"/>
                </a:solidFill>
                <a:latin typeface="Arial"/>
                <a:ea typeface="Arial"/>
                <a:cs typeface="Arial"/>
                <a:sym typeface="Arial"/>
              </a:rPr>
              <a:t>, any student who participates will be entered into a </a:t>
            </a:r>
            <a:r>
              <a:rPr lang="en-US" sz="1100" b="1" i="0" u="none" strike="noStrike" cap="none" dirty="0">
                <a:solidFill>
                  <a:srgbClr val="000000"/>
                </a:solidFill>
                <a:latin typeface="Arial"/>
                <a:ea typeface="Arial"/>
                <a:cs typeface="Arial"/>
                <a:sym typeface="Arial"/>
              </a:rPr>
              <a:t>monthly raffle for some awesome SBU swag</a:t>
            </a:r>
            <a:r>
              <a:rPr lang="en-US" sz="1100" b="0" i="0" u="none" strike="noStrike" cap="none" dirty="0">
                <a:solidFill>
                  <a:srgbClr val="000000"/>
                </a:solidFill>
                <a:latin typeface="Arial"/>
                <a:ea typeface="Arial"/>
                <a:cs typeface="Arial"/>
                <a:sym typeface="Arial"/>
              </a:rPr>
              <a:t> pictured below! </a:t>
            </a:r>
            <a:endParaRPr sz="2800" b="0" i="0" u="none" strike="noStrike" cap="none" dirty="0">
              <a:solidFill>
                <a:srgbClr val="000000"/>
              </a:solidFill>
              <a:latin typeface="Arial"/>
              <a:ea typeface="Arial"/>
              <a:cs typeface="Arial"/>
              <a:sym typeface="Arial"/>
            </a:endParaRPr>
          </a:p>
          <a:p>
            <a:pPr marL="819143" marR="0" lvl="0" indent="-412751" algn="l" rtl="0">
              <a:lnSpc>
                <a:spcPct val="100000"/>
              </a:lnSpc>
              <a:spcBef>
                <a:spcPts val="1000"/>
              </a:spcBef>
              <a:spcAft>
                <a:spcPts val="0"/>
              </a:spcAft>
              <a:buClr>
                <a:srgbClr val="000000"/>
              </a:buClr>
              <a:buSzPts val="1000"/>
              <a:buFont typeface="Arial"/>
              <a:buNone/>
            </a:pPr>
            <a:endParaRPr sz="1100" b="0" i="0" u="none" strike="noStrike" cap="none" dirty="0">
              <a:solidFill>
                <a:srgbClr val="000000"/>
              </a:solidFill>
              <a:latin typeface="Arial"/>
              <a:ea typeface="Arial"/>
              <a:cs typeface="Arial"/>
              <a:sym typeface="Arial"/>
            </a:endParaRPr>
          </a:p>
        </p:txBody>
      </p:sp>
      <p:pic>
        <p:nvPicPr>
          <p:cNvPr id="6" name="Google Shape;199;g34e8b0a7fff_0_799" descr="Graphic shows Net Promoter Score question: Based on your experiences this week, how likely are you to recommend Stony Brook to a friend or peer? Shows 0-10 scale (0=Not at all likely, 10=extremely likely)">
            <a:extLst>
              <a:ext uri="{FF2B5EF4-FFF2-40B4-BE49-F238E27FC236}">
                <a16:creationId xmlns:a16="http://schemas.microsoft.com/office/drawing/2014/main" id="{FAFBDD2E-9FFF-2708-74A7-D2B60DB14195}"/>
              </a:ext>
            </a:extLst>
          </p:cNvPr>
          <p:cNvPicPr preferRelativeResize="0"/>
          <p:nvPr/>
        </p:nvPicPr>
        <p:blipFill rotWithShape="1">
          <a:blip r:embed="rId2">
            <a:alphaModFix/>
          </a:blip>
          <a:srcRect/>
          <a:stretch/>
        </p:blipFill>
        <p:spPr>
          <a:xfrm>
            <a:off x="2073728" y="2166257"/>
            <a:ext cx="4392723" cy="1344189"/>
          </a:xfrm>
          <a:prstGeom prst="rect">
            <a:avLst/>
          </a:prstGeom>
          <a:noFill/>
          <a:ln>
            <a:noFill/>
          </a:ln>
        </p:spPr>
      </p:pic>
    </p:spTree>
    <p:extLst>
      <p:ext uri="{BB962C8B-B14F-4D97-AF65-F5344CB8AC3E}">
        <p14:creationId xmlns:p14="http://schemas.microsoft.com/office/powerpoint/2010/main" val="3361184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2B74E-AB8D-32C0-5340-4F20AAED77A3}"/>
              </a:ext>
            </a:extLst>
          </p:cNvPr>
          <p:cNvSpPr>
            <a:spLocks noGrp="1"/>
          </p:cNvSpPr>
          <p:nvPr>
            <p:ph type="title"/>
          </p:nvPr>
        </p:nvSpPr>
        <p:spPr/>
        <p:txBody>
          <a:bodyPr/>
          <a:lstStyle/>
          <a:p>
            <a:r>
              <a:rPr lang="en-US" dirty="0"/>
              <a:t>Survey instrument in qualtrics</a:t>
            </a:r>
          </a:p>
        </p:txBody>
      </p:sp>
      <p:pic>
        <p:nvPicPr>
          <p:cNvPr id="5" name="Google Shape;217;g34e8b0a7fff_0_817" descr="Graphic shows Net Promoter Score question: Based on your experiences this week, how likely are you to recommend Stony Brook to a friend or peer? Shows 0-10 scale (0=Not at all likely, 10=extremely likely)">
            <a:extLst>
              <a:ext uri="{FF2B5EF4-FFF2-40B4-BE49-F238E27FC236}">
                <a16:creationId xmlns:a16="http://schemas.microsoft.com/office/drawing/2014/main" id="{EBF11CA9-277A-25AE-7B8A-C1D986B94193}"/>
              </a:ext>
            </a:extLst>
          </p:cNvPr>
          <p:cNvPicPr preferRelativeResize="0"/>
          <p:nvPr/>
        </p:nvPicPr>
        <p:blipFill rotWithShape="1">
          <a:blip r:embed="rId2">
            <a:alphaModFix/>
          </a:blip>
          <a:srcRect/>
          <a:stretch/>
        </p:blipFill>
        <p:spPr>
          <a:xfrm>
            <a:off x="695463" y="1040178"/>
            <a:ext cx="4351952" cy="1322850"/>
          </a:xfrm>
          <a:prstGeom prst="rect">
            <a:avLst/>
          </a:prstGeom>
          <a:noFill/>
          <a:ln>
            <a:noFill/>
          </a:ln>
        </p:spPr>
      </p:pic>
      <p:pic>
        <p:nvPicPr>
          <p:cNvPr id="6" name="Google Shape;218;g34e8b0a7fff_0_817" descr="Survey text box: Please consider sharing why you selected your previous rating.">
            <a:extLst>
              <a:ext uri="{FF2B5EF4-FFF2-40B4-BE49-F238E27FC236}">
                <a16:creationId xmlns:a16="http://schemas.microsoft.com/office/drawing/2014/main" id="{6E385C8D-DA69-CB2D-6509-8C92729EBD50}"/>
              </a:ext>
            </a:extLst>
          </p:cNvPr>
          <p:cNvPicPr preferRelativeResize="0"/>
          <p:nvPr/>
        </p:nvPicPr>
        <p:blipFill rotWithShape="1">
          <a:blip r:embed="rId3">
            <a:alphaModFix/>
          </a:blip>
          <a:srcRect/>
          <a:stretch/>
        </p:blipFill>
        <p:spPr>
          <a:xfrm>
            <a:off x="695463" y="2360936"/>
            <a:ext cx="4240525" cy="1151698"/>
          </a:xfrm>
          <a:prstGeom prst="rect">
            <a:avLst/>
          </a:prstGeom>
          <a:noFill/>
          <a:ln>
            <a:noFill/>
          </a:ln>
        </p:spPr>
      </p:pic>
      <p:pic>
        <p:nvPicPr>
          <p:cNvPr id="7" name="Google Shape;219;g34e8b0a7fff_0_817" descr="Additional survey question: We'd love to understand your experiences better! In some cases, we'd also lie to reach back out to you. Would you be open to a brief follow-up to help guide our improvement efforts? (Yes, Maybe, No)">
            <a:extLst>
              <a:ext uri="{FF2B5EF4-FFF2-40B4-BE49-F238E27FC236}">
                <a16:creationId xmlns:a16="http://schemas.microsoft.com/office/drawing/2014/main" id="{41B21668-A5E8-2749-9C73-839489DF34D5}"/>
              </a:ext>
            </a:extLst>
          </p:cNvPr>
          <p:cNvPicPr preferRelativeResize="0"/>
          <p:nvPr/>
        </p:nvPicPr>
        <p:blipFill rotWithShape="1">
          <a:blip r:embed="rId4">
            <a:alphaModFix/>
          </a:blip>
          <a:srcRect/>
          <a:stretch/>
        </p:blipFill>
        <p:spPr>
          <a:xfrm>
            <a:off x="649287" y="3444467"/>
            <a:ext cx="4332876" cy="1151699"/>
          </a:xfrm>
          <a:prstGeom prst="rect">
            <a:avLst/>
          </a:prstGeom>
          <a:noFill/>
          <a:ln>
            <a:noFill/>
          </a:ln>
        </p:spPr>
      </p:pic>
      <p:pic>
        <p:nvPicPr>
          <p:cNvPr id="8" name="Google Shape;220;g34e8b0a7fff_0_817" descr="Iphone representation of survey questions: Graphic shows Net Promoter Score question: Based on your experiences this week, how likely are you to recommend Stony Brook to a friend or peer? Shows 0-10 scale (0=Not at all likely, 10=extremely likely). Please consider sharing why you selected your previous rating">
            <a:extLst>
              <a:ext uri="{FF2B5EF4-FFF2-40B4-BE49-F238E27FC236}">
                <a16:creationId xmlns:a16="http://schemas.microsoft.com/office/drawing/2014/main" id="{46626289-5D34-CA30-3791-E19A9EA609F5}"/>
              </a:ext>
            </a:extLst>
          </p:cNvPr>
          <p:cNvPicPr preferRelativeResize="0"/>
          <p:nvPr/>
        </p:nvPicPr>
        <p:blipFill rotWithShape="1">
          <a:blip r:embed="rId5">
            <a:alphaModFix/>
          </a:blip>
          <a:srcRect/>
          <a:stretch/>
        </p:blipFill>
        <p:spPr>
          <a:xfrm>
            <a:off x="5859625" y="847220"/>
            <a:ext cx="2105852" cy="4251027"/>
          </a:xfrm>
          <a:prstGeom prst="rect">
            <a:avLst/>
          </a:prstGeom>
          <a:noFill/>
          <a:ln>
            <a:noFill/>
          </a:ln>
        </p:spPr>
      </p:pic>
    </p:spTree>
    <p:extLst>
      <p:ext uri="{BB962C8B-B14F-4D97-AF65-F5344CB8AC3E}">
        <p14:creationId xmlns:p14="http://schemas.microsoft.com/office/powerpoint/2010/main" val="3351710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D57F8-A072-0638-29C5-66AD6119370B}"/>
              </a:ext>
            </a:extLst>
          </p:cNvPr>
          <p:cNvSpPr>
            <a:spLocks noGrp="1"/>
          </p:cNvSpPr>
          <p:nvPr>
            <p:ph type="title"/>
          </p:nvPr>
        </p:nvSpPr>
        <p:spPr/>
        <p:txBody>
          <a:bodyPr/>
          <a:lstStyle/>
          <a:p>
            <a:r>
              <a:rPr lang="en-US" dirty="0"/>
              <a:t>Net promoter score (NPs)</a:t>
            </a:r>
          </a:p>
        </p:txBody>
      </p:sp>
      <p:pic>
        <p:nvPicPr>
          <p:cNvPr id="5" name="Google Shape;209;g34e8b0a7fff_0_808" descr="Numeric scale 0 to 10 (0=Not likely to recommend, 10=extremely likely to recommend. 0-6 are red, 7 and 8 are yellow, 9 and 10 are green.&#10;&#10;NPS= % green smiley face - % red frwony face">
            <a:extLst>
              <a:ext uri="{FF2B5EF4-FFF2-40B4-BE49-F238E27FC236}">
                <a16:creationId xmlns:a16="http://schemas.microsoft.com/office/drawing/2014/main" id="{EC3D5D8E-FE8B-184F-E418-ADE0B6C815EA}"/>
              </a:ext>
            </a:extLst>
          </p:cNvPr>
          <p:cNvPicPr preferRelativeResize="0"/>
          <p:nvPr/>
        </p:nvPicPr>
        <p:blipFill rotWithShape="1">
          <a:blip r:embed="rId2">
            <a:alphaModFix/>
          </a:blip>
          <a:srcRect t="-3484" b="18283"/>
          <a:stretch/>
        </p:blipFill>
        <p:spPr>
          <a:xfrm>
            <a:off x="256742" y="1085894"/>
            <a:ext cx="8255850" cy="563050"/>
          </a:xfrm>
          <a:prstGeom prst="rect">
            <a:avLst/>
          </a:prstGeom>
          <a:noFill/>
          <a:ln w="9525" cap="flat" cmpd="sng">
            <a:solidFill>
              <a:srgbClr val="D8D8D8"/>
            </a:solidFill>
            <a:prstDash val="solid"/>
            <a:round/>
            <a:headEnd type="none" w="sm" len="sm"/>
            <a:tailEnd type="none" w="sm" len="sm"/>
          </a:ln>
        </p:spPr>
      </p:pic>
      <p:sp>
        <p:nvSpPr>
          <p:cNvPr id="6" name="Google Shape;208;g34e8b0a7fff_0_808">
            <a:extLst>
              <a:ext uri="{FF2B5EF4-FFF2-40B4-BE49-F238E27FC236}">
                <a16:creationId xmlns:a16="http://schemas.microsoft.com/office/drawing/2014/main" id="{0B068176-8FAE-5CB9-2868-0FC3E6F35BCF}"/>
              </a:ext>
            </a:extLst>
          </p:cNvPr>
          <p:cNvSpPr txBox="1"/>
          <p:nvPr/>
        </p:nvSpPr>
        <p:spPr>
          <a:xfrm>
            <a:off x="256742" y="1760911"/>
            <a:ext cx="8255850" cy="927220"/>
          </a:xfrm>
          <a:prstGeom prst="rect">
            <a:avLst/>
          </a:prstGeom>
          <a:solidFill>
            <a:schemeClr val="accent1">
              <a:lumMod val="20000"/>
              <a:lumOff val="80000"/>
            </a:schemeClr>
          </a:solidFill>
          <a:ln>
            <a:noFill/>
          </a:ln>
        </p:spPr>
        <p:txBody>
          <a:bodyPr spcFirstLastPara="1" wrap="square" lIns="0" tIns="45700" rIns="0"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819143" marR="0" lvl="0" indent="-412751" algn="l" rtl="0">
              <a:lnSpc>
                <a:spcPct val="100000"/>
              </a:lnSpc>
              <a:spcBef>
                <a:spcPts val="1000"/>
              </a:spcBef>
              <a:spcAft>
                <a:spcPts val="0"/>
              </a:spcAft>
              <a:buClr>
                <a:schemeClr val="dk1"/>
              </a:buClr>
              <a:buSzPts val="1100"/>
              <a:buFont typeface="Arial"/>
              <a:buNone/>
            </a:pPr>
            <a:r>
              <a:rPr lang="en-US" sz="1400" b="1" i="0" u="none" strike="noStrike" cap="none" dirty="0">
                <a:solidFill>
                  <a:srgbClr val="000000"/>
                </a:solidFill>
                <a:latin typeface="Bitter"/>
                <a:ea typeface="Bitter"/>
                <a:cs typeface="Bitter"/>
                <a:sym typeface="Bitter"/>
              </a:rPr>
              <a:t>Detractors </a:t>
            </a:r>
            <a:r>
              <a:rPr lang="en-US" sz="1400" b="0" i="0" u="none" strike="noStrike" cap="none" dirty="0">
                <a:solidFill>
                  <a:srgbClr val="000000"/>
                </a:solidFill>
                <a:latin typeface="Bitter"/>
                <a:ea typeface="Bitter"/>
                <a:cs typeface="Bitter"/>
                <a:sym typeface="Bitter"/>
              </a:rPr>
              <a:t>-- They are not particularly thrilled by you. They, with all likelihood, won’t choose to engage with you again, and could potentially damage your reputation through negative word of mouth.</a:t>
            </a:r>
            <a:endParaRPr sz="1400" b="0" i="0" u="none" strike="noStrike" cap="none" dirty="0">
              <a:solidFill>
                <a:srgbClr val="000000"/>
              </a:solidFill>
              <a:latin typeface="Bitter"/>
              <a:ea typeface="Bitter"/>
              <a:cs typeface="Bitter"/>
              <a:sym typeface="Bitter"/>
            </a:endParaRPr>
          </a:p>
          <a:p>
            <a:pPr marL="819143" marR="0" lvl="0" indent="-412751" algn="l" rtl="0">
              <a:lnSpc>
                <a:spcPct val="100000"/>
              </a:lnSpc>
              <a:spcBef>
                <a:spcPts val="1000"/>
              </a:spcBef>
              <a:spcAft>
                <a:spcPts val="0"/>
              </a:spcAft>
              <a:buClr>
                <a:srgbClr val="000000"/>
              </a:buClr>
              <a:buSzPts val="1400"/>
              <a:buFont typeface="Arial"/>
              <a:buNone/>
            </a:pPr>
            <a:endParaRPr sz="1400" b="0" i="0" u="none" strike="noStrike" cap="none" dirty="0">
              <a:solidFill>
                <a:srgbClr val="000000"/>
              </a:solidFill>
              <a:latin typeface="Bitter"/>
              <a:ea typeface="Bitter"/>
              <a:cs typeface="Bitter"/>
              <a:sym typeface="Bitter"/>
            </a:endParaRPr>
          </a:p>
        </p:txBody>
      </p:sp>
      <p:sp>
        <p:nvSpPr>
          <p:cNvPr id="3" name="Google Shape;208;g34e8b0a7fff_0_808">
            <a:extLst>
              <a:ext uri="{FF2B5EF4-FFF2-40B4-BE49-F238E27FC236}">
                <a16:creationId xmlns:a16="http://schemas.microsoft.com/office/drawing/2014/main" id="{B7028C07-FB51-F15F-7357-0865E81170B6}"/>
              </a:ext>
            </a:extLst>
          </p:cNvPr>
          <p:cNvSpPr txBox="1"/>
          <p:nvPr/>
        </p:nvSpPr>
        <p:spPr>
          <a:xfrm>
            <a:off x="250868" y="2732577"/>
            <a:ext cx="8255850" cy="866810"/>
          </a:xfrm>
          <a:prstGeom prst="rect">
            <a:avLst/>
          </a:prstGeom>
          <a:solidFill>
            <a:schemeClr val="accent4"/>
          </a:solidFill>
          <a:ln>
            <a:noFill/>
          </a:ln>
        </p:spPr>
        <p:txBody>
          <a:bodyPr spcFirstLastPara="1" wrap="square" lIns="0" tIns="45700" rIns="0"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819143" marR="0" lvl="0" indent="-412751" algn="l" rtl="0">
              <a:lnSpc>
                <a:spcPct val="100000"/>
              </a:lnSpc>
              <a:spcBef>
                <a:spcPts val="1000"/>
              </a:spcBef>
              <a:spcAft>
                <a:spcPts val="0"/>
              </a:spcAft>
              <a:buClr>
                <a:schemeClr val="dk1"/>
              </a:buClr>
              <a:buSzPts val="1100"/>
              <a:buFont typeface="Arial"/>
              <a:buNone/>
            </a:pPr>
            <a:r>
              <a:rPr lang="en-US" sz="1400" b="1" i="0" u="none" strike="noStrike" cap="none" dirty="0">
                <a:solidFill>
                  <a:srgbClr val="000000"/>
                </a:solidFill>
                <a:latin typeface="Bitter"/>
                <a:ea typeface="Bitter"/>
                <a:cs typeface="Bitter"/>
                <a:sym typeface="Bitter"/>
              </a:rPr>
              <a:t>Passives </a:t>
            </a:r>
            <a:r>
              <a:rPr lang="en-US" sz="1400" b="0" i="0" u="none" strike="noStrike" cap="none" dirty="0">
                <a:solidFill>
                  <a:srgbClr val="000000"/>
                </a:solidFill>
                <a:latin typeface="Bitter"/>
                <a:ea typeface="Bitter"/>
                <a:cs typeface="Bitter"/>
                <a:sym typeface="Bitter"/>
              </a:rPr>
              <a:t>-- They are somewhat satisfied but could easily switch to a competitor’s offering if given the opportunity. They probably wouldn’t spread any negative word-of-mouth, but are not enthusiastic enough to actually promote you.</a:t>
            </a:r>
            <a:endParaRPr sz="1400" b="0" i="0" u="none" strike="noStrike" cap="none" dirty="0">
              <a:solidFill>
                <a:srgbClr val="000000"/>
              </a:solidFill>
              <a:latin typeface="Bitter"/>
              <a:ea typeface="Bitter"/>
              <a:cs typeface="Bitter"/>
              <a:sym typeface="Bitter"/>
            </a:endParaRPr>
          </a:p>
          <a:p>
            <a:pPr marL="819143" marR="0" lvl="0" indent="-412751" algn="l" rtl="0">
              <a:lnSpc>
                <a:spcPct val="100000"/>
              </a:lnSpc>
              <a:spcBef>
                <a:spcPts val="1000"/>
              </a:spcBef>
              <a:spcAft>
                <a:spcPts val="0"/>
              </a:spcAft>
              <a:buClr>
                <a:srgbClr val="000000"/>
              </a:buClr>
              <a:buSzPts val="1400"/>
              <a:buFont typeface="Arial"/>
              <a:buNone/>
            </a:pPr>
            <a:endParaRPr sz="1400" b="0" i="0" u="none" strike="noStrike" cap="none" dirty="0">
              <a:solidFill>
                <a:srgbClr val="000000"/>
              </a:solidFill>
              <a:latin typeface="Bitter"/>
              <a:ea typeface="Bitter"/>
              <a:cs typeface="Bitter"/>
              <a:sym typeface="Bitter"/>
            </a:endParaRPr>
          </a:p>
        </p:txBody>
      </p:sp>
      <p:sp>
        <p:nvSpPr>
          <p:cNvPr id="4" name="Google Shape;208;g34e8b0a7fff_0_808">
            <a:extLst>
              <a:ext uri="{FF2B5EF4-FFF2-40B4-BE49-F238E27FC236}">
                <a16:creationId xmlns:a16="http://schemas.microsoft.com/office/drawing/2014/main" id="{32C97C81-37ED-0E3F-3934-85D401AC066C}"/>
              </a:ext>
            </a:extLst>
          </p:cNvPr>
          <p:cNvSpPr txBox="1"/>
          <p:nvPr/>
        </p:nvSpPr>
        <p:spPr>
          <a:xfrm>
            <a:off x="250868" y="3643834"/>
            <a:ext cx="8255850" cy="970384"/>
          </a:xfrm>
          <a:prstGeom prst="rect">
            <a:avLst/>
          </a:prstGeom>
          <a:solidFill>
            <a:schemeClr val="accent6"/>
          </a:solidFill>
          <a:ln>
            <a:noFill/>
          </a:ln>
        </p:spPr>
        <p:txBody>
          <a:bodyPr spcFirstLastPara="1" wrap="square" lIns="0" tIns="45700" rIns="0"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819143" marR="0" lvl="0" indent="-412751" algn="l" rtl="0">
              <a:lnSpc>
                <a:spcPct val="100000"/>
              </a:lnSpc>
              <a:spcBef>
                <a:spcPts val="1000"/>
              </a:spcBef>
              <a:spcAft>
                <a:spcPts val="0"/>
              </a:spcAft>
              <a:buClr>
                <a:schemeClr val="dk1"/>
              </a:buClr>
              <a:buSzPts val="1100"/>
              <a:buFont typeface="Arial"/>
              <a:buNone/>
            </a:pPr>
            <a:r>
              <a:rPr lang="en-US" sz="1400" b="1" i="0" u="none" strike="noStrike" cap="none" dirty="0">
                <a:solidFill>
                  <a:srgbClr val="000000"/>
                </a:solidFill>
                <a:latin typeface="Bitter"/>
                <a:ea typeface="Bitter"/>
                <a:cs typeface="Bitter"/>
                <a:sym typeface="Bitter"/>
              </a:rPr>
              <a:t>Promoters </a:t>
            </a:r>
            <a:r>
              <a:rPr lang="en-US" sz="1400" b="0" i="0" u="none" strike="noStrike" cap="none" dirty="0">
                <a:solidFill>
                  <a:srgbClr val="000000"/>
                </a:solidFill>
                <a:latin typeface="Bitter"/>
                <a:ea typeface="Bitter"/>
                <a:cs typeface="Bitter"/>
                <a:sym typeface="Bitter"/>
              </a:rPr>
              <a:t>-- They love you. They are your repeat customers. They are enthusiastically evangelical about you and recommend you to others.</a:t>
            </a:r>
            <a:endParaRPr sz="1400" b="0" i="0" u="none" strike="noStrike" cap="none" dirty="0">
              <a:solidFill>
                <a:srgbClr val="000000"/>
              </a:solidFill>
              <a:latin typeface="Bitter"/>
              <a:ea typeface="Bitter"/>
              <a:cs typeface="Bitter"/>
              <a:sym typeface="Bitter"/>
            </a:endParaRPr>
          </a:p>
          <a:p>
            <a:pPr marL="819143" marR="0" lvl="0" indent="-412751" algn="l" rtl="0">
              <a:lnSpc>
                <a:spcPct val="100000"/>
              </a:lnSpc>
              <a:spcBef>
                <a:spcPts val="1000"/>
              </a:spcBef>
              <a:spcAft>
                <a:spcPts val="0"/>
              </a:spcAft>
              <a:buClr>
                <a:srgbClr val="000000"/>
              </a:buClr>
              <a:buSzPts val="1400"/>
              <a:buFont typeface="Arial"/>
              <a:buNone/>
            </a:pPr>
            <a:endParaRPr sz="1400" b="0" i="0" u="none" strike="noStrike" cap="none" dirty="0">
              <a:solidFill>
                <a:srgbClr val="000000"/>
              </a:solidFill>
              <a:latin typeface="Bitter"/>
              <a:ea typeface="Bitter"/>
              <a:cs typeface="Bitter"/>
              <a:sym typeface="Bitter"/>
            </a:endParaRPr>
          </a:p>
        </p:txBody>
      </p:sp>
      <p:sp>
        <p:nvSpPr>
          <p:cNvPr id="7" name="TextBox 6">
            <a:extLst>
              <a:ext uri="{FF2B5EF4-FFF2-40B4-BE49-F238E27FC236}">
                <a16:creationId xmlns:a16="http://schemas.microsoft.com/office/drawing/2014/main" id="{6E86FC47-6781-10C5-AD63-FEFE84BC3FEB}"/>
              </a:ext>
            </a:extLst>
          </p:cNvPr>
          <p:cNvSpPr txBox="1"/>
          <p:nvPr/>
        </p:nvSpPr>
        <p:spPr>
          <a:xfrm>
            <a:off x="1919623" y="4846218"/>
            <a:ext cx="6260203" cy="261610"/>
          </a:xfrm>
          <a:prstGeom prst="rect">
            <a:avLst/>
          </a:prstGeom>
          <a:noFill/>
        </p:spPr>
        <p:txBody>
          <a:bodyPr wrap="square" rtlCol="0">
            <a:spAutoFit/>
          </a:bodyPr>
          <a:lstStyle/>
          <a:p>
            <a:r>
              <a:rPr lang="en-US" sz="1050" dirty="0">
                <a:latin typeface="Bitter" pitchFamily="2" charset="0"/>
                <a:cs typeface="Arial" panose="020B0604020202020204" pitchFamily="34" charset="0"/>
              </a:rPr>
              <a:t>Source: Reicheld, F. (2003). “The one number you need to grow,” </a:t>
            </a:r>
            <a:r>
              <a:rPr lang="en-US" sz="1050" i="1" dirty="0">
                <a:latin typeface="Bitter" pitchFamily="2" charset="0"/>
                <a:cs typeface="Arial" panose="020B0604020202020204" pitchFamily="34" charset="0"/>
              </a:rPr>
              <a:t>Harvard Business Review.</a:t>
            </a:r>
          </a:p>
        </p:txBody>
      </p:sp>
    </p:spTree>
    <p:extLst>
      <p:ext uri="{BB962C8B-B14F-4D97-AF65-F5344CB8AC3E}">
        <p14:creationId xmlns:p14="http://schemas.microsoft.com/office/powerpoint/2010/main" val="2488795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13275-0E51-D8D5-35C5-92952BF5CC3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85F6817-0F0E-0084-520B-AF4AA5F16D9E}"/>
              </a:ext>
            </a:extLst>
          </p:cNvPr>
          <p:cNvSpPr>
            <a:spLocks noGrp="1"/>
          </p:cNvSpPr>
          <p:nvPr>
            <p:ph type="title"/>
          </p:nvPr>
        </p:nvSpPr>
        <p:spPr/>
        <p:txBody>
          <a:bodyPr/>
          <a:lstStyle/>
          <a:p>
            <a:r>
              <a:rPr lang="en-US" dirty="0"/>
              <a:t>Monitoring</a:t>
            </a:r>
          </a:p>
        </p:txBody>
      </p:sp>
      <p:sp>
        <p:nvSpPr>
          <p:cNvPr id="7" name="Text Placeholder 6">
            <a:extLst>
              <a:ext uri="{FF2B5EF4-FFF2-40B4-BE49-F238E27FC236}">
                <a16:creationId xmlns:a16="http://schemas.microsoft.com/office/drawing/2014/main" id="{9A59F0CE-5F00-5F34-AD8F-31EC8BF05403}"/>
              </a:ext>
            </a:extLst>
          </p:cNvPr>
          <p:cNvSpPr>
            <a:spLocks noGrp="1"/>
          </p:cNvSpPr>
          <p:nvPr>
            <p:ph type="body" sz="quarter" idx="13"/>
          </p:nvPr>
        </p:nvSpPr>
        <p:spPr>
          <a:xfrm>
            <a:off x="224812" y="539579"/>
            <a:ext cx="8694375" cy="645166"/>
          </a:xfrm>
          <a:prstGeom prst="rect">
            <a:avLst/>
          </a:prstGeom>
        </p:spPr>
        <p:txBody>
          <a:bodyPr>
            <a:normAutofit fontScale="92500"/>
          </a:bodyPr>
          <a:lstStyle/>
          <a:p>
            <a:pPr marL="0" indent="0">
              <a:buNone/>
            </a:pPr>
            <a:r>
              <a:rPr lang="en-US" sz="1600" dirty="0"/>
              <a:t>Daily email push to senior leaders, including President’s Cabinet, Student Affairs leadership, Provost’s Office leadership, Deans, selected risk management and communications staff.</a:t>
            </a:r>
          </a:p>
        </p:txBody>
      </p:sp>
      <p:pic>
        <p:nvPicPr>
          <p:cNvPr id="10" name="Picture 9" descr="Dashboard screen from email showing trend. responses yesterday: 9, Comments yesterday: 4, Net promoter Score (Avg-this week):23.4, Net Promoter Score (Avg-this week):13.0. NPS trend from Feb 1 through April: 14.6, 10.1, 21.8, 7.8, 0.5, 10.5, 14.5, 12.7, 19.0, 8.5, 14.8, 18.6, 23.4">
            <a:extLst>
              <a:ext uri="{FF2B5EF4-FFF2-40B4-BE49-F238E27FC236}">
                <a16:creationId xmlns:a16="http://schemas.microsoft.com/office/drawing/2014/main" id="{502796E0-F5BC-F7D8-562E-0C664370371C}"/>
              </a:ext>
            </a:extLst>
          </p:cNvPr>
          <p:cNvPicPr>
            <a:picLocks noChangeAspect="1"/>
          </p:cNvPicPr>
          <p:nvPr/>
        </p:nvPicPr>
        <p:blipFill>
          <a:blip r:embed="rId3"/>
          <a:stretch>
            <a:fillRect/>
          </a:stretch>
        </p:blipFill>
        <p:spPr>
          <a:xfrm>
            <a:off x="175934" y="1110753"/>
            <a:ext cx="8855990" cy="1343089"/>
          </a:xfrm>
          <a:prstGeom prst="rect">
            <a:avLst/>
          </a:prstGeom>
        </p:spPr>
      </p:pic>
      <p:graphicFrame>
        <p:nvGraphicFramePr>
          <p:cNvPr id="11" name="Table 10">
            <a:extLst>
              <a:ext uri="{FF2B5EF4-FFF2-40B4-BE49-F238E27FC236}">
                <a16:creationId xmlns:a16="http://schemas.microsoft.com/office/drawing/2014/main" id="{BDA59F23-186F-4896-A462-AC79B65E7ADA}"/>
              </a:ext>
            </a:extLst>
          </p:cNvPr>
          <p:cNvGraphicFramePr>
            <a:graphicFrameLocks noGrp="1"/>
          </p:cNvGraphicFramePr>
          <p:nvPr>
            <p:extLst>
              <p:ext uri="{D42A27DB-BD31-4B8C-83A1-F6EECF244321}">
                <p14:modId xmlns:p14="http://schemas.microsoft.com/office/powerpoint/2010/main" val="1674503641"/>
              </p:ext>
            </p:extLst>
          </p:nvPr>
        </p:nvGraphicFramePr>
        <p:xfrm>
          <a:off x="317939" y="2453842"/>
          <a:ext cx="8571980" cy="2316480"/>
        </p:xfrm>
        <a:graphic>
          <a:graphicData uri="http://schemas.openxmlformats.org/drawingml/2006/table">
            <a:tbl>
              <a:tblPr firstRow="1" bandRow="1">
                <a:tableStyleId>{5940675A-B579-460E-94D1-54222C63F5DA}</a:tableStyleId>
              </a:tblPr>
              <a:tblGrid>
                <a:gridCol w="654657">
                  <a:extLst>
                    <a:ext uri="{9D8B030D-6E8A-4147-A177-3AD203B41FA5}">
                      <a16:colId xmlns:a16="http://schemas.microsoft.com/office/drawing/2014/main" val="784710414"/>
                    </a:ext>
                  </a:extLst>
                </a:gridCol>
                <a:gridCol w="683813">
                  <a:extLst>
                    <a:ext uri="{9D8B030D-6E8A-4147-A177-3AD203B41FA5}">
                      <a16:colId xmlns:a16="http://schemas.microsoft.com/office/drawing/2014/main" val="2693723576"/>
                    </a:ext>
                  </a:extLst>
                </a:gridCol>
                <a:gridCol w="811033">
                  <a:extLst>
                    <a:ext uri="{9D8B030D-6E8A-4147-A177-3AD203B41FA5}">
                      <a16:colId xmlns:a16="http://schemas.microsoft.com/office/drawing/2014/main" val="2913398810"/>
                    </a:ext>
                  </a:extLst>
                </a:gridCol>
                <a:gridCol w="874643">
                  <a:extLst>
                    <a:ext uri="{9D8B030D-6E8A-4147-A177-3AD203B41FA5}">
                      <a16:colId xmlns:a16="http://schemas.microsoft.com/office/drawing/2014/main" val="3156709586"/>
                    </a:ext>
                  </a:extLst>
                </a:gridCol>
                <a:gridCol w="5547834">
                  <a:extLst>
                    <a:ext uri="{9D8B030D-6E8A-4147-A177-3AD203B41FA5}">
                      <a16:colId xmlns:a16="http://schemas.microsoft.com/office/drawing/2014/main" val="3320002566"/>
                    </a:ext>
                  </a:extLst>
                </a:gridCol>
              </a:tblGrid>
              <a:tr h="411153">
                <a:tc>
                  <a:txBody>
                    <a:bodyPr/>
                    <a:lstStyle/>
                    <a:p>
                      <a:r>
                        <a:rPr lang="en-US" sz="1200" dirty="0"/>
                        <a:t>Rating</a:t>
                      </a:r>
                    </a:p>
                  </a:txBody>
                  <a:tcPr/>
                </a:tc>
                <a:tc>
                  <a:txBody>
                    <a:bodyPr/>
                    <a:lstStyle/>
                    <a:p>
                      <a:r>
                        <a:rPr lang="en-US" sz="1200" dirty="0"/>
                        <a:t>Unit</a:t>
                      </a:r>
                    </a:p>
                  </a:txBody>
                  <a:tcPr/>
                </a:tc>
                <a:tc>
                  <a:txBody>
                    <a:bodyPr/>
                    <a:lstStyle/>
                    <a:p>
                      <a:r>
                        <a:rPr lang="en-US" sz="1200" dirty="0"/>
                        <a:t>NPS</a:t>
                      </a:r>
                    </a:p>
                  </a:txBody>
                  <a:tcPr/>
                </a:tc>
                <a:tc>
                  <a:txBody>
                    <a:bodyPr/>
                    <a:lstStyle/>
                    <a:p>
                      <a:r>
                        <a:rPr lang="en-US" sz="1200" dirty="0"/>
                        <a:t>Consent to contact</a:t>
                      </a:r>
                    </a:p>
                  </a:txBody>
                  <a:tcPr/>
                </a:tc>
                <a:tc>
                  <a:txBody>
                    <a:bodyPr/>
                    <a:lstStyle/>
                    <a:p>
                      <a:r>
                        <a:rPr lang="en-US" sz="1200" dirty="0"/>
                        <a:t>Comment</a:t>
                      </a:r>
                    </a:p>
                  </a:txBody>
                  <a:tcPr/>
                </a:tc>
                <a:extLst>
                  <a:ext uri="{0D108BD9-81ED-4DB2-BD59-A6C34878D82A}">
                    <a16:rowId xmlns:a16="http://schemas.microsoft.com/office/drawing/2014/main" val="3515496021"/>
                  </a:ext>
                </a:extLst>
              </a:tr>
              <a:tr h="288105">
                <a:tc>
                  <a:txBody>
                    <a:bodyPr/>
                    <a:lstStyle/>
                    <a:p>
                      <a:pPr algn="ctr"/>
                      <a:r>
                        <a:rPr lang="en-US" sz="1400" b="1" dirty="0"/>
                        <a:t>9</a:t>
                      </a:r>
                    </a:p>
                  </a:txBody>
                  <a:tcPr/>
                </a:tc>
                <a:tc>
                  <a:txBody>
                    <a:bodyPr/>
                    <a:lstStyle/>
                    <a:p>
                      <a:r>
                        <a:rPr lang="en-US" sz="1200" dirty="0"/>
                        <a:t>SSW</a:t>
                      </a:r>
                    </a:p>
                  </a:txBody>
                  <a:tcPr/>
                </a:tc>
                <a:tc>
                  <a:txBody>
                    <a:bodyPr/>
                    <a:lstStyle/>
                    <a:p>
                      <a:r>
                        <a:rPr lang="en-US" sz="1200" dirty="0"/>
                        <a:t>Promoter</a:t>
                      </a:r>
                    </a:p>
                  </a:txBody>
                  <a:tcPr/>
                </a:tc>
                <a:tc>
                  <a:txBody>
                    <a:bodyPr/>
                    <a:lstStyle/>
                    <a:p>
                      <a:r>
                        <a:rPr lang="en-US" sz="1200" dirty="0"/>
                        <a:t>Yes</a:t>
                      </a:r>
                    </a:p>
                  </a:txBody>
                  <a:tcPr/>
                </a:tc>
                <a:tc>
                  <a:txBody>
                    <a:bodyPr/>
                    <a:lstStyle/>
                    <a:p>
                      <a:r>
                        <a:rPr lang="en-US" sz="1200" dirty="0">
                          <a:solidFill>
                            <a:srgbClr val="0070C0"/>
                          </a:solidFill>
                        </a:rPr>
                        <a:t>Great faculty in the SSW</a:t>
                      </a:r>
                    </a:p>
                  </a:txBody>
                  <a:tcPr/>
                </a:tc>
                <a:extLst>
                  <a:ext uri="{0D108BD9-81ED-4DB2-BD59-A6C34878D82A}">
                    <a16:rowId xmlns:a16="http://schemas.microsoft.com/office/drawing/2014/main" val="1914466229"/>
                  </a:ext>
                </a:extLst>
              </a:tr>
              <a:tr h="411153">
                <a:tc>
                  <a:txBody>
                    <a:bodyPr/>
                    <a:lstStyle/>
                    <a:p>
                      <a:pPr algn="ctr"/>
                      <a:r>
                        <a:rPr lang="en-US" sz="1400" b="1" dirty="0"/>
                        <a:t>9</a:t>
                      </a:r>
                    </a:p>
                  </a:txBody>
                  <a:tcPr/>
                </a:tc>
                <a:tc>
                  <a:txBody>
                    <a:bodyPr/>
                    <a:lstStyle/>
                    <a:p>
                      <a:r>
                        <a:rPr lang="en-US" sz="1200" dirty="0"/>
                        <a:t>BUS</a:t>
                      </a:r>
                    </a:p>
                  </a:txBody>
                  <a:tcPr/>
                </a:tc>
                <a:tc>
                  <a:txBody>
                    <a:bodyPr/>
                    <a:lstStyle/>
                    <a:p>
                      <a:r>
                        <a:rPr lang="en-US" sz="1200" dirty="0"/>
                        <a:t>Promoter</a:t>
                      </a:r>
                    </a:p>
                  </a:txBody>
                  <a:tcPr/>
                </a:tc>
                <a:tc>
                  <a:txBody>
                    <a:bodyPr/>
                    <a:lstStyle/>
                    <a:p>
                      <a:r>
                        <a:rPr lang="en-US" sz="1200" dirty="0"/>
                        <a:t>Yes</a:t>
                      </a:r>
                    </a:p>
                  </a:txBody>
                  <a:tcPr/>
                </a:tc>
                <a:tc>
                  <a:txBody>
                    <a:bodyPr/>
                    <a:lstStyle/>
                    <a:p>
                      <a:r>
                        <a:rPr lang="en-US" sz="1200" dirty="0">
                          <a:solidFill>
                            <a:srgbClr val="0070C0"/>
                          </a:solidFill>
                        </a:rPr>
                        <a:t>Stony Brook University is a state school so it’s not as expensive as other schools, and combined with my major, it’s still a pretty good university. It does really depend on what major you want to study though</a:t>
                      </a:r>
                    </a:p>
                  </a:txBody>
                  <a:tcPr/>
                </a:tc>
                <a:extLst>
                  <a:ext uri="{0D108BD9-81ED-4DB2-BD59-A6C34878D82A}">
                    <a16:rowId xmlns:a16="http://schemas.microsoft.com/office/drawing/2014/main" val="2064999596"/>
                  </a:ext>
                </a:extLst>
              </a:tr>
              <a:tr h="411153">
                <a:tc>
                  <a:txBody>
                    <a:bodyPr/>
                    <a:lstStyle/>
                    <a:p>
                      <a:pPr algn="ctr"/>
                      <a:r>
                        <a:rPr lang="en-US" sz="1400" b="1" dirty="0"/>
                        <a:t>8</a:t>
                      </a:r>
                    </a:p>
                  </a:txBody>
                  <a:tcPr/>
                </a:tc>
                <a:tc>
                  <a:txBody>
                    <a:bodyPr/>
                    <a:lstStyle/>
                    <a:p>
                      <a:r>
                        <a:rPr lang="en-US" sz="1200" dirty="0"/>
                        <a:t>CAS</a:t>
                      </a:r>
                    </a:p>
                  </a:txBody>
                  <a:tcPr/>
                </a:tc>
                <a:tc>
                  <a:txBody>
                    <a:bodyPr/>
                    <a:lstStyle/>
                    <a:p>
                      <a:r>
                        <a:rPr lang="en-US" sz="1200" dirty="0"/>
                        <a:t>Passive</a:t>
                      </a:r>
                    </a:p>
                  </a:txBody>
                  <a:tcPr/>
                </a:tc>
                <a:tc>
                  <a:txBody>
                    <a:bodyPr/>
                    <a:lstStyle/>
                    <a:p>
                      <a:r>
                        <a:rPr lang="en-US" sz="1200" dirty="0"/>
                        <a:t>Yes</a:t>
                      </a:r>
                    </a:p>
                  </a:txBody>
                  <a:tcPr/>
                </a:tc>
                <a:tc>
                  <a:txBody>
                    <a:bodyPr/>
                    <a:lstStyle/>
                    <a:p>
                      <a:r>
                        <a:rPr lang="en-US" sz="1200" dirty="0">
                          <a:solidFill>
                            <a:schemeClr val="tx1">
                              <a:lumMod val="50000"/>
                              <a:lumOff val="50000"/>
                            </a:schemeClr>
                          </a:solidFill>
                        </a:rPr>
                        <a:t>I am doing well at Stony Brook University, but I still feel that I am not fully involve in the University</a:t>
                      </a:r>
                    </a:p>
                  </a:txBody>
                  <a:tcPr/>
                </a:tc>
                <a:extLst>
                  <a:ext uri="{0D108BD9-81ED-4DB2-BD59-A6C34878D82A}">
                    <a16:rowId xmlns:a16="http://schemas.microsoft.com/office/drawing/2014/main" val="4102563828"/>
                  </a:ext>
                </a:extLst>
              </a:tr>
              <a:tr h="411153">
                <a:tc>
                  <a:txBody>
                    <a:bodyPr/>
                    <a:lstStyle/>
                    <a:p>
                      <a:pPr algn="ctr"/>
                      <a:r>
                        <a:rPr lang="en-US" sz="1400" b="1" dirty="0"/>
                        <a:t>4</a:t>
                      </a:r>
                    </a:p>
                  </a:txBody>
                  <a:tcPr/>
                </a:tc>
                <a:tc>
                  <a:txBody>
                    <a:bodyPr/>
                    <a:lstStyle/>
                    <a:p>
                      <a:r>
                        <a:rPr lang="en-US" sz="1200" dirty="0"/>
                        <a:t>CAS</a:t>
                      </a:r>
                    </a:p>
                  </a:txBody>
                  <a:tcPr/>
                </a:tc>
                <a:tc>
                  <a:txBody>
                    <a:bodyPr/>
                    <a:lstStyle/>
                    <a:p>
                      <a:r>
                        <a:rPr lang="en-US" sz="1200" dirty="0"/>
                        <a:t>Detractor</a:t>
                      </a:r>
                    </a:p>
                  </a:txBody>
                  <a:tcPr/>
                </a:tc>
                <a:tc>
                  <a:txBody>
                    <a:bodyPr/>
                    <a:lstStyle/>
                    <a:p>
                      <a:r>
                        <a:rPr lang="en-US" sz="1200" dirty="0"/>
                        <a:t>No</a:t>
                      </a:r>
                    </a:p>
                  </a:txBody>
                  <a:tcPr/>
                </a:tc>
                <a:tc>
                  <a:txBody>
                    <a:bodyPr/>
                    <a:lstStyle/>
                    <a:p>
                      <a:r>
                        <a:rPr lang="en-US" sz="1200" dirty="0">
                          <a:solidFill>
                            <a:srgbClr val="FF9900"/>
                          </a:solidFill>
                        </a:rPr>
                        <a:t>I just took a test for CHE 132, and this was probably the worst test I’ve ever taken, even though I spent days studying for it.</a:t>
                      </a:r>
                    </a:p>
                  </a:txBody>
                  <a:tcPr/>
                </a:tc>
                <a:extLst>
                  <a:ext uri="{0D108BD9-81ED-4DB2-BD59-A6C34878D82A}">
                    <a16:rowId xmlns:a16="http://schemas.microsoft.com/office/drawing/2014/main" val="639769204"/>
                  </a:ext>
                </a:extLst>
              </a:tr>
            </a:tbl>
          </a:graphicData>
        </a:graphic>
      </p:graphicFrame>
    </p:spTree>
    <p:extLst>
      <p:ext uri="{BB962C8B-B14F-4D97-AF65-F5344CB8AC3E}">
        <p14:creationId xmlns:p14="http://schemas.microsoft.com/office/powerpoint/2010/main" val="4152823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9EB8A-0DA3-0D18-1E0C-5B2A770B26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FB7750-3260-C54F-17BB-FFF4226E61AC}"/>
              </a:ext>
            </a:extLst>
          </p:cNvPr>
          <p:cNvSpPr>
            <a:spLocks noGrp="1"/>
          </p:cNvSpPr>
          <p:nvPr>
            <p:ph type="ctrTitle"/>
          </p:nvPr>
        </p:nvSpPr>
        <p:spPr/>
        <p:txBody>
          <a:bodyPr/>
          <a:lstStyle/>
          <a:p>
            <a:r>
              <a:rPr lang="en-US" dirty="0"/>
              <a:t>AI for Content Analysis</a:t>
            </a:r>
          </a:p>
        </p:txBody>
      </p:sp>
    </p:spTree>
    <p:extLst>
      <p:ext uri="{BB962C8B-B14F-4D97-AF65-F5344CB8AC3E}">
        <p14:creationId xmlns:p14="http://schemas.microsoft.com/office/powerpoint/2010/main" val="1311170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graphicFrame>
        <p:nvGraphicFramePr>
          <p:cNvPr id="261" name="Google Shape;261;p5"/>
          <p:cNvGraphicFramePr/>
          <p:nvPr>
            <p:extLst>
              <p:ext uri="{D42A27DB-BD31-4B8C-83A1-F6EECF244321}">
                <p14:modId xmlns:p14="http://schemas.microsoft.com/office/powerpoint/2010/main" val="1166865513"/>
              </p:ext>
            </p:extLst>
          </p:nvPr>
        </p:nvGraphicFramePr>
        <p:xfrm>
          <a:off x="326387" y="1163860"/>
          <a:ext cx="8464589" cy="3423684"/>
        </p:xfrm>
        <a:graphic>
          <a:graphicData uri="http://schemas.openxmlformats.org/drawingml/2006/table">
            <a:tbl>
              <a:tblPr>
                <a:noFill/>
              </a:tblPr>
              <a:tblGrid>
                <a:gridCol w="1411656">
                  <a:extLst>
                    <a:ext uri="{9D8B030D-6E8A-4147-A177-3AD203B41FA5}">
                      <a16:colId xmlns:a16="http://schemas.microsoft.com/office/drawing/2014/main" val="20000"/>
                    </a:ext>
                  </a:extLst>
                </a:gridCol>
                <a:gridCol w="1356031">
                  <a:extLst>
                    <a:ext uri="{9D8B030D-6E8A-4147-A177-3AD203B41FA5}">
                      <a16:colId xmlns:a16="http://schemas.microsoft.com/office/drawing/2014/main" val="3419960763"/>
                    </a:ext>
                  </a:extLst>
                </a:gridCol>
                <a:gridCol w="1247628">
                  <a:extLst>
                    <a:ext uri="{9D8B030D-6E8A-4147-A177-3AD203B41FA5}">
                      <a16:colId xmlns:a16="http://schemas.microsoft.com/office/drawing/2014/main" val="20001"/>
                    </a:ext>
                  </a:extLst>
                </a:gridCol>
                <a:gridCol w="1130660">
                  <a:extLst>
                    <a:ext uri="{9D8B030D-6E8A-4147-A177-3AD203B41FA5}">
                      <a16:colId xmlns:a16="http://schemas.microsoft.com/office/drawing/2014/main" val="20007"/>
                    </a:ext>
                  </a:extLst>
                </a:gridCol>
                <a:gridCol w="1057521">
                  <a:extLst>
                    <a:ext uri="{9D8B030D-6E8A-4147-A177-3AD203B41FA5}">
                      <a16:colId xmlns:a16="http://schemas.microsoft.com/office/drawing/2014/main" val="20008"/>
                    </a:ext>
                  </a:extLst>
                </a:gridCol>
                <a:gridCol w="1080102">
                  <a:extLst>
                    <a:ext uri="{9D8B030D-6E8A-4147-A177-3AD203B41FA5}">
                      <a16:colId xmlns:a16="http://schemas.microsoft.com/office/drawing/2014/main" val="20009"/>
                    </a:ext>
                  </a:extLst>
                </a:gridCol>
                <a:gridCol w="1180991">
                  <a:extLst>
                    <a:ext uri="{9D8B030D-6E8A-4147-A177-3AD203B41FA5}">
                      <a16:colId xmlns:a16="http://schemas.microsoft.com/office/drawing/2014/main" val="20010"/>
                    </a:ext>
                  </a:extLst>
                </a:gridCol>
              </a:tblGrid>
              <a:tr h="1206456">
                <a:tc>
                  <a:txBody>
                    <a:bodyPr/>
                    <a:lstStyle/>
                    <a:p>
                      <a:pPr marL="0" marR="0" lvl="0" indent="0" algn="ctr" rtl="0">
                        <a:lnSpc>
                          <a:spcPct val="100000"/>
                        </a:lnSpc>
                        <a:spcBef>
                          <a:spcPts val="0"/>
                        </a:spcBef>
                        <a:spcAft>
                          <a:spcPts val="0"/>
                        </a:spcAft>
                        <a:buClr>
                          <a:srgbClr val="000000"/>
                        </a:buClr>
                        <a:buSzPts val="1100"/>
                        <a:buFont typeface="Arial"/>
                        <a:buNone/>
                      </a:pPr>
                      <a:endParaRPr sz="1000" b="1" u="none" strike="noStrike" cap="none" dirty="0">
                        <a:solidFill>
                          <a:schemeClr val="lt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600" b="1" u="none" strike="noStrike" cap="none" dirty="0">
                          <a:solidFill>
                            <a:schemeClr val="lt1"/>
                          </a:solidFill>
                          <a:latin typeface="Bitter" pitchFamily="2" charset="77"/>
                          <a:ea typeface="Georgia"/>
                          <a:cs typeface="Georgia"/>
                          <a:sym typeface="Georgia"/>
                        </a:rPr>
                        <a:t>Activities</a:t>
                      </a:r>
                      <a:endParaRPr sz="1600" b="1" u="none" strike="noStrike" cap="none" dirty="0">
                        <a:solidFill>
                          <a:schemeClr val="lt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600" b="1" u="none" strike="noStrike" cap="none" dirty="0">
                          <a:solidFill>
                            <a:schemeClr val="lt1"/>
                          </a:solidFill>
                          <a:latin typeface="Bitter" pitchFamily="2" charset="77"/>
                          <a:ea typeface="Georgia"/>
                          <a:cs typeface="Georgia"/>
                          <a:sym typeface="Georgia"/>
                        </a:rPr>
                        <a:t>Academics</a:t>
                      </a:r>
                      <a:endParaRPr sz="1600" b="1" u="none" strike="noStrike" cap="none" dirty="0">
                        <a:solidFill>
                          <a:schemeClr val="lt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600" b="1" u="none" strike="noStrike" cap="none" dirty="0">
                          <a:solidFill>
                            <a:schemeClr val="bg1"/>
                          </a:solidFill>
                          <a:latin typeface="Bitter" pitchFamily="2" charset="77"/>
                          <a:ea typeface="Georgia"/>
                          <a:cs typeface="Georgia"/>
                          <a:sym typeface="Georgia"/>
                        </a:rPr>
                        <a:t>UGRD Costs</a:t>
                      </a:r>
                      <a:endParaRPr sz="1600" b="1"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600" b="1" u="none" strike="noStrike" cap="none" dirty="0">
                          <a:solidFill>
                            <a:schemeClr val="bg1"/>
                          </a:solidFill>
                          <a:latin typeface="Bitter" pitchFamily="2" charset="77"/>
                          <a:ea typeface="Georgia"/>
                          <a:cs typeface="Georgia"/>
                          <a:sym typeface="Georgia"/>
                        </a:rPr>
                        <a:t>GRAD Costs</a:t>
                      </a:r>
                      <a:endParaRPr sz="1600" b="1"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600" b="1" u="none" strike="noStrike" cap="none" dirty="0">
                          <a:solidFill>
                            <a:schemeClr val="lt1"/>
                          </a:solidFill>
                          <a:latin typeface="Bitter" pitchFamily="2" charset="77"/>
                          <a:ea typeface="Georgia"/>
                          <a:cs typeface="Georgia"/>
                          <a:sym typeface="Georgia"/>
                        </a:rPr>
                        <a:t>Dining</a:t>
                      </a:r>
                      <a:endParaRPr sz="1600" b="1" u="none" strike="noStrike" cap="none" dirty="0">
                        <a:solidFill>
                          <a:schemeClr val="lt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US" sz="1600" b="1" u="none" strike="noStrike" cap="none" dirty="0">
                          <a:solidFill>
                            <a:schemeClr val="lt1"/>
                          </a:solidFill>
                          <a:latin typeface="Bitter" pitchFamily="2" charset="77"/>
                          <a:ea typeface="Georgia"/>
                          <a:cs typeface="Georgia"/>
                          <a:sym typeface="Georgia"/>
                        </a:rPr>
                        <a:t>Parking</a:t>
                      </a:r>
                      <a:endParaRPr sz="1600" b="1" u="none" strike="noStrike" cap="none" dirty="0">
                        <a:solidFill>
                          <a:schemeClr val="lt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r h="764556">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dirty="0">
                          <a:solidFill>
                            <a:schemeClr val="bg1"/>
                          </a:solidFill>
                          <a:latin typeface="Bitter" pitchFamily="2" charset="77"/>
                          <a:ea typeface="Georgia"/>
                          <a:cs typeface="Georgia"/>
                          <a:sym typeface="Georgia"/>
                        </a:rPr>
                        <a:t>Promoters</a:t>
                      </a:r>
                      <a:endParaRPr sz="1400" b="1"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90000"/>
                        <a:lumOff val="10000"/>
                      </a:schemeClr>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dirty="0">
                          <a:solidFill>
                            <a:schemeClr val="bg1"/>
                          </a:solidFill>
                          <a:latin typeface="Bitter" pitchFamily="2" charset="77"/>
                          <a:ea typeface="Georgia"/>
                          <a:cs typeface="Georgia"/>
                          <a:sym typeface="Georgia"/>
                        </a:rPr>
                        <a:t>36%</a:t>
                      </a:r>
                      <a:endParaRPr sz="14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90000"/>
                        <a:lumOff val="10000"/>
                      </a:schemeClr>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dirty="0">
                          <a:solidFill>
                            <a:schemeClr val="bg1"/>
                          </a:solidFill>
                          <a:latin typeface="Bitter" pitchFamily="2" charset="77"/>
                          <a:ea typeface="Georgia"/>
                          <a:cs typeface="Georgia"/>
                          <a:sym typeface="Georgia"/>
                        </a:rPr>
                        <a:t>34%</a:t>
                      </a:r>
                      <a:endParaRPr sz="14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90000"/>
                        <a:lumOff val="10000"/>
                      </a:schemeClr>
                    </a:solidFill>
                  </a:tcPr>
                </a:tc>
                <a:tc>
                  <a:txBody>
                    <a:bodyPr/>
                    <a:lstStyle/>
                    <a:p>
                      <a:pPr marL="0" marR="0" lvl="0" indent="0" algn="ctr" rtl="0">
                        <a:lnSpc>
                          <a:spcPct val="50000"/>
                        </a:lnSpc>
                        <a:spcBef>
                          <a:spcPts val="0"/>
                        </a:spcBef>
                        <a:spcAft>
                          <a:spcPts val="0"/>
                        </a:spcAft>
                        <a:buClr>
                          <a:srgbClr val="000000"/>
                        </a:buClr>
                        <a:buSzPts val="1300"/>
                        <a:buFont typeface="Arial"/>
                        <a:buNone/>
                      </a:pPr>
                      <a:r>
                        <a:rPr lang="en-US" sz="1300" u="none" strike="noStrike" cap="none" dirty="0">
                          <a:solidFill>
                            <a:schemeClr val="bg1"/>
                          </a:solidFill>
                          <a:latin typeface="Bitter" pitchFamily="2" charset="77"/>
                          <a:ea typeface="Georgia"/>
                          <a:cs typeface="Georgia"/>
                          <a:sym typeface="Georgia"/>
                        </a:rPr>
                        <a:t>17%</a:t>
                      </a:r>
                      <a:endParaRPr sz="13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90000"/>
                        <a:lumOff val="10000"/>
                      </a:schemeClr>
                    </a:solidFill>
                  </a:tcPr>
                </a:tc>
                <a:tc>
                  <a:txBody>
                    <a:bodyPr/>
                    <a:lstStyle/>
                    <a:p>
                      <a:pPr marL="0" marR="0" lvl="0" indent="0" algn="ctr" rtl="0">
                        <a:lnSpc>
                          <a:spcPct val="50000"/>
                        </a:lnSpc>
                        <a:spcBef>
                          <a:spcPts val="0"/>
                        </a:spcBef>
                        <a:spcAft>
                          <a:spcPts val="0"/>
                        </a:spcAft>
                        <a:buClr>
                          <a:srgbClr val="000000"/>
                        </a:buClr>
                        <a:buSzPts val="1300"/>
                        <a:buFont typeface="Arial"/>
                        <a:buNone/>
                      </a:pPr>
                      <a:r>
                        <a:rPr lang="en-US" sz="1300" u="none" strike="noStrike" cap="none" dirty="0">
                          <a:solidFill>
                            <a:schemeClr val="bg1"/>
                          </a:solidFill>
                          <a:latin typeface="Bitter" pitchFamily="2" charset="77"/>
                          <a:ea typeface="Georgia"/>
                          <a:cs typeface="Georgia"/>
                          <a:sym typeface="Georgia"/>
                        </a:rPr>
                        <a:t>15%</a:t>
                      </a:r>
                      <a:endParaRPr sz="13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90000"/>
                        <a:lumOff val="10000"/>
                      </a:schemeClr>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dirty="0">
                          <a:solidFill>
                            <a:schemeClr val="bg1"/>
                          </a:solidFill>
                          <a:latin typeface="Bitter" pitchFamily="2" charset="77"/>
                          <a:ea typeface="Georgia"/>
                          <a:cs typeface="Georgia"/>
                          <a:sym typeface="Georgia"/>
                        </a:rPr>
                        <a:t>14%</a:t>
                      </a:r>
                      <a:endParaRPr sz="14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90000"/>
                        <a:lumOff val="10000"/>
                      </a:schemeClr>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dirty="0">
                          <a:solidFill>
                            <a:schemeClr val="bg1"/>
                          </a:solidFill>
                          <a:latin typeface="Bitter" pitchFamily="2" charset="77"/>
                          <a:ea typeface="Georgia"/>
                          <a:cs typeface="Georgia"/>
                          <a:sym typeface="Georgia"/>
                        </a:rPr>
                        <a:t>6%</a:t>
                      </a:r>
                      <a:endParaRPr sz="14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90000"/>
                        <a:lumOff val="10000"/>
                      </a:schemeClr>
                    </a:solidFill>
                  </a:tcPr>
                </a:tc>
                <a:extLst>
                  <a:ext uri="{0D108BD9-81ED-4DB2-BD59-A6C34878D82A}">
                    <a16:rowId xmlns:a16="http://schemas.microsoft.com/office/drawing/2014/main" val="10001"/>
                  </a:ext>
                </a:extLst>
              </a:tr>
              <a:tr h="726336">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dirty="0">
                          <a:latin typeface="Bitter" pitchFamily="2" charset="77"/>
                          <a:ea typeface="Georgia"/>
                          <a:cs typeface="Georgia"/>
                          <a:sym typeface="Georgia"/>
                        </a:rPr>
                        <a:t>Passives</a:t>
                      </a:r>
                      <a:endParaRPr sz="1400" b="1" u="none" strike="noStrike" cap="none" dirty="0">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2"/>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dirty="0">
                          <a:solidFill>
                            <a:schemeClr val="dk1"/>
                          </a:solidFill>
                          <a:latin typeface="Bitter" pitchFamily="2" charset="77"/>
                          <a:ea typeface="Georgia"/>
                          <a:cs typeface="Georgia"/>
                          <a:sym typeface="Georgia"/>
                        </a:rPr>
                        <a:t>45%</a:t>
                      </a:r>
                      <a:endParaRPr sz="1400" u="none" strike="noStrike" cap="none" dirty="0">
                        <a:solidFill>
                          <a:schemeClr val="dk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2"/>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a:solidFill>
                            <a:schemeClr val="dk1"/>
                          </a:solidFill>
                          <a:latin typeface="Bitter" pitchFamily="2" charset="77"/>
                          <a:ea typeface="Georgia"/>
                          <a:cs typeface="Georgia"/>
                          <a:sym typeface="Georgia"/>
                        </a:rPr>
                        <a:t>35%</a:t>
                      </a:r>
                      <a:endParaRPr sz="1400" u="none" strike="noStrike" cap="none">
                        <a:solidFill>
                          <a:schemeClr val="dk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2"/>
                    </a:solidFill>
                  </a:tcPr>
                </a:tc>
                <a:tc>
                  <a:txBody>
                    <a:bodyPr/>
                    <a:lstStyle/>
                    <a:p>
                      <a:pPr marL="0" marR="0" lvl="0" indent="0" algn="ctr" rtl="0">
                        <a:lnSpc>
                          <a:spcPct val="50000"/>
                        </a:lnSpc>
                        <a:spcBef>
                          <a:spcPts val="0"/>
                        </a:spcBef>
                        <a:spcAft>
                          <a:spcPts val="0"/>
                        </a:spcAft>
                        <a:buClr>
                          <a:srgbClr val="000000"/>
                        </a:buClr>
                        <a:buSzPts val="1300"/>
                        <a:buFont typeface="Arial"/>
                        <a:buNone/>
                      </a:pPr>
                      <a:r>
                        <a:rPr lang="en-US" sz="1300" u="none" strike="noStrike" cap="none" dirty="0">
                          <a:solidFill>
                            <a:schemeClr val="dk1"/>
                          </a:solidFill>
                          <a:latin typeface="Bitter" pitchFamily="2" charset="77"/>
                          <a:ea typeface="Georgia"/>
                          <a:cs typeface="Georgia"/>
                          <a:sym typeface="Georgia"/>
                        </a:rPr>
                        <a:t>35%</a:t>
                      </a:r>
                      <a:endParaRPr sz="1300" u="none" strike="noStrike" cap="none" dirty="0">
                        <a:solidFill>
                          <a:schemeClr val="dk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2"/>
                    </a:solidFill>
                  </a:tcPr>
                </a:tc>
                <a:tc>
                  <a:txBody>
                    <a:bodyPr/>
                    <a:lstStyle/>
                    <a:p>
                      <a:pPr marL="0" marR="0" lvl="0" indent="0" algn="ctr" rtl="0">
                        <a:lnSpc>
                          <a:spcPct val="50000"/>
                        </a:lnSpc>
                        <a:spcBef>
                          <a:spcPts val="0"/>
                        </a:spcBef>
                        <a:spcAft>
                          <a:spcPts val="0"/>
                        </a:spcAft>
                        <a:buClr>
                          <a:srgbClr val="000000"/>
                        </a:buClr>
                        <a:buSzPts val="1300"/>
                        <a:buFont typeface="Arial"/>
                        <a:buNone/>
                      </a:pPr>
                      <a:r>
                        <a:rPr lang="en-US" sz="1300" u="none" strike="noStrike" cap="none" dirty="0">
                          <a:solidFill>
                            <a:schemeClr val="dk1"/>
                          </a:solidFill>
                          <a:latin typeface="Bitter" pitchFamily="2" charset="77"/>
                          <a:ea typeface="Georgia"/>
                          <a:cs typeface="Georgia"/>
                          <a:sym typeface="Georgia"/>
                        </a:rPr>
                        <a:t>20%</a:t>
                      </a:r>
                      <a:endParaRPr sz="1300" u="none" strike="noStrike" cap="none" dirty="0">
                        <a:solidFill>
                          <a:schemeClr val="dk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2"/>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dirty="0">
                          <a:solidFill>
                            <a:schemeClr val="dk1"/>
                          </a:solidFill>
                          <a:latin typeface="Bitter" pitchFamily="2" charset="77"/>
                          <a:ea typeface="Georgia"/>
                          <a:cs typeface="Georgia"/>
                          <a:sym typeface="Georgia"/>
                        </a:rPr>
                        <a:t>40%</a:t>
                      </a:r>
                      <a:endParaRPr sz="1400" u="none" strike="noStrike" cap="none" dirty="0">
                        <a:solidFill>
                          <a:schemeClr val="dk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2"/>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a:solidFill>
                            <a:schemeClr val="dk1"/>
                          </a:solidFill>
                          <a:latin typeface="Bitter" pitchFamily="2" charset="77"/>
                          <a:ea typeface="Georgia"/>
                          <a:cs typeface="Georgia"/>
                          <a:sym typeface="Georgia"/>
                        </a:rPr>
                        <a:t>25%</a:t>
                      </a:r>
                      <a:endParaRPr sz="1400" u="none" strike="noStrike" cap="none">
                        <a:solidFill>
                          <a:schemeClr val="dk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lt2"/>
                    </a:solidFill>
                  </a:tcPr>
                </a:tc>
                <a:extLst>
                  <a:ext uri="{0D108BD9-81ED-4DB2-BD59-A6C34878D82A}">
                    <a16:rowId xmlns:a16="http://schemas.microsoft.com/office/drawing/2014/main" val="10002"/>
                  </a:ext>
                </a:extLst>
              </a:tr>
              <a:tr h="726336">
                <a:tc>
                  <a:txBody>
                    <a:bodyPr/>
                    <a:lstStyle/>
                    <a:p>
                      <a:pPr marL="0" marR="0" lvl="0" indent="0" algn="ctr" rtl="0">
                        <a:lnSpc>
                          <a:spcPct val="100000"/>
                        </a:lnSpc>
                        <a:spcBef>
                          <a:spcPts val="0"/>
                        </a:spcBef>
                        <a:spcAft>
                          <a:spcPts val="0"/>
                        </a:spcAft>
                        <a:buClr>
                          <a:srgbClr val="000000"/>
                        </a:buClr>
                        <a:buSzPts val="1400"/>
                        <a:buFont typeface="Arial"/>
                        <a:buNone/>
                      </a:pPr>
                      <a:r>
                        <a:rPr lang="en-US" sz="1400" b="1" u="none" strike="noStrike" cap="none" dirty="0">
                          <a:solidFill>
                            <a:schemeClr val="bg1"/>
                          </a:solidFill>
                          <a:latin typeface="Bitter" pitchFamily="2" charset="77"/>
                          <a:ea typeface="Georgia"/>
                          <a:cs typeface="Georgia"/>
                          <a:sym typeface="Georgia"/>
                        </a:rPr>
                        <a:t>Detractors</a:t>
                      </a:r>
                      <a:endParaRPr sz="1400" b="1"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dirty="0">
                          <a:solidFill>
                            <a:schemeClr val="bg1"/>
                          </a:solidFill>
                          <a:latin typeface="Bitter" pitchFamily="2" charset="77"/>
                          <a:ea typeface="Georgia"/>
                          <a:cs typeface="Georgia"/>
                          <a:sym typeface="Georgia"/>
                        </a:rPr>
                        <a:t>19%</a:t>
                      </a:r>
                      <a:endParaRPr sz="14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dirty="0">
                          <a:solidFill>
                            <a:schemeClr val="bg1"/>
                          </a:solidFill>
                          <a:latin typeface="Bitter" pitchFamily="2" charset="77"/>
                          <a:ea typeface="Georgia"/>
                          <a:cs typeface="Georgia"/>
                          <a:sym typeface="Georgia"/>
                        </a:rPr>
                        <a:t>31%</a:t>
                      </a:r>
                      <a:endParaRPr sz="14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50000"/>
                        </a:lnSpc>
                        <a:spcBef>
                          <a:spcPts val="0"/>
                        </a:spcBef>
                        <a:spcAft>
                          <a:spcPts val="0"/>
                        </a:spcAft>
                        <a:buClr>
                          <a:srgbClr val="000000"/>
                        </a:buClr>
                        <a:buSzPts val="1300"/>
                        <a:buFont typeface="Arial"/>
                        <a:buNone/>
                      </a:pPr>
                      <a:r>
                        <a:rPr lang="en-US" sz="1300" u="none" strike="noStrike" cap="none" dirty="0">
                          <a:solidFill>
                            <a:schemeClr val="bg1"/>
                          </a:solidFill>
                          <a:latin typeface="Bitter" pitchFamily="2" charset="77"/>
                          <a:ea typeface="Georgia"/>
                          <a:cs typeface="Georgia"/>
                          <a:sym typeface="Georgia"/>
                        </a:rPr>
                        <a:t>48%</a:t>
                      </a:r>
                      <a:endParaRPr sz="13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50000"/>
                        </a:lnSpc>
                        <a:spcBef>
                          <a:spcPts val="0"/>
                        </a:spcBef>
                        <a:spcAft>
                          <a:spcPts val="0"/>
                        </a:spcAft>
                        <a:buClr>
                          <a:srgbClr val="000000"/>
                        </a:buClr>
                        <a:buSzPts val="1300"/>
                        <a:buFont typeface="Arial"/>
                        <a:buNone/>
                      </a:pPr>
                      <a:r>
                        <a:rPr lang="en-US" sz="1300" u="none" strike="noStrike" cap="none" dirty="0">
                          <a:solidFill>
                            <a:schemeClr val="bg1"/>
                          </a:solidFill>
                          <a:latin typeface="Bitter" pitchFamily="2" charset="77"/>
                          <a:ea typeface="Georgia"/>
                          <a:cs typeface="Georgia"/>
                          <a:sym typeface="Georgia"/>
                        </a:rPr>
                        <a:t>65%</a:t>
                      </a:r>
                      <a:endParaRPr sz="13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dirty="0">
                          <a:solidFill>
                            <a:schemeClr val="bg1"/>
                          </a:solidFill>
                          <a:latin typeface="Bitter" pitchFamily="2" charset="77"/>
                          <a:ea typeface="Georgia"/>
                          <a:cs typeface="Georgia"/>
                          <a:sym typeface="Georgia"/>
                        </a:rPr>
                        <a:t>46%</a:t>
                      </a:r>
                      <a:endParaRPr sz="14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50000"/>
                        </a:lnSpc>
                        <a:spcBef>
                          <a:spcPts val="0"/>
                        </a:spcBef>
                        <a:spcAft>
                          <a:spcPts val="0"/>
                        </a:spcAft>
                        <a:buClr>
                          <a:srgbClr val="000000"/>
                        </a:buClr>
                        <a:buSzPts val="1400"/>
                        <a:buFont typeface="Arial"/>
                        <a:buNone/>
                      </a:pPr>
                      <a:r>
                        <a:rPr lang="en-US" sz="1400" u="none" strike="noStrike" cap="none" dirty="0">
                          <a:solidFill>
                            <a:schemeClr val="bg1"/>
                          </a:solidFill>
                          <a:latin typeface="Bitter" pitchFamily="2" charset="77"/>
                          <a:ea typeface="Georgia"/>
                          <a:cs typeface="Georgia"/>
                          <a:sym typeface="Georgia"/>
                        </a:rPr>
                        <a:t>70%</a:t>
                      </a:r>
                      <a:endParaRPr sz="1400" u="none" strike="noStrike" cap="none" dirty="0">
                        <a:solidFill>
                          <a:schemeClr val="bg1"/>
                        </a:solidFill>
                        <a:latin typeface="Bitter" pitchFamily="2" charset="77"/>
                        <a:ea typeface="Georgia"/>
                        <a:cs typeface="Georgia"/>
                        <a:sym typeface="Georgia"/>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3"/>
                  </a:ext>
                </a:extLst>
              </a:tr>
            </a:tbl>
          </a:graphicData>
        </a:graphic>
      </p:graphicFrame>
      <p:sp>
        <p:nvSpPr>
          <p:cNvPr id="262" name="Google Shape;262;p5"/>
          <p:cNvSpPr txBox="1"/>
          <p:nvPr/>
        </p:nvSpPr>
        <p:spPr>
          <a:xfrm>
            <a:off x="328325" y="86099"/>
            <a:ext cx="8489288" cy="107776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3000"/>
              <a:buFont typeface="Arial"/>
              <a:buNone/>
            </a:pPr>
            <a:r>
              <a:rPr lang="en-US" sz="5000" b="1" i="0" u="none" strike="noStrike" cap="none" dirty="0">
                <a:solidFill>
                  <a:srgbClr val="9D0F14"/>
                </a:solidFill>
                <a:latin typeface="Alumni Sans"/>
                <a:ea typeface="Alumni Sans"/>
                <a:cs typeface="Alumni Sans"/>
                <a:sym typeface="Alumni Sans"/>
              </a:rPr>
              <a:t>Thematic Analysis and Comment Coding</a:t>
            </a:r>
            <a:endParaRPr sz="5000" b="1" i="0" u="none" strike="noStrike" cap="none" dirty="0">
              <a:solidFill>
                <a:srgbClr val="9D0F14"/>
              </a:solidFill>
              <a:latin typeface="Alumni Sans"/>
              <a:ea typeface="Alumni Sans"/>
              <a:cs typeface="Alumni Sans"/>
              <a:sym typeface="Alumni Sans"/>
            </a:endParaRPr>
          </a:p>
        </p:txBody>
      </p:sp>
      <p:pic>
        <p:nvPicPr>
          <p:cNvPr id="1026" name="Picture 2" descr="Graphic showing sentiment temperature analysis code and results for selected comments, with AI errors. The AI shows the &quot;Library services are fire!&quot; as negative.">
            <a:extLst>
              <a:ext uri="{FF2B5EF4-FFF2-40B4-BE49-F238E27FC236}">
                <a16:creationId xmlns:a16="http://schemas.microsoft.com/office/drawing/2014/main" id="{08755C57-3738-020D-F0BC-D5338812F8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8101" y="773193"/>
            <a:ext cx="6567797" cy="42842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ssolv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0325-9489-0130-C37C-62FBC6110F7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2262423-22EF-307C-187B-08360915CF9C}"/>
              </a:ext>
            </a:extLst>
          </p:cNvPr>
          <p:cNvSpPr>
            <a:spLocks noGrp="1"/>
          </p:cNvSpPr>
          <p:nvPr>
            <p:ph type="title"/>
          </p:nvPr>
        </p:nvSpPr>
        <p:spPr/>
        <p:txBody>
          <a:bodyPr/>
          <a:lstStyle/>
          <a:p>
            <a:r>
              <a:rPr lang="en-US" dirty="0"/>
              <a:t>Weekly Summarization</a:t>
            </a:r>
          </a:p>
        </p:txBody>
      </p:sp>
      <p:pic>
        <p:nvPicPr>
          <p:cNvPr id="2" name="Picture 1" descr="Graphic shows AI summarry of weekly sentiment">
            <a:extLst>
              <a:ext uri="{FF2B5EF4-FFF2-40B4-BE49-F238E27FC236}">
                <a16:creationId xmlns:a16="http://schemas.microsoft.com/office/drawing/2014/main" id="{6580F0FB-12C3-E3DA-CCEC-B28C6C916509}"/>
              </a:ext>
            </a:extLst>
          </p:cNvPr>
          <p:cNvPicPr>
            <a:picLocks noChangeAspect="1"/>
          </p:cNvPicPr>
          <p:nvPr/>
        </p:nvPicPr>
        <p:blipFill>
          <a:blip r:embed="rId2"/>
          <a:stretch>
            <a:fillRect/>
          </a:stretch>
        </p:blipFill>
        <p:spPr>
          <a:xfrm>
            <a:off x="256742" y="1040178"/>
            <a:ext cx="4239411" cy="3600478"/>
          </a:xfrm>
          <a:prstGeom prst="rect">
            <a:avLst/>
          </a:prstGeom>
        </p:spPr>
      </p:pic>
      <p:pic>
        <p:nvPicPr>
          <p:cNvPr id="5" name="Picture 4" descr="Graphic shows AI summary of promoter, detractor, and passives sentiment separately.">
            <a:extLst>
              <a:ext uri="{FF2B5EF4-FFF2-40B4-BE49-F238E27FC236}">
                <a16:creationId xmlns:a16="http://schemas.microsoft.com/office/drawing/2014/main" id="{47B40093-671D-2D45-3AC6-575DA7A9F525}"/>
              </a:ext>
            </a:extLst>
          </p:cNvPr>
          <p:cNvPicPr>
            <a:picLocks noChangeAspect="1"/>
          </p:cNvPicPr>
          <p:nvPr/>
        </p:nvPicPr>
        <p:blipFill>
          <a:blip r:embed="rId3"/>
          <a:stretch>
            <a:fillRect/>
          </a:stretch>
        </p:blipFill>
        <p:spPr>
          <a:xfrm>
            <a:off x="4647850" y="1040178"/>
            <a:ext cx="4146342" cy="3749536"/>
          </a:xfrm>
          <a:prstGeom prst="rect">
            <a:avLst/>
          </a:prstGeom>
        </p:spPr>
      </p:pic>
    </p:spTree>
    <p:extLst>
      <p:ext uri="{BB962C8B-B14F-4D97-AF65-F5344CB8AC3E}">
        <p14:creationId xmlns:p14="http://schemas.microsoft.com/office/powerpoint/2010/main" val="2816438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0325-9489-0130-C37C-62FBC6110F7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D3F08B7-8480-A77E-5416-26AE4CFB6C11}"/>
              </a:ext>
            </a:extLst>
          </p:cNvPr>
          <p:cNvSpPr>
            <a:spLocks noGrp="1"/>
          </p:cNvSpPr>
          <p:nvPr>
            <p:ph type="body" sz="quarter" idx="13"/>
          </p:nvPr>
        </p:nvSpPr>
        <p:spPr/>
        <p:txBody>
          <a:bodyPr>
            <a:normAutofit/>
          </a:bodyPr>
          <a:lstStyle/>
          <a:p>
            <a:pPr marL="0" indent="0">
              <a:buNone/>
            </a:pPr>
            <a:r>
              <a:rPr lang="en-US" b="1" dirty="0"/>
              <a:t>Shift from Welcome Experiences</a:t>
            </a:r>
          </a:p>
          <a:p>
            <a:pPr lvl="1"/>
            <a:r>
              <a:rPr lang="en-US" dirty="0"/>
              <a:t>This week saw a 2x increase in mentions of an Inclusive and Diverse Community noting access to numerous clubs, supportive faculty, and welcoming spaces.</a:t>
            </a:r>
          </a:p>
          <a:p>
            <a:pPr lvl="1"/>
            <a:r>
              <a:rPr lang="en-US" dirty="0"/>
              <a:t>This week’s feedback leaned toward sustained academic and personal development. </a:t>
            </a:r>
          </a:p>
          <a:p>
            <a:pPr lvl="1"/>
            <a:r>
              <a:rPr lang="en-US" dirty="0"/>
              <a:t>The transition reflects students settling into campus life and focusing more on long-term resources and community engagement.</a:t>
            </a:r>
          </a:p>
        </p:txBody>
      </p:sp>
      <p:sp>
        <p:nvSpPr>
          <p:cNvPr id="3" name="Title 2">
            <a:extLst>
              <a:ext uri="{FF2B5EF4-FFF2-40B4-BE49-F238E27FC236}">
                <a16:creationId xmlns:a16="http://schemas.microsoft.com/office/drawing/2014/main" id="{22262423-22EF-307C-187B-08360915CF9C}"/>
              </a:ext>
            </a:extLst>
          </p:cNvPr>
          <p:cNvSpPr>
            <a:spLocks noGrp="1"/>
          </p:cNvSpPr>
          <p:nvPr>
            <p:ph type="title"/>
          </p:nvPr>
        </p:nvSpPr>
        <p:spPr/>
        <p:txBody>
          <a:bodyPr/>
          <a:lstStyle/>
          <a:p>
            <a:r>
              <a:rPr lang="en-US" dirty="0"/>
              <a:t>Weekly Summarization – Key Changes</a:t>
            </a:r>
          </a:p>
        </p:txBody>
      </p:sp>
    </p:spTree>
    <p:extLst>
      <p:ext uri="{BB962C8B-B14F-4D97-AF65-F5344CB8AC3E}">
        <p14:creationId xmlns:p14="http://schemas.microsoft.com/office/powerpoint/2010/main" val="3153162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0325-9489-0130-C37C-62FBC6110F7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2262423-22EF-307C-187B-08360915CF9C}"/>
              </a:ext>
            </a:extLst>
          </p:cNvPr>
          <p:cNvSpPr>
            <a:spLocks noGrp="1"/>
          </p:cNvSpPr>
          <p:nvPr>
            <p:ph type="title"/>
          </p:nvPr>
        </p:nvSpPr>
        <p:spPr/>
        <p:txBody>
          <a:bodyPr>
            <a:normAutofit/>
          </a:bodyPr>
          <a:lstStyle/>
          <a:p>
            <a:r>
              <a:rPr lang="en-US" dirty="0"/>
              <a:t>Themes by NPS (Promoters)</a:t>
            </a:r>
          </a:p>
        </p:txBody>
      </p:sp>
      <p:sp>
        <p:nvSpPr>
          <p:cNvPr id="4" name="Text Placeholder 3">
            <a:extLst>
              <a:ext uri="{FF2B5EF4-FFF2-40B4-BE49-F238E27FC236}">
                <a16:creationId xmlns:a16="http://schemas.microsoft.com/office/drawing/2014/main" id="{1D3F08B7-8480-A77E-5416-26AE4CFB6C11}"/>
              </a:ext>
            </a:extLst>
          </p:cNvPr>
          <p:cNvSpPr>
            <a:spLocks noGrp="1"/>
          </p:cNvSpPr>
          <p:nvPr>
            <p:ph type="body" sz="quarter" idx="13"/>
          </p:nvPr>
        </p:nvSpPr>
        <p:spPr/>
        <p:txBody>
          <a:bodyPr>
            <a:normAutofit/>
          </a:bodyPr>
          <a:lstStyle/>
          <a:p>
            <a:pPr marL="0" indent="0">
              <a:buNone/>
            </a:pPr>
            <a:r>
              <a:rPr lang="en-US" b="1" dirty="0"/>
              <a:t>Welcoming Community</a:t>
            </a:r>
          </a:p>
          <a:p>
            <a:pPr lvl="1"/>
            <a:r>
              <a:rPr lang="en-US" dirty="0"/>
              <a:t>Appeared in 24% of Promoter responses; 2.3x more likely than in Not Promoter responses.</a:t>
            </a:r>
          </a:p>
          <a:p>
            <a:pPr lvl="1"/>
            <a:r>
              <a:rPr lang="en-US" dirty="0"/>
              <a:t>Students emphasized the friendliness of peers, the availability of clubs and groups, and the overall inclusive campus atmosphere. </a:t>
            </a:r>
          </a:p>
          <a:p>
            <a:pPr lvl="1"/>
            <a:r>
              <a:rPr lang="en-US" dirty="0"/>
              <a:t>The community was credited for helping students feel connected, valued, and comfortable, especially in their first weeks on campus.</a:t>
            </a:r>
          </a:p>
        </p:txBody>
      </p:sp>
    </p:spTree>
    <p:extLst>
      <p:ext uri="{BB962C8B-B14F-4D97-AF65-F5344CB8AC3E}">
        <p14:creationId xmlns:p14="http://schemas.microsoft.com/office/powerpoint/2010/main" val="1165693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0325-9489-0130-C37C-62FBC6110F7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2262423-22EF-307C-187B-08360915CF9C}"/>
              </a:ext>
            </a:extLst>
          </p:cNvPr>
          <p:cNvSpPr>
            <a:spLocks noGrp="1"/>
          </p:cNvSpPr>
          <p:nvPr>
            <p:ph type="title"/>
          </p:nvPr>
        </p:nvSpPr>
        <p:spPr/>
        <p:txBody>
          <a:bodyPr>
            <a:normAutofit/>
          </a:bodyPr>
          <a:lstStyle/>
          <a:p>
            <a:r>
              <a:rPr lang="en-US" dirty="0"/>
              <a:t>Themes by NPS (Detractors)</a:t>
            </a:r>
          </a:p>
        </p:txBody>
      </p:sp>
      <p:sp>
        <p:nvSpPr>
          <p:cNvPr id="4" name="Text Placeholder 3">
            <a:extLst>
              <a:ext uri="{FF2B5EF4-FFF2-40B4-BE49-F238E27FC236}">
                <a16:creationId xmlns:a16="http://schemas.microsoft.com/office/drawing/2014/main" id="{1D3F08B7-8480-A77E-5416-26AE4CFB6C11}"/>
              </a:ext>
            </a:extLst>
          </p:cNvPr>
          <p:cNvSpPr>
            <a:spLocks noGrp="1"/>
          </p:cNvSpPr>
          <p:nvPr>
            <p:ph type="body" sz="quarter" idx="13"/>
          </p:nvPr>
        </p:nvSpPr>
        <p:spPr/>
        <p:txBody>
          <a:bodyPr>
            <a:normAutofit/>
          </a:bodyPr>
          <a:lstStyle/>
          <a:p>
            <a:pPr marL="0" indent="0">
              <a:buNone/>
            </a:pPr>
            <a:r>
              <a:rPr lang="en-US" b="1" dirty="0"/>
              <a:t>Transportation Challenges</a:t>
            </a:r>
          </a:p>
          <a:p>
            <a:pPr lvl="1"/>
            <a:r>
              <a:rPr lang="en-US" dirty="0"/>
              <a:t>Appeared in 20% of Detractor responses; only found in Detractor feedback.</a:t>
            </a:r>
          </a:p>
          <a:p>
            <a:pPr lvl="1"/>
            <a:r>
              <a:rPr lang="en-US" dirty="0"/>
              <a:t>Concerns focused on inefficient shuttle routes, limited access for students without cars, and underused parking infrastructure. These issues impacted daily mobility and led to overall frustration with campus accessibility.</a:t>
            </a:r>
          </a:p>
        </p:txBody>
      </p:sp>
    </p:spTree>
    <p:extLst>
      <p:ext uri="{BB962C8B-B14F-4D97-AF65-F5344CB8AC3E}">
        <p14:creationId xmlns:p14="http://schemas.microsoft.com/office/powerpoint/2010/main" val="59675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9DF19-5370-BE0F-ABC1-F4147E80938D}"/>
              </a:ext>
            </a:extLst>
          </p:cNvPr>
          <p:cNvSpPr>
            <a:spLocks noGrp="1"/>
          </p:cNvSpPr>
          <p:nvPr>
            <p:ph type="ctrTitle"/>
          </p:nvPr>
        </p:nvSpPr>
        <p:spPr>
          <a:xfrm>
            <a:off x="141173" y="189395"/>
            <a:ext cx="6554244" cy="1089677"/>
          </a:xfrm>
        </p:spPr>
        <p:txBody>
          <a:bodyPr/>
          <a:lstStyle/>
          <a:p>
            <a:r>
              <a:rPr lang="en-US" dirty="0"/>
              <a:t>Overview</a:t>
            </a:r>
          </a:p>
        </p:txBody>
      </p:sp>
      <p:graphicFrame>
        <p:nvGraphicFramePr>
          <p:cNvPr id="4" name="Diagram 3">
            <a:extLst>
              <a:ext uri="{FF2B5EF4-FFF2-40B4-BE49-F238E27FC236}">
                <a16:creationId xmlns:a16="http://schemas.microsoft.com/office/drawing/2014/main" id="{C6F05421-265C-89A7-28D2-FBCB6FD5439C}"/>
              </a:ext>
            </a:extLst>
          </p:cNvPr>
          <p:cNvGraphicFramePr/>
          <p:nvPr>
            <p:extLst>
              <p:ext uri="{D42A27DB-BD31-4B8C-83A1-F6EECF244321}">
                <p14:modId xmlns:p14="http://schemas.microsoft.com/office/powerpoint/2010/main" val="2666727433"/>
              </p:ext>
            </p:extLst>
          </p:nvPr>
        </p:nvGraphicFramePr>
        <p:xfrm>
          <a:off x="231321" y="1039585"/>
          <a:ext cx="8463643" cy="3914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094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0325-9489-0130-C37C-62FBC6110F7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2262423-22EF-307C-187B-08360915CF9C}"/>
              </a:ext>
            </a:extLst>
          </p:cNvPr>
          <p:cNvSpPr>
            <a:spLocks noGrp="1"/>
          </p:cNvSpPr>
          <p:nvPr>
            <p:ph type="title"/>
          </p:nvPr>
        </p:nvSpPr>
        <p:spPr/>
        <p:txBody>
          <a:bodyPr>
            <a:normAutofit/>
          </a:bodyPr>
          <a:lstStyle/>
          <a:p>
            <a:r>
              <a:rPr lang="en-US" dirty="0"/>
              <a:t>Themes by NPS (Passives)</a:t>
            </a:r>
          </a:p>
        </p:txBody>
      </p:sp>
      <p:sp>
        <p:nvSpPr>
          <p:cNvPr id="4" name="Text Placeholder 3">
            <a:extLst>
              <a:ext uri="{FF2B5EF4-FFF2-40B4-BE49-F238E27FC236}">
                <a16:creationId xmlns:a16="http://schemas.microsoft.com/office/drawing/2014/main" id="{1D3F08B7-8480-A77E-5416-26AE4CFB6C11}"/>
              </a:ext>
            </a:extLst>
          </p:cNvPr>
          <p:cNvSpPr>
            <a:spLocks noGrp="1"/>
          </p:cNvSpPr>
          <p:nvPr>
            <p:ph type="body" sz="quarter" idx="13"/>
          </p:nvPr>
        </p:nvSpPr>
        <p:spPr/>
        <p:txBody>
          <a:bodyPr>
            <a:normAutofit/>
          </a:bodyPr>
          <a:lstStyle/>
          <a:p>
            <a:pPr marL="0" indent="0">
              <a:buNone/>
            </a:pPr>
            <a:r>
              <a:rPr lang="en-US" b="1" dirty="0"/>
              <a:t>Abundant Activities and Events</a:t>
            </a:r>
          </a:p>
          <a:p>
            <a:pPr lvl="1"/>
            <a:r>
              <a:rPr lang="en-US" dirty="0"/>
              <a:t>Found in 39% of Passive responses; 1.8x more likely than in Not Passive responses.</a:t>
            </a:r>
          </a:p>
          <a:p>
            <a:pPr lvl="1"/>
            <a:r>
              <a:rPr lang="en-US" dirty="0"/>
              <a:t>Students acknowledged the wide range of campus events and activities. While this was generally seen as a positive, some students also noted that the volume and scheduling could be overwhelming or hard to navigate, especially for newcomers.</a:t>
            </a:r>
          </a:p>
        </p:txBody>
      </p:sp>
    </p:spTree>
    <p:extLst>
      <p:ext uri="{BB962C8B-B14F-4D97-AF65-F5344CB8AC3E}">
        <p14:creationId xmlns:p14="http://schemas.microsoft.com/office/powerpoint/2010/main" val="1095670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0F72B-F3A4-5EBA-7EAD-7DFC065F5B6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D957F95-43BF-163A-0E94-AB551278581A}"/>
              </a:ext>
            </a:extLst>
          </p:cNvPr>
          <p:cNvSpPr>
            <a:spLocks noGrp="1"/>
          </p:cNvSpPr>
          <p:nvPr>
            <p:ph type="title"/>
          </p:nvPr>
        </p:nvSpPr>
        <p:spPr/>
        <p:txBody>
          <a:bodyPr/>
          <a:lstStyle/>
          <a:p>
            <a:r>
              <a:rPr lang="en-US" sz="3200" dirty="0"/>
              <a:t>Relative Classification</a:t>
            </a:r>
          </a:p>
        </p:txBody>
      </p:sp>
      <p:sp>
        <p:nvSpPr>
          <p:cNvPr id="7" name="Text Placeholder 6">
            <a:extLst>
              <a:ext uri="{FF2B5EF4-FFF2-40B4-BE49-F238E27FC236}">
                <a16:creationId xmlns:a16="http://schemas.microsoft.com/office/drawing/2014/main" id="{D7463801-D8D5-BEBF-A28E-E3640AC32A4D}"/>
              </a:ext>
            </a:extLst>
          </p:cNvPr>
          <p:cNvSpPr>
            <a:spLocks noGrp="1"/>
          </p:cNvSpPr>
          <p:nvPr>
            <p:ph type="body" sz="quarter" idx="13"/>
          </p:nvPr>
        </p:nvSpPr>
        <p:spPr/>
        <p:txBody>
          <a:bodyPr>
            <a:normAutofit lnSpcReduction="10000"/>
          </a:bodyPr>
          <a:lstStyle/>
          <a:p>
            <a:r>
              <a:rPr lang="en-US" dirty="0"/>
              <a:t>Detractors are </a:t>
            </a:r>
            <a:r>
              <a:rPr lang="en-US" b="1" dirty="0"/>
              <a:t>7.9x </a:t>
            </a:r>
            <a:r>
              <a:rPr lang="en-US" dirty="0"/>
              <a:t>more likely to mention Parking and Transportation issues than Promoters</a:t>
            </a:r>
          </a:p>
          <a:p>
            <a:r>
              <a:rPr lang="en-US" dirty="0"/>
              <a:t>…and…</a:t>
            </a:r>
          </a:p>
          <a:p>
            <a:r>
              <a:rPr lang="en-US" dirty="0"/>
              <a:t>Whereas Detractors who are </a:t>
            </a:r>
            <a:r>
              <a:rPr lang="en-US" b="1" u="sng" dirty="0"/>
              <a:t>Non-Residents </a:t>
            </a:r>
            <a:r>
              <a:rPr lang="en-US" dirty="0"/>
              <a:t>are </a:t>
            </a:r>
            <a:r>
              <a:rPr lang="en-US" b="1" u="sng" dirty="0"/>
              <a:t>14.4x</a:t>
            </a:r>
            <a:r>
              <a:rPr lang="en-US" dirty="0"/>
              <a:t> more likely to mention Parking and Transportation issues than </a:t>
            </a:r>
            <a:r>
              <a:rPr lang="en-US" b="1" u="sng" dirty="0"/>
              <a:t>Residents</a:t>
            </a:r>
          </a:p>
          <a:p>
            <a:endParaRPr lang="en-US" dirty="0"/>
          </a:p>
        </p:txBody>
      </p:sp>
      <p:graphicFrame>
        <p:nvGraphicFramePr>
          <p:cNvPr id="6" name="Diagram 5">
            <a:extLst>
              <a:ext uri="{FF2B5EF4-FFF2-40B4-BE49-F238E27FC236}">
                <a16:creationId xmlns:a16="http://schemas.microsoft.com/office/drawing/2014/main" id="{4FB52DD5-488B-C493-979F-E8BD6E94763D}"/>
              </a:ext>
            </a:extLst>
          </p:cNvPr>
          <p:cNvGraphicFramePr/>
          <p:nvPr>
            <p:extLst>
              <p:ext uri="{D42A27DB-BD31-4B8C-83A1-F6EECF244321}">
                <p14:modId xmlns:p14="http://schemas.microsoft.com/office/powerpoint/2010/main" val="4265038956"/>
              </p:ext>
            </p:extLst>
          </p:nvPr>
        </p:nvGraphicFramePr>
        <p:xfrm>
          <a:off x="2416628" y="-76200"/>
          <a:ext cx="6637903" cy="50890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5567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277D9-23E0-B4D9-86A4-9C4953098D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BCD49-C3E7-476C-D005-B5CD6DE0BE1F}"/>
              </a:ext>
            </a:extLst>
          </p:cNvPr>
          <p:cNvSpPr>
            <a:spLocks noGrp="1"/>
          </p:cNvSpPr>
          <p:nvPr>
            <p:ph type="ctrTitle"/>
          </p:nvPr>
        </p:nvSpPr>
        <p:spPr/>
        <p:txBody>
          <a:bodyPr/>
          <a:lstStyle/>
          <a:p>
            <a:r>
              <a:rPr lang="en-US" dirty="0"/>
              <a:t>AI for Coding</a:t>
            </a:r>
          </a:p>
        </p:txBody>
      </p:sp>
    </p:spTree>
    <p:extLst>
      <p:ext uri="{BB962C8B-B14F-4D97-AF65-F5344CB8AC3E}">
        <p14:creationId xmlns:p14="http://schemas.microsoft.com/office/powerpoint/2010/main" val="137070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D1B11-3981-08C4-85D4-03F098B5FA95}"/>
              </a:ext>
            </a:extLst>
          </p:cNvPr>
          <p:cNvSpPr>
            <a:spLocks noGrp="1"/>
          </p:cNvSpPr>
          <p:nvPr>
            <p:ph type="title"/>
          </p:nvPr>
        </p:nvSpPr>
        <p:spPr/>
        <p:txBody>
          <a:bodyPr/>
          <a:lstStyle/>
          <a:p>
            <a:r>
              <a:rPr lang="en-US" dirty="0"/>
              <a:t>Justification for Coding Records</a:t>
            </a:r>
          </a:p>
        </p:txBody>
      </p:sp>
      <p:graphicFrame>
        <p:nvGraphicFramePr>
          <p:cNvPr id="4" name="Diagram 3">
            <a:extLst>
              <a:ext uri="{FF2B5EF4-FFF2-40B4-BE49-F238E27FC236}">
                <a16:creationId xmlns:a16="http://schemas.microsoft.com/office/drawing/2014/main" id="{D17F7907-A514-5DC2-0E69-A0B4855C685C}"/>
              </a:ext>
            </a:extLst>
          </p:cNvPr>
          <p:cNvGraphicFramePr/>
          <p:nvPr>
            <p:extLst>
              <p:ext uri="{D42A27DB-BD31-4B8C-83A1-F6EECF244321}">
                <p14:modId xmlns:p14="http://schemas.microsoft.com/office/powerpoint/2010/main" val="1068069666"/>
              </p:ext>
            </p:extLst>
          </p:nvPr>
        </p:nvGraphicFramePr>
        <p:xfrm>
          <a:off x="0" y="858739"/>
          <a:ext cx="10161767" cy="4047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6170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21B42-7C6B-82C2-55D2-596303C5B577}"/>
              </a:ext>
            </a:extLst>
          </p:cNvPr>
          <p:cNvSpPr>
            <a:spLocks noGrp="1"/>
          </p:cNvSpPr>
          <p:nvPr>
            <p:ph type="title"/>
          </p:nvPr>
        </p:nvSpPr>
        <p:spPr/>
        <p:txBody>
          <a:bodyPr/>
          <a:lstStyle/>
          <a:p>
            <a:r>
              <a:rPr lang="en-US" dirty="0"/>
              <a:t>Prompt Construction</a:t>
            </a:r>
          </a:p>
        </p:txBody>
      </p:sp>
      <p:sp>
        <p:nvSpPr>
          <p:cNvPr id="3" name="Text Placeholder 2">
            <a:extLst>
              <a:ext uri="{FF2B5EF4-FFF2-40B4-BE49-F238E27FC236}">
                <a16:creationId xmlns:a16="http://schemas.microsoft.com/office/drawing/2014/main" id="{346BA85D-C735-AB36-1087-931CCB482180}"/>
              </a:ext>
            </a:extLst>
          </p:cNvPr>
          <p:cNvSpPr>
            <a:spLocks noGrp="1"/>
          </p:cNvSpPr>
          <p:nvPr>
            <p:ph type="body" sz="quarter" idx="13"/>
          </p:nvPr>
        </p:nvSpPr>
        <p:spPr>
          <a:xfrm>
            <a:off x="256742" y="1121570"/>
            <a:ext cx="4681018" cy="3507580"/>
          </a:xfrm>
        </p:spPr>
        <p:txBody>
          <a:bodyPr>
            <a:normAutofit/>
          </a:bodyPr>
          <a:lstStyle/>
          <a:p>
            <a:pPr marL="0" indent="0">
              <a:buNone/>
            </a:pPr>
            <a:r>
              <a:rPr lang="en-US" sz="1800" dirty="0">
                <a:highlight>
                  <a:srgbClr val="DEC8EE"/>
                </a:highlight>
              </a:rPr>
              <a:t>As a qualitative researcher</a:t>
            </a:r>
            <a:r>
              <a:rPr lang="en-US" sz="1800" dirty="0">
                <a:highlight>
                  <a:srgbClr val="D2ECFF"/>
                </a:highlight>
              </a:rPr>
              <a:t>, review the comment response in the specified cell that comes from an open-ended question related to a university student's rating of the university. </a:t>
            </a:r>
            <a:r>
              <a:rPr lang="en-US" sz="1800" dirty="0">
                <a:highlight>
                  <a:srgbClr val="FCFBE7"/>
                </a:highlight>
              </a:rPr>
              <a:t>Determine if the comment is related to parking based on an explicit and direct mention of the exact word 'parking' or 'park' within the text</a:t>
            </a:r>
            <a:r>
              <a:rPr lang="en-US" sz="1800" dirty="0">
                <a:highlight>
                  <a:srgbClr val="A9EDDC"/>
                </a:highlight>
              </a:rPr>
              <a:t>. If the comment is related to parking, return a 1 in Column C. If it is not related to parking, return a 0 in Column C. </a:t>
            </a:r>
            <a:r>
              <a:rPr lang="en-US" sz="1800" dirty="0">
                <a:highlight>
                  <a:srgbClr val="FFB8B8"/>
                </a:highlight>
              </a:rPr>
              <a:t>Do not return any other responses.</a:t>
            </a:r>
          </a:p>
        </p:txBody>
      </p:sp>
      <p:graphicFrame>
        <p:nvGraphicFramePr>
          <p:cNvPr id="4" name="Table 3">
            <a:extLst>
              <a:ext uri="{FF2B5EF4-FFF2-40B4-BE49-F238E27FC236}">
                <a16:creationId xmlns:a16="http://schemas.microsoft.com/office/drawing/2014/main" id="{AAE8D863-A9F5-2764-0C72-842ADF58B941}"/>
              </a:ext>
            </a:extLst>
          </p:cNvPr>
          <p:cNvGraphicFramePr>
            <a:graphicFrameLocks noGrp="1"/>
          </p:cNvGraphicFramePr>
          <p:nvPr>
            <p:extLst>
              <p:ext uri="{D42A27DB-BD31-4B8C-83A1-F6EECF244321}">
                <p14:modId xmlns:p14="http://schemas.microsoft.com/office/powerpoint/2010/main" val="1700413595"/>
              </p:ext>
            </p:extLst>
          </p:nvPr>
        </p:nvGraphicFramePr>
        <p:xfrm>
          <a:off x="5009322" y="1121570"/>
          <a:ext cx="3709007" cy="3507580"/>
        </p:xfrm>
        <a:graphic>
          <a:graphicData uri="http://schemas.openxmlformats.org/drawingml/2006/table">
            <a:tbl>
              <a:tblPr firstRow="1" bandRow="1">
                <a:tableStyleId>{5940675A-B579-460E-94D1-54222C63F5DA}</a:tableStyleId>
              </a:tblPr>
              <a:tblGrid>
                <a:gridCol w="3709007">
                  <a:extLst>
                    <a:ext uri="{9D8B030D-6E8A-4147-A177-3AD203B41FA5}">
                      <a16:colId xmlns:a16="http://schemas.microsoft.com/office/drawing/2014/main" val="1213570206"/>
                    </a:ext>
                  </a:extLst>
                </a:gridCol>
              </a:tblGrid>
              <a:tr h="701516">
                <a:tc>
                  <a:txBody>
                    <a:bodyPr/>
                    <a:lstStyle/>
                    <a:p>
                      <a:pPr algn="ctr"/>
                      <a:r>
                        <a:rPr lang="en-US" sz="1800" dirty="0">
                          <a:latin typeface="Bitter" pitchFamily="2" charset="0"/>
                        </a:rPr>
                        <a:t>Assign a role</a:t>
                      </a:r>
                    </a:p>
                  </a:txBody>
                  <a:tcPr anchor="ctr">
                    <a:solidFill>
                      <a:srgbClr val="DEC8EE"/>
                    </a:solidFill>
                  </a:tcPr>
                </a:tc>
                <a:extLst>
                  <a:ext uri="{0D108BD9-81ED-4DB2-BD59-A6C34878D82A}">
                    <a16:rowId xmlns:a16="http://schemas.microsoft.com/office/drawing/2014/main" val="101230983"/>
                  </a:ext>
                </a:extLst>
              </a:tr>
              <a:tr h="701516">
                <a:tc>
                  <a:txBody>
                    <a:bodyPr/>
                    <a:lstStyle/>
                    <a:p>
                      <a:pPr algn="ctr"/>
                      <a:r>
                        <a:rPr lang="en-US" sz="1800" dirty="0">
                          <a:latin typeface="Bitter" pitchFamily="2" charset="0"/>
                        </a:rPr>
                        <a:t>Provide context</a:t>
                      </a:r>
                    </a:p>
                  </a:txBody>
                  <a:tcPr anchor="ctr">
                    <a:solidFill>
                      <a:srgbClr val="D2ECFF"/>
                    </a:solidFill>
                  </a:tcPr>
                </a:tc>
                <a:extLst>
                  <a:ext uri="{0D108BD9-81ED-4DB2-BD59-A6C34878D82A}">
                    <a16:rowId xmlns:a16="http://schemas.microsoft.com/office/drawing/2014/main" val="1256033326"/>
                  </a:ext>
                </a:extLst>
              </a:tr>
              <a:tr h="701516">
                <a:tc>
                  <a:txBody>
                    <a:bodyPr/>
                    <a:lstStyle/>
                    <a:p>
                      <a:pPr algn="ctr"/>
                      <a:r>
                        <a:rPr lang="en-US" sz="1800" dirty="0">
                          <a:latin typeface="Bitter" pitchFamily="2" charset="0"/>
                        </a:rPr>
                        <a:t>Set evaluation criteria</a:t>
                      </a:r>
                    </a:p>
                  </a:txBody>
                  <a:tcPr anchor="ctr">
                    <a:solidFill>
                      <a:srgbClr val="FCFBE7"/>
                    </a:solidFill>
                  </a:tcPr>
                </a:tc>
                <a:extLst>
                  <a:ext uri="{0D108BD9-81ED-4DB2-BD59-A6C34878D82A}">
                    <a16:rowId xmlns:a16="http://schemas.microsoft.com/office/drawing/2014/main" val="2917758150"/>
                  </a:ext>
                </a:extLst>
              </a:tr>
              <a:tr h="701516">
                <a:tc>
                  <a:txBody>
                    <a:bodyPr/>
                    <a:lstStyle/>
                    <a:p>
                      <a:pPr algn="ctr"/>
                      <a:r>
                        <a:rPr lang="en-US" sz="1800" dirty="0">
                          <a:latin typeface="Bitter" pitchFamily="2" charset="0"/>
                        </a:rPr>
                        <a:t>Define output</a:t>
                      </a:r>
                    </a:p>
                  </a:txBody>
                  <a:tcPr anchor="ctr">
                    <a:solidFill>
                      <a:srgbClr val="A9EDDC"/>
                    </a:solidFill>
                  </a:tcPr>
                </a:tc>
                <a:extLst>
                  <a:ext uri="{0D108BD9-81ED-4DB2-BD59-A6C34878D82A}">
                    <a16:rowId xmlns:a16="http://schemas.microsoft.com/office/drawing/2014/main" val="291265365"/>
                  </a:ext>
                </a:extLst>
              </a:tr>
              <a:tr h="701516">
                <a:tc>
                  <a:txBody>
                    <a:bodyPr/>
                    <a:lstStyle/>
                    <a:p>
                      <a:pPr algn="ctr"/>
                      <a:r>
                        <a:rPr lang="en-US" sz="1800" dirty="0">
                          <a:latin typeface="Bitter" pitchFamily="2" charset="0"/>
                        </a:rPr>
                        <a:t>Limit output</a:t>
                      </a:r>
                    </a:p>
                  </a:txBody>
                  <a:tcPr anchor="ctr">
                    <a:solidFill>
                      <a:srgbClr val="FFB8B8"/>
                    </a:solidFill>
                  </a:tcPr>
                </a:tc>
                <a:extLst>
                  <a:ext uri="{0D108BD9-81ED-4DB2-BD59-A6C34878D82A}">
                    <a16:rowId xmlns:a16="http://schemas.microsoft.com/office/drawing/2014/main" val="4181373003"/>
                  </a:ext>
                </a:extLst>
              </a:tr>
            </a:tbl>
          </a:graphicData>
        </a:graphic>
      </p:graphicFrame>
    </p:spTree>
    <p:extLst>
      <p:ext uri="{BB962C8B-B14F-4D97-AF65-F5344CB8AC3E}">
        <p14:creationId xmlns:p14="http://schemas.microsoft.com/office/powerpoint/2010/main" val="3075081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CC7552-4B5E-92FF-979F-32C925060B6B}"/>
              </a:ext>
            </a:extLst>
          </p:cNvPr>
          <p:cNvSpPr>
            <a:spLocks noGrp="1"/>
          </p:cNvSpPr>
          <p:nvPr>
            <p:ph type="title"/>
          </p:nvPr>
        </p:nvSpPr>
        <p:spPr/>
        <p:txBody>
          <a:bodyPr/>
          <a:lstStyle/>
          <a:p>
            <a:r>
              <a:rPr lang="en-US" dirty="0"/>
              <a:t>Prompt Variation – Conceptual Construct</a:t>
            </a:r>
          </a:p>
        </p:txBody>
      </p:sp>
      <p:graphicFrame>
        <p:nvGraphicFramePr>
          <p:cNvPr id="4" name="Table 3">
            <a:extLst>
              <a:ext uri="{FF2B5EF4-FFF2-40B4-BE49-F238E27FC236}">
                <a16:creationId xmlns:a16="http://schemas.microsoft.com/office/drawing/2014/main" id="{1C52F6BE-C983-03FB-B060-7A5BE0912A80}"/>
              </a:ext>
            </a:extLst>
          </p:cNvPr>
          <p:cNvGraphicFramePr>
            <a:graphicFrameLocks noGrp="1"/>
          </p:cNvGraphicFramePr>
          <p:nvPr>
            <p:extLst>
              <p:ext uri="{D42A27DB-BD31-4B8C-83A1-F6EECF244321}">
                <p14:modId xmlns:p14="http://schemas.microsoft.com/office/powerpoint/2010/main" val="2469608459"/>
              </p:ext>
            </p:extLst>
          </p:nvPr>
        </p:nvGraphicFramePr>
        <p:xfrm>
          <a:off x="256741" y="715617"/>
          <a:ext cx="8633065" cy="4007457"/>
        </p:xfrm>
        <a:graphic>
          <a:graphicData uri="http://schemas.openxmlformats.org/drawingml/2006/table">
            <a:tbl>
              <a:tblPr bandRow="1">
                <a:tableStyleId>{5FD0F851-EC5A-4D38-B0AD-8093EC10F338}</a:tableStyleId>
              </a:tblPr>
              <a:tblGrid>
                <a:gridCol w="2297645">
                  <a:extLst>
                    <a:ext uri="{9D8B030D-6E8A-4147-A177-3AD203B41FA5}">
                      <a16:colId xmlns:a16="http://schemas.microsoft.com/office/drawing/2014/main" val="781605910"/>
                    </a:ext>
                  </a:extLst>
                </a:gridCol>
                <a:gridCol w="6335420">
                  <a:extLst>
                    <a:ext uri="{9D8B030D-6E8A-4147-A177-3AD203B41FA5}">
                      <a16:colId xmlns:a16="http://schemas.microsoft.com/office/drawing/2014/main" val="1965671748"/>
                    </a:ext>
                  </a:extLst>
                </a:gridCol>
              </a:tblGrid>
              <a:tr h="269354">
                <a:tc>
                  <a:txBody>
                    <a:bodyPr/>
                    <a:lstStyle/>
                    <a:p>
                      <a:pPr algn="l" fontAlgn="b">
                        <a:buNone/>
                      </a:pPr>
                      <a:r>
                        <a:rPr lang="en-US" sz="1600" b="1" u="none" strike="noStrike" dirty="0">
                          <a:effectLst/>
                        </a:rPr>
                        <a:t>Construct</a:t>
                      </a:r>
                      <a:endParaRPr lang="en-US" sz="1600" b="1" i="0" u="none" strike="noStrike" dirty="0">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en-US" sz="1600" b="1" u="none" strike="noStrike" dirty="0">
                          <a:effectLst/>
                        </a:rPr>
                        <a:t>Core statement in prompt</a:t>
                      </a:r>
                      <a:endParaRPr lang="en-US" sz="16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4270944812"/>
                  </a:ext>
                </a:extLst>
              </a:tr>
              <a:tr h="475859">
                <a:tc>
                  <a:txBody>
                    <a:bodyPr/>
                    <a:lstStyle/>
                    <a:p>
                      <a:pPr algn="l" fontAlgn="t">
                        <a:buNone/>
                      </a:pPr>
                      <a:r>
                        <a:rPr lang="en-US" sz="1400" u="none" strike="noStrike">
                          <a:effectLst/>
                        </a:rPr>
                        <a:t>1. Tightly Bounded (Exact Word Match)</a:t>
                      </a:r>
                      <a:endParaRPr lang="en-US" sz="1400" b="0" i="0" u="none" strike="noStrike">
                        <a:solidFill>
                          <a:srgbClr val="000000"/>
                        </a:solidFill>
                        <a:effectLst/>
                        <a:latin typeface="Aptos" panose="020B0004020202020204" pitchFamily="34" charset="0"/>
                      </a:endParaRPr>
                    </a:p>
                  </a:txBody>
                  <a:tcPr marL="6350" marR="6350" marT="6350" marB="0"/>
                </a:tc>
                <a:tc>
                  <a:txBody>
                    <a:bodyPr/>
                    <a:lstStyle/>
                    <a:p>
                      <a:pPr algn="l" fontAlgn="t">
                        <a:buNone/>
                      </a:pPr>
                      <a:r>
                        <a:rPr lang="en-US" sz="1400" u="none" strike="noStrike">
                          <a:effectLst/>
                        </a:rPr>
                        <a:t>Determine if the comment is related to parking based on an explicit and direct mention of the exact word 'parking' or 'park' within the text.</a:t>
                      </a:r>
                      <a:endParaRPr lang="en-US" sz="1400" b="0" i="0" u="none" strike="noStrike">
                        <a:solidFill>
                          <a:srgbClr val="000000"/>
                        </a:solidFill>
                        <a:effectLst/>
                        <a:latin typeface="Aptos" panose="020B0004020202020204" pitchFamily="34" charset="0"/>
                      </a:endParaRPr>
                    </a:p>
                  </a:txBody>
                  <a:tcPr marL="6350" marR="6350" marT="6350" marB="0"/>
                </a:tc>
                <a:extLst>
                  <a:ext uri="{0D108BD9-81ED-4DB2-BD59-A6C34878D82A}">
                    <a16:rowId xmlns:a16="http://schemas.microsoft.com/office/drawing/2014/main" val="3403053342"/>
                  </a:ext>
                </a:extLst>
              </a:tr>
              <a:tr h="709299">
                <a:tc>
                  <a:txBody>
                    <a:bodyPr/>
                    <a:lstStyle/>
                    <a:p>
                      <a:pPr algn="l" fontAlgn="t">
                        <a:buNone/>
                      </a:pPr>
                      <a:r>
                        <a:rPr lang="en-US" sz="1400" u="none" strike="noStrike" dirty="0">
                          <a:effectLst/>
                        </a:rPr>
                        <a:t>2. Slightly Broader (Direct Mentions and Simple Forms)</a:t>
                      </a:r>
                      <a:endParaRPr lang="en-US" sz="1400" b="0" i="0" u="none" strike="noStrike" dirty="0">
                        <a:solidFill>
                          <a:srgbClr val="000000"/>
                        </a:solidFill>
                        <a:effectLst/>
                        <a:latin typeface="Aptos" panose="020B0004020202020204" pitchFamily="34" charset="0"/>
                      </a:endParaRPr>
                    </a:p>
                  </a:txBody>
                  <a:tcPr marL="6350" marR="6350" marT="6350" marB="0"/>
                </a:tc>
                <a:tc>
                  <a:txBody>
                    <a:bodyPr/>
                    <a:lstStyle/>
                    <a:p>
                      <a:pPr algn="l" fontAlgn="t">
                        <a:buNone/>
                      </a:pPr>
                      <a:r>
                        <a:rPr lang="en-US" sz="1400" u="none" strike="noStrike">
                          <a:effectLst/>
                        </a:rPr>
                        <a:t>Determine if the comment is related to parking based on direct mentions of 'parking,' 'parked,' 'parks,' or specific references to 'parking lots' or 'parking garages.' </a:t>
                      </a:r>
                      <a:endParaRPr lang="en-US" sz="1400" b="0" i="0" u="none" strike="noStrike">
                        <a:solidFill>
                          <a:srgbClr val="000000"/>
                        </a:solidFill>
                        <a:effectLst/>
                        <a:latin typeface="Aptos" panose="020B0004020202020204" pitchFamily="34" charset="0"/>
                      </a:endParaRPr>
                    </a:p>
                  </a:txBody>
                  <a:tcPr marL="6350" marR="6350" marT="6350" marB="0"/>
                </a:tc>
                <a:extLst>
                  <a:ext uri="{0D108BD9-81ED-4DB2-BD59-A6C34878D82A}">
                    <a16:rowId xmlns:a16="http://schemas.microsoft.com/office/drawing/2014/main" val="4098010623"/>
                  </a:ext>
                </a:extLst>
              </a:tr>
              <a:tr h="900907">
                <a:tc>
                  <a:txBody>
                    <a:bodyPr/>
                    <a:lstStyle/>
                    <a:p>
                      <a:pPr algn="l" fontAlgn="t">
                        <a:buNone/>
                      </a:pPr>
                      <a:r>
                        <a:rPr lang="en-US" sz="1400" u="none" strike="noStrike" dirty="0">
                          <a:effectLst/>
                        </a:rPr>
                        <a:t>3. Moderately Conceptual (Common Parking Issues)</a:t>
                      </a:r>
                      <a:endParaRPr lang="en-US" sz="1400" b="0" i="0" u="none" strike="noStrike" dirty="0">
                        <a:solidFill>
                          <a:srgbClr val="000000"/>
                        </a:solidFill>
                        <a:effectLst/>
                        <a:latin typeface="Aptos" panose="020B0004020202020204" pitchFamily="34" charset="0"/>
                      </a:endParaRPr>
                    </a:p>
                  </a:txBody>
                  <a:tcPr marL="6350" marR="6350" marT="6350" marB="0"/>
                </a:tc>
                <a:tc>
                  <a:txBody>
                    <a:bodyPr/>
                    <a:lstStyle/>
                    <a:p>
                      <a:pPr algn="l" fontAlgn="t">
                        <a:buNone/>
                      </a:pPr>
                      <a:r>
                        <a:rPr lang="en-US" sz="1400" u="none" strike="noStrike">
                          <a:effectLst/>
                        </a:rPr>
                        <a:t>Determine if the comment is related to parking based on discussions regarding the availability of spaces, the cost of permits or daily parking, enforcement of parking regulations, or the physical location and convenience of campus parking facilities.</a:t>
                      </a:r>
                      <a:endParaRPr lang="en-US" sz="1400" b="0" i="0" u="none" strike="noStrike">
                        <a:solidFill>
                          <a:srgbClr val="000000"/>
                        </a:solidFill>
                        <a:effectLst/>
                        <a:latin typeface="Aptos" panose="020B0004020202020204" pitchFamily="34" charset="0"/>
                      </a:endParaRPr>
                    </a:p>
                  </a:txBody>
                  <a:tcPr marL="6350" marR="6350" marT="6350" marB="0"/>
                </a:tc>
                <a:extLst>
                  <a:ext uri="{0D108BD9-81ED-4DB2-BD59-A6C34878D82A}">
                    <a16:rowId xmlns:a16="http://schemas.microsoft.com/office/drawing/2014/main" val="3860813414"/>
                  </a:ext>
                </a:extLst>
              </a:tr>
              <a:tr h="709299">
                <a:tc>
                  <a:txBody>
                    <a:bodyPr/>
                    <a:lstStyle/>
                    <a:p>
                      <a:pPr algn="l" fontAlgn="t">
                        <a:buNone/>
                      </a:pPr>
                      <a:r>
                        <a:rPr lang="en-US" sz="1400" u="none" strike="noStrike">
                          <a:effectLst/>
                        </a:rPr>
                        <a:t>4. More Conceptual (Logistics and Commuting Impact)</a:t>
                      </a:r>
                      <a:endParaRPr lang="en-US" sz="1400" b="0" i="0" u="none" strike="noStrike">
                        <a:solidFill>
                          <a:srgbClr val="000000"/>
                        </a:solidFill>
                        <a:effectLst/>
                        <a:latin typeface="Aptos" panose="020B0004020202020204" pitchFamily="34" charset="0"/>
                      </a:endParaRPr>
                    </a:p>
                  </a:txBody>
                  <a:tcPr marL="6350" marR="6350" marT="6350" marB="0"/>
                </a:tc>
                <a:tc>
                  <a:txBody>
                    <a:bodyPr/>
                    <a:lstStyle/>
                    <a:p>
                      <a:pPr algn="l" fontAlgn="t">
                        <a:buNone/>
                      </a:pPr>
                      <a:r>
                        <a:rPr lang="en-US" sz="1400" u="none" strike="noStrike">
                          <a:effectLst/>
                        </a:rPr>
                        <a:t>Determine if the comment is related to parking based on mention of challenges with parking, the time spent searching for a spot, the difficulty of commuting to campus by car, or the cost of parking.</a:t>
                      </a:r>
                      <a:endParaRPr lang="en-US" sz="1400" b="0" i="0" u="none" strike="noStrike">
                        <a:solidFill>
                          <a:srgbClr val="000000"/>
                        </a:solidFill>
                        <a:effectLst/>
                        <a:latin typeface="Aptos" panose="020B0004020202020204" pitchFamily="34" charset="0"/>
                      </a:endParaRPr>
                    </a:p>
                  </a:txBody>
                  <a:tcPr marL="6350" marR="6350" marT="6350" marB="0"/>
                </a:tc>
                <a:extLst>
                  <a:ext uri="{0D108BD9-81ED-4DB2-BD59-A6C34878D82A}">
                    <a16:rowId xmlns:a16="http://schemas.microsoft.com/office/drawing/2014/main" val="2634756710"/>
                  </a:ext>
                </a:extLst>
              </a:tr>
              <a:tr h="942739">
                <a:tc>
                  <a:txBody>
                    <a:bodyPr/>
                    <a:lstStyle/>
                    <a:p>
                      <a:pPr algn="l" fontAlgn="t">
                        <a:buNone/>
                      </a:pPr>
                      <a:r>
                        <a:rPr lang="en-US" sz="1400" u="none" strike="noStrike">
                          <a:effectLst/>
                        </a:rPr>
                        <a:t>5. Broadly Conceptual (Impact on Student Experience and Well-being):</a:t>
                      </a:r>
                      <a:endParaRPr lang="en-US" sz="1400" b="0" i="0" u="none" strike="noStrike">
                        <a:solidFill>
                          <a:srgbClr val="000000"/>
                        </a:solidFill>
                        <a:effectLst/>
                        <a:latin typeface="Aptos" panose="020B0004020202020204" pitchFamily="34" charset="0"/>
                      </a:endParaRPr>
                    </a:p>
                  </a:txBody>
                  <a:tcPr marL="6350" marR="6350" marT="6350" marB="0"/>
                </a:tc>
                <a:tc>
                  <a:txBody>
                    <a:bodyPr/>
                    <a:lstStyle/>
                    <a:p>
                      <a:pPr algn="l" fontAlgn="t">
                        <a:buNone/>
                      </a:pPr>
                      <a:r>
                        <a:rPr lang="en-US" sz="1400" u="none" strike="noStrike" dirty="0">
                          <a:effectLst/>
                        </a:rPr>
                        <a:t>Determine if the comment is related to parking based on how the challenges, frustrations, or lack of adequate provisions for parking for private vehicles affect the student's overall academic experience, stress levels, ability to arrive on time for classes, or participate in campus life and activities.</a:t>
                      </a:r>
                      <a:endParaRPr lang="en-US" sz="1400" b="0" i="0" u="none" strike="noStrike" dirty="0">
                        <a:solidFill>
                          <a:srgbClr val="000000"/>
                        </a:solidFill>
                        <a:effectLst/>
                        <a:latin typeface="Aptos" panose="020B0004020202020204" pitchFamily="34" charset="0"/>
                      </a:endParaRPr>
                    </a:p>
                  </a:txBody>
                  <a:tcPr marL="6350" marR="6350" marT="6350" marB="0"/>
                </a:tc>
                <a:extLst>
                  <a:ext uri="{0D108BD9-81ED-4DB2-BD59-A6C34878D82A}">
                    <a16:rowId xmlns:a16="http://schemas.microsoft.com/office/drawing/2014/main" val="3531018479"/>
                  </a:ext>
                </a:extLst>
              </a:tr>
            </a:tbl>
          </a:graphicData>
        </a:graphic>
      </p:graphicFrame>
    </p:spTree>
    <p:extLst>
      <p:ext uri="{BB962C8B-B14F-4D97-AF65-F5344CB8AC3E}">
        <p14:creationId xmlns:p14="http://schemas.microsoft.com/office/powerpoint/2010/main" val="1267540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31001-3D84-E0F2-4A27-DF419274A90B}"/>
              </a:ext>
            </a:extLst>
          </p:cNvPr>
          <p:cNvSpPr>
            <a:spLocks noGrp="1"/>
          </p:cNvSpPr>
          <p:nvPr>
            <p:ph type="title"/>
          </p:nvPr>
        </p:nvSpPr>
        <p:spPr/>
        <p:txBody>
          <a:bodyPr/>
          <a:lstStyle/>
          <a:p>
            <a:r>
              <a:rPr lang="en-US" sz="4000" dirty="0"/>
              <a:t>Prompt Variation – Single vs Multiple Instructions</a:t>
            </a:r>
          </a:p>
        </p:txBody>
      </p:sp>
      <p:sp>
        <p:nvSpPr>
          <p:cNvPr id="3" name="Text Placeholder 2">
            <a:extLst>
              <a:ext uri="{FF2B5EF4-FFF2-40B4-BE49-F238E27FC236}">
                <a16:creationId xmlns:a16="http://schemas.microsoft.com/office/drawing/2014/main" id="{C6893C2C-731D-7A5A-A76F-612DADED0F25}"/>
              </a:ext>
            </a:extLst>
          </p:cNvPr>
          <p:cNvSpPr>
            <a:spLocks noGrp="1"/>
          </p:cNvSpPr>
          <p:nvPr>
            <p:ph type="body" sz="quarter" idx="13"/>
          </p:nvPr>
        </p:nvSpPr>
        <p:spPr>
          <a:xfrm>
            <a:off x="5247861" y="551562"/>
            <a:ext cx="3514476" cy="4532801"/>
          </a:xfrm>
        </p:spPr>
        <p:txBody>
          <a:bodyPr>
            <a:noAutofit/>
          </a:bodyPr>
          <a:lstStyle/>
          <a:p>
            <a:r>
              <a:rPr lang="en-US" sz="1200" b="1" dirty="0"/>
              <a:t>For Column C</a:t>
            </a:r>
            <a:r>
              <a:rPr lang="en-US" sz="1200" dirty="0"/>
              <a:t>, Determine if the comment is related to parking based on an explicit and direct mention of the exact word 'parking' or 'park' within the text. If the comment is related to Parking return a 1 in the column. If it is not related to Parking, return a 0 in the column. Do not return any other responses in this column.</a:t>
            </a:r>
          </a:p>
          <a:p>
            <a:r>
              <a:rPr lang="en-US" sz="1200" b="1" dirty="0"/>
              <a:t>For Column D</a:t>
            </a:r>
            <a:r>
              <a:rPr lang="en-US" sz="1200" dirty="0"/>
              <a:t>, Determine if the comment is related to parking based on direct mentions of 'parking,' 'parked,' 'parks,' or specific references to 'parking lots' or 'parking garages.' If the comment is related to Parking return a 1 in the column. If it is not related to Parking, return a 0 in the column. Do not return any other responses in this column.</a:t>
            </a:r>
          </a:p>
          <a:p>
            <a:r>
              <a:rPr lang="en-US" sz="1200" b="1" dirty="0"/>
              <a:t>For Column E</a:t>
            </a:r>
            <a:r>
              <a:rPr lang="en-US" sz="1200" dirty="0"/>
              <a:t>, Determine if the comment is related to parking based on discussions regarding the availability of spaces, the cost of permits or daily parking, enforcement of parking regulations, or the physical location and convenience of campus parking facilities. …</a:t>
            </a:r>
          </a:p>
        </p:txBody>
      </p:sp>
      <p:pic>
        <p:nvPicPr>
          <p:cNvPr id="5" name="Picture 4" descr="Graphic shows spreadsheet:&#10;&#10;Comment: Parking options for commuters are unfair, Column C: 1, Column D: 1, Column E: 0&#10;&#10;Comment: Parking is a disgrace, Column C: 1, Column D: 1, Column E: 0">
            <a:extLst>
              <a:ext uri="{FF2B5EF4-FFF2-40B4-BE49-F238E27FC236}">
                <a16:creationId xmlns:a16="http://schemas.microsoft.com/office/drawing/2014/main" id="{29249DC6-CDF4-A7AA-4313-4472CABF5C4E}"/>
              </a:ext>
            </a:extLst>
          </p:cNvPr>
          <p:cNvPicPr>
            <a:picLocks noChangeAspect="1"/>
          </p:cNvPicPr>
          <p:nvPr/>
        </p:nvPicPr>
        <p:blipFill>
          <a:blip r:embed="rId2"/>
          <a:stretch>
            <a:fillRect/>
          </a:stretch>
        </p:blipFill>
        <p:spPr>
          <a:xfrm>
            <a:off x="87464" y="1394957"/>
            <a:ext cx="5041127" cy="2353586"/>
          </a:xfrm>
          <a:prstGeom prst="rect">
            <a:avLst/>
          </a:prstGeom>
        </p:spPr>
      </p:pic>
      <p:sp>
        <p:nvSpPr>
          <p:cNvPr id="7" name="Freeform: Shape 6">
            <a:extLst>
              <a:ext uri="{FF2B5EF4-FFF2-40B4-BE49-F238E27FC236}">
                <a16:creationId xmlns:a16="http://schemas.microsoft.com/office/drawing/2014/main" id="{307779A4-DEBD-6C5F-0B23-CC6D8978D25F}"/>
              </a:ext>
            </a:extLst>
          </p:cNvPr>
          <p:cNvSpPr/>
          <p:nvPr/>
        </p:nvSpPr>
        <p:spPr>
          <a:xfrm>
            <a:off x="3139262" y="646828"/>
            <a:ext cx="2323283" cy="696942"/>
          </a:xfrm>
          <a:custGeom>
            <a:avLst/>
            <a:gdLst>
              <a:gd name="connsiteX0" fmla="*/ 2219916 w 2219916"/>
              <a:gd name="connsiteY0" fmla="*/ 44935 h 696942"/>
              <a:gd name="connsiteX1" fmla="*/ 359311 w 2219916"/>
              <a:gd name="connsiteY1" fmla="*/ 68789 h 696942"/>
              <a:gd name="connsiteX2" fmla="*/ 1502 w 2219916"/>
              <a:gd name="connsiteY2" fmla="*/ 696942 h 696942"/>
            </a:gdLst>
            <a:ahLst/>
            <a:cxnLst>
              <a:cxn ang="0">
                <a:pos x="connsiteX0" y="connsiteY0"/>
              </a:cxn>
              <a:cxn ang="0">
                <a:pos x="connsiteX1" y="connsiteY1"/>
              </a:cxn>
              <a:cxn ang="0">
                <a:pos x="connsiteX2" y="connsiteY2"/>
              </a:cxn>
            </a:cxnLst>
            <a:rect l="l" t="t" r="r" b="b"/>
            <a:pathLst>
              <a:path w="2219916" h="696942">
                <a:moveTo>
                  <a:pt x="2219916" y="44935"/>
                </a:moveTo>
                <a:cubicBezTo>
                  <a:pt x="1474481" y="2528"/>
                  <a:pt x="729047" y="-39879"/>
                  <a:pt x="359311" y="68789"/>
                </a:cubicBezTo>
                <a:cubicBezTo>
                  <a:pt x="-10425" y="177457"/>
                  <a:pt x="-4462" y="437199"/>
                  <a:pt x="1502" y="696942"/>
                </a:cubicBezTo>
              </a:path>
            </a:pathLst>
          </a:custGeom>
          <a:noFill/>
          <a:ln>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3555B57-20FD-6E1B-D969-D2E69B53A87B}"/>
              </a:ext>
            </a:extLst>
          </p:cNvPr>
          <p:cNvSpPr/>
          <p:nvPr/>
        </p:nvSpPr>
        <p:spPr>
          <a:xfrm>
            <a:off x="4681473" y="952436"/>
            <a:ext cx="852635" cy="2808531"/>
          </a:xfrm>
          <a:custGeom>
            <a:avLst/>
            <a:gdLst>
              <a:gd name="connsiteX0" fmla="*/ 852635 w 852635"/>
              <a:gd name="connsiteY0" fmla="*/ 2808531 h 2808531"/>
              <a:gd name="connsiteX1" fmla="*/ 677706 w 852635"/>
              <a:gd name="connsiteY1" fmla="*/ 319773 h 2808531"/>
              <a:gd name="connsiteX2" fmla="*/ 105212 w 852635"/>
              <a:gd name="connsiteY2" fmla="*/ 33526 h 2808531"/>
              <a:gd name="connsiteX3" fmla="*/ 1845 w 852635"/>
              <a:gd name="connsiteY3" fmla="*/ 327724 h 2808531"/>
            </a:gdLst>
            <a:ahLst/>
            <a:cxnLst>
              <a:cxn ang="0">
                <a:pos x="connsiteX0" y="connsiteY0"/>
              </a:cxn>
              <a:cxn ang="0">
                <a:pos x="connsiteX1" y="connsiteY1"/>
              </a:cxn>
              <a:cxn ang="0">
                <a:pos x="connsiteX2" y="connsiteY2"/>
              </a:cxn>
              <a:cxn ang="0">
                <a:pos x="connsiteX3" y="connsiteY3"/>
              </a:cxn>
            </a:cxnLst>
            <a:rect l="l" t="t" r="r" b="b"/>
            <a:pathLst>
              <a:path w="852635" h="2808531">
                <a:moveTo>
                  <a:pt x="852635" y="2808531"/>
                </a:moveTo>
                <a:cubicBezTo>
                  <a:pt x="827455" y="1795402"/>
                  <a:pt x="802276" y="782274"/>
                  <a:pt x="677706" y="319773"/>
                </a:cubicBezTo>
                <a:cubicBezTo>
                  <a:pt x="553136" y="-142728"/>
                  <a:pt x="217855" y="32201"/>
                  <a:pt x="105212" y="33526"/>
                </a:cubicBezTo>
                <a:cubicBezTo>
                  <a:pt x="-7432" y="34851"/>
                  <a:pt x="-2794" y="181287"/>
                  <a:pt x="1845" y="327724"/>
                </a:cubicBezTo>
              </a:path>
            </a:pathLst>
          </a:custGeom>
          <a:noFill/>
          <a:ln>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242D958-33B0-E187-3FE3-C2241DAB24F3}"/>
              </a:ext>
            </a:extLst>
          </p:cNvPr>
          <p:cNvSpPr/>
          <p:nvPr/>
        </p:nvSpPr>
        <p:spPr>
          <a:xfrm>
            <a:off x="3999506" y="752494"/>
            <a:ext cx="1566407" cy="1338699"/>
          </a:xfrm>
          <a:custGeom>
            <a:avLst/>
            <a:gdLst>
              <a:gd name="connsiteX0" fmla="*/ 1566407 w 1566407"/>
              <a:gd name="connsiteY0" fmla="*/ 1338699 h 1338699"/>
              <a:gd name="connsiteX1" fmla="*/ 1399430 w 1566407"/>
              <a:gd name="connsiteY1" fmla="*/ 146003 h 1338699"/>
              <a:gd name="connsiteX2" fmla="*/ 779228 w 1566407"/>
              <a:gd name="connsiteY2" fmla="*/ 26734 h 1338699"/>
              <a:gd name="connsiteX3" fmla="*/ 326004 w 1566407"/>
              <a:gd name="connsiteY3" fmla="*/ 209614 h 1338699"/>
              <a:gd name="connsiteX4" fmla="*/ 0 w 1566407"/>
              <a:gd name="connsiteY4" fmla="*/ 591276 h 1338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6407" h="1338699">
                <a:moveTo>
                  <a:pt x="1566407" y="1338699"/>
                </a:moveTo>
                <a:cubicBezTo>
                  <a:pt x="1548516" y="851681"/>
                  <a:pt x="1530626" y="364664"/>
                  <a:pt x="1399430" y="146003"/>
                </a:cubicBezTo>
                <a:cubicBezTo>
                  <a:pt x="1268234" y="-72658"/>
                  <a:pt x="958132" y="16132"/>
                  <a:pt x="779228" y="26734"/>
                </a:cubicBezTo>
                <a:cubicBezTo>
                  <a:pt x="600324" y="37336"/>
                  <a:pt x="455875" y="115524"/>
                  <a:pt x="326004" y="209614"/>
                </a:cubicBezTo>
                <a:cubicBezTo>
                  <a:pt x="196133" y="303704"/>
                  <a:pt x="98066" y="447490"/>
                  <a:pt x="0" y="591276"/>
                </a:cubicBezTo>
              </a:path>
            </a:pathLst>
          </a:custGeom>
          <a:noFill/>
          <a:ln>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225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33E7E-D57A-92CA-DA6D-A713DBACD8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1832A-1E75-C668-02A1-C1CB46069CCA}"/>
              </a:ext>
            </a:extLst>
          </p:cNvPr>
          <p:cNvSpPr>
            <a:spLocks noGrp="1"/>
          </p:cNvSpPr>
          <p:nvPr>
            <p:ph type="title"/>
          </p:nvPr>
        </p:nvSpPr>
        <p:spPr/>
        <p:txBody>
          <a:bodyPr/>
          <a:lstStyle/>
          <a:p>
            <a:r>
              <a:rPr lang="en-US" dirty="0"/>
              <a:t>Prompt Variation – Spreadsheet Output</a:t>
            </a:r>
          </a:p>
        </p:txBody>
      </p:sp>
      <p:pic>
        <p:nvPicPr>
          <p:cNvPr id="4" name="Picture 3" descr="Shows prompt: As a qualitative researcher, review the comment response in the specified cell that comes from an open-ended question related to a university student's rating of the university. Determine if the comment is related to parking based on an explicit and direct mention of the exact word 'parking' or 'park' within the text. If the comment is related to parking, return a 1 in Column C. If it is not related to parking, return a 0 in Column C. Do not return any other responses.&#10;">
            <a:extLst>
              <a:ext uri="{FF2B5EF4-FFF2-40B4-BE49-F238E27FC236}">
                <a16:creationId xmlns:a16="http://schemas.microsoft.com/office/drawing/2014/main" id="{070FD7E8-0411-0B43-72FE-9E7F14047595}"/>
              </a:ext>
            </a:extLst>
          </p:cNvPr>
          <p:cNvPicPr>
            <a:picLocks noChangeAspect="1"/>
          </p:cNvPicPr>
          <p:nvPr/>
        </p:nvPicPr>
        <p:blipFill>
          <a:blip r:embed="rId2"/>
          <a:stretch>
            <a:fillRect/>
          </a:stretch>
        </p:blipFill>
        <p:spPr>
          <a:xfrm>
            <a:off x="256741" y="1445723"/>
            <a:ext cx="8207235" cy="2132364"/>
          </a:xfrm>
          <a:prstGeom prst="rect">
            <a:avLst/>
          </a:prstGeom>
        </p:spPr>
      </p:pic>
      <p:pic>
        <p:nvPicPr>
          <p:cNvPr id="14" name="Picture 13" descr="Graphic grom Google sheet showing AI command formula:&#10;&#10;Comment in cell: &quot;Commuter parking is not good&quot;, Formula in Cell: =(IF(F15301&lt;&gt;&quot;&quot;&quot;,value(ai(Prompts!$C$2,F15301)),0)">
            <a:extLst>
              <a:ext uri="{FF2B5EF4-FFF2-40B4-BE49-F238E27FC236}">
                <a16:creationId xmlns:a16="http://schemas.microsoft.com/office/drawing/2014/main" id="{7CCA2C12-7011-FD8F-7341-2E8F4D091A01}"/>
              </a:ext>
            </a:extLst>
          </p:cNvPr>
          <p:cNvPicPr>
            <a:picLocks noChangeAspect="1"/>
          </p:cNvPicPr>
          <p:nvPr/>
        </p:nvPicPr>
        <p:blipFill>
          <a:blip r:embed="rId3"/>
          <a:stretch>
            <a:fillRect/>
          </a:stretch>
        </p:blipFill>
        <p:spPr>
          <a:xfrm>
            <a:off x="256742" y="524202"/>
            <a:ext cx="8030696" cy="666843"/>
          </a:xfrm>
          <a:prstGeom prst="rect">
            <a:avLst/>
          </a:prstGeom>
        </p:spPr>
      </p:pic>
      <p:pic>
        <p:nvPicPr>
          <p:cNvPr id="16" name="Picture 15" descr="Shows output of formula is a 1">
            <a:extLst>
              <a:ext uri="{FF2B5EF4-FFF2-40B4-BE49-F238E27FC236}">
                <a16:creationId xmlns:a16="http://schemas.microsoft.com/office/drawing/2014/main" id="{CA73AFF1-DB82-8870-39F3-57B05A049AB6}"/>
              </a:ext>
            </a:extLst>
          </p:cNvPr>
          <p:cNvPicPr>
            <a:picLocks noChangeAspect="1"/>
          </p:cNvPicPr>
          <p:nvPr/>
        </p:nvPicPr>
        <p:blipFill>
          <a:blip r:embed="rId4"/>
          <a:stretch>
            <a:fillRect/>
          </a:stretch>
        </p:blipFill>
        <p:spPr>
          <a:xfrm>
            <a:off x="318113" y="3982889"/>
            <a:ext cx="8087854" cy="724001"/>
          </a:xfrm>
          <a:prstGeom prst="rect">
            <a:avLst/>
          </a:prstGeom>
        </p:spPr>
      </p:pic>
      <p:sp>
        <p:nvSpPr>
          <p:cNvPr id="17" name="Arrow: Down 16">
            <a:extLst>
              <a:ext uri="{FF2B5EF4-FFF2-40B4-BE49-F238E27FC236}">
                <a16:creationId xmlns:a16="http://schemas.microsoft.com/office/drawing/2014/main" id="{49F6044A-2294-B273-3163-1C5E58A5BEF6}"/>
              </a:ext>
            </a:extLst>
          </p:cNvPr>
          <p:cNvSpPr/>
          <p:nvPr/>
        </p:nvSpPr>
        <p:spPr>
          <a:xfrm>
            <a:off x="6925586" y="1191045"/>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Down 17">
            <a:extLst>
              <a:ext uri="{FF2B5EF4-FFF2-40B4-BE49-F238E27FC236}">
                <a16:creationId xmlns:a16="http://schemas.microsoft.com/office/drawing/2014/main" id="{705D5956-3844-3AFD-AFD1-E60ECD150837}"/>
              </a:ext>
            </a:extLst>
          </p:cNvPr>
          <p:cNvSpPr/>
          <p:nvPr/>
        </p:nvSpPr>
        <p:spPr>
          <a:xfrm>
            <a:off x="6925586" y="3578087"/>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8696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D1616-FED9-31C9-3651-C5084D6464B6}"/>
              </a:ext>
            </a:extLst>
          </p:cNvPr>
          <p:cNvSpPr>
            <a:spLocks noGrp="1"/>
          </p:cNvSpPr>
          <p:nvPr>
            <p:ph type="title"/>
          </p:nvPr>
        </p:nvSpPr>
        <p:spPr/>
        <p:txBody>
          <a:bodyPr/>
          <a:lstStyle/>
          <a:p>
            <a:r>
              <a:rPr lang="en-US" sz="4000" dirty="0"/>
              <a:t>Model Variation – Same Prompt, Different LLMs</a:t>
            </a:r>
          </a:p>
        </p:txBody>
      </p:sp>
      <p:pic>
        <p:nvPicPr>
          <p:cNvPr id="8" name="Picture 7" descr="Gemini logo">
            <a:extLst>
              <a:ext uri="{FF2B5EF4-FFF2-40B4-BE49-F238E27FC236}">
                <a16:creationId xmlns:a16="http://schemas.microsoft.com/office/drawing/2014/main" id="{92C07DBC-BA4C-A390-6ACA-AC9844B43814}"/>
              </a:ext>
            </a:extLst>
          </p:cNvPr>
          <p:cNvPicPr>
            <a:picLocks noChangeAspect="1"/>
          </p:cNvPicPr>
          <p:nvPr/>
        </p:nvPicPr>
        <p:blipFill>
          <a:blip r:embed="rId2"/>
          <a:stretch>
            <a:fillRect/>
          </a:stretch>
        </p:blipFill>
        <p:spPr>
          <a:xfrm>
            <a:off x="3699577" y="3077861"/>
            <a:ext cx="2105319" cy="781159"/>
          </a:xfrm>
          <a:prstGeom prst="rect">
            <a:avLst/>
          </a:prstGeom>
        </p:spPr>
      </p:pic>
      <p:pic>
        <p:nvPicPr>
          <p:cNvPr id="10" name="Picture 9" descr="MS Copilot log">
            <a:extLst>
              <a:ext uri="{FF2B5EF4-FFF2-40B4-BE49-F238E27FC236}">
                <a16:creationId xmlns:a16="http://schemas.microsoft.com/office/drawing/2014/main" id="{9DACF319-9637-D83B-4E74-425AE16E65BC}"/>
              </a:ext>
            </a:extLst>
          </p:cNvPr>
          <p:cNvPicPr>
            <a:picLocks noChangeAspect="1"/>
          </p:cNvPicPr>
          <p:nvPr/>
        </p:nvPicPr>
        <p:blipFill>
          <a:blip r:embed="rId3"/>
          <a:stretch>
            <a:fillRect/>
          </a:stretch>
        </p:blipFill>
        <p:spPr>
          <a:xfrm>
            <a:off x="3635374" y="758039"/>
            <a:ext cx="2513058" cy="917021"/>
          </a:xfrm>
          <a:prstGeom prst="rect">
            <a:avLst/>
          </a:prstGeom>
        </p:spPr>
      </p:pic>
      <p:sp>
        <p:nvSpPr>
          <p:cNvPr id="4" name="TextBox 3">
            <a:extLst>
              <a:ext uri="{FF2B5EF4-FFF2-40B4-BE49-F238E27FC236}">
                <a16:creationId xmlns:a16="http://schemas.microsoft.com/office/drawing/2014/main" id="{EC2D2C09-3598-E2D6-F841-5BD2A58866A3}"/>
              </a:ext>
            </a:extLst>
          </p:cNvPr>
          <p:cNvSpPr txBox="1"/>
          <p:nvPr/>
        </p:nvSpPr>
        <p:spPr>
          <a:xfrm>
            <a:off x="683812" y="1216550"/>
            <a:ext cx="184731" cy="307777"/>
          </a:xfrm>
          <a:prstGeom prst="rect">
            <a:avLst/>
          </a:prstGeom>
          <a:noFill/>
        </p:spPr>
        <p:txBody>
          <a:bodyPr wrap="none" rtlCol="0">
            <a:spAutoFit/>
          </a:bodyPr>
          <a:lstStyle/>
          <a:p>
            <a:endParaRPr lang="en-US" dirty="0"/>
          </a:p>
        </p:txBody>
      </p:sp>
      <p:sp>
        <p:nvSpPr>
          <p:cNvPr id="5" name="Rectangle 4">
            <a:extLst>
              <a:ext uri="{FF2B5EF4-FFF2-40B4-BE49-F238E27FC236}">
                <a16:creationId xmlns:a16="http://schemas.microsoft.com/office/drawing/2014/main" id="{EE9D75C8-F68B-7F57-413B-781F6F456F53}"/>
              </a:ext>
            </a:extLst>
          </p:cNvPr>
          <p:cNvSpPr/>
          <p:nvPr/>
        </p:nvSpPr>
        <p:spPr>
          <a:xfrm>
            <a:off x="256743" y="630058"/>
            <a:ext cx="3186172" cy="394194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US" sz="1600" dirty="0"/>
              <a:t>As a qualitative researcher, review the comment response in the specified cell that comes from an open-ended question related to a university student's rating of the university. Determine if the comment is related to parking based on an explicit and direct mention of the exact word 'parking' or 'park' within the text. If the comment is related to parking, return a 1. If it is not related to parking, return a 0. Do not return any other responses.”</a:t>
            </a:r>
          </a:p>
        </p:txBody>
      </p:sp>
      <p:sp>
        <p:nvSpPr>
          <p:cNvPr id="6" name="Arrow: Right 5" descr="arrow pointing to 345 positives">
            <a:extLst>
              <a:ext uri="{FF2B5EF4-FFF2-40B4-BE49-F238E27FC236}">
                <a16:creationId xmlns:a16="http://schemas.microsoft.com/office/drawing/2014/main" id="{319980E5-3D32-514D-0EA9-498CD3B0F391}"/>
              </a:ext>
            </a:extLst>
          </p:cNvPr>
          <p:cNvSpPr/>
          <p:nvPr/>
        </p:nvSpPr>
        <p:spPr>
          <a:xfrm>
            <a:off x="6306421" y="1022015"/>
            <a:ext cx="1001865" cy="519766"/>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Arrow: Right 6" descr="arrow pointing to 396 positives">
            <a:extLst>
              <a:ext uri="{FF2B5EF4-FFF2-40B4-BE49-F238E27FC236}">
                <a16:creationId xmlns:a16="http://schemas.microsoft.com/office/drawing/2014/main" id="{83B449AB-8FF3-6A66-2E11-8784CDF2B414}"/>
              </a:ext>
            </a:extLst>
          </p:cNvPr>
          <p:cNvSpPr/>
          <p:nvPr/>
        </p:nvSpPr>
        <p:spPr>
          <a:xfrm>
            <a:off x="6306420" y="3208557"/>
            <a:ext cx="1001865" cy="519766"/>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b="1">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9" name="Rectangle 8">
            <a:extLst>
              <a:ext uri="{FF2B5EF4-FFF2-40B4-BE49-F238E27FC236}">
                <a16:creationId xmlns:a16="http://schemas.microsoft.com/office/drawing/2014/main" id="{84C2CF04-B824-1CB0-29FE-587DC0B1840F}"/>
              </a:ext>
            </a:extLst>
          </p:cNvPr>
          <p:cNvSpPr/>
          <p:nvPr/>
        </p:nvSpPr>
        <p:spPr>
          <a:xfrm>
            <a:off x="7405939" y="800606"/>
            <a:ext cx="1545178" cy="113966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t>345 </a:t>
            </a:r>
            <a:r>
              <a:rPr lang="en-US" sz="1600" dirty="0"/>
              <a:t>positives out of 9,772 records</a:t>
            </a:r>
          </a:p>
        </p:txBody>
      </p:sp>
      <p:sp>
        <p:nvSpPr>
          <p:cNvPr id="11" name="Rectangle 10">
            <a:extLst>
              <a:ext uri="{FF2B5EF4-FFF2-40B4-BE49-F238E27FC236}">
                <a16:creationId xmlns:a16="http://schemas.microsoft.com/office/drawing/2014/main" id="{A3A71F0C-327D-5DB4-65C8-7F7FD8324CE5}"/>
              </a:ext>
            </a:extLst>
          </p:cNvPr>
          <p:cNvSpPr/>
          <p:nvPr/>
        </p:nvSpPr>
        <p:spPr>
          <a:xfrm>
            <a:off x="7405939" y="2898608"/>
            <a:ext cx="1545178" cy="113966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t>396 </a:t>
            </a:r>
            <a:r>
              <a:rPr lang="en-US" sz="1600" dirty="0"/>
              <a:t>positives out of 9,772 records</a:t>
            </a:r>
          </a:p>
        </p:txBody>
      </p:sp>
    </p:spTree>
    <p:extLst>
      <p:ext uri="{BB962C8B-B14F-4D97-AF65-F5344CB8AC3E}">
        <p14:creationId xmlns:p14="http://schemas.microsoft.com/office/powerpoint/2010/main" val="33756059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BBB7A-71B1-0D18-0F03-6654BBC2EAC0}"/>
              </a:ext>
            </a:extLst>
          </p:cNvPr>
          <p:cNvSpPr>
            <a:spLocks noGrp="1"/>
          </p:cNvSpPr>
          <p:nvPr>
            <p:ph type="title"/>
          </p:nvPr>
        </p:nvSpPr>
        <p:spPr/>
        <p:txBody>
          <a:bodyPr/>
          <a:lstStyle/>
          <a:p>
            <a:r>
              <a:rPr lang="en-US" dirty="0"/>
              <a:t>Traditional Error Analysis-Parking</a:t>
            </a:r>
          </a:p>
        </p:txBody>
      </p:sp>
      <p:graphicFrame>
        <p:nvGraphicFramePr>
          <p:cNvPr id="6" name="Table 5" descr="Spreadsheet showing error analysis matrix. Prompt 4 shows catastrphic failure with 201% false positives.">
            <a:extLst>
              <a:ext uri="{FF2B5EF4-FFF2-40B4-BE49-F238E27FC236}">
                <a16:creationId xmlns:a16="http://schemas.microsoft.com/office/drawing/2014/main" id="{0F821B5B-F5B0-89D0-5513-5A89613A3B2A}"/>
              </a:ext>
            </a:extLst>
          </p:cNvPr>
          <p:cNvGraphicFramePr>
            <a:graphicFrameLocks noGrp="1"/>
          </p:cNvGraphicFramePr>
          <p:nvPr>
            <p:extLst>
              <p:ext uri="{D42A27DB-BD31-4B8C-83A1-F6EECF244321}">
                <p14:modId xmlns:p14="http://schemas.microsoft.com/office/powerpoint/2010/main" val="2276614097"/>
              </p:ext>
            </p:extLst>
          </p:nvPr>
        </p:nvGraphicFramePr>
        <p:xfrm>
          <a:off x="373710" y="572494"/>
          <a:ext cx="8452239" cy="4177597"/>
        </p:xfrm>
        <a:graphic>
          <a:graphicData uri="http://schemas.openxmlformats.org/drawingml/2006/table">
            <a:tbl>
              <a:tblPr/>
              <a:tblGrid>
                <a:gridCol w="620203">
                  <a:extLst>
                    <a:ext uri="{9D8B030D-6E8A-4147-A177-3AD203B41FA5}">
                      <a16:colId xmlns:a16="http://schemas.microsoft.com/office/drawing/2014/main" val="3482896427"/>
                    </a:ext>
                  </a:extLst>
                </a:gridCol>
                <a:gridCol w="477799">
                  <a:extLst>
                    <a:ext uri="{9D8B030D-6E8A-4147-A177-3AD203B41FA5}">
                      <a16:colId xmlns:a16="http://schemas.microsoft.com/office/drawing/2014/main" val="2727820059"/>
                    </a:ext>
                  </a:extLst>
                </a:gridCol>
                <a:gridCol w="579725">
                  <a:extLst>
                    <a:ext uri="{9D8B030D-6E8A-4147-A177-3AD203B41FA5}">
                      <a16:colId xmlns:a16="http://schemas.microsoft.com/office/drawing/2014/main" val="3579371081"/>
                    </a:ext>
                  </a:extLst>
                </a:gridCol>
                <a:gridCol w="596347">
                  <a:extLst>
                    <a:ext uri="{9D8B030D-6E8A-4147-A177-3AD203B41FA5}">
                      <a16:colId xmlns:a16="http://schemas.microsoft.com/office/drawing/2014/main" val="2786715332"/>
                    </a:ext>
                  </a:extLst>
                </a:gridCol>
                <a:gridCol w="380088">
                  <a:extLst>
                    <a:ext uri="{9D8B030D-6E8A-4147-A177-3AD203B41FA5}">
                      <a16:colId xmlns:a16="http://schemas.microsoft.com/office/drawing/2014/main" val="1831591654"/>
                    </a:ext>
                  </a:extLst>
                </a:gridCol>
                <a:gridCol w="1232289">
                  <a:extLst>
                    <a:ext uri="{9D8B030D-6E8A-4147-A177-3AD203B41FA5}">
                      <a16:colId xmlns:a16="http://schemas.microsoft.com/office/drawing/2014/main" val="1427119165"/>
                    </a:ext>
                  </a:extLst>
                </a:gridCol>
                <a:gridCol w="521352">
                  <a:extLst>
                    <a:ext uri="{9D8B030D-6E8A-4147-A177-3AD203B41FA5}">
                      <a16:colId xmlns:a16="http://schemas.microsoft.com/office/drawing/2014/main" val="2024781098"/>
                    </a:ext>
                  </a:extLst>
                </a:gridCol>
                <a:gridCol w="569715">
                  <a:extLst>
                    <a:ext uri="{9D8B030D-6E8A-4147-A177-3AD203B41FA5}">
                      <a16:colId xmlns:a16="http://schemas.microsoft.com/office/drawing/2014/main" val="2383589784"/>
                    </a:ext>
                  </a:extLst>
                </a:gridCol>
                <a:gridCol w="591481">
                  <a:extLst>
                    <a:ext uri="{9D8B030D-6E8A-4147-A177-3AD203B41FA5}">
                      <a16:colId xmlns:a16="http://schemas.microsoft.com/office/drawing/2014/main" val="260449272"/>
                    </a:ext>
                  </a:extLst>
                </a:gridCol>
                <a:gridCol w="585312">
                  <a:extLst>
                    <a:ext uri="{9D8B030D-6E8A-4147-A177-3AD203B41FA5}">
                      <a16:colId xmlns:a16="http://schemas.microsoft.com/office/drawing/2014/main" val="335799122"/>
                    </a:ext>
                  </a:extLst>
                </a:gridCol>
                <a:gridCol w="528487">
                  <a:extLst>
                    <a:ext uri="{9D8B030D-6E8A-4147-A177-3AD203B41FA5}">
                      <a16:colId xmlns:a16="http://schemas.microsoft.com/office/drawing/2014/main" val="4256319065"/>
                    </a:ext>
                  </a:extLst>
                </a:gridCol>
                <a:gridCol w="537152">
                  <a:extLst>
                    <a:ext uri="{9D8B030D-6E8A-4147-A177-3AD203B41FA5}">
                      <a16:colId xmlns:a16="http://schemas.microsoft.com/office/drawing/2014/main" val="2629051707"/>
                    </a:ext>
                  </a:extLst>
                </a:gridCol>
                <a:gridCol w="1232289">
                  <a:extLst>
                    <a:ext uri="{9D8B030D-6E8A-4147-A177-3AD203B41FA5}">
                      <a16:colId xmlns:a16="http://schemas.microsoft.com/office/drawing/2014/main" val="222332453"/>
                    </a:ext>
                  </a:extLst>
                </a:gridCol>
              </a:tblGrid>
              <a:tr h="179185">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b">
                        <a:buNone/>
                      </a:pPr>
                      <a:r>
                        <a:rPr lang="en-US" sz="1400" b="0" i="0" u="none" strike="noStrike">
                          <a:solidFill>
                            <a:srgbClr val="000000"/>
                          </a:solidFill>
                          <a:effectLst/>
                          <a:latin typeface="Aptos Narrow" panose="020B0004020202020204" pitchFamily="34" charset="0"/>
                        </a:rPr>
                        <a:t>Prompt01</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b">
                        <a:buNone/>
                      </a:pPr>
                      <a:r>
                        <a:rPr lang="en-US" sz="1400" b="0" i="0" u="none" strike="noStrike">
                          <a:solidFill>
                            <a:srgbClr val="000000"/>
                          </a:solidFill>
                          <a:effectLst/>
                          <a:latin typeface="Aptos Narrow" panose="020B0004020202020204" pitchFamily="34" charset="0"/>
                        </a:rPr>
                        <a:t>Prompt04</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extLst>
                  <a:ext uri="{0D108BD9-81ED-4DB2-BD59-A6C34878D82A}">
                    <a16:rowId xmlns:a16="http://schemas.microsoft.com/office/drawing/2014/main" val="805146838"/>
                  </a:ext>
                </a:extLst>
              </a:tr>
              <a:tr h="179185">
                <a:tc>
                  <a:txBody>
                    <a:bodyPr/>
                    <a:lstStyle/>
                    <a:p>
                      <a:pPr algn="l" fontAlgn="b">
                        <a:buNone/>
                      </a:pPr>
                      <a:r>
                        <a:rPr lang="en-US" sz="1400" b="0" i="0" u="none" strike="noStrike">
                          <a:solidFill>
                            <a:srgbClr val="000000"/>
                          </a:solidFill>
                          <a:effectLst/>
                          <a:latin typeface="Aptos Narrow" panose="020B0004020202020204" pitchFamily="34" charset="0"/>
                        </a:rPr>
                        <a:t>Manual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Manual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extLst>
                  <a:ext uri="{0D108BD9-81ED-4DB2-BD59-A6C34878D82A}">
                    <a16:rowId xmlns:a16="http://schemas.microsoft.com/office/drawing/2014/main" val="3233636734"/>
                  </a:ext>
                </a:extLst>
              </a:tr>
              <a:tr h="212848">
                <a:tc>
                  <a:txBody>
                    <a:bodyPr/>
                    <a:lstStyle/>
                    <a:p>
                      <a:pPr algn="l"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9,374</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r" fontAlgn="b">
                        <a:buNone/>
                      </a:pPr>
                      <a:r>
                        <a:rPr lang="en-US" sz="1400" b="0" i="0" u="none" strike="noStrike">
                          <a:solidFill>
                            <a:srgbClr val="000000"/>
                          </a:solidFill>
                          <a:effectLst/>
                          <a:latin typeface="Aptos Narrow" panose="020B0004020202020204" pitchFamily="34" charset="0"/>
                        </a:rPr>
                        <a:t>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1400" b="0" i="0" u="none" strike="noStrike">
                          <a:solidFill>
                            <a:srgbClr val="000000"/>
                          </a:solidFill>
                          <a:effectLst/>
                          <a:latin typeface="Aptos Narrow" panose="020B0004020202020204" pitchFamily="34" charset="0"/>
                        </a:rPr>
                        <a:t>9,376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false positives</a:t>
                      </a: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8,581</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r" fontAlgn="b">
                        <a:buNone/>
                      </a:pPr>
                      <a:r>
                        <a:rPr lang="en-US" sz="1400" b="0" i="0" u="none" strike="noStrike">
                          <a:solidFill>
                            <a:srgbClr val="000000"/>
                          </a:solidFill>
                          <a:effectLst/>
                          <a:latin typeface="Aptos Narrow" panose="020B0004020202020204" pitchFamily="34" charset="0"/>
                        </a:rPr>
                        <a:t>795</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b">
                        <a:buNone/>
                      </a:pPr>
                      <a:r>
                        <a:rPr lang="en-US" sz="1400" b="0" i="0" u="none" strike="noStrike">
                          <a:solidFill>
                            <a:srgbClr val="000000"/>
                          </a:solidFill>
                          <a:effectLst/>
                          <a:latin typeface="Aptos Narrow" panose="020B0004020202020204" pitchFamily="34" charset="0"/>
                        </a:rPr>
                        <a:t>9,376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201%</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solidFill>
                      <a:srgbClr val="FF0000"/>
                    </a:solidFill>
                  </a:tcPr>
                </a:tc>
                <a:tc>
                  <a:txBody>
                    <a:bodyPr/>
                    <a:lstStyle/>
                    <a:p>
                      <a:pPr algn="l" fontAlgn="b">
                        <a:buNone/>
                      </a:pPr>
                      <a:r>
                        <a:rPr lang="en-US" sz="1400" b="0" i="0" u="none" strike="noStrike">
                          <a:solidFill>
                            <a:srgbClr val="000000"/>
                          </a:solidFill>
                          <a:effectLst/>
                          <a:latin typeface="Aptos Narrow" panose="020B0004020202020204" pitchFamily="34" charset="0"/>
                        </a:rPr>
                        <a:t>false positives</a:t>
                      </a:r>
                    </a:p>
                  </a:txBody>
                  <a:tcPr marL="4894" marR="4894" marT="4894" marB="0" anchor="b">
                    <a:lnL>
                      <a:noFill/>
                    </a:lnL>
                    <a:lnR>
                      <a:noFill/>
                    </a:lnR>
                    <a:lnT>
                      <a:noFill/>
                    </a:lnT>
                    <a:lnB>
                      <a:noFill/>
                    </a:lnB>
                    <a:noFill/>
                  </a:tcPr>
                </a:tc>
                <a:extLst>
                  <a:ext uri="{0D108BD9-81ED-4DB2-BD59-A6C34878D82A}">
                    <a16:rowId xmlns:a16="http://schemas.microsoft.com/office/drawing/2014/main" val="1771603172"/>
                  </a:ext>
                </a:extLst>
              </a:tr>
              <a:tr h="179185">
                <a:tc>
                  <a:txBody>
                    <a:bodyPr/>
                    <a:lstStyle/>
                    <a:p>
                      <a:pPr algn="l"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53</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1400" b="0" i="0" u="none" strike="noStrike">
                          <a:solidFill>
                            <a:srgbClr val="000000"/>
                          </a:solidFill>
                          <a:effectLst/>
                          <a:latin typeface="Aptos Narrow" panose="020B0004020202020204" pitchFamily="34" charset="0"/>
                        </a:rPr>
                        <a:t>343</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r" fontAlgn="b">
                        <a:buNone/>
                      </a:pPr>
                      <a:r>
                        <a:rPr lang="en-US" sz="1400" b="0" i="0" u="none" strike="noStrike">
                          <a:solidFill>
                            <a:srgbClr val="000000"/>
                          </a:solidFill>
                          <a:effectLst/>
                          <a:latin typeface="Aptos Narrow" panose="020B0004020202020204" pitchFamily="34" charset="0"/>
                        </a:rPr>
                        <a:t>396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87%</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pct agreement</a:t>
                      </a: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1</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1400" b="0" i="0" u="none" strike="noStrike">
                          <a:solidFill>
                            <a:srgbClr val="000000"/>
                          </a:solidFill>
                          <a:effectLst/>
                          <a:latin typeface="Aptos Narrow" panose="020B0004020202020204" pitchFamily="34" charset="0"/>
                        </a:rPr>
                        <a:t>395</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r" fontAlgn="b">
                        <a:buNone/>
                      </a:pPr>
                      <a:r>
                        <a:rPr lang="en-US" sz="1400" b="0" i="0" u="none" strike="noStrike">
                          <a:solidFill>
                            <a:srgbClr val="000000"/>
                          </a:solidFill>
                          <a:effectLst/>
                          <a:latin typeface="Aptos Narrow" panose="020B0004020202020204" pitchFamily="34" charset="0"/>
                        </a:rPr>
                        <a:t>396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100%</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pct agreement</a:t>
                      </a:r>
                    </a:p>
                  </a:txBody>
                  <a:tcPr marL="4894" marR="4894" marT="4894" marB="0" anchor="b">
                    <a:lnL>
                      <a:noFill/>
                    </a:lnL>
                    <a:lnR>
                      <a:noFill/>
                    </a:lnR>
                    <a:lnT>
                      <a:noFill/>
                    </a:lnT>
                    <a:lnB>
                      <a:noFill/>
                    </a:lnB>
                    <a:noFill/>
                  </a:tcPr>
                </a:tc>
                <a:extLst>
                  <a:ext uri="{0D108BD9-81ED-4DB2-BD59-A6C34878D82A}">
                    <a16:rowId xmlns:a16="http://schemas.microsoft.com/office/drawing/2014/main" val="260468839"/>
                  </a:ext>
                </a:extLst>
              </a:tr>
              <a:tr h="332418">
                <a:tc>
                  <a:txBody>
                    <a:bodyPr/>
                    <a:lstStyle/>
                    <a:p>
                      <a:pPr algn="l"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9,427</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345</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9,772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8,582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1,190</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9,772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extLst>
                  <a:ext uri="{0D108BD9-81ED-4DB2-BD59-A6C34878D82A}">
                    <a16:rowId xmlns:a16="http://schemas.microsoft.com/office/drawing/2014/main" val="620811500"/>
                  </a:ext>
                </a:extLst>
              </a:tr>
              <a:tr h="17918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extLst>
                  <a:ext uri="{0D108BD9-81ED-4DB2-BD59-A6C34878D82A}">
                    <a16:rowId xmlns:a16="http://schemas.microsoft.com/office/drawing/2014/main" val="732718601"/>
                  </a:ext>
                </a:extLst>
              </a:tr>
              <a:tr h="179185">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b">
                        <a:buNone/>
                      </a:pPr>
                      <a:r>
                        <a:rPr lang="en-US" sz="1400" b="0" i="0" u="none" strike="noStrike">
                          <a:solidFill>
                            <a:srgbClr val="000000"/>
                          </a:solidFill>
                          <a:effectLst/>
                          <a:latin typeface="Aptos Narrow" panose="020B0004020202020204" pitchFamily="34" charset="0"/>
                        </a:rPr>
                        <a:t>Prompt02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b">
                        <a:buNone/>
                      </a:pPr>
                      <a:r>
                        <a:rPr lang="en-US" sz="1400" b="0" i="0" u="none" strike="noStrike">
                          <a:solidFill>
                            <a:srgbClr val="000000"/>
                          </a:solidFill>
                          <a:effectLst/>
                          <a:latin typeface="Aptos Narrow" panose="020B0004020202020204" pitchFamily="34" charset="0"/>
                        </a:rPr>
                        <a:t>Prompt05</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extLst>
                  <a:ext uri="{0D108BD9-81ED-4DB2-BD59-A6C34878D82A}">
                    <a16:rowId xmlns:a16="http://schemas.microsoft.com/office/drawing/2014/main" val="969499913"/>
                  </a:ext>
                </a:extLst>
              </a:tr>
              <a:tr h="179185">
                <a:tc>
                  <a:txBody>
                    <a:bodyPr/>
                    <a:lstStyle/>
                    <a:p>
                      <a:pPr algn="l" fontAlgn="b">
                        <a:buNone/>
                      </a:pPr>
                      <a:r>
                        <a:rPr lang="en-US" sz="1400" b="0" i="0" u="none" strike="noStrike">
                          <a:solidFill>
                            <a:srgbClr val="000000"/>
                          </a:solidFill>
                          <a:effectLst/>
                          <a:latin typeface="Aptos Narrow" panose="020B0004020202020204" pitchFamily="34" charset="0"/>
                        </a:rPr>
                        <a:t>Manual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Manual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extLst>
                  <a:ext uri="{0D108BD9-81ED-4DB2-BD59-A6C34878D82A}">
                    <a16:rowId xmlns:a16="http://schemas.microsoft.com/office/drawing/2014/main" val="2555688149"/>
                  </a:ext>
                </a:extLst>
              </a:tr>
              <a:tr h="228151">
                <a:tc>
                  <a:txBody>
                    <a:bodyPr/>
                    <a:lstStyle/>
                    <a:p>
                      <a:pPr algn="l"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9,375</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r" fontAlgn="b">
                        <a:buNone/>
                      </a:pPr>
                      <a:r>
                        <a:rPr lang="en-US" sz="1400" b="0" i="0" u="none" strike="noStrike">
                          <a:solidFill>
                            <a:srgbClr val="000000"/>
                          </a:solidFill>
                          <a:effectLst/>
                          <a:latin typeface="Aptos Narrow" panose="020B0004020202020204" pitchFamily="34" charset="0"/>
                        </a:rPr>
                        <a:t>1</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1400" b="0" i="0" u="none" strike="noStrike" dirty="0">
                          <a:solidFill>
                            <a:srgbClr val="000000"/>
                          </a:solidFill>
                          <a:effectLst/>
                          <a:latin typeface="Aptos Narrow" panose="020B0004020202020204" pitchFamily="34" charset="0"/>
                        </a:rPr>
                        <a:t>9,376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false positives</a:t>
                      </a: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9,373</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r" fontAlgn="b">
                        <a:buNone/>
                      </a:pPr>
                      <a:r>
                        <a:rPr lang="en-US" sz="1400" b="0" i="0" u="none" strike="noStrike">
                          <a:solidFill>
                            <a:srgbClr val="000000"/>
                          </a:solidFill>
                          <a:effectLst/>
                          <a:latin typeface="Aptos Narrow" panose="020B0004020202020204" pitchFamily="34" charset="0"/>
                        </a:rPr>
                        <a:t>3</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1400" b="0" i="0" u="none" strike="noStrike">
                          <a:solidFill>
                            <a:srgbClr val="000000"/>
                          </a:solidFill>
                          <a:effectLst/>
                          <a:latin typeface="Aptos Narrow" panose="020B0004020202020204" pitchFamily="34" charset="0"/>
                        </a:rPr>
                        <a:t>9,376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false positives</a:t>
                      </a:r>
                    </a:p>
                  </a:txBody>
                  <a:tcPr marL="4894" marR="4894" marT="4894" marB="0" anchor="b">
                    <a:lnL>
                      <a:noFill/>
                    </a:lnL>
                    <a:lnR>
                      <a:noFill/>
                    </a:lnR>
                    <a:lnT>
                      <a:noFill/>
                    </a:lnT>
                    <a:lnB>
                      <a:noFill/>
                    </a:lnB>
                    <a:noFill/>
                  </a:tcPr>
                </a:tc>
                <a:extLst>
                  <a:ext uri="{0D108BD9-81ED-4DB2-BD59-A6C34878D82A}">
                    <a16:rowId xmlns:a16="http://schemas.microsoft.com/office/drawing/2014/main" val="125797578"/>
                  </a:ext>
                </a:extLst>
              </a:tr>
              <a:tr h="179185">
                <a:tc>
                  <a:txBody>
                    <a:bodyPr/>
                    <a:lstStyle/>
                    <a:p>
                      <a:pPr algn="l"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19</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1400" b="0" i="0" u="none" strike="noStrike">
                          <a:solidFill>
                            <a:srgbClr val="000000"/>
                          </a:solidFill>
                          <a:effectLst/>
                          <a:latin typeface="Aptos Narrow" panose="020B0004020202020204" pitchFamily="34" charset="0"/>
                        </a:rPr>
                        <a:t>377</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r" fontAlgn="b">
                        <a:buNone/>
                      </a:pPr>
                      <a:r>
                        <a:rPr lang="en-US" sz="1400" b="0" i="0" u="none" strike="noStrike">
                          <a:solidFill>
                            <a:srgbClr val="000000"/>
                          </a:solidFill>
                          <a:effectLst/>
                          <a:latin typeface="Aptos Narrow" panose="020B0004020202020204" pitchFamily="34" charset="0"/>
                        </a:rPr>
                        <a:t>396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95%</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en-US" sz="1400" b="0" i="0" u="none" strike="noStrike" dirty="0">
                          <a:solidFill>
                            <a:srgbClr val="000000"/>
                          </a:solidFill>
                          <a:effectLst/>
                          <a:latin typeface="Aptos Narrow" panose="020B0004020202020204" pitchFamily="34" charset="0"/>
                        </a:rPr>
                        <a:t>pct agreement</a:t>
                      </a: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1400" b="0" i="0" u="none" strike="noStrike">
                          <a:solidFill>
                            <a:srgbClr val="000000"/>
                          </a:solidFill>
                          <a:effectLst/>
                          <a:latin typeface="Aptos Narrow" panose="020B0004020202020204" pitchFamily="34" charset="0"/>
                        </a:rPr>
                        <a:t>394</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r" fontAlgn="b">
                        <a:buNone/>
                      </a:pPr>
                      <a:r>
                        <a:rPr lang="en-US" sz="1400" b="0" i="0" u="none" strike="noStrike">
                          <a:solidFill>
                            <a:srgbClr val="000000"/>
                          </a:solidFill>
                          <a:effectLst/>
                          <a:latin typeface="Aptos Narrow" panose="020B0004020202020204" pitchFamily="34" charset="0"/>
                        </a:rPr>
                        <a:t>396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99%</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pct agreement</a:t>
                      </a:r>
                    </a:p>
                  </a:txBody>
                  <a:tcPr marL="4894" marR="4894" marT="4894" marB="0" anchor="b">
                    <a:lnL>
                      <a:noFill/>
                    </a:lnL>
                    <a:lnR>
                      <a:noFill/>
                    </a:lnR>
                    <a:lnT>
                      <a:noFill/>
                    </a:lnT>
                    <a:lnB>
                      <a:noFill/>
                    </a:lnB>
                    <a:noFill/>
                  </a:tcPr>
                </a:tc>
                <a:extLst>
                  <a:ext uri="{0D108BD9-81ED-4DB2-BD59-A6C34878D82A}">
                    <a16:rowId xmlns:a16="http://schemas.microsoft.com/office/drawing/2014/main" val="3531442740"/>
                  </a:ext>
                </a:extLst>
              </a:tr>
              <a:tr h="332418">
                <a:tc>
                  <a:txBody>
                    <a:bodyPr/>
                    <a:lstStyle/>
                    <a:p>
                      <a:pPr algn="l"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9,394</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378</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9,772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9,375</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397</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9,772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extLst>
                  <a:ext uri="{0D108BD9-81ED-4DB2-BD59-A6C34878D82A}">
                    <a16:rowId xmlns:a16="http://schemas.microsoft.com/office/drawing/2014/main" val="1736341142"/>
                  </a:ext>
                </a:extLst>
              </a:tr>
              <a:tr h="179185">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extLst>
                  <a:ext uri="{0D108BD9-81ED-4DB2-BD59-A6C34878D82A}">
                    <a16:rowId xmlns:a16="http://schemas.microsoft.com/office/drawing/2014/main" val="358375788"/>
                  </a:ext>
                </a:extLst>
              </a:tr>
              <a:tr h="332418">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b">
                        <a:buNone/>
                      </a:pPr>
                      <a:r>
                        <a:rPr lang="en-US" sz="1400" b="0" i="0" u="none" strike="noStrike">
                          <a:solidFill>
                            <a:srgbClr val="000000"/>
                          </a:solidFill>
                          <a:effectLst/>
                          <a:latin typeface="Aptos Narrow" panose="020B0004020202020204" pitchFamily="34" charset="0"/>
                        </a:rPr>
                        <a:t>Prompt03</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b">
                        <a:buNone/>
                      </a:pPr>
                      <a:r>
                        <a:rPr lang="en-US" sz="1400" b="0" i="0" u="none" strike="noStrike">
                          <a:solidFill>
                            <a:srgbClr val="000000"/>
                          </a:solidFill>
                          <a:effectLst/>
                          <a:latin typeface="Aptos Narrow" panose="020B0004020202020204" pitchFamily="34" charset="0"/>
                        </a:rPr>
                        <a:t>Prompt01-Gem</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US"/>
                    </a:p>
                  </a:txBody>
                  <a:tcPr/>
                </a:tc>
                <a:tc>
                  <a:txBody>
                    <a:bodyPr/>
                    <a:lstStyle/>
                    <a:p>
                      <a:pPr algn="l" fontAlgn="b">
                        <a:buNone/>
                      </a:pPr>
                      <a:r>
                        <a:rPr lang="en-US" sz="1400" b="0" i="0" u="none" strike="noStrike">
                          <a:solidFill>
                            <a:srgbClr val="000000"/>
                          </a:solidFill>
                          <a:effectLst/>
                          <a:latin typeface="Aptos Narrow" panose="020B0004020202020204" pitchFamily="34" charset="0"/>
                        </a:rPr>
                        <a:t> </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extLst>
                  <a:ext uri="{0D108BD9-81ED-4DB2-BD59-A6C34878D82A}">
                    <a16:rowId xmlns:a16="http://schemas.microsoft.com/office/drawing/2014/main" val="2471784318"/>
                  </a:ext>
                </a:extLst>
              </a:tr>
              <a:tr h="179185">
                <a:tc>
                  <a:txBody>
                    <a:bodyPr/>
                    <a:lstStyle/>
                    <a:p>
                      <a:pPr algn="l" fontAlgn="b">
                        <a:buNone/>
                      </a:pPr>
                      <a:r>
                        <a:rPr lang="en-US" sz="1400" b="0" i="0" u="none" strike="noStrike">
                          <a:solidFill>
                            <a:srgbClr val="000000"/>
                          </a:solidFill>
                          <a:effectLst/>
                          <a:latin typeface="Aptos Narrow" panose="020B0004020202020204" pitchFamily="34" charset="0"/>
                        </a:rPr>
                        <a:t>Manual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Manual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extLst>
                  <a:ext uri="{0D108BD9-81ED-4DB2-BD59-A6C34878D82A}">
                    <a16:rowId xmlns:a16="http://schemas.microsoft.com/office/drawing/2014/main" val="3259109093"/>
                  </a:ext>
                </a:extLst>
              </a:tr>
              <a:tr h="218980">
                <a:tc>
                  <a:txBody>
                    <a:bodyPr/>
                    <a:lstStyle/>
                    <a:p>
                      <a:pPr algn="l"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9,375</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r" fontAlgn="b">
                        <a:buNone/>
                      </a:pPr>
                      <a:r>
                        <a:rPr lang="en-US" sz="1400" b="0" i="0" u="none" strike="noStrike">
                          <a:solidFill>
                            <a:srgbClr val="000000"/>
                          </a:solidFill>
                          <a:effectLst/>
                          <a:latin typeface="Aptos Narrow" panose="020B0004020202020204" pitchFamily="34" charset="0"/>
                        </a:rPr>
                        <a:t>1</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1400" b="0" i="0" u="none" strike="noStrike">
                          <a:solidFill>
                            <a:srgbClr val="000000"/>
                          </a:solidFill>
                          <a:effectLst/>
                          <a:latin typeface="Aptos Narrow" panose="020B0004020202020204" pitchFamily="34" charset="0"/>
                        </a:rPr>
                        <a:t>9,376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false positives</a:t>
                      </a: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No</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9,374</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r" fontAlgn="b">
                        <a:buNone/>
                      </a:pPr>
                      <a:r>
                        <a:rPr lang="en-US" sz="1400" b="0" i="0" u="none" strike="noStrike">
                          <a:solidFill>
                            <a:srgbClr val="000000"/>
                          </a:solidFill>
                          <a:effectLst/>
                          <a:latin typeface="Aptos Narrow" panose="020B0004020202020204" pitchFamily="34" charset="0"/>
                        </a:rPr>
                        <a:t>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1400" b="0" i="0" u="none" strike="noStrike">
                          <a:solidFill>
                            <a:srgbClr val="000000"/>
                          </a:solidFill>
                          <a:effectLst/>
                          <a:latin typeface="Aptos Narrow" panose="020B0004020202020204" pitchFamily="34" charset="0"/>
                        </a:rPr>
                        <a:t>9,376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false positives</a:t>
                      </a:r>
                    </a:p>
                  </a:txBody>
                  <a:tcPr marL="4894" marR="4894" marT="4894" marB="0" anchor="b">
                    <a:lnL>
                      <a:noFill/>
                    </a:lnL>
                    <a:lnR>
                      <a:noFill/>
                    </a:lnR>
                    <a:lnT>
                      <a:noFill/>
                    </a:lnT>
                    <a:lnB>
                      <a:noFill/>
                    </a:lnB>
                    <a:noFill/>
                  </a:tcPr>
                </a:tc>
                <a:extLst>
                  <a:ext uri="{0D108BD9-81ED-4DB2-BD59-A6C34878D82A}">
                    <a16:rowId xmlns:a16="http://schemas.microsoft.com/office/drawing/2014/main" val="2500958365"/>
                  </a:ext>
                </a:extLst>
              </a:tr>
              <a:tr h="179185">
                <a:tc>
                  <a:txBody>
                    <a:bodyPr/>
                    <a:lstStyle/>
                    <a:p>
                      <a:pPr algn="l"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19</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1400" b="0" i="0" u="none" strike="noStrike">
                          <a:solidFill>
                            <a:srgbClr val="000000"/>
                          </a:solidFill>
                          <a:effectLst/>
                          <a:latin typeface="Aptos Narrow" panose="020B0004020202020204" pitchFamily="34" charset="0"/>
                        </a:rPr>
                        <a:t>377</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r" fontAlgn="b">
                        <a:buNone/>
                      </a:pPr>
                      <a:r>
                        <a:rPr lang="en-US" sz="1400" b="0" i="0" u="none" strike="noStrike">
                          <a:solidFill>
                            <a:srgbClr val="000000"/>
                          </a:solidFill>
                          <a:effectLst/>
                          <a:latin typeface="Aptos Narrow" panose="020B0004020202020204" pitchFamily="34" charset="0"/>
                        </a:rPr>
                        <a:t>396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95%</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pct agreement</a:t>
                      </a: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Yes</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r" fontAlgn="b">
                        <a:buNone/>
                      </a:pPr>
                      <a:r>
                        <a:rPr lang="en-US" sz="1400" b="0" i="0" u="none" strike="noStrike">
                          <a:solidFill>
                            <a:srgbClr val="000000"/>
                          </a:solidFill>
                          <a:effectLst/>
                          <a:latin typeface="Aptos Narrow" panose="020B0004020202020204" pitchFamily="34" charset="0"/>
                        </a:rPr>
                        <a:t>394</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r" fontAlgn="b">
                        <a:buNone/>
                      </a:pPr>
                      <a:r>
                        <a:rPr lang="en-US" sz="1400" b="0" i="0" u="none" strike="noStrike">
                          <a:solidFill>
                            <a:srgbClr val="000000"/>
                          </a:solidFill>
                          <a:effectLst/>
                          <a:latin typeface="Aptos Narrow" panose="020B0004020202020204" pitchFamily="34" charset="0"/>
                        </a:rPr>
                        <a:t>396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99%</a:t>
                      </a: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pct agreement</a:t>
                      </a:r>
                    </a:p>
                  </a:txBody>
                  <a:tcPr marL="4894" marR="4894" marT="4894" marB="0" anchor="b">
                    <a:lnL>
                      <a:noFill/>
                    </a:lnL>
                    <a:lnR>
                      <a:noFill/>
                    </a:lnR>
                    <a:lnT>
                      <a:noFill/>
                    </a:lnT>
                    <a:lnB>
                      <a:noFill/>
                    </a:lnB>
                    <a:noFill/>
                  </a:tcPr>
                </a:tc>
                <a:extLst>
                  <a:ext uri="{0D108BD9-81ED-4DB2-BD59-A6C34878D82A}">
                    <a16:rowId xmlns:a16="http://schemas.microsoft.com/office/drawing/2014/main" val="1319944377"/>
                  </a:ext>
                </a:extLst>
              </a:tr>
              <a:tr h="332418">
                <a:tc>
                  <a:txBody>
                    <a:bodyPr/>
                    <a:lstStyle/>
                    <a:p>
                      <a:pPr algn="l"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9,394</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378</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9,772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l" fontAlgn="b">
                        <a:buNone/>
                      </a:pPr>
                      <a:r>
                        <a:rPr lang="en-US" sz="1400" b="0" i="0" u="none" strike="noStrike">
                          <a:solidFill>
                            <a:srgbClr val="000000"/>
                          </a:solidFill>
                          <a:effectLst/>
                          <a:latin typeface="Aptos Narrow" panose="020B0004020202020204" pitchFamily="34" charset="0"/>
                        </a:rPr>
                        <a:t>Total</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9,376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396</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US" sz="1400" b="0" i="0" u="none" strike="noStrike">
                          <a:solidFill>
                            <a:srgbClr val="000000"/>
                          </a:solidFill>
                          <a:effectLst/>
                          <a:latin typeface="Aptos Narrow" panose="020B0004020202020204" pitchFamily="34" charset="0"/>
                        </a:rPr>
                        <a:t>9,772</a:t>
                      </a:r>
                    </a:p>
                  </a:txBody>
                  <a:tcPr marL="4894" marR="4894" marT="489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en-US" sz="1400" b="0" i="0" u="none" strike="noStrike">
                        <a:solidFill>
                          <a:srgbClr val="000000"/>
                        </a:solidFill>
                        <a:effectLst/>
                        <a:latin typeface="Aptos Narrow" panose="020B0004020202020204" pitchFamily="34" charset="0"/>
                      </a:endParaRPr>
                    </a:p>
                  </a:txBody>
                  <a:tcPr marL="4894" marR="4894" marT="4894"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US" sz="1400" b="0" i="0" u="none" strike="noStrike" dirty="0">
                        <a:solidFill>
                          <a:srgbClr val="000000"/>
                        </a:solidFill>
                        <a:effectLst/>
                        <a:latin typeface="Aptos Narrow" panose="020B0004020202020204" pitchFamily="34" charset="0"/>
                      </a:endParaRPr>
                    </a:p>
                  </a:txBody>
                  <a:tcPr marL="4894" marR="4894" marT="4894" marB="0" anchor="b">
                    <a:lnL>
                      <a:noFill/>
                    </a:lnL>
                    <a:lnR>
                      <a:noFill/>
                    </a:lnR>
                    <a:lnT>
                      <a:noFill/>
                    </a:lnT>
                    <a:lnB>
                      <a:noFill/>
                    </a:lnB>
                    <a:noFill/>
                  </a:tcPr>
                </a:tc>
                <a:extLst>
                  <a:ext uri="{0D108BD9-81ED-4DB2-BD59-A6C34878D82A}">
                    <a16:rowId xmlns:a16="http://schemas.microsoft.com/office/drawing/2014/main" val="2677725586"/>
                  </a:ext>
                </a:extLst>
              </a:tr>
            </a:tbl>
          </a:graphicData>
        </a:graphic>
      </p:graphicFrame>
    </p:spTree>
    <p:extLst>
      <p:ext uri="{BB962C8B-B14F-4D97-AF65-F5344CB8AC3E}">
        <p14:creationId xmlns:p14="http://schemas.microsoft.com/office/powerpoint/2010/main" val="1057510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C8EC5-4037-352C-4A1B-F182848BDE01}"/>
              </a:ext>
            </a:extLst>
          </p:cNvPr>
          <p:cNvSpPr>
            <a:spLocks noGrp="1"/>
          </p:cNvSpPr>
          <p:nvPr>
            <p:ph type="ctrTitle"/>
          </p:nvPr>
        </p:nvSpPr>
        <p:spPr/>
        <p:txBody>
          <a:bodyPr/>
          <a:lstStyle/>
          <a:p>
            <a:r>
              <a:rPr lang="en-US" dirty="0"/>
              <a:t>Introduction</a:t>
            </a:r>
          </a:p>
        </p:txBody>
      </p:sp>
    </p:spTree>
    <p:extLst>
      <p:ext uri="{BB962C8B-B14F-4D97-AF65-F5344CB8AC3E}">
        <p14:creationId xmlns:p14="http://schemas.microsoft.com/office/powerpoint/2010/main" val="774750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61DAC-2FC6-4779-C1D0-5A752F1DFE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7D8B2B-F718-5138-9585-F6A3EBD45287}"/>
              </a:ext>
            </a:extLst>
          </p:cNvPr>
          <p:cNvSpPr>
            <a:spLocks noGrp="1"/>
          </p:cNvSpPr>
          <p:nvPr>
            <p:ph type="title"/>
          </p:nvPr>
        </p:nvSpPr>
        <p:spPr/>
        <p:txBody>
          <a:bodyPr/>
          <a:lstStyle/>
          <a:p>
            <a:r>
              <a:rPr lang="en-US" dirty="0"/>
              <a:t>Example Model Analysis: Parking</a:t>
            </a:r>
          </a:p>
        </p:txBody>
      </p:sp>
      <p:graphicFrame>
        <p:nvGraphicFramePr>
          <p:cNvPr id="6" name="Chart 5">
            <a:extLst>
              <a:ext uri="{FF2B5EF4-FFF2-40B4-BE49-F238E27FC236}">
                <a16:creationId xmlns:a16="http://schemas.microsoft.com/office/drawing/2014/main" id="{7BEFFB5B-4838-F8F3-24BC-D857FF9B579F}"/>
              </a:ext>
            </a:extLst>
          </p:cNvPr>
          <p:cNvGraphicFramePr/>
          <p:nvPr>
            <p:extLst>
              <p:ext uri="{D42A27DB-BD31-4B8C-83A1-F6EECF244321}">
                <p14:modId xmlns:p14="http://schemas.microsoft.com/office/powerpoint/2010/main" val="2375222424"/>
              </p:ext>
            </p:extLst>
          </p:nvPr>
        </p:nvGraphicFramePr>
        <p:xfrm>
          <a:off x="256741" y="764628"/>
          <a:ext cx="8694375" cy="40359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699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2"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chart seriesIdx="3" categoryIdx="-4" bldStep="series"/>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graphicEl>
                                              <a:chart seriesIdx="4" categoryIdx="-4" bldStep="series"/>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graphicEl>
                                              <a:chart seriesIdx="5"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series"/>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56635-A680-E32D-E8A3-18F60B03C5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C99B49-FAA6-09CB-F619-19AB04BDC459}"/>
              </a:ext>
            </a:extLst>
          </p:cNvPr>
          <p:cNvSpPr>
            <a:spLocks noGrp="1"/>
          </p:cNvSpPr>
          <p:nvPr>
            <p:ph type="title"/>
          </p:nvPr>
        </p:nvSpPr>
        <p:spPr/>
        <p:txBody>
          <a:bodyPr/>
          <a:lstStyle/>
          <a:p>
            <a:r>
              <a:rPr lang="en-US" dirty="0"/>
              <a:t>Example Model Analysis: Student Life</a:t>
            </a:r>
          </a:p>
        </p:txBody>
      </p:sp>
      <p:graphicFrame>
        <p:nvGraphicFramePr>
          <p:cNvPr id="6" name="Chart 5">
            <a:extLst>
              <a:ext uri="{FF2B5EF4-FFF2-40B4-BE49-F238E27FC236}">
                <a16:creationId xmlns:a16="http://schemas.microsoft.com/office/drawing/2014/main" id="{475C9096-8226-7D83-3943-2EA7748B7CC3}"/>
              </a:ext>
            </a:extLst>
          </p:cNvPr>
          <p:cNvGraphicFramePr/>
          <p:nvPr>
            <p:extLst>
              <p:ext uri="{D42A27DB-BD31-4B8C-83A1-F6EECF244321}">
                <p14:modId xmlns:p14="http://schemas.microsoft.com/office/powerpoint/2010/main" val="1890830326"/>
              </p:ext>
            </p:extLst>
          </p:nvPr>
        </p:nvGraphicFramePr>
        <p:xfrm>
          <a:off x="256741" y="764628"/>
          <a:ext cx="8694375" cy="40359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8063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2"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chart seriesIdx="3" categoryIdx="-4" bldStep="series"/>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graphicEl>
                                              <a:chart seriesIdx="4"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Chart bld="series"/>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356C08-A2C4-3944-A792-6F9AEC55D55D}"/>
              </a:ext>
            </a:extLst>
          </p:cNvPr>
          <p:cNvSpPr>
            <a:spLocks noGrp="1"/>
          </p:cNvSpPr>
          <p:nvPr>
            <p:ph type="title"/>
          </p:nvPr>
        </p:nvSpPr>
        <p:spPr>
          <a:xfrm>
            <a:off x="192883" y="977066"/>
            <a:ext cx="2011446" cy="736357"/>
          </a:xfrm>
        </p:spPr>
        <p:txBody>
          <a:bodyPr/>
          <a:lstStyle/>
          <a:p>
            <a:r>
              <a:rPr lang="en-US" sz="3200" dirty="0"/>
              <a:t>Catastrophic Prompt Failure</a:t>
            </a:r>
          </a:p>
        </p:txBody>
      </p:sp>
      <p:sp>
        <p:nvSpPr>
          <p:cNvPr id="4" name="Text Placeholder 3">
            <a:extLst>
              <a:ext uri="{FF2B5EF4-FFF2-40B4-BE49-F238E27FC236}">
                <a16:creationId xmlns:a16="http://schemas.microsoft.com/office/drawing/2014/main" id="{C1CF63EA-F23C-43C2-27FE-21FE2A38FF1A}"/>
              </a:ext>
            </a:extLst>
          </p:cNvPr>
          <p:cNvSpPr>
            <a:spLocks noGrp="1"/>
          </p:cNvSpPr>
          <p:nvPr>
            <p:ph type="body" idx="1"/>
          </p:nvPr>
        </p:nvSpPr>
        <p:spPr/>
        <p:txBody>
          <a:bodyPr/>
          <a:lstStyle/>
          <a:p>
            <a:r>
              <a:rPr lang="en-US" sz="2400" dirty="0"/>
              <a:t>Limitations</a:t>
            </a:r>
          </a:p>
        </p:txBody>
      </p:sp>
      <p:sp>
        <p:nvSpPr>
          <p:cNvPr id="5" name="Text Placeholder 2">
            <a:extLst>
              <a:ext uri="{FF2B5EF4-FFF2-40B4-BE49-F238E27FC236}">
                <a16:creationId xmlns:a16="http://schemas.microsoft.com/office/drawing/2014/main" id="{F5D24BEB-18E9-8232-74CF-9BE7D34B818D}"/>
              </a:ext>
            </a:extLst>
          </p:cNvPr>
          <p:cNvSpPr txBox="1">
            <a:spLocks/>
          </p:cNvSpPr>
          <p:nvPr/>
        </p:nvSpPr>
        <p:spPr>
          <a:xfrm>
            <a:off x="2798920" y="492079"/>
            <a:ext cx="5904100" cy="3882838"/>
          </a:xfrm>
          <a:prstGeom prst="rect">
            <a:avLst/>
          </a:prstGeom>
        </p:spPr>
        <p:txBody>
          <a:bodyPr>
            <a:noAutofit/>
          </a:bodyPr>
          <a:lstStyle>
            <a:defPPr marR="0" lvl="0" algn="l" rtl="0">
              <a:lnSpc>
                <a:spcPct val="100000"/>
              </a:lnSpc>
              <a:spcBef>
                <a:spcPts val="0"/>
              </a:spcBef>
              <a:spcAft>
                <a:spcPts val="0"/>
              </a:spcAft>
            </a:defPPr>
            <a:lvl1pPr marL="114300" marR="0" lvl="0" indent="0" algn="l" rtl="0">
              <a:lnSpc>
                <a:spcPct val="100000"/>
              </a:lnSpc>
              <a:spcBef>
                <a:spcPts val="0"/>
              </a:spcBef>
              <a:spcAft>
                <a:spcPts val="0"/>
              </a:spcAft>
              <a:buClr>
                <a:srgbClr val="000000"/>
              </a:buClr>
              <a:buFont typeface="Arial"/>
              <a:buNone/>
              <a:defRPr sz="1600" b="0" i="0" u="none" strike="noStrike" cap="none">
                <a:solidFill>
                  <a:schemeClr val="bg1"/>
                </a:solidFill>
                <a:latin typeface="Barlow Semi Condensed" panose="00000506000000000000" pitchFamily="2" charset="0"/>
                <a:ea typeface="Bitter" pitchFamily="2" charset="0"/>
                <a:cs typeface="Arial"/>
                <a:sym typeface="Arial"/>
              </a:defRPr>
            </a:lvl1pPr>
            <a:lvl2pPr marL="596900" marR="0" lvl="1" indent="0" algn="l" rtl="0">
              <a:lnSpc>
                <a:spcPct val="100000"/>
              </a:lnSpc>
              <a:spcBef>
                <a:spcPts val="0"/>
              </a:spcBef>
              <a:spcAft>
                <a:spcPts val="0"/>
              </a:spcAft>
              <a:buClr>
                <a:srgbClr val="000000"/>
              </a:buClr>
              <a:buFont typeface="Arial"/>
              <a:buNone/>
              <a:defRPr sz="1400" b="0" i="0" u="none" strike="noStrike" cap="none">
                <a:solidFill>
                  <a:schemeClr val="bg1"/>
                </a:solidFill>
                <a:latin typeface="Bitter" pitchFamily="2" charset="0"/>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bg1"/>
                </a:solidFill>
                <a:latin typeface="Bitter" pitchFamily="2" charset="0"/>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bg1"/>
                </a:solidFill>
                <a:latin typeface="Bitter" pitchFamily="2" charset="0"/>
                <a:ea typeface="Arial"/>
                <a:cs typeface="Arial"/>
                <a:sym typeface="Arial"/>
              </a:defRPr>
            </a:lvl4pPr>
            <a:lvl5pPr marL="1968500" marR="0" lvl="4" indent="0" algn="l" rtl="0">
              <a:lnSpc>
                <a:spcPct val="100000"/>
              </a:lnSpc>
              <a:spcBef>
                <a:spcPts val="0"/>
              </a:spcBef>
              <a:spcAft>
                <a:spcPts val="0"/>
              </a:spcAft>
              <a:buClr>
                <a:srgbClr val="000000"/>
              </a:buClr>
              <a:buFont typeface="Arial"/>
              <a:buNone/>
              <a:defRPr sz="1400" b="0" i="0" u="none" strike="noStrike" cap="none">
                <a:solidFill>
                  <a:schemeClr val="bg1"/>
                </a:solidFill>
                <a:latin typeface="Bitter" pitchFamily="2" charset="0"/>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solidFill>
                  <a:schemeClr val="tx1"/>
                </a:solidFill>
                <a:latin typeface="Bitter" pitchFamily="2" charset="0"/>
              </a:rPr>
              <a:t>Examples:</a:t>
            </a:r>
          </a:p>
          <a:p>
            <a:endParaRPr lang="en-US" sz="2800" dirty="0">
              <a:solidFill>
                <a:schemeClr val="tx1"/>
              </a:solidFill>
              <a:latin typeface="Bitter" pitchFamily="2" charset="0"/>
            </a:endParaRPr>
          </a:p>
          <a:p>
            <a:pPr marL="400050" indent="-285750">
              <a:buFont typeface="Arial" panose="020B0604020202020204" pitchFamily="34" charset="0"/>
              <a:buChar char="•"/>
            </a:pPr>
            <a:r>
              <a:rPr lang="en-US" sz="2800" dirty="0">
                <a:solidFill>
                  <a:schemeClr val="tx1"/>
                </a:solidFill>
                <a:latin typeface="Bitter" pitchFamily="2" charset="0"/>
              </a:rPr>
              <a:t>Prompt returns no records</a:t>
            </a:r>
          </a:p>
          <a:p>
            <a:pPr marL="400050" indent="-285750">
              <a:buFont typeface="Arial" panose="020B0604020202020204" pitchFamily="34" charset="0"/>
              <a:buChar char="•"/>
            </a:pPr>
            <a:r>
              <a:rPr lang="en-US" sz="2800" dirty="0">
                <a:solidFill>
                  <a:schemeClr val="tx1"/>
                </a:solidFill>
                <a:latin typeface="Bitter" pitchFamily="2" charset="0"/>
              </a:rPr>
              <a:t>Prompt returns 2x or more records than it should</a:t>
            </a:r>
          </a:p>
          <a:p>
            <a:endParaRPr lang="en-US" sz="2800" dirty="0">
              <a:solidFill>
                <a:schemeClr val="tx1"/>
              </a:solidFill>
              <a:latin typeface="Bitter" pitchFamily="2" charset="0"/>
            </a:endParaRPr>
          </a:p>
          <a:p>
            <a:r>
              <a:rPr lang="en-US" sz="2800" dirty="0">
                <a:solidFill>
                  <a:schemeClr val="tx1"/>
                </a:solidFill>
                <a:latin typeface="Bitter" pitchFamily="2" charset="0"/>
              </a:rPr>
              <a:t>When this happens, reject the prompt.</a:t>
            </a:r>
          </a:p>
        </p:txBody>
      </p:sp>
      <p:sp>
        <p:nvSpPr>
          <p:cNvPr id="6" name="Text Placeholder 1">
            <a:extLst>
              <a:ext uri="{FF2B5EF4-FFF2-40B4-BE49-F238E27FC236}">
                <a16:creationId xmlns:a16="http://schemas.microsoft.com/office/drawing/2014/main" id="{27A51D01-D916-F9F3-71CE-2216875BFEA1}"/>
              </a:ext>
            </a:extLst>
          </p:cNvPr>
          <p:cNvSpPr>
            <a:spLocks noGrp="1"/>
          </p:cNvSpPr>
          <p:nvPr>
            <p:ph type="body" sz="quarter" idx="13"/>
          </p:nvPr>
        </p:nvSpPr>
        <p:spPr>
          <a:xfrm>
            <a:off x="1" y="1792598"/>
            <a:ext cx="2204328" cy="2986087"/>
          </a:xfrm>
        </p:spPr>
        <p:txBody>
          <a:bodyPr/>
          <a:lstStyle/>
          <a:p>
            <a:r>
              <a:rPr lang="en-US" dirty="0"/>
              <a:t>Numerous prompts failed on simple concepts. Catastrophic failure in 30-40% of attempts.</a:t>
            </a:r>
          </a:p>
        </p:txBody>
      </p:sp>
    </p:spTree>
    <p:extLst>
      <p:ext uri="{BB962C8B-B14F-4D97-AF65-F5344CB8AC3E}">
        <p14:creationId xmlns:p14="http://schemas.microsoft.com/office/powerpoint/2010/main" val="36706140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42457-F9A0-2E45-2E63-B8862665DB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C613A88-BFF7-850B-CBCD-F3204D40919F}"/>
              </a:ext>
            </a:extLst>
          </p:cNvPr>
          <p:cNvSpPr>
            <a:spLocks noGrp="1"/>
          </p:cNvSpPr>
          <p:nvPr>
            <p:ph type="title"/>
          </p:nvPr>
        </p:nvSpPr>
        <p:spPr>
          <a:xfrm>
            <a:off x="192882" y="611306"/>
            <a:ext cx="2041831" cy="736357"/>
          </a:xfrm>
        </p:spPr>
        <p:txBody>
          <a:bodyPr/>
          <a:lstStyle/>
          <a:p>
            <a:r>
              <a:rPr lang="en-US" dirty="0"/>
              <a:t>License Restrictions</a:t>
            </a:r>
          </a:p>
        </p:txBody>
      </p:sp>
      <p:sp>
        <p:nvSpPr>
          <p:cNvPr id="4" name="Text Placeholder 3">
            <a:extLst>
              <a:ext uri="{FF2B5EF4-FFF2-40B4-BE49-F238E27FC236}">
                <a16:creationId xmlns:a16="http://schemas.microsoft.com/office/drawing/2014/main" id="{F159591F-57E2-2F1E-D11C-EE0D0E7B6494}"/>
              </a:ext>
            </a:extLst>
          </p:cNvPr>
          <p:cNvSpPr>
            <a:spLocks noGrp="1"/>
          </p:cNvSpPr>
          <p:nvPr>
            <p:ph type="body" idx="1"/>
          </p:nvPr>
        </p:nvSpPr>
        <p:spPr/>
        <p:txBody>
          <a:bodyPr/>
          <a:lstStyle/>
          <a:p>
            <a:r>
              <a:rPr lang="en-US" sz="2400" dirty="0"/>
              <a:t>Limitations</a:t>
            </a:r>
          </a:p>
        </p:txBody>
      </p:sp>
      <p:sp>
        <p:nvSpPr>
          <p:cNvPr id="2" name="Text Placeholder 1">
            <a:extLst>
              <a:ext uri="{FF2B5EF4-FFF2-40B4-BE49-F238E27FC236}">
                <a16:creationId xmlns:a16="http://schemas.microsoft.com/office/drawing/2014/main" id="{0E682C83-4F07-AA47-6864-994CD445F0B0}"/>
              </a:ext>
            </a:extLst>
          </p:cNvPr>
          <p:cNvSpPr>
            <a:spLocks noGrp="1"/>
          </p:cNvSpPr>
          <p:nvPr>
            <p:ph type="body" sz="quarter" idx="13"/>
          </p:nvPr>
        </p:nvSpPr>
        <p:spPr/>
        <p:txBody>
          <a:bodyPr/>
          <a:lstStyle/>
          <a:p>
            <a:r>
              <a:rPr lang="en-US" dirty="0"/>
              <a:t>We experienced limitations because of the licensing the University negotiated for tools in a protected environment.</a:t>
            </a:r>
          </a:p>
        </p:txBody>
      </p:sp>
      <p:sp>
        <p:nvSpPr>
          <p:cNvPr id="5" name="Text Placeholder 2">
            <a:extLst>
              <a:ext uri="{FF2B5EF4-FFF2-40B4-BE49-F238E27FC236}">
                <a16:creationId xmlns:a16="http://schemas.microsoft.com/office/drawing/2014/main" id="{91D11CB8-D0F5-D94E-6BA1-3A44316B3431}"/>
              </a:ext>
            </a:extLst>
          </p:cNvPr>
          <p:cNvSpPr txBox="1">
            <a:spLocks/>
          </p:cNvSpPr>
          <p:nvPr/>
        </p:nvSpPr>
        <p:spPr>
          <a:xfrm>
            <a:off x="2526607" y="64140"/>
            <a:ext cx="6019137" cy="3882838"/>
          </a:xfrm>
          <a:prstGeom prst="rect">
            <a:avLst/>
          </a:prstGeom>
        </p:spPr>
        <p:txBody>
          <a:bodyPr>
            <a:noAutofit/>
          </a:bodyPr>
          <a:lstStyle>
            <a:defPPr marR="0" lvl="0" algn="l" rtl="0">
              <a:lnSpc>
                <a:spcPct val="100000"/>
              </a:lnSpc>
              <a:spcBef>
                <a:spcPts val="0"/>
              </a:spcBef>
              <a:spcAft>
                <a:spcPts val="0"/>
              </a:spcAft>
            </a:defPPr>
            <a:lvl1pPr marL="114300" marR="0" lvl="0" indent="0" algn="l" rtl="0">
              <a:lnSpc>
                <a:spcPct val="100000"/>
              </a:lnSpc>
              <a:spcBef>
                <a:spcPts val="0"/>
              </a:spcBef>
              <a:spcAft>
                <a:spcPts val="0"/>
              </a:spcAft>
              <a:buClr>
                <a:srgbClr val="000000"/>
              </a:buClr>
              <a:buFont typeface="Arial"/>
              <a:buNone/>
              <a:defRPr sz="1600" b="0" i="0" u="none" strike="noStrike" cap="none">
                <a:solidFill>
                  <a:schemeClr val="bg1"/>
                </a:solidFill>
                <a:latin typeface="Barlow Semi Condensed" panose="00000506000000000000" pitchFamily="2" charset="0"/>
                <a:ea typeface="Bitter" pitchFamily="2" charset="0"/>
                <a:cs typeface="Arial"/>
                <a:sym typeface="Arial"/>
              </a:defRPr>
            </a:lvl1pPr>
            <a:lvl2pPr marL="596900" marR="0" lvl="1" indent="0" algn="l" rtl="0">
              <a:lnSpc>
                <a:spcPct val="100000"/>
              </a:lnSpc>
              <a:spcBef>
                <a:spcPts val="0"/>
              </a:spcBef>
              <a:spcAft>
                <a:spcPts val="0"/>
              </a:spcAft>
              <a:buClr>
                <a:srgbClr val="000000"/>
              </a:buClr>
              <a:buFont typeface="Arial"/>
              <a:buNone/>
              <a:defRPr sz="1400" b="0" i="0" u="none" strike="noStrike" cap="none">
                <a:solidFill>
                  <a:schemeClr val="bg1"/>
                </a:solidFill>
                <a:latin typeface="Bitter" pitchFamily="2" charset="0"/>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bg1"/>
                </a:solidFill>
                <a:latin typeface="Bitter" pitchFamily="2" charset="0"/>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bg1"/>
                </a:solidFill>
                <a:latin typeface="Bitter" pitchFamily="2" charset="0"/>
                <a:ea typeface="Arial"/>
                <a:cs typeface="Arial"/>
                <a:sym typeface="Arial"/>
              </a:defRPr>
            </a:lvl4pPr>
            <a:lvl5pPr marL="1968500" marR="0" lvl="4" indent="0" algn="l" rtl="0">
              <a:lnSpc>
                <a:spcPct val="100000"/>
              </a:lnSpc>
              <a:spcBef>
                <a:spcPts val="0"/>
              </a:spcBef>
              <a:spcAft>
                <a:spcPts val="0"/>
              </a:spcAft>
              <a:buClr>
                <a:srgbClr val="000000"/>
              </a:buClr>
              <a:buFont typeface="Arial"/>
              <a:buNone/>
              <a:defRPr sz="1400" b="0" i="0" u="none" strike="noStrike" cap="none">
                <a:solidFill>
                  <a:schemeClr val="bg1"/>
                </a:solidFill>
                <a:latin typeface="Bitter" pitchFamily="2" charset="0"/>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solidFill>
                  <a:schemeClr val="tx1"/>
                </a:solidFill>
                <a:latin typeface="Bitter" pitchFamily="2" charset="0"/>
              </a:rPr>
              <a:t>Examples:</a:t>
            </a:r>
          </a:p>
          <a:p>
            <a:endParaRPr lang="en-US" sz="2800" dirty="0">
              <a:solidFill>
                <a:schemeClr val="tx1"/>
              </a:solidFill>
              <a:latin typeface="Bitter" pitchFamily="2" charset="0"/>
            </a:endParaRPr>
          </a:p>
          <a:p>
            <a:pPr marL="571500" indent="-457200">
              <a:buFont typeface="Arial" panose="020B0604020202020204" pitchFamily="34" charset="0"/>
              <a:buChar char="•"/>
            </a:pPr>
            <a:r>
              <a:rPr lang="en-US" sz="2800" dirty="0">
                <a:solidFill>
                  <a:schemeClr val="tx1"/>
                </a:solidFill>
                <a:latin typeface="Bitter" pitchFamily="2" charset="0"/>
              </a:rPr>
              <a:t>AI tool license restricts file input and/or output</a:t>
            </a:r>
            <a:br>
              <a:rPr lang="en-US" sz="2800" dirty="0">
                <a:solidFill>
                  <a:schemeClr val="tx1"/>
                </a:solidFill>
                <a:latin typeface="Bitter" pitchFamily="2" charset="0"/>
              </a:rPr>
            </a:br>
            <a:endParaRPr lang="en-US" sz="2800" dirty="0">
              <a:solidFill>
                <a:schemeClr val="tx1"/>
              </a:solidFill>
              <a:latin typeface="Bitter" pitchFamily="2" charset="0"/>
            </a:endParaRPr>
          </a:p>
          <a:p>
            <a:pPr marL="571500" indent="-457200">
              <a:buFont typeface="Arial" panose="020B0604020202020204" pitchFamily="34" charset="0"/>
              <a:buChar char="•"/>
            </a:pPr>
            <a:r>
              <a:rPr lang="en-US" sz="2800" dirty="0">
                <a:solidFill>
                  <a:schemeClr val="tx1"/>
                </a:solidFill>
                <a:latin typeface="Bitter" pitchFamily="2" charset="0"/>
              </a:rPr>
              <a:t>AI tool license restricts use in spreadsheet, ex. 200 cells at a time; daily limits.</a:t>
            </a:r>
            <a:br>
              <a:rPr lang="en-US" sz="2800" dirty="0">
                <a:solidFill>
                  <a:schemeClr val="tx1"/>
                </a:solidFill>
                <a:latin typeface="Bitter" pitchFamily="2" charset="0"/>
              </a:rPr>
            </a:br>
            <a:endParaRPr lang="en-US" sz="2800" dirty="0">
              <a:solidFill>
                <a:schemeClr val="tx1"/>
              </a:solidFill>
              <a:latin typeface="Bitter" pitchFamily="2" charset="0"/>
            </a:endParaRPr>
          </a:p>
          <a:p>
            <a:pPr marL="571500" indent="-457200">
              <a:buFont typeface="Arial" panose="020B0604020202020204" pitchFamily="34" charset="0"/>
              <a:buChar char="•"/>
            </a:pPr>
            <a:r>
              <a:rPr lang="en-US" sz="2800" dirty="0">
                <a:solidFill>
                  <a:schemeClr val="tx1"/>
                </a:solidFill>
                <a:latin typeface="Bitter" pitchFamily="2" charset="0"/>
              </a:rPr>
              <a:t>AI tool license restricts agents to use only public URLs</a:t>
            </a:r>
          </a:p>
        </p:txBody>
      </p:sp>
    </p:spTree>
    <p:extLst>
      <p:ext uri="{BB962C8B-B14F-4D97-AF65-F5344CB8AC3E}">
        <p14:creationId xmlns:p14="http://schemas.microsoft.com/office/powerpoint/2010/main" val="2995459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1BAD1-493D-4BEF-7FA4-BC203271F84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864E23D-FFD6-E742-F061-39930AF72595}"/>
              </a:ext>
            </a:extLst>
          </p:cNvPr>
          <p:cNvSpPr>
            <a:spLocks noGrp="1"/>
          </p:cNvSpPr>
          <p:nvPr>
            <p:ph type="title"/>
          </p:nvPr>
        </p:nvSpPr>
        <p:spPr/>
        <p:txBody>
          <a:bodyPr/>
          <a:lstStyle/>
          <a:p>
            <a:r>
              <a:rPr lang="en-US" dirty="0"/>
              <a:t>Risk Assessment</a:t>
            </a:r>
          </a:p>
        </p:txBody>
      </p:sp>
      <p:sp>
        <p:nvSpPr>
          <p:cNvPr id="4" name="Text Placeholder 3">
            <a:extLst>
              <a:ext uri="{FF2B5EF4-FFF2-40B4-BE49-F238E27FC236}">
                <a16:creationId xmlns:a16="http://schemas.microsoft.com/office/drawing/2014/main" id="{F49E2325-DC0F-5A17-888D-89875BD6E9FB}"/>
              </a:ext>
            </a:extLst>
          </p:cNvPr>
          <p:cNvSpPr>
            <a:spLocks noGrp="1"/>
          </p:cNvSpPr>
          <p:nvPr>
            <p:ph type="body" idx="1"/>
          </p:nvPr>
        </p:nvSpPr>
        <p:spPr/>
        <p:txBody>
          <a:bodyPr/>
          <a:lstStyle/>
          <a:p>
            <a:r>
              <a:rPr lang="en-US" sz="2400" dirty="0"/>
              <a:t>Limitations</a:t>
            </a:r>
          </a:p>
        </p:txBody>
      </p:sp>
      <p:sp>
        <p:nvSpPr>
          <p:cNvPr id="2" name="Text Placeholder 1">
            <a:extLst>
              <a:ext uri="{FF2B5EF4-FFF2-40B4-BE49-F238E27FC236}">
                <a16:creationId xmlns:a16="http://schemas.microsoft.com/office/drawing/2014/main" id="{E448FD32-A010-068C-4282-03C0B8487DE6}"/>
              </a:ext>
            </a:extLst>
          </p:cNvPr>
          <p:cNvSpPr>
            <a:spLocks noGrp="1"/>
          </p:cNvSpPr>
          <p:nvPr>
            <p:ph type="body" sz="quarter" idx="13"/>
          </p:nvPr>
        </p:nvSpPr>
        <p:spPr/>
        <p:txBody>
          <a:bodyPr/>
          <a:lstStyle/>
          <a:p>
            <a:r>
              <a:rPr lang="en-US" dirty="0"/>
              <a:t>Accreditors and regulators require oversight of AI. Good professional practice demands monitoring to ensure reliable answers are provided</a:t>
            </a:r>
          </a:p>
        </p:txBody>
      </p:sp>
      <p:sp>
        <p:nvSpPr>
          <p:cNvPr id="5" name="Text Placeholder 2">
            <a:extLst>
              <a:ext uri="{FF2B5EF4-FFF2-40B4-BE49-F238E27FC236}">
                <a16:creationId xmlns:a16="http://schemas.microsoft.com/office/drawing/2014/main" id="{21BE7A68-02B3-4CE5-E9EB-FA8EEEDFCCC1}"/>
              </a:ext>
            </a:extLst>
          </p:cNvPr>
          <p:cNvSpPr txBox="1">
            <a:spLocks/>
          </p:cNvSpPr>
          <p:nvPr/>
        </p:nvSpPr>
        <p:spPr>
          <a:xfrm>
            <a:off x="2687541" y="649356"/>
            <a:ext cx="6019137" cy="3882838"/>
          </a:xfrm>
          <a:prstGeom prst="rect">
            <a:avLst/>
          </a:prstGeom>
        </p:spPr>
        <p:txBody>
          <a:bodyPr>
            <a:noAutofit/>
          </a:bodyPr>
          <a:lstStyle>
            <a:defPPr marR="0" lvl="0" algn="l" rtl="0">
              <a:lnSpc>
                <a:spcPct val="100000"/>
              </a:lnSpc>
              <a:spcBef>
                <a:spcPts val="0"/>
              </a:spcBef>
              <a:spcAft>
                <a:spcPts val="0"/>
              </a:spcAft>
            </a:defPPr>
            <a:lvl1pPr marL="114300" marR="0" lvl="0" indent="0" algn="l" rtl="0">
              <a:lnSpc>
                <a:spcPct val="100000"/>
              </a:lnSpc>
              <a:spcBef>
                <a:spcPts val="0"/>
              </a:spcBef>
              <a:spcAft>
                <a:spcPts val="0"/>
              </a:spcAft>
              <a:buClr>
                <a:srgbClr val="000000"/>
              </a:buClr>
              <a:buFont typeface="Arial"/>
              <a:buNone/>
              <a:defRPr sz="1600" b="0" i="0" u="none" strike="noStrike" cap="none">
                <a:solidFill>
                  <a:schemeClr val="bg1"/>
                </a:solidFill>
                <a:latin typeface="Barlow Semi Condensed" panose="00000506000000000000" pitchFamily="2" charset="0"/>
                <a:ea typeface="Bitter" pitchFamily="2" charset="0"/>
                <a:cs typeface="Arial"/>
                <a:sym typeface="Arial"/>
              </a:defRPr>
            </a:lvl1pPr>
            <a:lvl2pPr marL="596900" marR="0" lvl="1" indent="0" algn="l" rtl="0">
              <a:lnSpc>
                <a:spcPct val="100000"/>
              </a:lnSpc>
              <a:spcBef>
                <a:spcPts val="0"/>
              </a:spcBef>
              <a:spcAft>
                <a:spcPts val="0"/>
              </a:spcAft>
              <a:buClr>
                <a:srgbClr val="000000"/>
              </a:buClr>
              <a:buFont typeface="Arial"/>
              <a:buNone/>
              <a:defRPr sz="1400" b="0" i="0" u="none" strike="noStrike" cap="none">
                <a:solidFill>
                  <a:schemeClr val="bg1"/>
                </a:solidFill>
                <a:latin typeface="Bitter" pitchFamily="2" charset="0"/>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bg1"/>
                </a:solidFill>
                <a:latin typeface="Bitter" pitchFamily="2" charset="0"/>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bg1"/>
                </a:solidFill>
                <a:latin typeface="Bitter" pitchFamily="2" charset="0"/>
                <a:ea typeface="Arial"/>
                <a:cs typeface="Arial"/>
                <a:sym typeface="Arial"/>
              </a:defRPr>
            </a:lvl4pPr>
            <a:lvl5pPr marL="1968500" marR="0" lvl="4" indent="0" algn="l" rtl="0">
              <a:lnSpc>
                <a:spcPct val="100000"/>
              </a:lnSpc>
              <a:spcBef>
                <a:spcPts val="0"/>
              </a:spcBef>
              <a:spcAft>
                <a:spcPts val="0"/>
              </a:spcAft>
              <a:buClr>
                <a:srgbClr val="000000"/>
              </a:buClr>
              <a:buFont typeface="Arial"/>
              <a:buNone/>
              <a:defRPr sz="1400" b="0" i="0" u="none" strike="noStrike" cap="none">
                <a:solidFill>
                  <a:schemeClr val="bg1"/>
                </a:solidFill>
                <a:latin typeface="Bitter" pitchFamily="2" charset="0"/>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571500" indent="-457200">
              <a:buFont typeface="Arial" panose="020B0604020202020204" pitchFamily="34" charset="0"/>
              <a:buChar char="•"/>
            </a:pPr>
            <a:r>
              <a:rPr lang="en-US" sz="2800" dirty="0">
                <a:solidFill>
                  <a:schemeClr val="tx1"/>
                </a:solidFill>
                <a:latin typeface="Bitter" pitchFamily="2" charset="0"/>
              </a:rPr>
              <a:t>Are results used for understanding patterns or treating individuals? </a:t>
            </a:r>
          </a:p>
          <a:p>
            <a:pPr marL="571500" indent="-457200">
              <a:buFont typeface="Arial" panose="020B0604020202020204" pitchFamily="34" charset="0"/>
              <a:buChar char="•"/>
            </a:pPr>
            <a:endParaRPr lang="en-US" sz="2800" dirty="0">
              <a:solidFill>
                <a:schemeClr val="tx1"/>
              </a:solidFill>
              <a:latin typeface="Bitter" pitchFamily="2" charset="0"/>
            </a:endParaRPr>
          </a:p>
          <a:p>
            <a:pPr marL="571500" indent="-457200">
              <a:buFont typeface="Arial" panose="020B0604020202020204" pitchFamily="34" charset="0"/>
              <a:buChar char="•"/>
            </a:pPr>
            <a:r>
              <a:rPr lang="en-US" sz="2800" dirty="0">
                <a:solidFill>
                  <a:schemeClr val="tx1"/>
                </a:solidFill>
                <a:latin typeface="Bitter" pitchFamily="2" charset="0"/>
              </a:rPr>
              <a:t>What are the risks of false positives and false negatives</a:t>
            </a:r>
          </a:p>
        </p:txBody>
      </p:sp>
    </p:spTree>
    <p:extLst>
      <p:ext uri="{BB962C8B-B14F-4D97-AF65-F5344CB8AC3E}">
        <p14:creationId xmlns:p14="http://schemas.microsoft.com/office/powerpoint/2010/main" val="37874427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B6D80-93A0-9F47-2E61-DB6DC2C7CB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E1B49E-4C68-9650-910B-229946FD24F6}"/>
              </a:ext>
            </a:extLst>
          </p:cNvPr>
          <p:cNvSpPr>
            <a:spLocks noGrp="1"/>
          </p:cNvSpPr>
          <p:nvPr>
            <p:ph type="ctrTitle"/>
          </p:nvPr>
        </p:nvSpPr>
        <p:spPr>
          <a:xfrm>
            <a:off x="2734411" y="189395"/>
            <a:ext cx="4039613" cy="1089677"/>
          </a:xfrm>
        </p:spPr>
        <p:txBody>
          <a:bodyPr/>
          <a:lstStyle/>
          <a:p>
            <a:r>
              <a:rPr lang="en-US" sz="6000" dirty="0"/>
              <a:t>Final Thoughts</a:t>
            </a:r>
          </a:p>
        </p:txBody>
      </p:sp>
      <p:graphicFrame>
        <p:nvGraphicFramePr>
          <p:cNvPr id="4" name="Diagram 3">
            <a:extLst>
              <a:ext uri="{FF2B5EF4-FFF2-40B4-BE49-F238E27FC236}">
                <a16:creationId xmlns:a16="http://schemas.microsoft.com/office/drawing/2014/main" id="{206B3BC7-731A-B9CA-18FB-FC396D7B9C36}"/>
              </a:ext>
            </a:extLst>
          </p:cNvPr>
          <p:cNvGraphicFramePr/>
          <p:nvPr>
            <p:extLst>
              <p:ext uri="{D42A27DB-BD31-4B8C-83A1-F6EECF244321}">
                <p14:modId xmlns:p14="http://schemas.microsoft.com/office/powerpoint/2010/main" val="846781653"/>
              </p:ext>
            </p:extLst>
          </p:nvPr>
        </p:nvGraphicFramePr>
        <p:xfrm>
          <a:off x="231321" y="1039585"/>
          <a:ext cx="8463643" cy="3914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675720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277D9-23E0-B4D9-86A4-9C4953098D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CBCD49-C3E7-476C-D005-B5CD6DE0BE1F}"/>
              </a:ext>
            </a:extLst>
          </p:cNvPr>
          <p:cNvSpPr>
            <a:spLocks noGrp="1"/>
          </p:cNvSpPr>
          <p:nvPr>
            <p:ph type="ctrTitle"/>
          </p:nvPr>
        </p:nvSpPr>
        <p:spPr/>
        <p:txBody>
          <a:bodyPr/>
          <a:lstStyle/>
          <a:p>
            <a:r>
              <a:rPr lang="en-US" dirty="0"/>
              <a:t>Supplementary Slides</a:t>
            </a:r>
          </a:p>
        </p:txBody>
      </p:sp>
    </p:spTree>
    <p:extLst>
      <p:ext uri="{BB962C8B-B14F-4D97-AF65-F5344CB8AC3E}">
        <p14:creationId xmlns:p14="http://schemas.microsoft.com/office/powerpoint/2010/main" val="5924416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8BBFE-B72D-BDD4-A978-FC3D58FEC80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CA0703C-B991-715F-471A-8140D3FB7829}"/>
              </a:ext>
            </a:extLst>
          </p:cNvPr>
          <p:cNvSpPr>
            <a:spLocks noGrp="1"/>
          </p:cNvSpPr>
          <p:nvPr>
            <p:ph type="title"/>
          </p:nvPr>
        </p:nvSpPr>
        <p:spPr/>
        <p:txBody>
          <a:bodyPr/>
          <a:lstStyle/>
          <a:p>
            <a:r>
              <a:rPr lang="en-US" dirty="0"/>
              <a:t>Trend of Net Promoter Score</a:t>
            </a:r>
          </a:p>
        </p:txBody>
      </p:sp>
      <p:pic>
        <p:nvPicPr>
          <p:cNvPr id="5" name="Picture 4">
            <a:extLst>
              <a:ext uri="{FF2B5EF4-FFF2-40B4-BE49-F238E27FC236}">
                <a16:creationId xmlns:a16="http://schemas.microsoft.com/office/drawing/2014/main" id="{44A6ECBF-F4D1-18A9-F58F-3CC8CED45795}"/>
              </a:ext>
            </a:extLst>
          </p:cNvPr>
          <p:cNvPicPr>
            <a:picLocks noChangeAspect="1"/>
          </p:cNvPicPr>
          <p:nvPr/>
        </p:nvPicPr>
        <p:blipFill>
          <a:blip r:embed="rId2"/>
          <a:stretch>
            <a:fillRect/>
          </a:stretch>
        </p:blipFill>
        <p:spPr>
          <a:xfrm>
            <a:off x="0" y="762971"/>
            <a:ext cx="9144000" cy="3617557"/>
          </a:xfrm>
          <a:prstGeom prst="rect">
            <a:avLst/>
          </a:prstGeom>
        </p:spPr>
      </p:pic>
    </p:spTree>
    <p:extLst>
      <p:ext uri="{BB962C8B-B14F-4D97-AF65-F5344CB8AC3E}">
        <p14:creationId xmlns:p14="http://schemas.microsoft.com/office/powerpoint/2010/main" val="11434555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34e8b0a7fff_0_836"/>
          <p:cNvSpPr txBox="1"/>
          <p:nvPr/>
        </p:nvSpPr>
        <p:spPr>
          <a:xfrm>
            <a:off x="342900" y="282250"/>
            <a:ext cx="7889700" cy="6027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000000"/>
              </a:buClr>
              <a:buSzPts val="2500"/>
              <a:buFont typeface="Arial"/>
              <a:buNone/>
            </a:pPr>
            <a:r>
              <a:rPr lang="en-US" sz="2500" b="1" i="0" u="none" strike="noStrike" cap="none">
                <a:solidFill>
                  <a:srgbClr val="9D0F14"/>
                </a:solidFill>
                <a:latin typeface="Alumni Sans"/>
                <a:ea typeface="Alumni Sans"/>
                <a:cs typeface="Alumni Sans"/>
                <a:sym typeface="Alumni Sans"/>
              </a:rPr>
              <a:t>Even though response rates declined, the respondents remained representative</a:t>
            </a:r>
            <a:endParaRPr sz="2500" b="1" i="0" u="none" strike="noStrike" cap="none">
              <a:solidFill>
                <a:srgbClr val="9D0F14"/>
              </a:solidFill>
              <a:latin typeface="Alumni Sans"/>
              <a:ea typeface="Alumni Sans"/>
              <a:cs typeface="Alumni Sans"/>
              <a:sym typeface="Alumni Sans"/>
            </a:endParaRPr>
          </a:p>
        </p:txBody>
      </p:sp>
      <p:pic>
        <p:nvPicPr>
          <p:cNvPr id="185" name="Google Shape;185;g34e8b0a7fff_0_836" descr="graphic shows decline in response rates"/>
          <p:cNvPicPr preferRelativeResize="0"/>
          <p:nvPr/>
        </p:nvPicPr>
        <p:blipFill rotWithShape="1">
          <a:blip r:embed="rId3">
            <a:alphaModFix/>
          </a:blip>
          <a:srcRect/>
          <a:stretch/>
        </p:blipFill>
        <p:spPr>
          <a:xfrm>
            <a:off x="416913" y="1284277"/>
            <a:ext cx="2788500" cy="3248400"/>
          </a:xfrm>
          <a:prstGeom prst="rect">
            <a:avLst/>
          </a:prstGeom>
          <a:noFill/>
          <a:ln>
            <a:noFill/>
          </a:ln>
        </p:spPr>
      </p:pic>
      <p:pic>
        <p:nvPicPr>
          <p:cNvPr id="186" name="Google Shape;186;g34e8b0a7fff_0_836"/>
          <p:cNvPicPr preferRelativeResize="0"/>
          <p:nvPr/>
        </p:nvPicPr>
        <p:blipFill rotWithShape="1">
          <a:blip r:embed="rId4">
            <a:alphaModFix/>
          </a:blip>
          <a:srcRect/>
          <a:stretch/>
        </p:blipFill>
        <p:spPr>
          <a:xfrm>
            <a:off x="3430842" y="2949407"/>
            <a:ext cx="2716500" cy="1609500"/>
          </a:xfrm>
          <a:prstGeom prst="rect">
            <a:avLst/>
          </a:prstGeom>
          <a:noFill/>
          <a:ln>
            <a:noFill/>
          </a:ln>
        </p:spPr>
      </p:pic>
      <p:pic>
        <p:nvPicPr>
          <p:cNvPr id="187" name="Google Shape;187;g34e8b0a7fff_0_836"/>
          <p:cNvPicPr preferRelativeResize="0"/>
          <p:nvPr/>
        </p:nvPicPr>
        <p:blipFill rotWithShape="1">
          <a:blip r:embed="rId5">
            <a:alphaModFix/>
          </a:blip>
          <a:srcRect/>
          <a:stretch/>
        </p:blipFill>
        <p:spPr>
          <a:xfrm>
            <a:off x="3430842" y="1404400"/>
            <a:ext cx="2716500" cy="1609500"/>
          </a:xfrm>
          <a:prstGeom prst="rect">
            <a:avLst/>
          </a:prstGeom>
          <a:noFill/>
          <a:ln>
            <a:noFill/>
          </a:ln>
        </p:spPr>
      </p:pic>
      <p:sp>
        <p:nvSpPr>
          <p:cNvPr id="188" name="Google Shape;188;g34e8b0a7fff_0_836"/>
          <p:cNvSpPr txBox="1"/>
          <p:nvPr/>
        </p:nvSpPr>
        <p:spPr>
          <a:xfrm>
            <a:off x="4597476" y="2383950"/>
            <a:ext cx="13191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Women</a:t>
            </a:r>
            <a:endParaRPr sz="1000" b="0" i="0" u="none" strike="noStrike" cap="none">
              <a:solidFill>
                <a:srgbClr val="000000"/>
              </a:solidFill>
              <a:latin typeface="Arial"/>
              <a:ea typeface="Arial"/>
              <a:cs typeface="Arial"/>
              <a:sym typeface="Arial"/>
            </a:endParaRPr>
          </a:p>
        </p:txBody>
      </p:sp>
      <p:pic>
        <p:nvPicPr>
          <p:cNvPr id="189" name="Google Shape;189;g34e8b0a7fff_0_836"/>
          <p:cNvPicPr preferRelativeResize="0"/>
          <p:nvPr/>
        </p:nvPicPr>
        <p:blipFill rotWithShape="1">
          <a:blip r:embed="rId6">
            <a:alphaModFix/>
          </a:blip>
          <a:srcRect/>
          <a:stretch/>
        </p:blipFill>
        <p:spPr>
          <a:xfrm>
            <a:off x="6010587" y="2981691"/>
            <a:ext cx="2716500" cy="1609500"/>
          </a:xfrm>
          <a:prstGeom prst="rect">
            <a:avLst/>
          </a:prstGeom>
          <a:noFill/>
          <a:ln>
            <a:noFill/>
          </a:ln>
        </p:spPr>
      </p:pic>
      <p:pic>
        <p:nvPicPr>
          <p:cNvPr id="190" name="Google Shape;190;g34e8b0a7fff_0_836"/>
          <p:cNvPicPr preferRelativeResize="0"/>
          <p:nvPr/>
        </p:nvPicPr>
        <p:blipFill rotWithShape="1">
          <a:blip r:embed="rId7">
            <a:alphaModFix/>
          </a:blip>
          <a:srcRect/>
          <a:stretch/>
        </p:blipFill>
        <p:spPr>
          <a:xfrm>
            <a:off x="5990045" y="1422707"/>
            <a:ext cx="2716500" cy="1609500"/>
          </a:xfrm>
          <a:prstGeom prst="rect">
            <a:avLst/>
          </a:prstGeom>
          <a:noFill/>
          <a:ln>
            <a:noFill/>
          </a:ln>
        </p:spPr>
      </p:pic>
      <p:sp>
        <p:nvSpPr>
          <p:cNvPr id="191" name="Google Shape;191;g34e8b0a7fff_0_836"/>
          <p:cNvSpPr txBox="1"/>
          <p:nvPr/>
        </p:nvSpPr>
        <p:spPr>
          <a:xfrm>
            <a:off x="2413675" y="4315725"/>
            <a:ext cx="718500" cy="1212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Spring 24</a:t>
            </a:r>
            <a:endParaRPr sz="800" b="0" i="0" u="none" strike="noStrike" cap="none">
              <a:solidFill>
                <a:schemeClr val="dk1"/>
              </a:solidFill>
              <a:latin typeface="Arial"/>
              <a:ea typeface="Arial"/>
              <a:cs typeface="Arial"/>
              <a:sym typeface="Arial"/>
            </a:endParaRPr>
          </a:p>
        </p:txBody>
      </p:sp>
      <p:sp>
        <p:nvSpPr>
          <p:cNvPr id="192" name="Google Shape;192;g34e8b0a7fff_0_836"/>
          <p:cNvSpPr txBox="1"/>
          <p:nvPr/>
        </p:nvSpPr>
        <p:spPr>
          <a:xfrm>
            <a:off x="817975" y="4436925"/>
            <a:ext cx="153300" cy="1212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cxnSp>
        <p:nvCxnSpPr>
          <p:cNvPr id="193" name="Google Shape;193;g34e8b0a7fff_0_836"/>
          <p:cNvCxnSpPr/>
          <p:nvPr/>
        </p:nvCxnSpPr>
        <p:spPr>
          <a:xfrm>
            <a:off x="342911" y="726375"/>
            <a:ext cx="8234100" cy="0"/>
          </a:xfrm>
          <a:prstGeom prst="straightConnector1">
            <a:avLst/>
          </a:prstGeom>
          <a:noFill/>
          <a:ln w="9525" cap="flat" cmpd="sng">
            <a:solidFill>
              <a:srgbClr val="9D0F14"/>
            </a:solidFill>
            <a:prstDash val="solid"/>
            <a:round/>
            <a:headEnd type="none" w="sm" len="sm"/>
            <a:tailEnd type="none" w="sm" len="sm"/>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EC831-A777-950A-8F79-76F0D7C4416C}"/>
              </a:ext>
            </a:extLst>
          </p:cNvPr>
          <p:cNvSpPr>
            <a:spLocks noGrp="1"/>
          </p:cNvSpPr>
          <p:nvPr>
            <p:ph type="title"/>
          </p:nvPr>
        </p:nvSpPr>
        <p:spPr/>
        <p:txBody>
          <a:bodyPr/>
          <a:lstStyle/>
          <a:p>
            <a:r>
              <a:rPr lang="en-US" dirty="0"/>
              <a:t>Overall Sentiment Analysis</a:t>
            </a:r>
          </a:p>
        </p:txBody>
      </p:sp>
      <p:pic>
        <p:nvPicPr>
          <p:cNvPr id="4" name="Google Shape;326;g335e6949751_1_101" descr="Heat map shows sentiment analysis difference by term">
            <a:extLst>
              <a:ext uri="{FF2B5EF4-FFF2-40B4-BE49-F238E27FC236}">
                <a16:creationId xmlns:a16="http://schemas.microsoft.com/office/drawing/2014/main" id="{09C35349-664D-AABF-E681-FF15ADA4C35A}"/>
              </a:ext>
            </a:extLst>
          </p:cNvPr>
          <p:cNvPicPr preferRelativeResize="0"/>
          <p:nvPr/>
        </p:nvPicPr>
        <p:blipFill rotWithShape="1">
          <a:blip r:embed="rId2">
            <a:alphaModFix/>
          </a:blip>
          <a:srcRect l="5582" t="30967" r="5802"/>
          <a:stretch/>
        </p:blipFill>
        <p:spPr>
          <a:xfrm>
            <a:off x="179364" y="630057"/>
            <a:ext cx="8771754" cy="4154384"/>
          </a:xfrm>
          <a:prstGeom prst="rect">
            <a:avLst/>
          </a:prstGeom>
          <a:noFill/>
          <a:ln>
            <a:noFill/>
          </a:ln>
        </p:spPr>
      </p:pic>
      <p:sp>
        <p:nvSpPr>
          <p:cNvPr id="5" name="TextBox 4">
            <a:extLst>
              <a:ext uri="{FF2B5EF4-FFF2-40B4-BE49-F238E27FC236}">
                <a16:creationId xmlns:a16="http://schemas.microsoft.com/office/drawing/2014/main" id="{2AF81461-4DF9-9DB2-32F6-30A5C1DCF26A}"/>
              </a:ext>
            </a:extLst>
          </p:cNvPr>
          <p:cNvSpPr txBox="1"/>
          <p:nvPr/>
        </p:nvSpPr>
        <p:spPr>
          <a:xfrm>
            <a:off x="1884556" y="4822754"/>
            <a:ext cx="1736373" cy="261610"/>
          </a:xfrm>
          <a:prstGeom prst="rect">
            <a:avLst/>
          </a:prstGeom>
          <a:noFill/>
        </p:spPr>
        <p:txBody>
          <a:bodyPr wrap="none" rtlCol="0">
            <a:spAutoFit/>
          </a:bodyPr>
          <a:lstStyle/>
          <a:p>
            <a:r>
              <a:rPr lang="en-US" sz="1100" dirty="0">
                <a:latin typeface="Bitter" pitchFamily="2" charset="0"/>
              </a:rPr>
              <a:t>Source: Relative Insight</a:t>
            </a:r>
          </a:p>
        </p:txBody>
      </p:sp>
    </p:spTree>
    <p:extLst>
      <p:ext uri="{BB962C8B-B14F-4D97-AF65-F5344CB8AC3E}">
        <p14:creationId xmlns:p14="http://schemas.microsoft.com/office/powerpoint/2010/main" val="369487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oogle Shape;181;p36">
            <a:extLst>
              <a:ext uri="{FF2B5EF4-FFF2-40B4-BE49-F238E27FC236}">
                <a16:creationId xmlns:a16="http://schemas.microsoft.com/office/drawing/2014/main" id="{06C16880-3829-485B-9D7C-31B3B7789448}"/>
              </a:ext>
            </a:extLst>
          </p:cNvPr>
          <p:cNvGraphicFramePr/>
          <p:nvPr>
            <p:extLst>
              <p:ext uri="{D42A27DB-BD31-4B8C-83A1-F6EECF244321}">
                <p14:modId xmlns:p14="http://schemas.microsoft.com/office/powerpoint/2010/main" val="1900691568"/>
              </p:ext>
            </p:extLst>
          </p:nvPr>
        </p:nvGraphicFramePr>
        <p:xfrm>
          <a:off x="5126445" y="119418"/>
          <a:ext cx="3824672" cy="4772085"/>
        </p:xfrm>
        <a:graphic>
          <a:graphicData uri="http://schemas.openxmlformats.org/drawingml/2006/table">
            <a:tbl>
              <a:tblPr firstRow="1" bandRow="1">
                <a:tableStyleId>{9D7B26C5-4107-4FEC-AEDC-1716B250A1EF}</a:tableStyleId>
              </a:tblPr>
              <a:tblGrid>
                <a:gridCol w="1912336">
                  <a:extLst>
                    <a:ext uri="{9D8B030D-6E8A-4147-A177-3AD203B41FA5}">
                      <a16:colId xmlns:a16="http://schemas.microsoft.com/office/drawing/2014/main" val="20000"/>
                    </a:ext>
                  </a:extLst>
                </a:gridCol>
                <a:gridCol w="1912336">
                  <a:extLst>
                    <a:ext uri="{9D8B030D-6E8A-4147-A177-3AD203B41FA5}">
                      <a16:colId xmlns:a16="http://schemas.microsoft.com/office/drawing/2014/main" val="20001"/>
                    </a:ext>
                  </a:extLst>
                </a:gridCol>
              </a:tblGrid>
              <a:tr h="811863">
                <a:tc>
                  <a:txBody>
                    <a:bodyPr/>
                    <a:lstStyle/>
                    <a:p>
                      <a:pPr marL="0" marR="0" lvl="0" indent="0" algn="ctr" rtl="0">
                        <a:lnSpc>
                          <a:spcPct val="100000"/>
                        </a:lnSpc>
                        <a:spcBef>
                          <a:spcPts val="0"/>
                        </a:spcBef>
                        <a:spcAft>
                          <a:spcPts val="0"/>
                        </a:spcAft>
                        <a:buNone/>
                      </a:pPr>
                      <a:r>
                        <a:rPr lang="en-US" sz="1800" dirty="0">
                          <a:latin typeface="Barlow Semi Condensed" panose="00000506000000000000" pitchFamily="2" charset="0"/>
                        </a:rPr>
                        <a:t>27,200</a:t>
                      </a:r>
                      <a:endParaRPr sz="1800" dirty="0">
                        <a:latin typeface="Barlow Semi Condensed" panose="00000506000000000000" pitchFamily="2" charset="0"/>
                      </a:endParaRPr>
                    </a:p>
                    <a:p>
                      <a:pPr marL="0" marR="0" lvl="0" indent="0" algn="ctr" rtl="0">
                        <a:lnSpc>
                          <a:spcPct val="100000"/>
                        </a:lnSpc>
                        <a:spcBef>
                          <a:spcPts val="0"/>
                        </a:spcBef>
                        <a:spcAft>
                          <a:spcPts val="0"/>
                        </a:spcAft>
                        <a:buNone/>
                      </a:pPr>
                      <a:r>
                        <a:rPr lang="en" sz="1200" b="0" dirty="0">
                          <a:latin typeface="Barlow Semi Condensed" panose="00000506000000000000" pitchFamily="2" charset="0"/>
                        </a:rPr>
                        <a:t>Fall 2025</a:t>
                      </a:r>
                      <a:r>
                        <a:rPr lang="en" sz="1200" b="0" u="none" strike="noStrike" cap="none" dirty="0">
                          <a:latin typeface="Barlow Semi Condensed" panose="00000506000000000000" pitchFamily="2" charset="0"/>
                        </a:rPr>
                        <a:t> Headcount Enrollment</a:t>
                      </a:r>
                      <a:endParaRPr sz="1600" b="0" dirty="0">
                        <a:latin typeface="Barlow Semi Condensed" panose="00000506000000000000" pitchFamily="2" charset="0"/>
                      </a:endParaRPr>
                    </a:p>
                  </a:txBody>
                  <a:tcPr marL="91450" marR="91450" marT="45725" marB="45725" anchor="ctr">
                    <a:lnL>
                      <a:noFill/>
                    </a:lnL>
                    <a:lnR w="12700" cap="flat" cmpd="sng" algn="ctr">
                      <a:solidFill>
                        <a:schemeClr val="bg1">
                          <a:lumMod val="50000"/>
                        </a:schemeClr>
                      </a:solidFill>
                      <a:prstDash val="solid"/>
                      <a:round/>
                      <a:headEnd type="none" w="med" len="med"/>
                      <a:tailEnd type="none" w="med" len="med"/>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None/>
                      </a:pPr>
                      <a:r>
                        <a:rPr lang="en" sz="1800" dirty="0">
                          <a:latin typeface="Barlow Semi Condensed" panose="00000506000000000000" pitchFamily="2" charset="0"/>
                        </a:rPr>
                        <a:t>52%</a:t>
                      </a:r>
                      <a:br>
                        <a:rPr lang="en-US" sz="1600" b="1" u="none" strike="noStrike" cap="none" dirty="0">
                          <a:latin typeface="Barlow Semi Condensed" panose="00000506000000000000" pitchFamily="2" charset="0"/>
                        </a:rPr>
                      </a:br>
                      <a:r>
                        <a:rPr lang="en-US" sz="1200" b="0" u="none" strike="noStrike" cap="none" dirty="0">
                          <a:latin typeface="Barlow Semi Condensed" panose="00000506000000000000" pitchFamily="2" charset="0"/>
                        </a:rPr>
                        <a:t>of Undergraduates</a:t>
                      </a:r>
                    </a:p>
                    <a:p>
                      <a:pPr marL="0" marR="0" lvl="0" indent="0" algn="ctr" rtl="0">
                        <a:lnSpc>
                          <a:spcPct val="100000"/>
                        </a:lnSpc>
                        <a:spcBef>
                          <a:spcPts val="0"/>
                        </a:spcBef>
                        <a:spcAft>
                          <a:spcPts val="0"/>
                        </a:spcAft>
                        <a:buNone/>
                      </a:pPr>
                      <a:r>
                        <a:rPr lang="en-US" sz="1200" b="0" u="none" strike="noStrike" cap="none" dirty="0">
                          <a:latin typeface="Barlow Semi Condensed" panose="00000506000000000000" pitchFamily="2" charset="0"/>
                        </a:rPr>
                        <a:t>Live on Campus</a:t>
                      </a:r>
                      <a:endParaRPr lang="en-US" sz="1600" b="0" dirty="0">
                        <a:latin typeface="Barlow Semi Condensed" panose="00000506000000000000" pitchFamily="2" charset="0"/>
                      </a:endParaRPr>
                    </a:p>
                  </a:txBody>
                  <a:tcPr marL="91450" marR="91450" marT="45725" marB="45725" anchor="ctr">
                    <a:lnL w="12700" cap="flat" cmpd="sng" algn="ctr">
                      <a:solidFill>
                        <a:schemeClr val="bg1">
                          <a:lumMod val="50000"/>
                        </a:schemeClr>
                      </a:solidFill>
                      <a:prstDash val="solid"/>
                      <a:round/>
                      <a:headEnd type="none" w="med" len="med"/>
                      <a:tailEnd type="none" w="med" len="med"/>
                    </a:lnL>
                    <a:lnR>
                      <a:noFill/>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784313">
                <a:tc>
                  <a:txBody>
                    <a:bodyPr/>
                    <a:lstStyle/>
                    <a:p>
                      <a:pPr marL="0" marR="0" lvl="0" indent="0" algn="ctr" rtl="0">
                        <a:lnSpc>
                          <a:spcPct val="100000"/>
                        </a:lnSpc>
                        <a:spcBef>
                          <a:spcPts val="0"/>
                        </a:spcBef>
                        <a:spcAft>
                          <a:spcPts val="0"/>
                        </a:spcAft>
                        <a:buNone/>
                      </a:pPr>
                      <a:r>
                        <a:rPr lang="en-US" sz="1800" b="1" u="none" strike="noStrike" cap="none" dirty="0">
                          <a:latin typeface="Barlow Semi Condensed" panose="00000506000000000000" pitchFamily="2" charset="0"/>
                        </a:rPr>
                        <a:t>68%              32%</a:t>
                      </a:r>
                    </a:p>
                    <a:p>
                      <a:pPr marL="0" marR="0" lvl="0" indent="0" algn="ctr" rtl="0">
                        <a:lnSpc>
                          <a:spcPct val="100000"/>
                        </a:lnSpc>
                        <a:spcBef>
                          <a:spcPts val="0"/>
                        </a:spcBef>
                        <a:spcAft>
                          <a:spcPts val="0"/>
                        </a:spcAft>
                        <a:buNone/>
                      </a:pPr>
                      <a:r>
                        <a:rPr lang="en-US" sz="1100" dirty="0">
                          <a:latin typeface="Barlow Semi Condensed" panose="00000506000000000000" pitchFamily="2" charset="0"/>
                        </a:rPr>
                        <a:t>Undergrad                   Graduate</a:t>
                      </a:r>
                      <a:endParaRPr sz="1100" dirty="0">
                        <a:latin typeface="Barlow Semi Condensed" panose="00000506000000000000" pitchFamily="2" charset="0"/>
                      </a:endParaRPr>
                    </a:p>
                  </a:txBody>
                  <a:tcPr marL="91450" marR="91450" marT="45725" marB="45725" anchor="ctr">
                    <a:lnL>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None/>
                      </a:pPr>
                      <a:r>
                        <a:rPr lang="en-US" sz="1800" b="1" u="none" strike="noStrike" cap="none" dirty="0">
                          <a:latin typeface="Barlow Semi Condensed" panose="00000506000000000000" pitchFamily="2" charset="0"/>
                        </a:rPr>
                        <a:t>1 out of 3</a:t>
                      </a:r>
                    </a:p>
                    <a:p>
                      <a:pPr marL="0" marR="0" lvl="0" indent="0" algn="ctr" rtl="0">
                        <a:lnSpc>
                          <a:spcPct val="100000"/>
                        </a:lnSpc>
                        <a:spcBef>
                          <a:spcPts val="0"/>
                        </a:spcBef>
                        <a:spcAft>
                          <a:spcPts val="0"/>
                        </a:spcAft>
                        <a:buNone/>
                      </a:pPr>
                      <a:r>
                        <a:rPr lang="en-US" sz="1200" b="0" u="none" strike="noStrike" cap="none" dirty="0">
                          <a:latin typeface="Barlow Semi Condensed" panose="00000506000000000000" pitchFamily="2" charset="0"/>
                        </a:rPr>
                        <a:t>First Generation</a:t>
                      </a:r>
                      <a:endParaRPr sz="1200" dirty="0">
                        <a:latin typeface="Barlow Semi Condensed" panose="00000506000000000000" pitchFamily="2" charset="0"/>
                      </a:endParaRPr>
                    </a:p>
                  </a:txBody>
                  <a:tcPr marL="91450" marR="91450" marT="45725" marB="45725" anchor="ctr">
                    <a:lnL w="12700" cap="flat" cmpd="sng" algn="ctr">
                      <a:solidFill>
                        <a:schemeClr val="bg1">
                          <a:lumMod val="50000"/>
                        </a:schemeClr>
                      </a:solidFill>
                      <a:prstDash val="solid"/>
                      <a:round/>
                      <a:headEnd type="none" w="med" len="med"/>
                      <a:tailEnd type="none" w="med" len="med"/>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84313">
                <a:tc>
                  <a:txBody>
                    <a:bodyPr/>
                    <a:lstStyle/>
                    <a:p>
                      <a:pPr marL="0" marR="0" lvl="0" indent="0" algn="ctr" rtl="0">
                        <a:lnSpc>
                          <a:spcPct val="100000"/>
                        </a:lnSpc>
                        <a:spcBef>
                          <a:spcPts val="0"/>
                        </a:spcBef>
                        <a:spcAft>
                          <a:spcPts val="0"/>
                        </a:spcAft>
                        <a:buNone/>
                      </a:pPr>
                      <a:r>
                        <a:rPr lang="en" sz="1600" b="1" u="none" strike="noStrike" cap="none" dirty="0">
                          <a:latin typeface="Barlow Semi Condensed" panose="00000506000000000000" pitchFamily="2" charset="0"/>
                        </a:rPr>
                        <a:t>41%      39%     22%</a:t>
                      </a:r>
                      <a:endParaRPr sz="1600" b="1" dirty="0">
                        <a:latin typeface="Barlow Semi Condensed" panose="00000506000000000000" pitchFamily="2" charset="0"/>
                      </a:endParaRPr>
                    </a:p>
                    <a:p>
                      <a:pPr marL="0" marR="0" lvl="0" indent="0" algn="ctr" rtl="0">
                        <a:lnSpc>
                          <a:spcPct val="100000"/>
                        </a:lnSpc>
                        <a:spcBef>
                          <a:spcPts val="0"/>
                        </a:spcBef>
                        <a:spcAft>
                          <a:spcPts val="0"/>
                        </a:spcAft>
                        <a:buNone/>
                      </a:pPr>
                      <a:r>
                        <a:rPr lang="en" sz="1100" u="none" strike="noStrike" cap="none" dirty="0">
                          <a:latin typeface="Barlow Semi Condensed" panose="00000506000000000000" pitchFamily="2" charset="0"/>
                        </a:rPr>
                        <a:t>   Asian           White      Underrep</a:t>
                      </a:r>
                      <a:br>
                        <a:rPr lang="en" sz="1100" u="none" strike="noStrike" cap="none" dirty="0">
                          <a:latin typeface="Barlow Semi Condensed" panose="00000506000000000000" pitchFamily="2" charset="0"/>
                        </a:rPr>
                      </a:br>
                      <a:r>
                        <a:rPr lang="en" sz="1100" u="none" strike="noStrike" cap="none" dirty="0">
                          <a:latin typeface="Barlow Semi Condensed" panose="00000506000000000000" pitchFamily="2" charset="0"/>
                        </a:rPr>
                        <a:t>                                          Minority</a:t>
                      </a:r>
                      <a:endParaRPr sz="1400" dirty="0">
                        <a:latin typeface="Barlow Semi Condensed" panose="00000506000000000000" pitchFamily="2" charset="0"/>
                      </a:endParaRPr>
                    </a:p>
                  </a:txBody>
                  <a:tcPr marL="91450" marR="91450" marT="45725" marB="45725" anchor="ctr">
                    <a:lnL>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None/>
                      </a:pPr>
                      <a:r>
                        <a:rPr lang="en-US" sz="1800" b="1" u="none" strike="noStrike" cap="none" dirty="0">
                          <a:latin typeface="Barlow Semi Condensed" panose="00000506000000000000" pitchFamily="2" charset="0"/>
                        </a:rPr>
                        <a:t>40%+</a:t>
                      </a:r>
                      <a:endParaRPr lang="en-US" sz="1800" b="1" dirty="0">
                        <a:latin typeface="Barlow Semi Condensed" panose="00000506000000000000" pitchFamily="2" charset="0"/>
                      </a:endParaRPr>
                    </a:p>
                    <a:p>
                      <a:pPr marL="0" marR="0" lvl="0" indent="0" algn="ctr" rtl="0">
                        <a:lnSpc>
                          <a:spcPct val="100000"/>
                        </a:lnSpc>
                        <a:spcBef>
                          <a:spcPts val="0"/>
                        </a:spcBef>
                        <a:spcAft>
                          <a:spcPts val="0"/>
                        </a:spcAft>
                        <a:buNone/>
                      </a:pPr>
                      <a:r>
                        <a:rPr lang="en-US" sz="1100" u="none" strike="noStrike" cap="none" dirty="0">
                          <a:latin typeface="Barlow Semi Condensed" panose="00000506000000000000" pitchFamily="2" charset="0"/>
                        </a:rPr>
                        <a:t>Pell Grant Recipients</a:t>
                      </a:r>
                      <a:br>
                        <a:rPr lang="en-US" sz="1100" u="none" strike="noStrike" cap="none" dirty="0">
                          <a:latin typeface="Barlow Semi Condensed" panose="00000506000000000000" pitchFamily="2" charset="0"/>
                        </a:rPr>
                      </a:br>
                      <a:r>
                        <a:rPr lang="en-US" sz="1100" u="none" strike="noStrike" cap="none" dirty="0">
                          <a:latin typeface="Barlow Semi Condensed" panose="00000506000000000000" pitchFamily="2" charset="0"/>
                        </a:rPr>
                        <a:t>Fall 2025</a:t>
                      </a:r>
                    </a:p>
                  </a:txBody>
                  <a:tcPr marL="91450" marR="91450" marT="45725" marB="45725" anchor="ctr">
                    <a:lnL w="12700" cap="flat" cmpd="sng" algn="ctr">
                      <a:solidFill>
                        <a:schemeClr val="bg1">
                          <a:lumMod val="50000"/>
                        </a:schemeClr>
                      </a:solidFill>
                      <a:prstDash val="solid"/>
                      <a:round/>
                      <a:headEnd type="none" w="med" len="med"/>
                      <a:tailEnd type="none" w="med" len="med"/>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6715991"/>
                  </a:ext>
                </a:extLst>
              </a:tr>
              <a:tr h="784313">
                <a:tc>
                  <a:txBody>
                    <a:bodyPr/>
                    <a:lstStyle/>
                    <a:p>
                      <a:pPr marL="0" marR="0" lvl="0" indent="0" algn="ctr" rtl="0">
                        <a:lnSpc>
                          <a:spcPct val="100000"/>
                        </a:lnSpc>
                        <a:spcBef>
                          <a:spcPts val="0"/>
                        </a:spcBef>
                        <a:spcAft>
                          <a:spcPts val="0"/>
                        </a:spcAft>
                        <a:buNone/>
                      </a:pPr>
                      <a:r>
                        <a:rPr lang="en-US" sz="1600" b="1" u="none" strike="noStrike" cap="none" dirty="0">
                          <a:latin typeface="Barlow Semi Condensed" panose="00000506000000000000" pitchFamily="2" charset="0"/>
                        </a:rPr>
                        <a:t>   </a:t>
                      </a:r>
                      <a:r>
                        <a:rPr lang="en-US" sz="1800" b="1" u="none" strike="noStrike" cap="none" dirty="0">
                          <a:latin typeface="Barlow Semi Condensed" panose="00000506000000000000" pitchFamily="2" charset="0"/>
                        </a:rPr>
                        <a:t>67%             76%</a:t>
                      </a:r>
                      <a:endParaRPr lang="en-US" sz="1600" b="1" dirty="0">
                        <a:latin typeface="Barlow Semi Condensed" panose="00000506000000000000" pitchFamily="2"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100" u="none" strike="noStrike" cap="none" dirty="0">
                          <a:latin typeface="Barlow Semi Condensed" panose="00000506000000000000" pitchFamily="2" charset="0"/>
                        </a:rPr>
                        <a:t>4-year                       6-year</a:t>
                      </a:r>
                      <a:br>
                        <a:rPr lang="en-US" sz="1400" u="none" strike="noStrike" cap="none" dirty="0">
                          <a:latin typeface="Barlow Semi Condensed" panose="00000506000000000000" pitchFamily="2" charset="0"/>
                        </a:rPr>
                      </a:br>
                      <a:r>
                        <a:rPr lang="en-US" sz="1100" u="none" strike="noStrike" cap="none" dirty="0">
                          <a:latin typeface="Barlow Semi Condensed" panose="00000506000000000000" pitchFamily="2" charset="0"/>
                        </a:rPr>
                        <a:t>grad rate                    grad rate</a:t>
                      </a:r>
                    </a:p>
                  </a:txBody>
                  <a:tcPr marL="91450" marR="91450" marT="45725" marB="45725" anchor="ctr">
                    <a:lnL>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None/>
                      </a:pPr>
                      <a:r>
                        <a:rPr lang="en-US" sz="1600" b="1" u="none" strike="noStrike" cap="none" dirty="0">
                          <a:latin typeface="Barlow Semi Condensed" panose="00000506000000000000" pitchFamily="2" charset="0"/>
                        </a:rPr>
                        <a:t>$4.58 B        $340 M</a:t>
                      </a:r>
                    </a:p>
                    <a:p>
                      <a:pPr marL="0" marR="0" lvl="0" indent="0" algn="ctr" rtl="0">
                        <a:lnSpc>
                          <a:spcPct val="100000"/>
                        </a:lnSpc>
                        <a:spcBef>
                          <a:spcPts val="0"/>
                        </a:spcBef>
                        <a:spcAft>
                          <a:spcPts val="0"/>
                        </a:spcAft>
                        <a:buNone/>
                      </a:pPr>
                      <a:r>
                        <a:rPr lang="en-US" sz="1100" b="0" u="none" strike="noStrike" cap="none" dirty="0">
                          <a:latin typeface="Barlow Semi Condensed" panose="00000506000000000000" pitchFamily="2" charset="0"/>
                        </a:rPr>
                        <a:t>FY25 Operating   FY25 Research</a:t>
                      </a:r>
                    </a:p>
                    <a:p>
                      <a:pPr marL="0" marR="0" lvl="0" indent="0" algn="ctr" rtl="0">
                        <a:lnSpc>
                          <a:spcPct val="100000"/>
                        </a:lnSpc>
                        <a:spcBef>
                          <a:spcPts val="0"/>
                        </a:spcBef>
                        <a:spcAft>
                          <a:spcPts val="0"/>
                        </a:spcAft>
                        <a:buNone/>
                      </a:pPr>
                      <a:r>
                        <a:rPr lang="en-US" sz="1100" b="0" u="none" strike="noStrike" cap="none" dirty="0">
                          <a:latin typeface="Barlow Semi Condensed" panose="00000506000000000000" pitchFamily="2" charset="0"/>
                        </a:rPr>
                        <a:t>      Budget            Expenditures</a:t>
                      </a:r>
                    </a:p>
                  </a:txBody>
                  <a:tcPr marL="91450" marR="91450" marT="45725" marB="45725" anchor="ctr">
                    <a:lnL w="12700" cap="flat" cmpd="sng" algn="ctr">
                      <a:solidFill>
                        <a:schemeClr val="bg1">
                          <a:lumMod val="50000"/>
                        </a:schemeClr>
                      </a:solidFill>
                      <a:prstDash val="solid"/>
                      <a:round/>
                      <a:headEnd type="none" w="med" len="med"/>
                      <a:tailEnd type="none" w="med" len="med"/>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0122867"/>
                  </a:ext>
                </a:extLst>
              </a:tr>
              <a:tr h="784313">
                <a:tc>
                  <a:txBody>
                    <a:bodyPr/>
                    <a:lstStyle/>
                    <a:p>
                      <a:pPr marL="0" marR="0" lvl="0" indent="0" algn="ctr" rtl="0">
                        <a:lnSpc>
                          <a:spcPct val="100000"/>
                        </a:lnSpc>
                        <a:spcBef>
                          <a:spcPts val="0"/>
                        </a:spcBef>
                        <a:spcAft>
                          <a:spcPts val="0"/>
                        </a:spcAft>
                        <a:buNone/>
                      </a:pPr>
                      <a:r>
                        <a:rPr lang="en-US" sz="1800" b="1" dirty="0">
                          <a:latin typeface="Barlow Semi Condensed" panose="00000506000000000000" pitchFamily="2" charset="0"/>
                        </a:rPr>
                        <a:t>17,500        3,200</a:t>
                      </a:r>
                    </a:p>
                    <a:p>
                      <a:pPr marL="0" marR="0" lvl="0" indent="0" algn="ctr" rtl="0">
                        <a:lnSpc>
                          <a:spcPct val="100000"/>
                        </a:lnSpc>
                        <a:spcBef>
                          <a:spcPts val="0"/>
                        </a:spcBef>
                        <a:spcAft>
                          <a:spcPts val="0"/>
                        </a:spcAft>
                        <a:buNone/>
                      </a:pPr>
                      <a:r>
                        <a:rPr lang="en-US" sz="1100" b="0" dirty="0">
                          <a:latin typeface="Barlow Semi Condensed" panose="00000506000000000000" pitchFamily="2" charset="0"/>
                        </a:rPr>
                        <a:t>Employees               Faculty</a:t>
                      </a:r>
                    </a:p>
                    <a:p>
                      <a:pPr marL="0" marR="0" lvl="0" indent="0" algn="l" rtl="0">
                        <a:lnSpc>
                          <a:spcPct val="100000"/>
                        </a:lnSpc>
                        <a:spcBef>
                          <a:spcPts val="0"/>
                        </a:spcBef>
                        <a:spcAft>
                          <a:spcPts val="0"/>
                        </a:spcAft>
                        <a:buNone/>
                      </a:pPr>
                      <a:r>
                        <a:rPr lang="en-US" sz="1100" b="0" dirty="0">
                          <a:latin typeface="Barlow Semi Condensed" panose="00000506000000000000" pitchFamily="2" charset="0"/>
                        </a:rPr>
                        <a:t>including hospital                       </a:t>
                      </a:r>
                      <a:endParaRPr lang="en-US" sz="1050" b="0" dirty="0">
                        <a:latin typeface="Barlow Semi Condensed" panose="00000506000000000000" pitchFamily="2" charset="0"/>
                      </a:endParaRPr>
                    </a:p>
                  </a:txBody>
                  <a:tcPr marL="91450" marR="91450" marT="45725" marB="45725" anchor="ctr">
                    <a:lnL>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None/>
                      </a:pPr>
                      <a:r>
                        <a:rPr lang="en-US" sz="1800" b="1" dirty="0">
                          <a:latin typeface="Barlow Semi Condensed" panose="00000506000000000000" pitchFamily="2" charset="0"/>
                        </a:rPr>
                        <a:t>AAU Member </a:t>
                      </a:r>
                    </a:p>
                    <a:p>
                      <a:pPr marL="0" marR="0" lvl="0" indent="0" algn="ctr" rtl="0">
                        <a:lnSpc>
                          <a:spcPct val="100000"/>
                        </a:lnSpc>
                        <a:spcBef>
                          <a:spcPts val="0"/>
                        </a:spcBef>
                        <a:spcAft>
                          <a:spcPts val="0"/>
                        </a:spcAft>
                        <a:buNone/>
                      </a:pPr>
                      <a:r>
                        <a:rPr lang="en-US" sz="1000" b="0" dirty="0">
                          <a:latin typeface="Barlow Semi Condensed" panose="00000506000000000000" pitchFamily="2" charset="0"/>
                        </a:rPr>
                        <a:t>Since 2001</a:t>
                      </a:r>
                    </a:p>
                  </a:txBody>
                  <a:tcPr marL="91450" marR="91450" marT="45725" marB="45725" anchor="ctr">
                    <a:lnL w="12700" cap="flat" cmpd="sng" algn="ctr">
                      <a:solidFill>
                        <a:schemeClr val="bg1">
                          <a:lumMod val="50000"/>
                        </a:schemeClr>
                      </a:solidFill>
                      <a:prstDash val="solid"/>
                      <a:round/>
                      <a:headEnd type="none" w="med" len="med"/>
                      <a:tailEnd type="none" w="med" len="med"/>
                    </a:lnL>
                    <a:lnR>
                      <a:noFill/>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4058228"/>
                  </a:ext>
                </a:extLst>
              </a:tr>
              <a:tr h="784313">
                <a:tc>
                  <a:txBody>
                    <a:bodyPr/>
                    <a:lstStyle/>
                    <a:p>
                      <a:pPr marL="0" marR="0" lvl="0" indent="0" algn="ctr" rtl="0">
                        <a:lnSpc>
                          <a:spcPct val="100000"/>
                        </a:lnSpc>
                        <a:spcBef>
                          <a:spcPts val="0"/>
                        </a:spcBef>
                        <a:spcAft>
                          <a:spcPts val="0"/>
                        </a:spcAft>
                        <a:buNone/>
                      </a:pPr>
                      <a:r>
                        <a:rPr lang="en-US" sz="1800" b="1" dirty="0">
                          <a:latin typeface="Barlow Semi Condensed" panose="00000506000000000000" pitchFamily="2" charset="0"/>
                        </a:rPr>
                        <a:t>$93,894</a:t>
                      </a:r>
                    </a:p>
                    <a:p>
                      <a:pPr marL="0" marR="0" lvl="0" indent="0" algn="ctr" rtl="0">
                        <a:lnSpc>
                          <a:spcPct val="100000"/>
                        </a:lnSpc>
                        <a:spcBef>
                          <a:spcPts val="0"/>
                        </a:spcBef>
                        <a:spcAft>
                          <a:spcPts val="0"/>
                        </a:spcAft>
                        <a:buNone/>
                      </a:pPr>
                      <a:r>
                        <a:rPr lang="en-US" sz="1050" b="0" dirty="0">
                          <a:latin typeface="Barlow Semi Condensed" panose="00000506000000000000" pitchFamily="2" charset="0"/>
                        </a:rPr>
                        <a:t>Median earnings (bachelor’s deg)</a:t>
                      </a:r>
                    </a:p>
                    <a:p>
                      <a:pPr marL="0" marR="0" lvl="0" indent="0" algn="ctr" rtl="0">
                        <a:lnSpc>
                          <a:spcPct val="100000"/>
                        </a:lnSpc>
                        <a:spcBef>
                          <a:spcPts val="0"/>
                        </a:spcBef>
                        <a:spcAft>
                          <a:spcPts val="0"/>
                        </a:spcAft>
                        <a:buNone/>
                      </a:pPr>
                      <a:r>
                        <a:rPr lang="en-US" sz="1050" b="0" dirty="0">
                          <a:latin typeface="Barlow Semi Condensed" panose="00000506000000000000" pitchFamily="2" charset="0"/>
                        </a:rPr>
                        <a:t>10 years after graduation</a:t>
                      </a:r>
                    </a:p>
                  </a:txBody>
                  <a:tcPr marL="91450" marR="91450" marT="45725" marB="45725" anchor="ctr">
                    <a:lnL>
                      <a:noFill/>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None/>
                      </a:pPr>
                      <a:r>
                        <a:rPr lang="en-US" sz="1800" b="1" dirty="0">
                          <a:latin typeface="Barlow Semi Condensed" panose="00000506000000000000" pitchFamily="2" charset="0"/>
                        </a:rPr>
                        <a:t>1 of just 21 </a:t>
                      </a:r>
                    </a:p>
                    <a:p>
                      <a:pPr marL="0" marR="0" lvl="0" indent="0" algn="ctr" rtl="0">
                        <a:lnSpc>
                          <a:spcPct val="100000"/>
                        </a:lnSpc>
                        <a:spcBef>
                          <a:spcPts val="0"/>
                        </a:spcBef>
                        <a:spcAft>
                          <a:spcPts val="0"/>
                        </a:spcAft>
                        <a:buNone/>
                      </a:pPr>
                      <a:r>
                        <a:rPr lang="en-US" sz="1000" b="0" dirty="0">
                          <a:latin typeface="Barlow Semi Condensed" panose="00000506000000000000" pitchFamily="2" charset="0"/>
                        </a:rPr>
                        <a:t>R1 Universities to be designated an Opportunity University</a:t>
                      </a:r>
                    </a:p>
                    <a:p>
                      <a:pPr marL="0" marR="0" lvl="0" indent="0" algn="ctr" rtl="0">
                        <a:lnSpc>
                          <a:spcPct val="100000"/>
                        </a:lnSpc>
                        <a:spcBef>
                          <a:spcPts val="0"/>
                        </a:spcBef>
                        <a:spcAft>
                          <a:spcPts val="0"/>
                        </a:spcAft>
                        <a:buNone/>
                      </a:pPr>
                      <a:r>
                        <a:rPr lang="en-US" sz="1000" b="0" dirty="0">
                          <a:latin typeface="Barlow Semi Condensed" panose="00000506000000000000" pitchFamily="2" charset="0"/>
                        </a:rPr>
                        <a:t>2025 Carnegie Classifications</a:t>
                      </a:r>
                    </a:p>
                  </a:txBody>
                  <a:tcPr marL="91450" marR="91450" marT="45725" marB="45725" anchor="ctr">
                    <a:lnL w="12700" cap="flat" cmpd="sng" algn="ctr">
                      <a:solidFill>
                        <a:schemeClr val="bg1">
                          <a:lumMod val="50000"/>
                        </a:schemeClr>
                      </a:solidFill>
                      <a:prstDash val="solid"/>
                      <a:round/>
                      <a:headEnd type="none" w="med" len="med"/>
                      <a:tailEnd type="none" w="med" len="med"/>
                    </a:lnL>
                    <a:lnR>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39299515"/>
                  </a:ext>
                </a:extLst>
              </a:tr>
            </a:tbl>
          </a:graphicData>
        </a:graphic>
      </p:graphicFrame>
      <p:pic>
        <p:nvPicPr>
          <p:cNvPr id="4" name="Picture 3" descr="Stony Brook Logo">
            <a:extLst>
              <a:ext uri="{FF2B5EF4-FFF2-40B4-BE49-F238E27FC236}">
                <a16:creationId xmlns:a16="http://schemas.microsoft.com/office/drawing/2014/main" id="{CAA7E05D-FAD0-3C76-9AE0-43EC3C7B2356}"/>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78606" y="72007"/>
            <a:ext cx="4714433" cy="812620"/>
          </a:xfrm>
          <a:prstGeom prst="rect">
            <a:avLst/>
          </a:prstGeom>
        </p:spPr>
      </p:pic>
      <p:pic>
        <p:nvPicPr>
          <p:cNvPr id="11" name="Picture 10" descr="#59 among national universities&#10;#26 among public universities&#10;#1 public university in New York&#10;#13 in social mobility">
            <a:extLst>
              <a:ext uri="{FF2B5EF4-FFF2-40B4-BE49-F238E27FC236}">
                <a16:creationId xmlns:a16="http://schemas.microsoft.com/office/drawing/2014/main" id="{11901571-F175-703B-A0C5-281A6D6F5F0E}"/>
              </a:ext>
            </a:extLst>
          </p:cNvPr>
          <p:cNvPicPr>
            <a:picLocks noChangeAspect="1"/>
          </p:cNvPicPr>
          <p:nvPr/>
        </p:nvPicPr>
        <p:blipFill>
          <a:blip r:embed="rId4"/>
          <a:stretch>
            <a:fillRect/>
          </a:stretch>
        </p:blipFill>
        <p:spPr>
          <a:xfrm>
            <a:off x="275089" y="932038"/>
            <a:ext cx="4717950" cy="1987189"/>
          </a:xfrm>
          <a:prstGeom prst="rect">
            <a:avLst/>
          </a:prstGeom>
        </p:spPr>
      </p:pic>
      <p:pic>
        <p:nvPicPr>
          <p:cNvPr id="3" name="Picture 2" descr="A map of Long Island, showing location of Stony Brook University on North Shore">
            <a:extLst>
              <a:ext uri="{FF2B5EF4-FFF2-40B4-BE49-F238E27FC236}">
                <a16:creationId xmlns:a16="http://schemas.microsoft.com/office/drawing/2014/main" id="{A2B5C454-5014-085D-1225-9F6161D25AAD}"/>
              </a:ext>
            </a:extLst>
          </p:cNvPr>
          <p:cNvPicPr>
            <a:picLocks noChangeAspect="1"/>
          </p:cNvPicPr>
          <p:nvPr/>
        </p:nvPicPr>
        <p:blipFill>
          <a:blip r:embed="rId5"/>
          <a:stretch>
            <a:fillRect/>
          </a:stretch>
        </p:blipFill>
        <p:spPr>
          <a:xfrm>
            <a:off x="275089" y="2966638"/>
            <a:ext cx="4498860" cy="1790928"/>
          </a:xfrm>
          <a:prstGeom prst="rect">
            <a:avLst/>
          </a:prstGeom>
        </p:spPr>
      </p:pic>
    </p:spTree>
    <p:extLst>
      <p:ext uri="{BB962C8B-B14F-4D97-AF65-F5344CB8AC3E}">
        <p14:creationId xmlns:p14="http://schemas.microsoft.com/office/powerpoint/2010/main" val="13427024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CE858-B76F-E28B-84B5-F3F2D22EF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FEA919-5DC5-ADD6-36C2-BC797E0E5B78}"/>
              </a:ext>
            </a:extLst>
          </p:cNvPr>
          <p:cNvSpPr>
            <a:spLocks noGrp="1"/>
          </p:cNvSpPr>
          <p:nvPr>
            <p:ph type="title"/>
          </p:nvPr>
        </p:nvSpPr>
        <p:spPr/>
        <p:txBody>
          <a:bodyPr/>
          <a:lstStyle/>
          <a:p>
            <a:r>
              <a:rPr lang="en-US" dirty="0"/>
              <a:t>How Sentiment Maps to Topics</a:t>
            </a:r>
          </a:p>
        </p:txBody>
      </p:sp>
      <p:pic>
        <p:nvPicPr>
          <p:cNvPr id="8" name="Google Shape;277;p18" descr="Sankey chart showing connection of sentiment with topics">
            <a:extLst>
              <a:ext uri="{FF2B5EF4-FFF2-40B4-BE49-F238E27FC236}">
                <a16:creationId xmlns:a16="http://schemas.microsoft.com/office/drawing/2014/main" id="{E89E3C46-0B0D-4BBF-7DE4-63CCC00970EC}"/>
              </a:ext>
            </a:extLst>
          </p:cNvPr>
          <p:cNvPicPr preferRelativeResize="0"/>
          <p:nvPr/>
        </p:nvPicPr>
        <p:blipFill rotWithShape="1">
          <a:blip r:embed="rId2">
            <a:alphaModFix/>
          </a:blip>
          <a:srcRect t="20215" r="16486" b="7487"/>
          <a:stretch/>
        </p:blipFill>
        <p:spPr>
          <a:xfrm>
            <a:off x="276035" y="691048"/>
            <a:ext cx="8516835" cy="4067490"/>
          </a:xfrm>
          <a:prstGeom prst="rect">
            <a:avLst/>
          </a:prstGeom>
          <a:noFill/>
          <a:ln>
            <a:noFill/>
          </a:ln>
        </p:spPr>
      </p:pic>
      <p:sp>
        <p:nvSpPr>
          <p:cNvPr id="3" name="TextBox 2">
            <a:extLst>
              <a:ext uri="{FF2B5EF4-FFF2-40B4-BE49-F238E27FC236}">
                <a16:creationId xmlns:a16="http://schemas.microsoft.com/office/drawing/2014/main" id="{A5F5297B-E50E-2B6A-56A8-8C6326C42D90}"/>
              </a:ext>
            </a:extLst>
          </p:cNvPr>
          <p:cNvSpPr txBox="1"/>
          <p:nvPr/>
        </p:nvSpPr>
        <p:spPr>
          <a:xfrm>
            <a:off x="1884556" y="4822754"/>
            <a:ext cx="1736373" cy="261610"/>
          </a:xfrm>
          <a:prstGeom prst="rect">
            <a:avLst/>
          </a:prstGeom>
          <a:noFill/>
        </p:spPr>
        <p:txBody>
          <a:bodyPr wrap="none" rtlCol="0">
            <a:spAutoFit/>
          </a:bodyPr>
          <a:lstStyle/>
          <a:p>
            <a:r>
              <a:rPr lang="en-US" sz="1100" dirty="0">
                <a:latin typeface="Bitter" pitchFamily="2" charset="0"/>
              </a:rPr>
              <a:t>Source: Relative Insight</a:t>
            </a:r>
          </a:p>
        </p:txBody>
      </p:sp>
    </p:spTree>
    <p:extLst>
      <p:ext uri="{BB962C8B-B14F-4D97-AF65-F5344CB8AC3E}">
        <p14:creationId xmlns:p14="http://schemas.microsoft.com/office/powerpoint/2010/main" val="393220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B369D-ACCB-DDC0-E5B8-30FD590C3E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BA31A6-D6F9-868C-4847-9B0406B7383E}"/>
              </a:ext>
            </a:extLst>
          </p:cNvPr>
          <p:cNvSpPr>
            <a:spLocks noGrp="1"/>
          </p:cNvSpPr>
          <p:nvPr>
            <p:ph type="title"/>
          </p:nvPr>
        </p:nvSpPr>
        <p:spPr/>
        <p:txBody>
          <a:bodyPr/>
          <a:lstStyle/>
          <a:p>
            <a:r>
              <a:rPr lang="en-US" dirty="0"/>
              <a:t>Trend of Themes</a:t>
            </a:r>
          </a:p>
        </p:txBody>
      </p:sp>
      <p:pic>
        <p:nvPicPr>
          <p:cNvPr id="4" name="Google Shape;324;g335e6949751_1_101" descr="Area chart shows trend of themes for university services, student life, and academic experiences">
            <a:extLst>
              <a:ext uri="{FF2B5EF4-FFF2-40B4-BE49-F238E27FC236}">
                <a16:creationId xmlns:a16="http://schemas.microsoft.com/office/drawing/2014/main" id="{260CFBC9-2E9B-7BFD-DA88-C027198F20F1}"/>
              </a:ext>
            </a:extLst>
          </p:cNvPr>
          <p:cNvPicPr preferRelativeResize="0">
            <a:picLocks noChangeAspect="1"/>
          </p:cNvPicPr>
          <p:nvPr/>
        </p:nvPicPr>
        <p:blipFill rotWithShape="1">
          <a:blip r:embed="rId2">
            <a:alphaModFix/>
          </a:blip>
          <a:srcRect/>
          <a:stretch/>
        </p:blipFill>
        <p:spPr>
          <a:xfrm>
            <a:off x="256741" y="573179"/>
            <a:ext cx="8869680" cy="4017434"/>
          </a:xfrm>
          <a:prstGeom prst="rect">
            <a:avLst/>
          </a:prstGeom>
          <a:noFill/>
          <a:ln>
            <a:noFill/>
          </a:ln>
        </p:spPr>
      </p:pic>
      <p:sp>
        <p:nvSpPr>
          <p:cNvPr id="3" name="TextBox 2">
            <a:extLst>
              <a:ext uri="{FF2B5EF4-FFF2-40B4-BE49-F238E27FC236}">
                <a16:creationId xmlns:a16="http://schemas.microsoft.com/office/drawing/2014/main" id="{55EBFBCB-D1F4-A539-A9D7-ABF6F9DDCBD4}"/>
              </a:ext>
            </a:extLst>
          </p:cNvPr>
          <p:cNvSpPr txBox="1"/>
          <p:nvPr/>
        </p:nvSpPr>
        <p:spPr>
          <a:xfrm>
            <a:off x="1884556" y="4822754"/>
            <a:ext cx="1736373" cy="261610"/>
          </a:xfrm>
          <a:prstGeom prst="rect">
            <a:avLst/>
          </a:prstGeom>
          <a:noFill/>
        </p:spPr>
        <p:txBody>
          <a:bodyPr wrap="none" rtlCol="0">
            <a:spAutoFit/>
          </a:bodyPr>
          <a:lstStyle/>
          <a:p>
            <a:r>
              <a:rPr lang="en-US" sz="1100" dirty="0">
                <a:latin typeface="Bitter" pitchFamily="2" charset="0"/>
              </a:rPr>
              <a:t>Source: Relative Insight</a:t>
            </a:r>
          </a:p>
        </p:txBody>
      </p:sp>
    </p:spTree>
    <p:extLst>
      <p:ext uri="{BB962C8B-B14F-4D97-AF65-F5344CB8AC3E}">
        <p14:creationId xmlns:p14="http://schemas.microsoft.com/office/powerpoint/2010/main" val="91861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F066F-5DFF-6CD0-CCF2-299A54F295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49AC72-DC67-073D-178B-FD7A8E7BFACB}"/>
              </a:ext>
            </a:extLst>
          </p:cNvPr>
          <p:cNvSpPr>
            <a:spLocks noGrp="1"/>
          </p:cNvSpPr>
          <p:nvPr>
            <p:ph type="title"/>
          </p:nvPr>
        </p:nvSpPr>
        <p:spPr/>
        <p:txBody>
          <a:bodyPr/>
          <a:lstStyle/>
          <a:p>
            <a:r>
              <a:rPr lang="en-US" dirty="0"/>
              <a:t>Distribution of Main Emotions</a:t>
            </a:r>
          </a:p>
        </p:txBody>
      </p:sp>
      <p:pic>
        <p:nvPicPr>
          <p:cNvPr id="9" name="Google Shape;284;p19" descr="Rectangular area chart showing distribution of main emotions. Happiness: 4%, Sadness: 3.4%, Worry 3%, Emotion:2.3%, Contentment: 1.9%, Calm: 1.2%, Disappointment: 0.6% ">
            <a:extLst>
              <a:ext uri="{FF2B5EF4-FFF2-40B4-BE49-F238E27FC236}">
                <a16:creationId xmlns:a16="http://schemas.microsoft.com/office/drawing/2014/main" id="{57560BA3-796C-C4A5-0359-553849CF81B2}"/>
              </a:ext>
            </a:extLst>
          </p:cNvPr>
          <p:cNvPicPr preferRelativeResize="0">
            <a:picLocks noChangeAspect="1"/>
          </p:cNvPicPr>
          <p:nvPr/>
        </p:nvPicPr>
        <p:blipFill rotWithShape="1">
          <a:blip r:embed="rId2">
            <a:alphaModFix/>
          </a:blip>
          <a:srcRect t="24449" r="1252"/>
          <a:stretch/>
        </p:blipFill>
        <p:spPr>
          <a:xfrm>
            <a:off x="256742" y="698645"/>
            <a:ext cx="8778240" cy="3844794"/>
          </a:xfrm>
          <a:prstGeom prst="rect">
            <a:avLst/>
          </a:prstGeom>
          <a:noFill/>
          <a:ln>
            <a:noFill/>
          </a:ln>
        </p:spPr>
      </p:pic>
      <p:sp>
        <p:nvSpPr>
          <p:cNvPr id="3" name="TextBox 2">
            <a:extLst>
              <a:ext uri="{FF2B5EF4-FFF2-40B4-BE49-F238E27FC236}">
                <a16:creationId xmlns:a16="http://schemas.microsoft.com/office/drawing/2014/main" id="{D6E01ED0-EAFA-4A6B-BCB9-5DE0D6F822E8}"/>
              </a:ext>
            </a:extLst>
          </p:cNvPr>
          <p:cNvSpPr txBox="1"/>
          <p:nvPr/>
        </p:nvSpPr>
        <p:spPr>
          <a:xfrm>
            <a:off x="1884556" y="4822754"/>
            <a:ext cx="1736373" cy="261610"/>
          </a:xfrm>
          <a:prstGeom prst="rect">
            <a:avLst/>
          </a:prstGeom>
          <a:noFill/>
        </p:spPr>
        <p:txBody>
          <a:bodyPr wrap="none" rtlCol="0">
            <a:spAutoFit/>
          </a:bodyPr>
          <a:lstStyle/>
          <a:p>
            <a:r>
              <a:rPr lang="en-US" sz="1100" dirty="0">
                <a:latin typeface="Bitter" pitchFamily="2" charset="0"/>
              </a:rPr>
              <a:t>Source: Relative Insight</a:t>
            </a:r>
          </a:p>
        </p:txBody>
      </p:sp>
    </p:spTree>
    <p:extLst>
      <p:ext uri="{BB962C8B-B14F-4D97-AF65-F5344CB8AC3E}">
        <p14:creationId xmlns:p14="http://schemas.microsoft.com/office/powerpoint/2010/main" val="364989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A9B185E-C43B-7FD9-CF6B-2675F89226BA}"/>
              </a:ext>
            </a:extLst>
          </p:cNvPr>
          <p:cNvSpPr>
            <a:spLocks noGrp="1"/>
          </p:cNvSpPr>
          <p:nvPr>
            <p:ph type="body" sz="quarter" idx="13"/>
          </p:nvPr>
        </p:nvSpPr>
        <p:spPr>
          <a:xfrm>
            <a:off x="0" y="3969172"/>
            <a:ext cx="8951116" cy="659977"/>
          </a:xfrm>
        </p:spPr>
        <p:txBody>
          <a:bodyPr>
            <a:normAutofit fontScale="77500" lnSpcReduction="20000"/>
          </a:bodyPr>
          <a:lstStyle/>
          <a:p>
            <a:pPr marL="0" indent="0" algn="ctr">
              <a:buNone/>
            </a:pPr>
            <a:r>
              <a:rPr lang="en-US" b="1" dirty="0"/>
              <a:t>Mission: To enable the University to improve through the collection, analysis and use of data</a:t>
            </a:r>
          </a:p>
        </p:txBody>
      </p:sp>
      <p:sp>
        <p:nvSpPr>
          <p:cNvPr id="6" name="Google Shape;78;p5">
            <a:extLst>
              <a:ext uri="{FF2B5EF4-FFF2-40B4-BE49-F238E27FC236}">
                <a16:creationId xmlns:a16="http://schemas.microsoft.com/office/drawing/2014/main" id="{DD07AFD9-E80A-EB4E-AFD4-2D8D21FFE396}"/>
              </a:ext>
            </a:extLst>
          </p:cNvPr>
          <p:cNvSpPr txBox="1"/>
          <p:nvPr/>
        </p:nvSpPr>
        <p:spPr>
          <a:xfrm>
            <a:off x="3132189" y="4709818"/>
            <a:ext cx="3322128" cy="248169"/>
          </a:xfrm>
          <a:prstGeom prst="rect">
            <a:avLst/>
          </a:prstGeom>
          <a:noFill/>
          <a:ln>
            <a:noFill/>
          </a:ln>
        </p:spPr>
        <p:txBody>
          <a:bodyPr spcFirstLastPara="1" wrap="square" lIns="91425" tIns="45700" rIns="91425" bIns="45700" anchor="t" anchorCtr="0">
            <a:spAutoFit/>
          </a:bodyPr>
          <a:lstStyle/>
          <a:p>
            <a:r>
              <a:rPr lang="en-US" sz="1013" u="sng" dirty="0">
                <a:solidFill>
                  <a:srgbClr val="0070C0"/>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https://www.stonybrook.edu/effectiveness/</a:t>
            </a:r>
            <a:endParaRPr sz="1013" dirty="0">
              <a:solidFill>
                <a:srgbClr val="0070C0"/>
              </a:solidFill>
              <a:latin typeface="Calibri"/>
              <a:ea typeface="Calibri"/>
              <a:cs typeface="Calibri"/>
              <a:sym typeface="Calibri"/>
            </a:endParaRPr>
          </a:p>
        </p:txBody>
      </p:sp>
      <p:pic>
        <p:nvPicPr>
          <p:cNvPr id="3" name="Picture 2" descr="A screenshot of a web page&#10;&#10;Division of Educational &amp; Institutional Effectiveness&#10;&#10;- Office of Educational Effectiveness&#10;- Enterprise Data and Analytics&#10;-Institutional Research, Planning and Effectiveness">
            <a:extLst>
              <a:ext uri="{FF2B5EF4-FFF2-40B4-BE49-F238E27FC236}">
                <a16:creationId xmlns:a16="http://schemas.microsoft.com/office/drawing/2014/main" id="{2057685D-4223-FCA4-57BE-B60E244CF22F}"/>
              </a:ext>
            </a:extLst>
          </p:cNvPr>
          <p:cNvPicPr>
            <a:picLocks noChangeAspect="1"/>
          </p:cNvPicPr>
          <p:nvPr/>
        </p:nvPicPr>
        <p:blipFill>
          <a:blip r:embed="rId3"/>
          <a:stretch>
            <a:fillRect/>
          </a:stretch>
        </p:blipFill>
        <p:spPr>
          <a:xfrm>
            <a:off x="0" y="0"/>
            <a:ext cx="9144000" cy="3825065"/>
          </a:xfrm>
          <a:prstGeom prst="rect">
            <a:avLst/>
          </a:prstGeom>
        </p:spPr>
      </p:pic>
    </p:spTree>
    <p:extLst>
      <p:ext uri="{BB962C8B-B14F-4D97-AF65-F5344CB8AC3E}">
        <p14:creationId xmlns:p14="http://schemas.microsoft.com/office/powerpoint/2010/main" val="3909240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294A4-6F4B-1285-53CC-8D022355EA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1A9DA-0D34-7F6B-F9EF-A33B3C3C4E4E}"/>
              </a:ext>
            </a:extLst>
          </p:cNvPr>
          <p:cNvSpPr>
            <a:spLocks noGrp="1"/>
          </p:cNvSpPr>
          <p:nvPr>
            <p:ph type="ctrTitle"/>
          </p:nvPr>
        </p:nvSpPr>
        <p:spPr/>
        <p:txBody>
          <a:bodyPr/>
          <a:lstStyle/>
          <a:p>
            <a:r>
              <a:rPr lang="en-US" dirty="0"/>
              <a:t>Pulse Survey</a:t>
            </a:r>
          </a:p>
        </p:txBody>
      </p:sp>
    </p:spTree>
    <p:extLst>
      <p:ext uri="{BB962C8B-B14F-4D97-AF65-F5344CB8AC3E}">
        <p14:creationId xmlns:p14="http://schemas.microsoft.com/office/powerpoint/2010/main" val="768066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a:extLst>
            <a:ext uri="{FF2B5EF4-FFF2-40B4-BE49-F238E27FC236}">
              <a16:creationId xmlns:a16="http://schemas.microsoft.com/office/drawing/2014/main" id="{288EB859-43B5-479C-E51A-D7E3F7F888DD}"/>
            </a:ext>
          </a:extLst>
        </p:cNvPr>
        <p:cNvGrpSpPr/>
        <p:nvPr/>
      </p:nvGrpSpPr>
      <p:grpSpPr>
        <a:xfrm>
          <a:off x="0" y="0"/>
          <a:ext cx="0" cy="0"/>
          <a:chOff x="0" y="0"/>
          <a:chExt cx="0" cy="0"/>
        </a:xfrm>
      </p:grpSpPr>
      <p:sp>
        <p:nvSpPr>
          <p:cNvPr id="140" name="Google Shape;140;g34e8b0a7fff_0_112">
            <a:extLst>
              <a:ext uri="{FF2B5EF4-FFF2-40B4-BE49-F238E27FC236}">
                <a16:creationId xmlns:a16="http://schemas.microsoft.com/office/drawing/2014/main" id="{89F57AC9-957D-F37E-BB79-A8174282A982}"/>
              </a:ext>
            </a:extLst>
          </p:cNvPr>
          <p:cNvSpPr txBox="1"/>
          <p:nvPr/>
        </p:nvSpPr>
        <p:spPr>
          <a:xfrm>
            <a:off x="8690443" y="4890475"/>
            <a:ext cx="423300" cy="115500"/>
          </a:xfrm>
          <a:prstGeom prst="rect">
            <a:avLst/>
          </a:prstGeom>
          <a:noFill/>
          <a:ln>
            <a:noFill/>
          </a:ln>
        </p:spPr>
        <p:txBody>
          <a:bodyPr spcFirstLastPara="1" wrap="square" lIns="19050" tIns="19050" rIns="19050" bIns="19050" anchor="b" anchorCtr="0">
            <a:spAutoFit/>
          </a:bodyPr>
          <a:lstStyle/>
          <a:p>
            <a:pPr marL="0" marR="0" lvl="0" indent="0" algn="ctr" rtl="0">
              <a:lnSpc>
                <a:spcPct val="100000"/>
              </a:lnSpc>
              <a:spcBef>
                <a:spcPts val="0"/>
              </a:spcBef>
              <a:spcAft>
                <a:spcPts val="0"/>
              </a:spcAft>
              <a:buClr>
                <a:srgbClr val="000000"/>
              </a:buClr>
              <a:buSzPts val="500"/>
              <a:buFont typeface="Arial"/>
              <a:buNone/>
            </a:pPr>
            <a:fld id="{00000000-1234-1234-1234-123412341234}" type="slidenum">
              <a:rPr lang="en-US" sz="500" b="0" i="0" u="none" strike="noStrike" cap="none">
                <a:solidFill>
                  <a:schemeClr val="lt1"/>
                </a:solidFill>
                <a:latin typeface="Arial"/>
                <a:ea typeface="Arial"/>
                <a:cs typeface="Arial"/>
                <a:sym typeface="Arial"/>
              </a:rPr>
              <a:t>7</a:t>
            </a:fld>
            <a:endParaRPr sz="700" b="0" i="0" u="none" strike="noStrike" cap="none" dirty="0">
              <a:solidFill>
                <a:schemeClr val="lt1"/>
              </a:solidFill>
              <a:latin typeface="Helvetica Neue"/>
              <a:ea typeface="Helvetica Neue"/>
              <a:cs typeface="Helvetica Neue"/>
              <a:sym typeface="Helvetica Neue"/>
            </a:endParaRPr>
          </a:p>
        </p:txBody>
      </p:sp>
      <p:sp>
        <p:nvSpPr>
          <p:cNvPr id="141" name="Google Shape;141;g34e8b0a7fff_0_112">
            <a:extLst>
              <a:ext uri="{FF2B5EF4-FFF2-40B4-BE49-F238E27FC236}">
                <a16:creationId xmlns:a16="http://schemas.microsoft.com/office/drawing/2014/main" id="{402C8946-CD15-D238-E2A0-FA6B3B4B3C90}"/>
              </a:ext>
            </a:extLst>
          </p:cNvPr>
          <p:cNvSpPr txBox="1"/>
          <p:nvPr/>
        </p:nvSpPr>
        <p:spPr>
          <a:xfrm>
            <a:off x="7382309" y="4881314"/>
            <a:ext cx="1477200" cy="115500"/>
          </a:xfrm>
          <a:prstGeom prst="rect">
            <a:avLst/>
          </a:prstGeom>
          <a:noFill/>
          <a:ln>
            <a:noFill/>
          </a:ln>
        </p:spPr>
        <p:txBody>
          <a:bodyPr spcFirstLastPara="1" wrap="square" lIns="19050" tIns="19050" rIns="19050" bIns="19050" anchor="ctr" anchorCtr="0">
            <a:spAutoFit/>
          </a:bodyPr>
          <a:lstStyle/>
          <a:p>
            <a:pPr marL="0" marR="0" lvl="0" indent="0" algn="r" rtl="0">
              <a:lnSpc>
                <a:spcPct val="200000"/>
              </a:lnSpc>
              <a:spcBef>
                <a:spcPts val="0"/>
              </a:spcBef>
              <a:spcAft>
                <a:spcPts val="0"/>
              </a:spcAft>
              <a:buClr>
                <a:srgbClr val="FFFFFF"/>
              </a:buClr>
              <a:buSzPts val="500"/>
              <a:buFont typeface="Arial"/>
              <a:buNone/>
            </a:pPr>
            <a:r>
              <a:rPr lang="en-US" sz="500" b="0" i="0" u="none" strike="noStrike" cap="none" dirty="0">
                <a:solidFill>
                  <a:schemeClr val="lt1"/>
                </a:solidFill>
                <a:latin typeface="Arial"/>
                <a:ea typeface="Arial"/>
                <a:cs typeface="Arial"/>
                <a:sym typeface="Arial"/>
              </a:rPr>
              <a:t>Confidential &amp; Proprietary   | </a:t>
            </a:r>
            <a:endParaRPr sz="500" b="0" i="0" u="none" strike="noStrike" cap="none" dirty="0">
              <a:solidFill>
                <a:schemeClr val="lt1"/>
              </a:solidFill>
              <a:latin typeface="Arial"/>
              <a:ea typeface="Arial"/>
              <a:cs typeface="Arial"/>
              <a:sym typeface="Arial"/>
            </a:endParaRPr>
          </a:p>
        </p:txBody>
      </p:sp>
      <p:sp>
        <p:nvSpPr>
          <p:cNvPr id="142" name="Google Shape;142;g34e8b0a7fff_0_112">
            <a:extLst>
              <a:ext uri="{FF2B5EF4-FFF2-40B4-BE49-F238E27FC236}">
                <a16:creationId xmlns:a16="http://schemas.microsoft.com/office/drawing/2014/main" id="{273C5315-126A-E69A-3DCE-49E3E4C2F8A9}"/>
              </a:ext>
            </a:extLst>
          </p:cNvPr>
          <p:cNvSpPr txBox="1"/>
          <p:nvPr/>
        </p:nvSpPr>
        <p:spPr>
          <a:xfrm>
            <a:off x="258898" y="136950"/>
            <a:ext cx="8626200" cy="6945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5000" b="1" i="0" u="none" strike="noStrike" cap="none" dirty="0">
                <a:solidFill>
                  <a:srgbClr val="9D0F14"/>
                </a:solidFill>
                <a:latin typeface="Alumni Sans"/>
                <a:ea typeface="Alumni Sans"/>
                <a:cs typeface="Alumni Sans"/>
                <a:sym typeface="Alumni Sans"/>
              </a:rPr>
              <a:t>PROBLEMS WITH PAST SURVEY ACTIVITIES</a:t>
            </a:r>
            <a:endParaRPr sz="4000" b="1" i="0" u="none" strike="noStrike" cap="none" dirty="0">
              <a:solidFill>
                <a:srgbClr val="000000"/>
              </a:solidFill>
              <a:latin typeface="Arial"/>
              <a:ea typeface="Arial"/>
              <a:cs typeface="Arial"/>
              <a:sym typeface="Arial"/>
            </a:endParaRPr>
          </a:p>
        </p:txBody>
      </p:sp>
      <p:graphicFrame>
        <p:nvGraphicFramePr>
          <p:cNvPr id="2" name="Diagram 1">
            <a:extLst>
              <a:ext uri="{FF2B5EF4-FFF2-40B4-BE49-F238E27FC236}">
                <a16:creationId xmlns:a16="http://schemas.microsoft.com/office/drawing/2014/main" id="{DAAFF1D2-5165-ACB2-E835-F6201DD1DD0A}"/>
              </a:ext>
            </a:extLst>
          </p:cNvPr>
          <p:cNvGraphicFramePr/>
          <p:nvPr>
            <p:extLst>
              <p:ext uri="{D42A27DB-BD31-4B8C-83A1-F6EECF244321}">
                <p14:modId xmlns:p14="http://schemas.microsoft.com/office/powerpoint/2010/main" val="659958706"/>
              </p:ext>
            </p:extLst>
          </p:nvPr>
        </p:nvGraphicFramePr>
        <p:xfrm>
          <a:off x="394281" y="1194410"/>
          <a:ext cx="8296161" cy="34782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762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graphicEl>
                                              <a:dgm id="{AC5DC162-9695-4655-A304-5CDCDBAD0DE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graphicEl>
                                              <a:dgm id="{8DDFC14F-F422-4FCE-AC17-67C2C4B40FFA}"/>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graphicEl>
                                              <a:dgm id="{D3EF6406-2D17-483A-95AD-ACD04A44BB6F}"/>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graphicEl>
                                              <a:dgm id="{852758E7-785F-4EC3-B737-685F3F004957}"/>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graphicEl>
                                              <a:dgm id="{562FF133-881B-466F-826E-4C8B29297C3D}"/>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graphicEl>
                                              <a:dgm id="{7985A6E8-5CCA-4988-9744-6844BD9D8AB9}"/>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graphicEl>
                                              <a:dgm id="{C0D3D860-935D-49EF-831E-157BD706A184}"/>
                                            </p:graphic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graphicEl>
                                              <a:dgm id="{7D6432C8-FBD7-4717-B4E3-DEC001C4F88B}"/>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graphicEl>
                                              <a:dgm id="{AE72807C-5D78-4EB8-BA65-7D52F69688BF}"/>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graphicEl>
                                              <a:dgm id="{A4388859-DD66-44B3-A32A-606C1FD3B1AA}"/>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graphicEl>
                                              <a:dgm id="{5EBBDB52-32A1-4890-A942-DC83555E7F53}"/>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0A64C0-7B4A-A17A-411E-50673BF97918}"/>
              </a:ext>
            </a:extLst>
          </p:cNvPr>
          <p:cNvSpPr>
            <a:spLocks noGrp="1"/>
          </p:cNvSpPr>
          <p:nvPr>
            <p:ph type="title"/>
          </p:nvPr>
        </p:nvSpPr>
        <p:spPr/>
        <p:txBody>
          <a:bodyPr/>
          <a:lstStyle/>
          <a:p>
            <a:r>
              <a:rPr lang="en-US" dirty="0"/>
              <a:t>What is a pulse survey</a:t>
            </a:r>
          </a:p>
        </p:txBody>
      </p:sp>
      <p:graphicFrame>
        <p:nvGraphicFramePr>
          <p:cNvPr id="2" name="Diagram 1">
            <a:extLst>
              <a:ext uri="{FF2B5EF4-FFF2-40B4-BE49-F238E27FC236}">
                <a16:creationId xmlns:a16="http://schemas.microsoft.com/office/drawing/2014/main" id="{2ABF1EAD-F4A4-4586-2004-DC1D876BCB49}"/>
              </a:ext>
            </a:extLst>
          </p:cNvPr>
          <p:cNvGraphicFramePr/>
          <p:nvPr>
            <p:extLst>
              <p:ext uri="{D42A27DB-BD31-4B8C-83A1-F6EECF244321}">
                <p14:modId xmlns:p14="http://schemas.microsoft.com/office/powerpoint/2010/main" val="2728958428"/>
              </p:ext>
            </p:extLst>
          </p:nvPr>
        </p:nvGraphicFramePr>
        <p:xfrm>
          <a:off x="-620201" y="1040178"/>
          <a:ext cx="9939130" cy="34905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5274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6203A43-B4AB-AAE1-6538-7D2A3928C694}"/>
              </a:ext>
            </a:extLst>
          </p:cNvPr>
          <p:cNvSpPr>
            <a:spLocks noGrp="1"/>
          </p:cNvSpPr>
          <p:nvPr>
            <p:ph type="title"/>
          </p:nvPr>
        </p:nvSpPr>
        <p:spPr/>
        <p:txBody>
          <a:bodyPr/>
          <a:lstStyle/>
          <a:p>
            <a:r>
              <a:rPr lang="en-US" dirty="0"/>
              <a:t>Administration approach</a:t>
            </a:r>
          </a:p>
        </p:txBody>
      </p:sp>
      <p:pic>
        <p:nvPicPr>
          <p:cNvPr id="3" name="Google Shape;190;g34e8b0a7fff_0_319" descr="Graphic showing three survey waves with five weeks each. Illustrates fifteen survey administrations with each groups receiving the survey three times.">
            <a:extLst>
              <a:ext uri="{FF2B5EF4-FFF2-40B4-BE49-F238E27FC236}">
                <a16:creationId xmlns:a16="http://schemas.microsoft.com/office/drawing/2014/main" id="{909AE137-7110-74E0-90BA-8E8D9CBF732E}"/>
              </a:ext>
            </a:extLst>
          </p:cNvPr>
          <p:cNvPicPr preferRelativeResize="0"/>
          <p:nvPr/>
        </p:nvPicPr>
        <p:blipFill rotWithShape="1">
          <a:blip r:embed="rId2">
            <a:alphaModFix/>
          </a:blip>
          <a:srcRect/>
          <a:stretch/>
        </p:blipFill>
        <p:spPr>
          <a:xfrm>
            <a:off x="1736271" y="936171"/>
            <a:ext cx="6542315" cy="3748620"/>
          </a:xfrm>
          <a:prstGeom prst="rect">
            <a:avLst/>
          </a:prstGeom>
          <a:noFill/>
          <a:ln>
            <a:noFill/>
          </a:ln>
        </p:spPr>
      </p:pic>
      <p:sp>
        <p:nvSpPr>
          <p:cNvPr id="4" name="Google Shape;186;g34e8b0a7fff_0_319">
            <a:extLst>
              <a:ext uri="{FF2B5EF4-FFF2-40B4-BE49-F238E27FC236}">
                <a16:creationId xmlns:a16="http://schemas.microsoft.com/office/drawing/2014/main" id="{F6C69074-E4FF-DA73-768A-2E9BF0870F54}"/>
              </a:ext>
            </a:extLst>
          </p:cNvPr>
          <p:cNvSpPr/>
          <p:nvPr/>
        </p:nvSpPr>
        <p:spPr>
          <a:xfrm>
            <a:off x="1326031" y="1028400"/>
            <a:ext cx="338400" cy="3505500"/>
          </a:xfrm>
          <a:prstGeom prst="leftBrace">
            <a:avLst>
              <a:gd name="adj1" fmla="val 50000"/>
              <a:gd name="adj2" fmla="val 50000"/>
            </a:avLst>
          </a:prstGeom>
          <a:noFill/>
          <a:ln w="9525" cap="flat" cmpd="sng">
            <a:solidFill>
              <a:srgbClr val="44546A"/>
            </a:solidFill>
            <a:prstDash val="solid"/>
            <a:round/>
            <a:headEnd type="none" w="sm" len="sm"/>
            <a:tailEnd type="none" w="sm" len="sm"/>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Calibri"/>
              <a:ea typeface="Calibri"/>
              <a:cs typeface="Calibri"/>
              <a:sym typeface="Calibri"/>
            </a:endParaRPr>
          </a:p>
        </p:txBody>
      </p:sp>
      <p:sp>
        <p:nvSpPr>
          <p:cNvPr id="5" name="Google Shape;185;g34e8b0a7fff_0_319">
            <a:extLst>
              <a:ext uri="{FF2B5EF4-FFF2-40B4-BE49-F238E27FC236}">
                <a16:creationId xmlns:a16="http://schemas.microsoft.com/office/drawing/2014/main" id="{E270CB32-8152-5013-6F2E-06C45F236E3E}"/>
              </a:ext>
            </a:extLst>
          </p:cNvPr>
          <p:cNvSpPr txBox="1"/>
          <p:nvPr/>
        </p:nvSpPr>
        <p:spPr>
          <a:xfrm rot="-5400000">
            <a:off x="-932664" y="2328690"/>
            <a:ext cx="3748620" cy="661800"/>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2700"/>
              <a:buFont typeface="Arial"/>
              <a:buNone/>
            </a:pPr>
            <a:r>
              <a:rPr lang="en-US" sz="2700" b="0" i="0" u="none" strike="noStrike" cap="none" dirty="0">
                <a:solidFill>
                  <a:srgbClr val="000000"/>
                </a:solidFill>
                <a:latin typeface="Bitter SemiBold"/>
                <a:ea typeface="Bitter SemiBold"/>
                <a:cs typeface="Bitter SemiBold"/>
                <a:sym typeface="Bitter SemiBold"/>
              </a:rPr>
              <a:t>Academic Semester</a:t>
            </a:r>
            <a:endParaRPr sz="2700" b="0" i="0" u="none" strike="noStrike" cap="none" dirty="0">
              <a:solidFill>
                <a:srgbClr val="000000"/>
              </a:solidFill>
              <a:latin typeface="Bitter SemiBold"/>
              <a:ea typeface="Bitter SemiBold"/>
              <a:cs typeface="Bitter SemiBold"/>
              <a:sym typeface="Bitter SemiBold"/>
            </a:endParaRPr>
          </a:p>
        </p:txBody>
      </p:sp>
      <p:sp>
        <p:nvSpPr>
          <p:cNvPr id="6" name="Google Shape;189;g34e8b0a7fff_0_319">
            <a:extLst>
              <a:ext uri="{FF2B5EF4-FFF2-40B4-BE49-F238E27FC236}">
                <a16:creationId xmlns:a16="http://schemas.microsoft.com/office/drawing/2014/main" id="{368E4457-4417-C537-C60E-D183660E59B2}"/>
              </a:ext>
            </a:extLst>
          </p:cNvPr>
          <p:cNvSpPr txBox="1"/>
          <p:nvPr/>
        </p:nvSpPr>
        <p:spPr>
          <a:xfrm>
            <a:off x="2914759" y="4589400"/>
            <a:ext cx="5140638" cy="554100"/>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00000"/>
                </a:solidFill>
                <a:latin typeface="Bitter"/>
                <a:ea typeface="Bitter"/>
                <a:cs typeface="Bitter"/>
                <a:sym typeface="Bitter"/>
              </a:rPr>
              <a:t>About 5,300 students per group</a:t>
            </a:r>
            <a:endParaRPr sz="2000" b="1" i="0" u="none" strike="noStrike" cap="none" dirty="0">
              <a:solidFill>
                <a:srgbClr val="000000"/>
              </a:solidFill>
              <a:latin typeface="Bitter"/>
              <a:ea typeface="Bitter"/>
              <a:cs typeface="Bitter"/>
              <a:sym typeface="Bitter"/>
            </a:endParaRPr>
          </a:p>
        </p:txBody>
      </p:sp>
    </p:spTree>
    <p:extLst>
      <p:ext uri="{BB962C8B-B14F-4D97-AF65-F5344CB8AC3E}">
        <p14:creationId xmlns:p14="http://schemas.microsoft.com/office/powerpoint/2010/main" val="3987864945"/>
      </p:ext>
    </p:extLst>
  </p:cSld>
  <p:clrMapOvr>
    <a:masterClrMapping/>
  </p:clrMapOvr>
</p:sld>
</file>

<file path=ppt/theme/theme1.xml><?xml version="1.0" encoding="utf-8"?>
<a:theme xmlns:a="http://schemas.openxmlformats.org/drawingml/2006/main" name="Dare to Be">
  <a:themeElements>
    <a:clrScheme name="Dare to Be">
      <a:dk1>
        <a:srgbClr val="000000"/>
      </a:dk1>
      <a:lt1>
        <a:srgbClr val="FFFFFF"/>
      </a:lt1>
      <a:dk2>
        <a:srgbClr val="595959"/>
      </a:dk2>
      <a:lt2>
        <a:srgbClr val="EEEEEE"/>
      </a:lt2>
      <a:accent1>
        <a:srgbClr val="990000"/>
      </a:accent1>
      <a:accent2>
        <a:srgbClr val="00223A"/>
      </a:accent2>
      <a:accent3>
        <a:srgbClr val="104C3D"/>
      </a:accent3>
      <a:accent4>
        <a:srgbClr val="F1EA86"/>
      </a:accent4>
      <a:accent5>
        <a:srgbClr val="00549A"/>
      </a:accent5>
      <a:accent6>
        <a:srgbClr val="BCCF9D"/>
      </a:accent6>
      <a:hlink>
        <a:srgbClr val="00549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11768</TotalTime>
  <Words>2380</Words>
  <Application>Microsoft Office PowerPoint</Application>
  <PresentationFormat>On-screen Show (16:9)</PresentationFormat>
  <Paragraphs>404</Paragraphs>
  <Slides>42</Slides>
  <Notes>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42</vt:i4>
      </vt:variant>
    </vt:vector>
  </HeadingPairs>
  <TitlesOfParts>
    <vt:vector size="56" baseType="lpstr">
      <vt:lpstr>Montserrat ExtraBold</vt:lpstr>
      <vt:lpstr>Helvetica Neue</vt:lpstr>
      <vt:lpstr>Bitter</vt:lpstr>
      <vt:lpstr>Courier New</vt:lpstr>
      <vt:lpstr>Bitter SemiBold</vt:lpstr>
      <vt:lpstr>Arial</vt:lpstr>
      <vt:lpstr>Calibri</vt:lpstr>
      <vt:lpstr>Alumni Sans</vt:lpstr>
      <vt:lpstr>Aptos Narrow</vt:lpstr>
      <vt:lpstr>Georgia</vt:lpstr>
      <vt:lpstr>Barlow Semi Condensed</vt:lpstr>
      <vt:lpstr>Wingdings</vt:lpstr>
      <vt:lpstr>Aptos</vt:lpstr>
      <vt:lpstr>Dare to Be</vt:lpstr>
      <vt:lpstr>Code with Confidence (Scores) Using AI</vt:lpstr>
      <vt:lpstr>Overview</vt:lpstr>
      <vt:lpstr>Introduction</vt:lpstr>
      <vt:lpstr>PowerPoint Presentation</vt:lpstr>
      <vt:lpstr>PowerPoint Presentation</vt:lpstr>
      <vt:lpstr>Pulse Survey</vt:lpstr>
      <vt:lpstr>PowerPoint Presentation</vt:lpstr>
      <vt:lpstr>What is a pulse survey</vt:lpstr>
      <vt:lpstr>Administration approach</vt:lpstr>
      <vt:lpstr>Invitation to pulse survey </vt:lpstr>
      <vt:lpstr>Survey instrument in qualtrics</vt:lpstr>
      <vt:lpstr>Net promoter score (NPs)</vt:lpstr>
      <vt:lpstr>Monitoring</vt:lpstr>
      <vt:lpstr>AI for Content Analysis</vt:lpstr>
      <vt:lpstr>PowerPoint Presentation</vt:lpstr>
      <vt:lpstr>Weekly Summarization</vt:lpstr>
      <vt:lpstr>Weekly Summarization – Key Changes</vt:lpstr>
      <vt:lpstr>Themes by NPS (Promoters)</vt:lpstr>
      <vt:lpstr>Themes by NPS (Detractors)</vt:lpstr>
      <vt:lpstr>Themes by NPS (Passives)</vt:lpstr>
      <vt:lpstr>Relative Classification</vt:lpstr>
      <vt:lpstr>AI for Coding</vt:lpstr>
      <vt:lpstr>Justification for Coding Records</vt:lpstr>
      <vt:lpstr>Prompt Construction</vt:lpstr>
      <vt:lpstr>Prompt Variation – Conceptual Construct</vt:lpstr>
      <vt:lpstr>Prompt Variation – Single vs Multiple Instructions</vt:lpstr>
      <vt:lpstr>Prompt Variation – Spreadsheet Output</vt:lpstr>
      <vt:lpstr>Model Variation – Same Prompt, Different LLMs</vt:lpstr>
      <vt:lpstr>Traditional Error Analysis-Parking</vt:lpstr>
      <vt:lpstr>Example Model Analysis: Parking</vt:lpstr>
      <vt:lpstr>Example Model Analysis: Student Life</vt:lpstr>
      <vt:lpstr>Catastrophic Prompt Failure</vt:lpstr>
      <vt:lpstr>License Restrictions</vt:lpstr>
      <vt:lpstr>Risk Assessment</vt:lpstr>
      <vt:lpstr>Final Thoughts</vt:lpstr>
      <vt:lpstr>Supplementary Slides</vt:lpstr>
      <vt:lpstr>Trend of Net Promoter Score</vt:lpstr>
      <vt:lpstr>PowerPoint Presentation</vt:lpstr>
      <vt:lpstr>Overall Sentiment Analysis</vt:lpstr>
      <vt:lpstr>How Sentiment Maps to Topics</vt:lpstr>
      <vt:lpstr>Trend of Themes</vt:lpstr>
      <vt:lpstr>Distribution of Main Emotions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recruitment</dc:title>
  <dc:creator>Braden Hosch</dc:creator>
  <cp:lastModifiedBy>Braden Hosch</cp:lastModifiedBy>
  <cp:revision>362</cp:revision>
  <cp:lastPrinted>2025-10-01T15:39:48Z</cp:lastPrinted>
  <dcterms:modified xsi:type="dcterms:W3CDTF">2025-11-10T11:43:42Z</dcterms:modified>
</cp:coreProperties>
</file>