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Lst>
  <p:sldSz cy="5143500" cx="9144000"/>
  <p:notesSz cx="6858000" cy="9144000"/>
  <p:embeddedFontLst>
    <p:embeddedFont>
      <p:font typeface="Bitter"/>
      <p:regular r:id="rId39"/>
      <p:bold r:id="rId40"/>
      <p:italic r:id="rId41"/>
      <p:boldItalic r:id="rId42"/>
    </p:embeddedFont>
    <p:embeddedFont>
      <p:font typeface="Helvetica Neue"/>
      <p:regular r:id="rId43"/>
      <p:bold r:id="rId44"/>
      <p:italic r:id="rId45"/>
      <p:boldItalic r:id="rId46"/>
    </p:embeddedFont>
    <p:embeddedFont>
      <p:font typeface="Montserrat ExtraBold"/>
      <p:bold r:id="rId47"/>
      <p:boldItalic r:id="rId48"/>
    </p:embeddedFont>
    <p:embeddedFont>
      <p:font typeface="Alumni Sans"/>
      <p:regular r:id="rId49"/>
      <p:bold r:id="rId50"/>
      <p:italic r:id="rId51"/>
      <p:boldItalic r:id="rId5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327">
          <p15:clr>
            <a:srgbClr val="747775"/>
          </p15:clr>
        </p15:guide>
        <p15:guide id="2" orient="horz" pos="288">
          <p15:clr>
            <a:srgbClr val="747775"/>
          </p15:clr>
        </p15:guide>
        <p15:guide id="3" pos="2880">
          <p15:clr>
            <a:srgbClr val="A4A3A4"/>
          </p15:clr>
        </p15:guide>
      </p15:sldGuideLst>
    </p:ext>
    <p:ext uri="GoogleSlidesCustomDataVersion2">
      <go:slidesCustomData xmlns:go="http://customooxmlschemas.google.com/" r:id="rId53" roundtripDataSignature="AMtx7mhzJMpOPNNLKQalE7qHvjEvwnw4D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653DFEAF-C1CF-4F9C-BECD-FBE1E1287252}">
  <a:tblStyle styleId="{653DFEAF-C1CF-4F9C-BECD-FBE1E1287252}" styleName="Table_0">
    <a:wholeTbl>
      <a:tcTxStyle b="off" i="off">
        <a:font>
          <a:latin typeface="Arial"/>
          <a:ea typeface="Arial"/>
          <a:cs typeface="Arial"/>
        </a:font>
        <a:srgbClr val="000000"/>
      </a:tcTx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 styleId="{5D1A58BF-A45E-4E31-A6B5-8FFB7DD6D48B}" styleName="Table_1">
    <a:wholeTbl>
      <a:tcTxStyle b="off" i="off">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327" orient="horz"/>
        <p:guide pos="288"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Bitter-bold.fntdata"/><Relationship Id="rId42" Type="http://schemas.openxmlformats.org/officeDocument/2006/relationships/font" Target="fonts/Bitter-boldItalic.fntdata"/><Relationship Id="rId41" Type="http://schemas.openxmlformats.org/officeDocument/2006/relationships/font" Target="fonts/Bitter-italic.fntdata"/><Relationship Id="rId44" Type="http://schemas.openxmlformats.org/officeDocument/2006/relationships/font" Target="fonts/HelveticaNeue-bold.fntdata"/><Relationship Id="rId43" Type="http://schemas.openxmlformats.org/officeDocument/2006/relationships/font" Target="fonts/HelveticaNeue-regular.fntdata"/><Relationship Id="rId46" Type="http://schemas.openxmlformats.org/officeDocument/2006/relationships/font" Target="fonts/HelveticaNeue-boldItalic.fntdata"/><Relationship Id="rId45" Type="http://schemas.openxmlformats.org/officeDocument/2006/relationships/font" Target="fonts/HelveticaNeue-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48" Type="http://schemas.openxmlformats.org/officeDocument/2006/relationships/font" Target="fonts/MontserratExtraBold-boldItalic.fntdata"/><Relationship Id="rId47" Type="http://schemas.openxmlformats.org/officeDocument/2006/relationships/font" Target="fonts/MontserratExtraBold-bold.fntdata"/><Relationship Id="rId49" Type="http://schemas.openxmlformats.org/officeDocument/2006/relationships/font" Target="fonts/AlumniSans-regular.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font" Target="fonts/Bitter-regular.fntdata"/><Relationship Id="rId38" Type="http://schemas.openxmlformats.org/officeDocument/2006/relationships/slide" Target="slides/slide32.xml"/><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font" Target="fonts/AlumniSans-italic.fntdata"/><Relationship Id="rId50" Type="http://schemas.openxmlformats.org/officeDocument/2006/relationships/font" Target="fonts/AlumniSans-bold.fntdata"/><Relationship Id="rId53" Type="http://customschemas.google.com/relationships/presentationmetadata" Target="metadata"/><Relationship Id="rId52" Type="http://schemas.openxmlformats.org/officeDocument/2006/relationships/font" Target="fonts/AlumniSans-boldItalic.fntdata"/><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Intro</a:t>
            </a:r>
            <a:endParaRPr/>
          </a:p>
        </p:txBody>
      </p:sp>
      <p:sp>
        <p:nvSpPr>
          <p:cNvPr id="78" name="Google Shape;78;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g335e6949751_1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3" name="Google Shape;203;g335e6949751_1_0:notes"/>
          <p:cNvSpPr txBox="1"/>
          <p:nvPr>
            <p:ph idx="1" type="body"/>
          </p:nvPr>
        </p:nvSpPr>
        <p:spPr>
          <a:xfrm>
            <a:off x="685800" y="4400550"/>
            <a:ext cx="5486400" cy="3600600"/>
          </a:xfrm>
          <a:prstGeom prst="rect">
            <a:avLst/>
          </a:prstGeom>
          <a:noFill/>
          <a:ln>
            <a:noFill/>
          </a:ln>
        </p:spPr>
        <p:txBody>
          <a:bodyPr anchorCtr="0" anchor="t" bIns="45650" lIns="91300" spcFirstLastPara="1" rIns="91300" wrap="square" tIns="45650">
            <a:noAutofit/>
          </a:bodyPr>
          <a:lstStyle/>
          <a:p>
            <a:pPr indent="0" lvl="0" marL="0" rtl="0" algn="l">
              <a:lnSpc>
                <a:spcPct val="100000"/>
              </a:lnSpc>
              <a:spcBef>
                <a:spcPts val="0"/>
              </a:spcBef>
              <a:spcAft>
                <a:spcPts val="0"/>
              </a:spcAft>
              <a:buSzPts val="1100"/>
              <a:buNone/>
            </a:pPr>
            <a:r>
              <a:rPr lang="en-US"/>
              <a:t>AB</a:t>
            </a:r>
            <a:endParaRPr/>
          </a:p>
        </p:txBody>
      </p:sp>
      <p:sp>
        <p:nvSpPr>
          <p:cNvPr id="204" name="Google Shape;204;g335e6949751_1_0:notes"/>
          <p:cNvSpPr txBox="1"/>
          <p:nvPr>
            <p:ph idx="12" type="sldNum"/>
          </p:nvPr>
        </p:nvSpPr>
        <p:spPr>
          <a:xfrm>
            <a:off x="3884613" y="8685213"/>
            <a:ext cx="2971800" cy="459000"/>
          </a:xfrm>
          <a:prstGeom prst="rect">
            <a:avLst/>
          </a:prstGeom>
          <a:noFill/>
          <a:ln>
            <a:noFill/>
          </a:ln>
        </p:spPr>
        <p:txBody>
          <a:bodyPr anchorCtr="0" anchor="b" bIns="45650" lIns="91300" spcFirstLastPara="1" rIns="91300" wrap="square" tIns="4565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g34e8b0a7fff_0_88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3" name="Google Shape;233;g34e8b0a7fff_0_88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AB</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g335e6949751_2_27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0" name="Google Shape;240;g335e6949751_2_27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AB</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1" name="Google Shape;251;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AB</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g35c34b14216_0_2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66" name="Google Shape;266;g35c34b14216_0_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AB</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g33606c0e2af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3" name="Google Shape;273;g33606c0e2af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AB</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 name="Shape 289"/>
        <p:cNvGrpSpPr/>
        <p:nvPr/>
      </p:nvGrpSpPr>
      <p:grpSpPr>
        <a:xfrm>
          <a:off x="0" y="0"/>
          <a:ext cx="0" cy="0"/>
          <a:chOff x="0" y="0"/>
          <a:chExt cx="0" cy="0"/>
        </a:xfrm>
      </p:grpSpPr>
      <p:sp>
        <p:nvSpPr>
          <p:cNvPr id="290" name="Google Shape;290;g34f96f21dca_0_5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91" name="Google Shape;291;g34f96f21dca_0_5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AB</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g335e6949751_1_64: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AB</a:t>
            </a:r>
            <a:endParaRPr/>
          </a:p>
        </p:txBody>
      </p:sp>
      <p:sp>
        <p:nvSpPr>
          <p:cNvPr id="298" name="Google Shape;298;g335e6949751_1_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g335e6949751_1_101: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AB</a:t>
            </a:r>
            <a:endParaRPr/>
          </a:p>
        </p:txBody>
      </p:sp>
      <p:sp>
        <p:nvSpPr>
          <p:cNvPr id="320" name="Google Shape;320;g335e6949751_1_10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0" name="Shape 330"/>
        <p:cNvGrpSpPr/>
        <p:nvPr/>
      </p:nvGrpSpPr>
      <p:grpSpPr>
        <a:xfrm>
          <a:off x="0" y="0"/>
          <a:ext cx="0" cy="0"/>
          <a:chOff x="0" y="0"/>
          <a:chExt cx="0" cy="0"/>
        </a:xfrm>
      </p:grpSpPr>
      <p:sp>
        <p:nvSpPr>
          <p:cNvPr id="331" name="Google Shape;331;g335e6949751_1_1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2" name="Google Shape;332;g335e6949751_1_111:notes"/>
          <p:cNvSpPr txBox="1"/>
          <p:nvPr>
            <p:ph idx="1" type="body"/>
          </p:nvPr>
        </p:nvSpPr>
        <p:spPr>
          <a:xfrm>
            <a:off x="685800" y="4400550"/>
            <a:ext cx="5486400" cy="3600600"/>
          </a:xfrm>
          <a:prstGeom prst="rect">
            <a:avLst/>
          </a:prstGeom>
          <a:noFill/>
          <a:ln>
            <a:noFill/>
          </a:ln>
        </p:spPr>
        <p:txBody>
          <a:bodyPr anchorCtr="0" anchor="t" bIns="45650" lIns="91300" spcFirstLastPara="1" rIns="91300" wrap="square" tIns="45650">
            <a:noAutofit/>
          </a:bodyPr>
          <a:lstStyle/>
          <a:p>
            <a:pPr indent="0" lvl="0" marL="0" rtl="0" algn="l">
              <a:lnSpc>
                <a:spcPct val="100000"/>
              </a:lnSpc>
              <a:spcBef>
                <a:spcPts val="0"/>
              </a:spcBef>
              <a:spcAft>
                <a:spcPts val="0"/>
              </a:spcAft>
              <a:buSzPts val="1100"/>
              <a:buNone/>
            </a:pPr>
            <a:r>
              <a:rPr lang="en-US"/>
              <a:t>AB</a:t>
            </a:r>
            <a:endParaRPr/>
          </a:p>
        </p:txBody>
      </p:sp>
      <p:sp>
        <p:nvSpPr>
          <p:cNvPr id="333" name="Google Shape;333;g335e6949751_1_111:notes"/>
          <p:cNvSpPr txBox="1"/>
          <p:nvPr>
            <p:ph idx="12" type="sldNum"/>
          </p:nvPr>
        </p:nvSpPr>
        <p:spPr>
          <a:xfrm>
            <a:off x="3884613" y="8685213"/>
            <a:ext cx="2971800" cy="459000"/>
          </a:xfrm>
          <a:prstGeom prst="rect">
            <a:avLst/>
          </a:prstGeom>
          <a:noFill/>
          <a:ln>
            <a:noFill/>
          </a:ln>
        </p:spPr>
        <p:txBody>
          <a:bodyPr anchorCtr="0" anchor="b" bIns="45650" lIns="91300" spcFirstLastPara="1" rIns="91300" wrap="square" tIns="4565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 name="Shape 83"/>
        <p:cNvGrpSpPr/>
        <p:nvPr/>
      </p:nvGrpSpPr>
      <p:grpSpPr>
        <a:xfrm>
          <a:off x="0" y="0"/>
          <a:ext cx="0" cy="0"/>
          <a:chOff x="0" y="0"/>
          <a:chExt cx="0" cy="0"/>
        </a:xfrm>
      </p:grpSpPr>
      <p:sp>
        <p:nvSpPr>
          <p:cNvPr id="84" name="Google Shape;84;g335e6949751_2_233:notes"/>
          <p:cNvSpPr/>
          <p:nvPr>
            <p:ph idx="2" type="sldImg"/>
          </p:nvPr>
        </p:nvSpPr>
        <p:spPr>
          <a:xfrm>
            <a:off x="357188" y="674688"/>
            <a:ext cx="5994400" cy="337343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5" name="Google Shape;85;g335e6949751_2_233:notes"/>
          <p:cNvSpPr txBox="1"/>
          <p:nvPr>
            <p:ph idx="1" type="body"/>
          </p:nvPr>
        </p:nvSpPr>
        <p:spPr>
          <a:xfrm>
            <a:off x="670891" y="4272197"/>
            <a:ext cx="5367000" cy="4047300"/>
          </a:xfrm>
          <a:prstGeom prst="rect">
            <a:avLst/>
          </a:prstGeom>
          <a:noFill/>
          <a:ln>
            <a:noFill/>
          </a:ln>
        </p:spPr>
        <p:txBody>
          <a:bodyPr anchorCtr="0" anchor="t" bIns="89600" lIns="89600" spcFirstLastPara="1" rIns="89600" wrap="square" tIns="89600">
            <a:noAutofit/>
          </a:bodyPr>
          <a:lstStyle/>
          <a:p>
            <a:pPr indent="0" lvl="0" marL="0" rtl="0" algn="l">
              <a:lnSpc>
                <a:spcPct val="100000"/>
              </a:lnSpc>
              <a:spcBef>
                <a:spcPts val="0"/>
              </a:spcBef>
              <a:spcAft>
                <a:spcPts val="0"/>
              </a:spcAft>
              <a:buClr>
                <a:schemeClr val="dk1"/>
              </a:buClr>
              <a:buSzPts val="1100"/>
              <a:buFont typeface="Calibri"/>
              <a:buNone/>
            </a:pPr>
            <a:r>
              <a:rPr lang="en-US"/>
              <a:t>RM</a:t>
            </a:r>
            <a:endParaRPr/>
          </a:p>
          <a:p>
            <a:pPr indent="0" lvl="0" marL="0" rtl="0" algn="l">
              <a:lnSpc>
                <a:spcPct val="100000"/>
              </a:lnSpc>
              <a:spcBef>
                <a:spcPts val="0"/>
              </a:spcBef>
              <a:spcAft>
                <a:spcPts val="0"/>
              </a:spcAft>
              <a:buClr>
                <a:schemeClr val="dk1"/>
              </a:buClr>
              <a:buSzPts val="1100"/>
              <a:buFont typeface="Calibri"/>
              <a:buNone/>
            </a:pPr>
            <a:r>
              <a:rPr lang="en-US"/>
              <a:t>Highlight overall enrollment, 10K residents, 70/30 ug grad split, AAU institution</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g35c34b14216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46" name="Google Shape;346;g35c34b14216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SK</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4" name="Shape 354"/>
        <p:cNvGrpSpPr/>
        <p:nvPr/>
      </p:nvGrpSpPr>
      <p:grpSpPr>
        <a:xfrm>
          <a:off x="0" y="0"/>
          <a:ext cx="0" cy="0"/>
          <a:chOff x="0" y="0"/>
          <a:chExt cx="0" cy="0"/>
        </a:xfrm>
      </p:grpSpPr>
      <p:sp>
        <p:nvSpPr>
          <p:cNvPr id="355" name="Google Shape;355;g35c34b14216_0_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56" name="Google Shape;356;g35c34b14216_0_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SK</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1" name="Shape 361"/>
        <p:cNvGrpSpPr/>
        <p:nvPr/>
      </p:nvGrpSpPr>
      <p:grpSpPr>
        <a:xfrm>
          <a:off x="0" y="0"/>
          <a:ext cx="0" cy="0"/>
          <a:chOff x="0" y="0"/>
          <a:chExt cx="0" cy="0"/>
        </a:xfrm>
      </p:grpSpPr>
      <p:sp>
        <p:nvSpPr>
          <p:cNvPr id="362" name="Google Shape;362;g335e5722816_0_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63" name="Google Shape;363;g335e5722816_0_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SK</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1" name="Shape 401"/>
        <p:cNvGrpSpPr/>
        <p:nvPr/>
      </p:nvGrpSpPr>
      <p:grpSpPr>
        <a:xfrm>
          <a:off x="0" y="0"/>
          <a:ext cx="0" cy="0"/>
          <a:chOff x="0" y="0"/>
          <a:chExt cx="0" cy="0"/>
        </a:xfrm>
      </p:grpSpPr>
      <p:sp>
        <p:nvSpPr>
          <p:cNvPr id="402" name="Google Shape;402;g335e5722816_0_13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03" name="Google Shape;403;g335e5722816_0_13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SK</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8" name="Shape 408"/>
        <p:cNvGrpSpPr/>
        <p:nvPr/>
      </p:nvGrpSpPr>
      <p:grpSpPr>
        <a:xfrm>
          <a:off x="0" y="0"/>
          <a:ext cx="0" cy="0"/>
          <a:chOff x="0" y="0"/>
          <a:chExt cx="0" cy="0"/>
        </a:xfrm>
      </p:grpSpPr>
      <p:sp>
        <p:nvSpPr>
          <p:cNvPr id="409" name="Google Shape;409;g3052b9d857a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10" name="Google Shape;410;g3052b9d857a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RM</a:t>
            </a:r>
            <a:endParaRPr/>
          </a:p>
          <a:p>
            <a:pPr indent="0" lvl="0" marL="0" rtl="0" algn="l">
              <a:lnSpc>
                <a:spcPct val="100000"/>
              </a:lnSpc>
              <a:spcBef>
                <a:spcPts val="0"/>
              </a:spcBef>
              <a:spcAft>
                <a:spcPts val="0"/>
              </a:spcAft>
              <a:buSzPts val="1100"/>
              <a:buNone/>
            </a:pPr>
            <a:r>
              <a:rPr lang="en-US"/>
              <a:t>Interested in parking but was curious to see how the tool would address non parking comments</a:t>
            </a:r>
            <a:endParaRPr/>
          </a:p>
          <a:p>
            <a:pPr indent="0" lvl="0" marL="0" rtl="0" algn="l">
              <a:lnSpc>
                <a:spcPct val="100000"/>
              </a:lnSpc>
              <a:spcBef>
                <a:spcPts val="0"/>
              </a:spcBef>
              <a:spcAft>
                <a:spcPts val="0"/>
              </a:spcAft>
              <a:buSzPts val="1100"/>
              <a:buNone/>
            </a:pPr>
            <a:r>
              <a:rPr lang="en-US"/>
              <a:t>comments were previously coded by staff</a:t>
            </a:r>
            <a:endParaRPr/>
          </a:p>
          <a:p>
            <a:pPr indent="0" lvl="0" marL="0" rtl="0" algn="l">
              <a:lnSpc>
                <a:spcPct val="100000"/>
              </a:lnSpc>
              <a:spcBef>
                <a:spcPts val="0"/>
              </a:spcBef>
              <a:spcAft>
                <a:spcPts val="0"/>
              </a:spcAft>
              <a:buSzPts val="1100"/>
              <a:buNone/>
            </a:pPr>
            <a:r>
              <a:rPr lang="en-US"/>
              <a:t>Highlight importance of prompts</a:t>
            </a:r>
            <a:endParaRPr/>
          </a:p>
          <a:p>
            <a:pPr indent="0" lvl="0" marL="0" rtl="0" algn="l">
              <a:lnSpc>
                <a:spcPct val="100000"/>
              </a:lnSpc>
              <a:spcBef>
                <a:spcPts val="0"/>
              </a:spcBef>
              <a:spcAft>
                <a:spcPts val="0"/>
              </a:spcAft>
              <a:buSzPts val="1100"/>
              <a:buNone/>
            </a:pPr>
            <a:r>
              <a:rPr lang="en-US"/>
              <a:t>Attempted to create a general overview of responses</a:t>
            </a:r>
            <a:endParaRPr/>
          </a:p>
          <a:p>
            <a:pPr indent="0" lvl="0" marL="0" rtl="0" algn="l">
              <a:lnSpc>
                <a:spcPct val="100000"/>
              </a:lnSpc>
              <a:spcBef>
                <a:spcPts val="0"/>
              </a:spcBef>
              <a:spcAft>
                <a:spcPts val="0"/>
              </a:spcAft>
              <a:buSzPts val="1100"/>
              <a:buNone/>
            </a:pPr>
            <a:r>
              <a:rPr lang="en-US"/>
              <a:t>Asked tool to flag line item comments (unpack longer comments)</a:t>
            </a:r>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5" name="Shape 415"/>
        <p:cNvGrpSpPr/>
        <p:nvPr/>
      </p:nvGrpSpPr>
      <p:grpSpPr>
        <a:xfrm>
          <a:off x="0" y="0"/>
          <a:ext cx="0" cy="0"/>
          <a:chOff x="0" y="0"/>
          <a:chExt cx="0" cy="0"/>
        </a:xfrm>
      </p:grpSpPr>
      <p:sp>
        <p:nvSpPr>
          <p:cNvPr id="416" name="Google Shape;416;g3052b9d857a_0_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17" name="Google Shape;417;g3052b9d857a_0_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RM</a:t>
            </a:r>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7" name="Shape 427"/>
        <p:cNvGrpSpPr/>
        <p:nvPr/>
      </p:nvGrpSpPr>
      <p:grpSpPr>
        <a:xfrm>
          <a:off x="0" y="0"/>
          <a:ext cx="0" cy="0"/>
          <a:chOff x="0" y="0"/>
          <a:chExt cx="0" cy="0"/>
        </a:xfrm>
      </p:grpSpPr>
      <p:sp>
        <p:nvSpPr>
          <p:cNvPr id="428" name="Google Shape;428;g357a0874a22_0_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29" name="Google Shape;429;g357a0874a22_0_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RM</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4" name="Shape 434"/>
        <p:cNvGrpSpPr/>
        <p:nvPr/>
      </p:nvGrpSpPr>
      <p:grpSpPr>
        <a:xfrm>
          <a:off x="0" y="0"/>
          <a:ext cx="0" cy="0"/>
          <a:chOff x="0" y="0"/>
          <a:chExt cx="0" cy="0"/>
        </a:xfrm>
      </p:grpSpPr>
      <p:sp>
        <p:nvSpPr>
          <p:cNvPr id="435" name="Google Shape;435;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US">
                <a:solidFill>
                  <a:schemeClr val="dk1"/>
                </a:solidFill>
              </a:rPr>
              <a:t>RM - ALL PLAY</a:t>
            </a:r>
            <a:endParaRPr>
              <a:solidFill>
                <a:schemeClr val="dk1"/>
              </a:solidFill>
            </a:endParaRPr>
          </a:p>
          <a:p>
            <a:pPr indent="-292100" lvl="0" marL="457200" rtl="0" algn="l">
              <a:lnSpc>
                <a:spcPct val="107916"/>
              </a:lnSpc>
              <a:spcBef>
                <a:spcPts val="1200"/>
              </a:spcBef>
              <a:spcAft>
                <a:spcPts val="0"/>
              </a:spcAft>
              <a:buClr>
                <a:schemeClr val="dk1"/>
              </a:buClr>
              <a:buSzPts val="1000"/>
              <a:buChar char="●"/>
            </a:pPr>
            <a:r>
              <a:rPr lang="en-US" sz="1000">
                <a:solidFill>
                  <a:schemeClr val="dk1"/>
                </a:solidFill>
              </a:rPr>
              <a:t>Never input raw, sensitive, or identifiable data into AI tools. Make sure to strip personal info first.</a:t>
            </a:r>
            <a:endParaRPr sz="1000">
              <a:solidFill>
                <a:schemeClr val="dk1"/>
              </a:solidFill>
            </a:endParaRPr>
          </a:p>
          <a:p>
            <a:pPr indent="-292100" lvl="0" marL="457200" rtl="0" algn="l">
              <a:lnSpc>
                <a:spcPct val="107916"/>
              </a:lnSpc>
              <a:spcBef>
                <a:spcPts val="0"/>
              </a:spcBef>
              <a:spcAft>
                <a:spcPts val="0"/>
              </a:spcAft>
              <a:buClr>
                <a:schemeClr val="dk1"/>
              </a:buClr>
              <a:buSzPts val="1000"/>
              <a:buChar char="●"/>
            </a:pPr>
            <a:r>
              <a:rPr lang="en-US" sz="1000">
                <a:solidFill>
                  <a:schemeClr val="dk1"/>
                </a:solidFill>
              </a:rPr>
              <a:t>Understand how your AI platform stores and uses data </a:t>
            </a:r>
            <a:endParaRPr sz="1000">
              <a:solidFill>
                <a:schemeClr val="dk1"/>
              </a:solidFill>
            </a:endParaRPr>
          </a:p>
          <a:p>
            <a:pPr indent="-292100" lvl="1" marL="914400" rtl="0" algn="l">
              <a:lnSpc>
                <a:spcPct val="107916"/>
              </a:lnSpc>
              <a:spcBef>
                <a:spcPts val="0"/>
              </a:spcBef>
              <a:spcAft>
                <a:spcPts val="0"/>
              </a:spcAft>
              <a:buClr>
                <a:schemeClr val="dk1"/>
              </a:buClr>
              <a:buSzPts val="1000"/>
              <a:buChar char="○"/>
            </a:pPr>
            <a:r>
              <a:rPr lang="en-US" sz="1000">
                <a:solidFill>
                  <a:schemeClr val="dk1"/>
                </a:solidFill>
              </a:rPr>
              <a:t>For example, CoPilot is closed-loop vs. public LLMs that may learn from your data.</a:t>
            </a:r>
            <a:endParaRPr sz="1000">
              <a:solidFill>
                <a:schemeClr val="dk1"/>
              </a:solidFill>
            </a:endParaRPr>
          </a:p>
          <a:p>
            <a:pPr indent="-292100" lvl="0" marL="457200" rtl="0" algn="l">
              <a:lnSpc>
                <a:spcPct val="107916"/>
              </a:lnSpc>
              <a:spcBef>
                <a:spcPts val="0"/>
              </a:spcBef>
              <a:spcAft>
                <a:spcPts val="0"/>
              </a:spcAft>
              <a:buClr>
                <a:schemeClr val="dk1"/>
              </a:buClr>
              <a:buSzPts val="1000"/>
              <a:buChar char="●"/>
            </a:pPr>
            <a:r>
              <a:rPr lang="en-US" sz="1000">
                <a:solidFill>
                  <a:schemeClr val="dk1"/>
                </a:solidFill>
              </a:rPr>
              <a:t>Know whether your data is being used for training or model improvement.Check system policies.</a:t>
            </a:r>
            <a:endParaRPr sz="1000">
              <a:solidFill>
                <a:schemeClr val="dk1"/>
              </a:solidFill>
            </a:endParaRPr>
          </a:p>
          <a:p>
            <a:pPr indent="-292100" lvl="1" marL="914400" rtl="0" algn="l">
              <a:lnSpc>
                <a:spcPct val="107916"/>
              </a:lnSpc>
              <a:spcBef>
                <a:spcPts val="0"/>
              </a:spcBef>
              <a:spcAft>
                <a:spcPts val="0"/>
              </a:spcAft>
              <a:buClr>
                <a:schemeClr val="dk1"/>
              </a:buClr>
              <a:buSzPts val="1000"/>
              <a:buChar char="○"/>
            </a:pPr>
            <a:r>
              <a:rPr lang="en-US" sz="1000">
                <a:solidFill>
                  <a:schemeClr val="dk1"/>
                </a:solidFill>
              </a:rPr>
              <a:t>ChatGPT free version learns from your questions and responses, but the paid version does not.</a:t>
            </a:r>
            <a:endParaRPr>
              <a:solidFill>
                <a:schemeClr val="dk1"/>
              </a:solidFill>
            </a:endParaRPr>
          </a:p>
          <a:p>
            <a:pPr indent="0" lvl="0" marL="0" rtl="0" algn="l">
              <a:lnSpc>
                <a:spcPct val="100000"/>
              </a:lnSpc>
              <a:spcBef>
                <a:spcPts val="1200"/>
              </a:spcBef>
              <a:spcAft>
                <a:spcPts val="0"/>
              </a:spcAft>
              <a:buSzPts val="1100"/>
              <a:buNone/>
            </a:pPr>
            <a:r>
              <a:t/>
            </a:r>
            <a:endParaRPr/>
          </a:p>
        </p:txBody>
      </p:sp>
      <p:sp>
        <p:nvSpPr>
          <p:cNvPr id="436" name="Google Shape;436;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2" name="Shape 442"/>
        <p:cNvGrpSpPr/>
        <p:nvPr/>
      </p:nvGrpSpPr>
      <p:grpSpPr>
        <a:xfrm>
          <a:off x="0" y="0"/>
          <a:ext cx="0" cy="0"/>
          <a:chOff x="0" y="0"/>
          <a:chExt cx="0" cy="0"/>
        </a:xfrm>
      </p:grpSpPr>
      <p:sp>
        <p:nvSpPr>
          <p:cNvPr id="443" name="Google Shape;443;g336091c04c0_1_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SK  - ALL PLAY</a:t>
            </a:r>
            <a:endParaRPr/>
          </a:p>
        </p:txBody>
      </p:sp>
      <p:sp>
        <p:nvSpPr>
          <p:cNvPr id="444" name="Google Shape;444;g336091c04c0_1_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0" name="Shape 450"/>
        <p:cNvGrpSpPr/>
        <p:nvPr/>
      </p:nvGrpSpPr>
      <p:grpSpPr>
        <a:xfrm>
          <a:off x="0" y="0"/>
          <a:ext cx="0" cy="0"/>
          <a:chOff x="0" y="0"/>
          <a:chExt cx="0" cy="0"/>
        </a:xfrm>
      </p:grpSpPr>
      <p:sp>
        <p:nvSpPr>
          <p:cNvPr id="451" name="Google Shape;451;g336091c04c0_1_3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US">
                <a:solidFill>
                  <a:schemeClr val="dk1"/>
                </a:solidFill>
              </a:rPr>
              <a:t>SK - ALL PLAY</a:t>
            </a:r>
            <a:endParaRPr>
              <a:solidFill>
                <a:schemeClr val="dk1"/>
              </a:solidFill>
            </a:endParaRPr>
          </a:p>
          <a:p>
            <a:pPr indent="0" lvl="0" marL="0" rtl="0" algn="l">
              <a:lnSpc>
                <a:spcPct val="100000"/>
              </a:lnSpc>
              <a:spcBef>
                <a:spcPts val="0"/>
              </a:spcBef>
              <a:spcAft>
                <a:spcPts val="0"/>
              </a:spcAft>
              <a:buSzPts val="1100"/>
              <a:buNone/>
            </a:pPr>
            <a:r>
              <a:t/>
            </a:r>
            <a:endParaRPr/>
          </a:p>
        </p:txBody>
      </p:sp>
      <p:sp>
        <p:nvSpPr>
          <p:cNvPr id="452" name="Google Shape;452;g336091c04c0_1_3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g34e8b0a7fff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5" name="Google Shape;95;g34e8b0a7fff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RM</a:t>
            </a:r>
            <a:endParaRPr/>
          </a:p>
          <a:p>
            <a:pPr indent="0" lvl="0" marL="0" rtl="0" algn="l">
              <a:lnSpc>
                <a:spcPct val="100000"/>
              </a:lnSpc>
              <a:spcBef>
                <a:spcPts val="0"/>
              </a:spcBef>
              <a:spcAft>
                <a:spcPts val="0"/>
              </a:spcAft>
              <a:buSzPts val="1100"/>
              <a:buNone/>
            </a:pPr>
            <a:r>
              <a:rPr lang="en-US"/>
              <a:t>Balancing focus on qualitative and quantitative</a:t>
            </a:r>
            <a:endParaRPr/>
          </a:p>
          <a:p>
            <a:pPr indent="0" lvl="0" marL="0" rtl="0" algn="l">
              <a:lnSpc>
                <a:spcPct val="100000"/>
              </a:lnSpc>
              <a:spcBef>
                <a:spcPts val="0"/>
              </a:spcBef>
              <a:spcAft>
                <a:spcPts val="0"/>
              </a:spcAft>
              <a:buSzPts val="1100"/>
              <a:buNone/>
            </a:pPr>
            <a:r>
              <a:rPr lang="en-US"/>
              <a:t>How we used AI for qualitative student responses</a:t>
            </a:r>
            <a:endParaRPr/>
          </a:p>
          <a:p>
            <a:pPr indent="0" lvl="0" marL="0" rtl="0" algn="l">
              <a:lnSpc>
                <a:spcPct val="100000"/>
              </a:lnSpc>
              <a:spcBef>
                <a:spcPts val="0"/>
              </a:spcBef>
              <a:spcAft>
                <a:spcPts val="0"/>
              </a:spcAft>
              <a:buSzPts val="1100"/>
              <a:buNone/>
            </a:pPr>
            <a:r>
              <a:rPr lang="en-US"/>
              <a:t>What worked, what required refinement</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8" name="Shape 458"/>
        <p:cNvGrpSpPr/>
        <p:nvPr/>
      </p:nvGrpSpPr>
      <p:grpSpPr>
        <a:xfrm>
          <a:off x="0" y="0"/>
          <a:ext cx="0" cy="0"/>
          <a:chOff x="0" y="0"/>
          <a:chExt cx="0" cy="0"/>
        </a:xfrm>
      </p:grpSpPr>
      <p:sp>
        <p:nvSpPr>
          <p:cNvPr id="459" name="Google Shape;459;g336091c04c0_1_5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US">
                <a:solidFill>
                  <a:schemeClr val="dk1"/>
                </a:solidFill>
              </a:rPr>
              <a:t>AB - ALL PLAY</a:t>
            </a:r>
            <a:endParaRPr>
              <a:solidFill>
                <a:schemeClr val="dk1"/>
              </a:solidFill>
            </a:endParaRPr>
          </a:p>
          <a:p>
            <a:pPr indent="0" lvl="0" marL="0" rtl="0" algn="l">
              <a:lnSpc>
                <a:spcPct val="100000"/>
              </a:lnSpc>
              <a:spcBef>
                <a:spcPts val="0"/>
              </a:spcBef>
              <a:spcAft>
                <a:spcPts val="0"/>
              </a:spcAft>
              <a:buSzPts val="1100"/>
              <a:buNone/>
            </a:pPr>
            <a:r>
              <a:t/>
            </a:r>
            <a:endParaRPr/>
          </a:p>
        </p:txBody>
      </p:sp>
      <p:sp>
        <p:nvSpPr>
          <p:cNvPr id="460" name="Google Shape;460;g336091c04c0_1_5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6" name="Shape 466"/>
        <p:cNvGrpSpPr/>
        <p:nvPr/>
      </p:nvGrpSpPr>
      <p:grpSpPr>
        <a:xfrm>
          <a:off x="0" y="0"/>
          <a:ext cx="0" cy="0"/>
          <a:chOff x="0" y="0"/>
          <a:chExt cx="0" cy="0"/>
        </a:xfrm>
      </p:grpSpPr>
      <p:sp>
        <p:nvSpPr>
          <p:cNvPr id="467" name="Google Shape;467;g336091c04c0_1_6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US">
                <a:solidFill>
                  <a:schemeClr val="dk1"/>
                </a:solidFill>
              </a:rPr>
              <a:t>ALL PLAY</a:t>
            </a:r>
            <a:endParaRPr>
              <a:solidFill>
                <a:schemeClr val="dk1"/>
              </a:solidFill>
            </a:endParaRPr>
          </a:p>
          <a:p>
            <a:pPr indent="0" lvl="0" marL="0" rtl="0" algn="l">
              <a:lnSpc>
                <a:spcPct val="100000"/>
              </a:lnSpc>
              <a:spcBef>
                <a:spcPts val="0"/>
              </a:spcBef>
              <a:spcAft>
                <a:spcPts val="0"/>
              </a:spcAft>
              <a:buSzPts val="1100"/>
              <a:buNone/>
            </a:pPr>
            <a:r>
              <a:t/>
            </a:r>
            <a:endParaRPr/>
          </a:p>
        </p:txBody>
      </p:sp>
      <p:sp>
        <p:nvSpPr>
          <p:cNvPr id="468" name="Google Shape;468;g336091c04c0_1_6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4" name="Shape 474"/>
        <p:cNvGrpSpPr/>
        <p:nvPr/>
      </p:nvGrpSpPr>
      <p:grpSpPr>
        <a:xfrm>
          <a:off x="0" y="0"/>
          <a:ext cx="0" cy="0"/>
          <a:chOff x="0" y="0"/>
          <a:chExt cx="0" cy="0"/>
        </a:xfrm>
      </p:grpSpPr>
      <p:sp>
        <p:nvSpPr>
          <p:cNvPr id="475" name="Google Shape;475;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76" name="Google Shape;476;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g335e6949751_2_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0" name="Google Shape;120;g335e6949751_2_41:notes"/>
          <p:cNvSpPr txBox="1"/>
          <p:nvPr>
            <p:ph idx="1" type="body"/>
          </p:nvPr>
        </p:nvSpPr>
        <p:spPr>
          <a:xfrm>
            <a:off x="685800" y="4400550"/>
            <a:ext cx="5486400" cy="3600600"/>
          </a:xfrm>
          <a:prstGeom prst="rect">
            <a:avLst/>
          </a:prstGeom>
          <a:noFill/>
          <a:ln>
            <a:noFill/>
          </a:ln>
        </p:spPr>
        <p:txBody>
          <a:bodyPr anchorCtr="0" anchor="t" bIns="45650" lIns="91325" spcFirstLastPara="1" rIns="91325" wrap="square" tIns="45650">
            <a:noAutofit/>
          </a:bodyPr>
          <a:lstStyle/>
          <a:p>
            <a:pPr indent="0" lvl="0" marL="0" rtl="0" algn="l">
              <a:lnSpc>
                <a:spcPct val="100000"/>
              </a:lnSpc>
              <a:spcBef>
                <a:spcPts val="0"/>
              </a:spcBef>
              <a:spcAft>
                <a:spcPts val="0"/>
              </a:spcAft>
              <a:buClr>
                <a:schemeClr val="dk1"/>
              </a:buClr>
              <a:buSzPts val="1400"/>
              <a:buFont typeface="Calibri"/>
              <a:buNone/>
            </a:pPr>
            <a:r>
              <a:rPr lang="en-US"/>
              <a:t>RM</a:t>
            </a:r>
            <a:endParaRPr/>
          </a:p>
          <a:p>
            <a:pPr indent="0" lvl="0" marL="0" rtl="0" algn="l">
              <a:lnSpc>
                <a:spcPct val="100000"/>
              </a:lnSpc>
              <a:spcBef>
                <a:spcPts val="0"/>
              </a:spcBef>
              <a:spcAft>
                <a:spcPts val="0"/>
              </a:spcAft>
              <a:buClr>
                <a:schemeClr val="dk1"/>
              </a:buClr>
              <a:buSzPts val="1400"/>
              <a:buFont typeface="Calibri"/>
              <a:buNone/>
            </a:pPr>
            <a:r>
              <a:rPr lang="en-US"/>
              <a:t>Intentitional partnership between IRPE and Office of Survey research</a:t>
            </a:r>
            <a:endParaRPr/>
          </a:p>
          <a:p>
            <a:pPr indent="0" lvl="0" marL="0" rtl="0" algn="l">
              <a:lnSpc>
                <a:spcPct val="100000"/>
              </a:lnSpc>
              <a:spcBef>
                <a:spcPts val="0"/>
              </a:spcBef>
              <a:spcAft>
                <a:spcPts val="0"/>
              </a:spcAft>
              <a:buClr>
                <a:schemeClr val="dk1"/>
              </a:buClr>
              <a:buSzPts val="1400"/>
              <a:buFont typeface="Calibri"/>
              <a:buNone/>
            </a:pPr>
            <a:r>
              <a:rPr lang="en-US"/>
              <a:t>Highlight importance of coordination given the number of surveys (SUNY, internal constituents, etc.) and student response rates</a:t>
            </a:r>
            <a:endParaRPr/>
          </a:p>
          <a:p>
            <a:pPr indent="0" lvl="0" marL="0" rtl="0" algn="l">
              <a:lnSpc>
                <a:spcPct val="100000"/>
              </a:lnSpc>
              <a:spcBef>
                <a:spcPts val="0"/>
              </a:spcBef>
              <a:spcAft>
                <a:spcPts val="0"/>
              </a:spcAft>
              <a:buClr>
                <a:schemeClr val="dk1"/>
              </a:buClr>
              <a:buSzPts val="1400"/>
              <a:buFont typeface="Calibri"/>
              <a:buNone/>
            </a:pPr>
            <a:r>
              <a:t/>
            </a:r>
            <a:endParaRPr/>
          </a:p>
        </p:txBody>
      </p:sp>
      <p:sp>
        <p:nvSpPr>
          <p:cNvPr id="121" name="Google Shape;121;g335e6949751_2_41:notes"/>
          <p:cNvSpPr txBox="1"/>
          <p:nvPr>
            <p:ph idx="11" type="ftr"/>
          </p:nvPr>
        </p:nvSpPr>
        <p:spPr>
          <a:xfrm>
            <a:off x="0" y="8685213"/>
            <a:ext cx="2971800" cy="459000"/>
          </a:xfrm>
          <a:prstGeom prst="rect">
            <a:avLst/>
          </a:prstGeom>
          <a:noFill/>
          <a:ln>
            <a:noFill/>
          </a:ln>
        </p:spPr>
        <p:txBody>
          <a:bodyPr anchorCtr="0" anchor="b" bIns="45650" lIns="91325" spcFirstLastPara="1" rIns="91325" wrap="square" tIns="45650">
            <a:noAutofit/>
          </a:bodyPr>
          <a:lstStyle/>
          <a:p>
            <a:pPr indent="0" lvl="0" marL="0" marR="0" rtl="0" algn="l">
              <a:lnSpc>
                <a:spcPct val="100000"/>
              </a:lnSpc>
              <a:spcBef>
                <a:spcPts val="0"/>
              </a:spcBef>
              <a:spcAft>
                <a:spcPts val="0"/>
              </a:spcAft>
              <a:buClr>
                <a:schemeClr val="dk1"/>
              </a:buClr>
              <a:buSzPts val="1400"/>
              <a:buFont typeface="Calibri"/>
              <a:buNone/>
            </a:pPr>
            <a:r>
              <a:rPr b="0" i="0" lang="en-US" sz="1400" u="none" cap="none" strike="noStrike">
                <a:solidFill>
                  <a:srgbClr val="000000"/>
                </a:solidFill>
                <a:latin typeface="Arial"/>
                <a:ea typeface="Arial"/>
                <a:cs typeface="Arial"/>
                <a:sym typeface="Arial"/>
              </a:rPr>
              <a:t>BWG Presentation Template - DRAFT Updated 1-17-18</a:t>
            </a:r>
            <a:endParaRPr b="0" i="0" sz="1400" u="none" cap="none" strike="noStrike">
              <a:solidFill>
                <a:srgbClr val="000000"/>
              </a:solidFill>
              <a:latin typeface="Arial"/>
              <a:ea typeface="Arial"/>
              <a:cs typeface="Arial"/>
              <a:sym typeface="Arial"/>
            </a:endParaRPr>
          </a:p>
        </p:txBody>
      </p:sp>
      <p:sp>
        <p:nvSpPr>
          <p:cNvPr id="122" name="Google Shape;122;g335e6949751_2_41:notes"/>
          <p:cNvSpPr txBox="1"/>
          <p:nvPr>
            <p:ph idx="12" type="sldNum"/>
          </p:nvPr>
        </p:nvSpPr>
        <p:spPr>
          <a:xfrm>
            <a:off x="3884613" y="8685213"/>
            <a:ext cx="2971800" cy="459000"/>
          </a:xfrm>
          <a:prstGeom prst="rect">
            <a:avLst/>
          </a:prstGeom>
          <a:noFill/>
          <a:ln>
            <a:noFill/>
          </a:ln>
        </p:spPr>
        <p:txBody>
          <a:bodyPr anchorCtr="0" anchor="b" bIns="45650" lIns="91325" spcFirstLastPara="1" rIns="91325" wrap="square" tIns="45650">
            <a:noAutofit/>
          </a:bodyPr>
          <a:lstStyle/>
          <a:p>
            <a:pPr indent="0" lvl="0" marL="0" marR="0" rtl="0" algn="r">
              <a:lnSpc>
                <a:spcPct val="100000"/>
              </a:lnSpc>
              <a:spcBef>
                <a:spcPts val="0"/>
              </a:spcBef>
              <a:spcAft>
                <a:spcPts val="0"/>
              </a:spcAft>
              <a:buClr>
                <a:schemeClr val="dk1"/>
              </a:buClr>
              <a:buSzPts val="1400"/>
              <a:buFont typeface="Calibri"/>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34e8b0a7fff_0_1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8" name="Google Shape;138;g34e8b0a7fff_0_1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AB</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34e8b0a7fff_0_79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1" name="Google Shape;161;g34e8b0a7fff_0_79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SK</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g34e8b0a7fff_0_8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1" name="Google Shape;171;g34e8b0a7fff_0_8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US">
                <a:solidFill>
                  <a:schemeClr val="dk1"/>
                </a:solidFill>
              </a:rPr>
              <a:t>SK</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g34e8b0a7fff_0_83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2" name="Google Shape;182;g34e8b0a7fff_0_83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US">
                <a:solidFill>
                  <a:schemeClr val="dk1"/>
                </a:solidFill>
              </a:rPr>
              <a:t>SK</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g335e6949751_2_28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6" name="Google Shape;196;g335e6949751_2_28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US">
                <a:solidFill>
                  <a:schemeClr val="dk1"/>
                </a:solidFill>
              </a:rPr>
              <a:t>SK</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png"/><Relationship Id="rId3"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p:cSld name="Cover">
    <p:spTree>
      <p:nvGrpSpPr>
        <p:cNvPr id="9" name="Shape 9"/>
        <p:cNvGrpSpPr/>
        <p:nvPr/>
      </p:nvGrpSpPr>
      <p:grpSpPr>
        <a:xfrm>
          <a:off x="0" y="0"/>
          <a:ext cx="0" cy="0"/>
          <a:chOff x="0" y="0"/>
          <a:chExt cx="0" cy="0"/>
        </a:xfrm>
      </p:grpSpPr>
      <p:pic>
        <p:nvPicPr>
          <p:cNvPr id="10" name="Google Shape;10;g335e6949751_2_131"/>
          <p:cNvPicPr preferRelativeResize="0"/>
          <p:nvPr/>
        </p:nvPicPr>
        <p:blipFill rotWithShape="1">
          <a:blip r:embed="rId2">
            <a:alphaModFix/>
          </a:blip>
          <a:srcRect b="0" l="0" r="0" t="0"/>
          <a:stretch/>
        </p:blipFill>
        <p:spPr>
          <a:xfrm>
            <a:off x="0" y="0"/>
            <a:ext cx="9143999" cy="5143499"/>
          </a:xfrm>
          <a:prstGeom prst="rect">
            <a:avLst/>
          </a:prstGeom>
          <a:noFill/>
          <a:ln>
            <a:noFill/>
          </a:ln>
        </p:spPr>
      </p:pic>
      <p:sp>
        <p:nvSpPr>
          <p:cNvPr id="11" name="Google Shape;11;g335e6949751_2_131"/>
          <p:cNvSpPr txBox="1"/>
          <p:nvPr>
            <p:ph type="ctrTitle"/>
          </p:nvPr>
        </p:nvSpPr>
        <p:spPr>
          <a:xfrm>
            <a:off x="628651" y="1784152"/>
            <a:ext cx="6554100" cy="1790700"/>
          </a:xfrm>
          <a:prstGeom prst="rect">
            <a:avLst/>
          </a:prstGeom>
          <a:noFill/>
          <a:ln>
            <a:noFill/>
          </a:ln>
        </p:spPr>
        <p:txBody>
          <a:bodyPr anchorCtr="0" anchor="b" bIns="0" lIns="0" spcFirstLastPara="1" rIns="0" wrap="square" tIns="0">
            <a:noAutofit/>
          </a:bodyPr>
          <a:lstStyle>
            <a:lvl1pPr lvl="0" algn="l">
              <a:lnSpc>
                <a:spcPct val="60000"/>
              </a:lnSpc>
              <a:spcBef>
                <a:spcPts val="0"/>
              </a:spcBef>
              <a:spcAft>
                <a:spcPts val="0"/>
              </a:spcAft>
              <a:buClr>
                <a:schemeClr val="lt2"/>
              </a:buClr>
              <a:buSzPts val="10000"/>
              <a:buFont typeface="Alumni Sans"/>
              <a:buNone/>
              <a:defRPr sz="10000">
                <a:solidFill>
                  <a:schemeClr val="lt2"/>
                </a:solidFil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2" name="Google Shape;12;g335e6949751_2_131"/>
          <p:cNvSpPr txBox="1"/>
          <p:nvPr>
            <p:ph idx="1" type="subTitle"/>
          </p:nvPr>
        </p:nvSpPr>
        <p:spPr>
          <a:xfrm>
            <a:off x="628650" y="3403684"/>
            <a:ext cx="6858000" cy="517200"/>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SzPts val="1600"/>
              <a:buFont typeface="Bitter"/>
              <a:buNone/>
              <a:defRPr b="0" i="0" sz="1600">
                <a:solidFill>
                  <a:schemeClr val="lt2"/>
                </a:solidFill>
                <a:latin typeface="Bitter"/>
                <a:ea typeface="Bitter"/>
                <a:cs typeface="Bitter"/>
                <a:sym typeface="Bitter"/>
              </a:defRPr>
            </a:lvl1pPr>
            <a:lvl2pPr lvl="1" algn="ctr">
              <a:lnSpc>
                <a:spcPct val="100000"/>
              </a:lnSpc>
              <a:spcBef>
                <a:spcPts val="1200"/>
              </a:spcBef>
              <a:spcAft>
                <a:spcPts val="0"/>
              </a:spcAft>
              <a:buSzPts val="1500"/>
              <a:buNone/>
              <a:defRPr sz="1500"/>
            </a:lvl2pPr>
            <a:lvl3pPr lvl="2" algn="ctr">
              <a:lnSpc>
                <a:spcPct val="100000"/>
              </a:lnSpc>
              <a:spcBef>
                <a:spcPts val="1200"/>
              </a:spcBef>
              <a:spcAft>
                <a:spcPts val="0"/>
              </a:spcAft>
              <a:buSzPts val="1350"/>
              <a:buNone/>
              <a:defRPr sz="1350"/>
            </a:lvl3pPr>
            <a:lvl4pPr lvl="3" algn="ctr">
              <a:lnSpc>
                <a:spcPct val="100000"/>
              </a:lnSpc>
              <a:spcBef>
                <a:spcPts val="1200"/>
              </a:spcBef>
              <a:spcAft>
                <a:spcPts val="0"/>
              </a:spcAft>
              <a:buSzPts val="1200"/>
              <a:buNone/>
              <a:defRPr sz="1200"/>
            </a:lvl4pPr>
            <a:lvl5pPr lvl="4" algn="ctr">
              <a:lnSpc>
                <a:spcPct val="100000"/>
              </a:lnSpc>
              <a:spcBef>
                <a:spcPts val="1200"/>
              </a:spcBef>
              <a:spcAft>
                <a:spcPts val="0"/>
              </a:spcAft>
              <a:buSzPts val="1200"/>
              <a:buNone/>
              <a:defRPr sz="1200"/>
            </a:lvl5pPr>
            <a:lvl6pPr lvl="5" algn="ctr">
              <a:lnSpc>
                <a:spcPct val="90000"/>
              </a:lnSpc>
              <a:spcBef>
                <a:spcPts val="1200"/>
              </a:spcBef>
              <a:spcAft>
                <a:spcPts val="0"/>
              </a:spcAft>
              <a:buClr>
                <a:schemeClr val="dk1"/>
              </a:buClr>
              <a:buSzPts val="1200"/>
              <a:buNone/>
              <a:defRPr sz="1200"/>
            </a:lvl6pPr>
            <a:lvl7pPr lvl="6" algn="ctr">
              <a:lnSpc>
                <a:spcPct val="90000"/>
              </a:lnSpc>
              <a:spcBef>
                <a:spcPts val="1200"/>
              </a:spcBef>
              <a:spcAft>
                <a:spcPts val="0"/>
              </a:spcAft>
              <a:buClr>
                <a:schemeClr val="dk1"/>
              </a:buClr>
              <a:buSzPts val="1200"/>
              <a:buNone/>
              <a:defRPr sz="1200"/>
            </a:lvl7pPr>
            <a:lvl8pPr lvl="7" algn="ctr">
              <a:lnSpc>
                <a:spcPct val="90000"/>
              </a:lnSpc>
              <a:spcBef>
                <a:spcPts val="1200"/>
              </a:spcBef>
              <a:spcAft>
                <a:spcPts val="0"/>
              </a:spcAft>
              <a:buClr>
                <a:schemeClr val="dk1"/>
              </a:buClr>
              <a:buSzPts val="1200"/>
              <a:buNone/>
              <a:defRPr sz="1200"/>
            </a:lvl8pPr>
            <a:lvl9pPr lvl="8" algn="ctr">
              <a:lnSpc>
                <a:spcPct val="90000"/>
              </a:lnSpc>
              <a:spcBef>
                <a:spcPts val="1200"/>
              </a:spcBef>
              <a:spcAft>
                <a:spcPts val="1200"/>
              </a:spcAft>
              <a:buClr>
                <a:schemeClr val="dk1"/>
              </a:buClr>
              <a:buSzPts val="1200"/>
              <a:buNone/>
              <a:defRPr sz="1200"/>
            </a:lvl9pPr>
          </a:lstStyle>
          <a:p/>
        </p:txBody>
      </p:sp>
      <p:sp>
        <p:nvSpPr>
          <p:cNvPr id="13" name="Google Shape;13;g335e6949751_2_131"/>
          <p:cNvSpPr txBox="1"/>
          <p:nvPr>
            <p:ph idx="10" type="dt"/>
          </p:nvPr>
        </p:nvSpPr>
        <p:spPr>
          <a:xfrm>
            <a:off x="628649" y="4177440"/>
            <a:ext cx="2057400" cy="273900"/>
          </a:xfrm>
          <a:prstGeom prst="rect">
            <a:avLst/>
          </a:prstGeom>
          <a:noFill/>
          <a:ln>
            <a:noFill/>
          </a:ln>
        </p:spPr>
        <p:txBody>
          <a:bodyPr anchorCtr="0" anchor="ctr" bIns="0" lIns="0" spcFirstLastPara="1" rIns="0" wrap="square" tIns="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chemeClr val="dk2"/>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pic>
        <p:nvPicPr>
          <p:cNvPr id="14" name="Google Shape;14;g335e6949751_2_131"/>
          <p:cNvPicPr preferRelativeResize="0"/>
          <p:nvPr/>
        </p:nvPicPr>
        <p:blipFill rotWithShape="1">
          <a:blip r:embed="rId3">
            <a:alphaModFix/>
          </a:blip>
          <a:srcRect b="0" l="-657" r="-23473" t="0"/>
          <a:stretch/>
        </p:blipFill>
        <p:spPr>
          <a:xfrm>
            <a:off x="628649" y="4557169"/>
            <a:ext cx="2057398" cy="279973"/>
          </a:xfrm>
          <a:prstGeom prst="rect">
            <a:avLst/>
          </a:prstGeom>
          <a:noFill/>
          <a:ln>
            <a:noFill/>
          </a:ln>
        </p:spPr>
      </p:pic>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46" name="Shape 46"/>
        <p:cNvGrpSpPr/>
        <p:nvPr/>
      </p:nvGrpSpPr>
      <p:grpSpPr>
        <a:xfrm>
          <a:off x="0" y="0"/>
          <a:ext cx="0" cy="0"/>
          <a:chOff x="0" y="0"/>
          <a:chExt cx="0" cy="0"/>
        </a:xfrm>
      </p:grpSpPr>
      <p:sp>
        <p:nvSpPr>
          <p:cNvPr id="47" name="Google Shape;47;g335e6949751_2_10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48" name="Google Shape;48;g335e6949751_2_101"/>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49" name="Google Shape;49;g335e6949751_2_101"/>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50" name="Google Shape;50;g335e6949751_2_10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1" name="Shape 51"/>
        <p:cNvGrpSpPr/>
        <p:nvPr/>
      </p:nvGrpSpPr>
      <p:grpSpPr>
        <a:xfrm>
          <a:off x="0" y="0"/>
          <a:ext cx="0" cy="0"/>
          <a:chOff x="0" y="0"/>
          <a:chExt cx="0" cy="0"/>
        </a:xfrm>
      </p:grpSpPr>
      <p:sp>
        <p:nvSpPr>
          <p:cNvPr id="52" name="Google Shape;52;g335e6949751_2_106"/>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53" name="Google Shape;53;g335e6949751_2_10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54" name="Shape 54"/>
        <p:cNvGrpSpPr/>
        <p:nvPr/>
      </p:nvGrpSpPr>
      <p:grpSpPr>
        <a:xfrm>
          <a:off x="0" y="0"/>
          <a:ext cx="0" cy="0"/>
          <a:chOff x="0" y="0"/>
          <a:chExt cx="0" cy="0"/>
        </a:xfrm>
      </p:grpSpPr>
      <p:sp>
        <p:nvSpPr>
          <p:cNvPr id="55" name="Google Shape;55;g335e6949751_2_109"/>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56" name="Google Shape;56;g335e6949751_2_109"/>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57" name="Google Shape;57;g335e6949751_2_10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58" name="Shape 58"/>
        <p:cNvGrpSpPr/>
        <p:nvPr/>
      </p:nvGrpSpPr>
      <p:grpSpPr>
        <a:xfrm>
          <a:off x="0" y="0"/>
          <a:ext cx="0" cy="0"/>
          <a:chOff x="0" y="0"/>
          <a:chExt cx="0" cy="0"/>
        </a:xfrm>
      </p:grpSpPr>
      <p:sp>
        <p:nvSpPr>
          <p:cNvPr id="59" name="Google Shape;59;g335e6949751_2_113"/>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60" name="Google Shape;60;g335e6949751_2_11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61" name="Shape 61"/>
        <p:cNvGrpSpPr/>
        <p:nvPr/>
      </p:nvGrpSpPr>
      <p:grpSpPr>
        <a:xfrm>
          <a:off x="0" y="0"/>
          <a:ext cx="0" cy="0"/>
          <a:chOff x="0" y="0"/>
          <a:chExt cx="0" cy="0"/>
        </a:xfrm>
      </p:grpSpPr>
      <p:sp>
        <p:nvSpPr>
          <p:cNvPr id="62" name="Google Shape;62;g335e6949751_2_116"/>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 name="Google Shape;63;g335e6949751_2_116"/>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64" name="Google Shape;64;g335e6949751_2_116"/>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65" name="Google Shape;65;g335e6949751_2_116"/>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66" name="Google Shape;66;g335e6949751_2_11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67" name="Shape 67"/>
        <p:cNvGrpSpPr/>
        <p:nvPr/>
      </p:nvGrpSpPr>
      <p:grpSpPr>
        <a:xfrm>
          <a:off x="0" y="0"/>
          <a:ext cx="0" cy="0"/>
          <a:chOff x="0" y="0"/>
          <a:chExt cx="0" cy="0"/>
        </a:xfrm>
      </p:grpSpPr>
      <p:sp>
        <p:nvSpPr>
          <p:cNvPr id="68" name="Google Shape;68;g335e6949751_2_122"/>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1800"/>
              <a:buNone/>
              <a:defRPr/>
            </a:lvl1pPr>
          </a:lstStyle>
          <a:p/>
        </p:txBody>
      </p:sp>
      <p:sp>
        <p:nvSpPr>
          <p:cNvPr id="69" name="Google Shape;69;g335e6949751_2_12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70" name="Shape 70"/>
        <p:cNvGrpSpPr/>
        <p:nvPr/>
      </p:nvGrpSpPr>
      <p:grpSpPr>
        <a:xfrm>
          <a:off x="0" y="0"/>
          <a:ext cx="0" cy="0"/>
          <a:chOff x="0" y="0"/>
          <a:chExt cx="0" cy="0"/>
        </a:xfrm>
      </p:grpSpPr>
      <p:sp>
        <p:nvSpPr>
          <p:cNvPr id="71" name="Google Shape;71;g335e6949751_2_125"/>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72" name="Google Shape;72;g335e6949751_2_125"/>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0"/>
              </a:spcBef>
              <a:spcAft>
                <a:spcPts val="0"/>
              </a:spcAft>
              <a:buSzPts val="1400"/>
              <a:buChar char="●"/>
              <a:defRPr/>
            </a:lvl4pPr>
            <a:lvl5pPr indent="-317500" lvl="4" marL="2286000" algn="ctr">
              <a:lnSpc>
                <a:spcPct val="115000"/>
              </a:lnSpc>
              <a:spcBef>
                <a:spcPts val="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0"/>
              </a:spcBef>
              <a:spcAft>
                <a:spcPts val="0"/>
              </a:spcAft>
              <a:buSzPts val="1400"/>
              <a:buChar char="●"/>
              <a:defRPr/>
            </a:lvl7pPr>
            <a:lvl8pPr indent="-317500" lvl="7" marL="3657600" algn="ctr">
              <a:lnSpc>
                <a:spcPct val="115000"/>
              </a:lnSpc>
              <a:spcBef>
                <a:spcPts val="0"/>
              </a:spcBef>
              <a:spcAft>
                <a:spcPts val="0"/>
              </a:spcAft>
              <a:buSzPts val="1400"/>
              <a:buChar char="○"/>
              <a:defRPr/>
            </a:lvl8pPr>
            <a:lvl9pPr indent="-317500" lvl="8" marL="4114800" algn="ctr">
              <a:lnSpc>
                <a:spcPct val="115000"/>
              </a:lnSpc>
              <a:spcBef>
                <a:spcPts val="0"/>
              </a:spcBef>
              <a:spcAft>
                <a:spcPts val="0"/>
              </a:spcAft>
              <a:buSzPts val="1400"/>
              <a:buChar char="■"/>
              <a:defRPr/>
            </a:lvl9pPr>
          </a:lstStyle>
          <a:p/>
        </p:txBody>
      </p:sp>
      <p:sp>
        <p:nvSpPr>
          <p:cNvPr id="73" name="Google Shape;73;g335e6949751_2_12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4" name="Shape 74"/>
        <p:cNvGrpSpPr/>
        <p:nvPr/>
      </p:nvGrpSpPr>
      <p:grpSpPr>
        <a:xfrm>
          <a:off x="0" y="0"/>
          <a:ext cx="0" cy="0"/>
          <a:chOff x="0" y="0"/>
          <a:chExt cx="0" cy="0"/>
        </a:xfrm>
      </p:grpSpPr>
      <p:sp>
        <p:nvSpPr>
          <p:cNvPr id="75" name="Google Shape;75;g335e6949751_2_12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Line Hed &amp; Bullets">
  <p:cSld name="1-Line Hed &amp; Bullets">
    <p:spTree>
      <p:nvGrpSpPr>
        <p:cNvPr id="15" name="Shape 15"/>
        <p:cNvGrpSpPr/>
        <p:nvPr/>
      </p:nvGrpSpPr>
      <p:grpSpPr>
        <a:xfrm>
          <a:off x="0" y="0"/>
          <a:ext cx="0" cy="0"/>
          <a:chOff x="0" y="0"/>
          <a:chExt cx="0" cy="0"/>
        </a:xfrm>
      </p:grpSpPr>
      <p:sp>
        <p:nvSpPr>
          <p:cNvPr id="16" name="Google Shape;16;g335e6949751_2_271"/>
          <p:cNvSpPr txBox="1"/>
          <p:nvPr>
            <p:ph idx="12" type="sldNum"/>
          </p:nvPr>
        </p:nvSpPr>
        <p:spPr>
          <a:xfrm>
            <a:off x="6342867" y="4714891"/>
            <a:ext cx="2057400" cy="273900"/>
          </a:xfrm>
          <a:prstGeom prst="rect">
            <a:avLst/>
          </a:prstGeom>
          <a:noFill/>
          <a:ln>
            <a:noFill/>
          </a:ln>
        </p:spPr>
        <p:txBody>
          <a:bodyPr anchorCtr="0" anchor="ctr" bIns="25700" lIns="51425" spcFirstLastPara="1" rIns="51425" wrap="square" tIns="25700">
            <a:noAutofit/>
          </a:bodyPr>
          <a:lstStyle>
            <a:lvl1pPr indent="0" lvl="0" marL="0" marR="0" algn="r">
              <a:lnSpc>
                <a:spcPct val="100000"/>
              </a:lnSpc>
              <a:spcBef>
                <a:spcPts val="0"/>
              </a:spcBef>
              <a:spcAft>
                <a:spcPts val="0"/>
              </a:spcAft>
              <a:buClr>
                <a:schemeClr val="dk1"/>
              </a:buClr>
              <a:buSzPts val="1400"/>
              <a:buFont typeface="Calibri"/>
              <a:buNone/>
              <a:defRPr b="0" i="0" sz="1400" u="none" cap="none" strike="noStrike">
                <a:solidFill>
                  <a:schemeClr val="dk1"/>
                </a:solidFill>
                <a:latin typeface="Calibri"/>
                <a:ea typeface="Calibri"/>
                <a:cs typeface="Calibri"/>
                <a:sym typeface="Calibri"/>
              </a:defRPr>
            </a:lvl1pPr>
            <a:lvl2pPr indent="0" lvl="1" marL="0" marR="0" algn="r">
              <a:lnSpc>
                <a:spcPct val="100000"/>
              </a:lnSpc>
              <a:spcBef>
                <a:spcPts val="0"/>
              </a:spcBef>
              <a:spcAft>
                <a:spcPts val="0"/>
              </a:spcAft>
              <a:buClr>
                <a:schemeClr val="dk1"/>
              </a:buClr>
              <a:buSzPts val="1400"/>
              <a:buFont typeface="Calibri"/>
              <a:buNone/>
              <a:defRPr b="0" i="0" sz="1400" u="none" cap="none" strike="noStrike">
                <a:solidFill>
                  <a:schemeClr val="dk1"/>
                </a:solidFill>
                <a:latin typeface="Calibri"/>
                <a:ea typeface="Calibri"/>
                <a:cs typeface="Calibri"/>
                <a:sym typeface="Calibri"/>
              </a:defRPr>
            </a:lvl2pPr>
            <a:lvl3pPr indent="0" lvl="2" marL="0" marR="0" algn="r">
              <a:lnSpc>
                <a:spcPct val="100000"/>
              </a:lnSpc>
              <a:spcBef>
                <a:spcPts val="0"/>
              </a:spcBef>
              <a:spcAft>
                <a:spcPts val="0"/>
              </a:spcAft>
              <a:buClr>
                <a:schemeClr val="dk1"/>
              </a:buClr>
              <a:buSzPts val="1400"/>
              <a:buFont typeface="Calibri"/>
              <a:buNone/>
              <a:defRPr b="0" i="0" sz="1400" u="none" cap="none" strike="noStrike">
                <a:solidFill>
                  <a:schemeClr val="dk1"/>
                </a:solidFill>
                <a:latin typeface="Calibri"/>
                <a:ea typeface="Calibri"/>
                <a:cs typeface="Calibri"/>
                <a:sym typeface="Calibri"/>
              </a:defRPr>
            </a:lvl3pPr>
            <a:lvl4pPr indent="0" lvl="3" marL="0" marR="0" algn="r">
              <a:lnSpc>
                <a:spcPct val="100000"/>
              </a:lnSpc>
              <a:spcBef>
                <a:spcPts val="0"/>
              </a:spcBef>
              <a:spcAft>
                <a:spcPts val="0"/>
              </a:spcAft>
              <a:buClr>
                <a:schemeClr val="dk1"/>
              </a:buClr>
              <a:buSzPts val="1400"/>
              <a:buFont typeface="Calibri"/>
              <a:buNone/>
              <a:defRPr b="0" i="0" sz="1400" u="none" cap="none" strike="noStrike">
                <a:solidFill>
                  <a:schemeClr val="dk1"/>
                </a:solidFill>
                <a:latin typeface="Calibri"/>
                <a:ea typeface="Calibri"/>
                <a:cs typeface="Calibri"/>
                <a:sym typeface="Calibri"/>
              </a:defRPr>
            </a:lvl4pPr>
            <a:lvl5pPr indent="0" lvl="4" marL="0" marR="0" algn="r">
              <a:lnSpc>
                <a:spcPct val="100000"/>
              </a:lnSpc>
              <a:spcBef>
                <a:spcPts val="0"/>
              </a:spcBef>
              <a:spcAft>
                <a:spcPts val="0"/>
              </a:spcAft>
              <a:buClr>
                <a:schemeClr val="dk1"/>
              </a:buClr>
              <a:buSzPts val="1400"/>
              <a:buFont typeface="Calibri"/>
              <a:buNone/>
              <a:defRPr b="0" i="0" sz="1400" u="none" cap="none" strike="noStrike">
                <a:solidFill>
                  <a:schemeClr val="dk1"/>
                </a:solidFill>
                <a:latin typeface="Calibri"/>
                <a:ea typeface="Calibri"/>
                <a:cs typeface="Calibri"/>
                <a:sym typeface="Calibri"/>
              </a:defRPr>
            </a:lvl5pPr>
            <a:lvl6pPr indent="0" lvl="5" marL="0" marR="0" algn="r">
              <a:lnSpc>
                <a:spcPct val="100000"/>
              </a:lnSpc>
              <a:spcBef>
                <a:spcPts val="0"/>
              </a:spcBef>
              <a:spcAft>
                <a:spcPts val="0"/>
              </a:spcAft>
              <a:buClr>
                <a:schemeClr val="dk1"/>
              </a:buClr>
              <a:buSzPts val="1400"/>
              <a:buFont typeface="Calibri"/>
              <a:buNone/>
              <a:defRPr b="0" i="0" sz="1400" u="none" cap="none" strike="noStrike">
                <a:solidFill>
                  <a:schemeClr val="dk1"/>
                </a:solidFill>
                <a:latin typeface="Calibri"/>
                <a:ea typeface="Calibri"/>
                <a:cs typeface="Calibri"/>
                <a:sym typeface="Calibri"/>
              </a:defRPr>
            </a:lvl6pPr>
            <a:lvl7pPr indent="0" lvl="6" marL="0" marR="0" algn="r">
              <a:lnSpc>
                <a:spcPct val="100000"/>
              </a:lnSpc>
              <a:spcBef>
                <a:spcPts val="0"/>
              </a:spcBef>
              <a:spcAft>
                <a:spcPts val="0"/>
              </a:spcAft>
              <a:buClr>
                <a:schemeClr val="dk1"/>
              </a:buClr>
              <a:buSzPts val="1400"/>
              <a:buFont typeface="Calibri"/>
              <a:buNone/>
              <a:defRPr b="0" i="0" sz="1400" u="none" cap="none" strike="noStrike">
                <a:solidFill>
                  <a:schemeClr val="dk1"/>
                </a:solidFill>
                <a:latin typeface="Calibri"/>
                <a:ea typeface="Calibri"/>
                <a:cs typeface="Calibri"/>
                <a:sym typeface="Calibri"/>
              </a:defRPr>
            </a:lvl7pPr>
            <a:lvl8pPr indent="0" lvl="7" marL="0" marR="0" algn="r">
              <a:lnSpc>
                <a:spcPct val="100000"/>
              </a:lnSpc>
              <a:spcBef>
                <a:spcPts val="0"/>
              </a:spcBef>
              <a:spcAft>
                <a:spcPts val="0"/>
              </a:spcAft>
              <a:buClr>
                <a:schemeClr val="dk1"/>
              </a:buClr>
              <a:buSzPts val="1400"/>
              <a:buFont typeface="Calibri"/>
              <a:buNone/>
              <a:defRPr b="0" i="0" sz="1400" u="none" cap="none" strike="noStrike">
                <a:solidFill>
                  <a:schemeClr val="dk1"/>
                </a:solidFill>
                <a:latin typeface="Calibri"/>
                <a:ea typeface="Calibri"/>
                <a:cs typeface="Calibri"/>
                <a:sym typeface="Calibri"/>
              </a:defRPr>
            </a:lvl8pPr>
            <a:lvl9pPr indent="0" lvl="8" marL="0" marR="0" algn="r">
              <a:lnSpc>
                <a:spcPct val="100000"/>
              </a:lnSpc>
              <a:spcBef>
                <a:spcPts val="0"/>
              </a:spcBef>
              <a:spcAft>
                <a:spcPts val="0"/>
              </a:spcAft>
              <a:buClr>
                <a:schemeClr val="dk1"/>
              </a:buClr>
              <a:buSzPts val="1400"/>
              <a:buFont typeface="Calibri"/>
              <a:buNone/>
              <a:defRPr b="0" i="0" sz="1400"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7" name="Google Shape;17;g335e6949751_2_271"/>
          <p:cNvSpPr txBox="1"/>
          <p:nvPr>
            <p:ph idx="1" type="body"/>
          </p:nvPr>
        </p:nvSpPr>
        <p:spPr>
          <a:xfrm>
            <a:off x="800100" y="1680695"/>
            <a:ext cx="7543800" cy="1964100"/>
          </a:xfrm>
          <a:prstGeom prst="rect">
            <a:avLst/>
          </a:prstGeom>
          <a:noFill/>
          <a:ln>
            <a:noFill/>
          </a:ln>
        </p:spPr>
        <p:txBody>
          <a:bodyPr anchorCtr="0" anchor="t" bIns="0" lIns="0" spcFirstLastPara="1" rIns="0" wrap="square" tIns="0">
            <a:noAutofit/>
          </a:bodyPr>
          <a:lstStyle>
            <a:lvl1pPr indent="-228600" lvl="0" marL="457200" marR="0" algn="l">
              <a:lnSpc>
                <a:spcPct val="90000"/>
              </a:lnSpc>
              <a:spcBef>
                <a:spcPts val="800"/>
              </a:spcBef>
              <a:spcAft>
                <a:spcPts val="0"/>
              </a:spcAft>
              <a:buClr>
                <a:schemeClr val="dk1"/>
              </a:buClr>
              <a:buSzPts val="1700"/>
              <a:buFont typeface="Georgia"/>
              <a:buNone/>
              <a:defRPr b="0" i="0" sz="2300" u="none" cap="none" strike="noStrike">
                <a:solidFill>
                  <a:schemeClr val="dk1"/>
                </a:solidFill>
                <a:latin typeface="Georgia"/>
                <a:ea typeface="Georgia"/>
                <a:cs typeface="Georgia"/>
                <a:sym typeface="Georgia"/>
              </a:defRPr>
            </a:lvl1pPr>
            <a:lvl2pPr indent="-336550" lvl="1" marL="914400" marR="0" algn="l">
              <a:lnSpc>
                <a:spcPct val="90000"/>
              </a:lnSpc>
              <a:spcBef>
                <a:spcPts val="400"/>
              </a:spcBef>
              <a:spcAft>
                <a:spcPts val="0"/>
              </a:spcAft>
              <a:buClr>
                <a:schemeClr val="dk1"/>
              </a:buClr>
              <a:buSzPts val="1700"/>
              <a:buFont typeface="Georgia"/>
              <a:buChar char="•"/>
              <a:defRPr b="0" i="0" sz="2300" u="none" cap="none" strike="noStrike">
                <a:solidFill>
                  <a:schemeClr val="dk1"/>
                </a:solidFill>
                <a:latin typeface="Georgia"/>
                <a:ea typeface="Georgia"/>
                <a:cs typeface="Georgia"/>
                <a:sym typeface="Georgia"/>
              </a:defRPr>
            </a:lvl2pPr>
            <a:lvl3pPr indent="-336550" lvl="2" marL="1371600" marR="0" algn="l">
              <a:lnSpc>
                <a:spcPct val="90000"/>
              </a:lnSpc>
              <a:spcBef>
                <a:spcPts val="400"/>
              </a:spcBef>
              <a:spcAft>
                <a:spcPts val="0"/>
              </a:spcAft>
              <a:buClr>
                <a:schemeClr val="dk1"/>
              </a:buClr>
              <a:buSzPts val="1700"/>
              <a:buFont typeface="Georgia"/>
              <a:buChar char="o"/>
              <a:defRPr b="0" i="0" sz="2200" u="none" cap="none" strike="noStrike">
                <a:solidFill>
                  <a:schemeClr val="dk1"/>
                </a:solidFill>
                <a:latin typeface="Georgia"/>
                <a:ea typeface="Georgia"/>
                <a:cs typeface="Georgia"/>
                <a:sym typeface="Georgia"/>
              </a:defRPr>
            </a:lvl3pPr>
            <a:lvl4pPr indent="-228600" lvl="3" marL="1828800" marR="0" algn="l">
              <a:lnSpc>
                <a:spcPct val="90000"/>
              </a:lnSpc>
              <a:spcBef>
                <a:spcPts val="400"/>
              </a:spcBef>
              <a:spcAft>
                <a:spcPts val="0"/>
              </a:spcAft>
              <a:buClr>
                <a:srgbClr val="888888"/>
              </a:buClr>
              <a:buSzPts val="1500"/>
              <a:buFont typeface="Georgia"/>
              <a:buNone/>
              <a:defRPr b="0" i="0" sz="2000" u="none" cap="none" strike="noStrike">
                <a:solidFill>
                  <a:srgbClr val="888888"/>
                </a:solidFill>
                <a:latin typeface="Georgia"/>
                <a:ea typeface="Georgia"/>
                <a:cs typeface="Georgia"/>
                <a:sym typeface="Georgia"/>
              </a:defRPr>
            </a:lvl4pPr>
            <a:lvl5pPr indent="-228600" lvl="4" marL="2286000" marR="0" algn="l">
              <a:lnSpc>
                <a:spcPct val="90000"/>
              </a:lnSpc>
              <a:spcBef>
                <a:spcPts val="400"/>
              </a:spcBef>
              <a:spcAft>
                <a:spcPts val="0"/>
              </a:spcAft>
              <a:buClr>
                <a:srgbClr val="888888"/>
              </a:buClr>
              <a:buSzPts val="1500"/>
              <a:buFont typeface="Georgia"/>
              <a:buNone/>
              <a:defRPr b="0" i="0" sz="2000" u="none" cap="none" strike="noStrike">
                <a:solidFill>
                  <a:srgbClr val="888888"/>
                </a:solidFill>
                <a:latin typeface="Georgia"/>
                <a:ea typeface="Georgia"/>
                <a:cs typeface="Georgia"/>
                <a:sym typeface="Georgia"/>
              </a:defRPr>
            </a:lvl5pPr>
            <a:lvl6pPr indent="-228600" lvl="5" marL="2743200" marR="0" algn="l">
              <a:lnSpc>
                <a:spcPct val="90000"/>
              </a:lnSpc>
              <a:spcBef>
                <a:spcPts val="400"/>
              </a:spcBef>
              <a:spcAft>
                <a:spcPts val="0"/>
              </a:spcAft>
              <a:buClr>
                <a:srgbClr val="888888"/>
              </a:buClr>
              <a:buSzPts val="1500"/>
              <a:buFont typeface="Georgia"/>
              <a:buNone/>
              <a:defRPr b="0" i="0" sz="2000" u="none" cap="none" strike="noStrike">
                <a:solidFill>
                  <a:srgbClr val="888888"/>
                </a:solidFill>
                <a:latin typeface="Georgia"/>
                <a:ea typeface="Georgia"/>
                <a:cs typeface="Georgia"/>
                <a:sym typeface="Georgia"/>
              </a:defRPr>
            </a:lvl6pPr>
            <a:lvl7pPr indent="-228600" lvl="6" marL="3200400" marR="0" algn="l">
              <a:lnSpc>
                <a:spcPct val="90000"/>
              </a:lnSpc>
              <a:spcBef>
                <a:spcPts val="400"/>
              </a:spcBef>
              <a:spcAft>
                <a:spcPts val="0"/>
              </a:spcAft>
              <a:buClr>
                <a:srgbClr val="888888"/>
              </a:buClr>
              <a:buSzPts val="1500"/>
              <a:buFont typeface="Georgia"/>
              <a:buNone/>
              <a:defRPr b="0" i="0" sz="2000" u="none" cap="none" strike="noStrike">
                <a:solidFill>
                  <a:srgbClr val="888888"/>
                </a:solidFill>
                <a:latin typeface="Georgia"/>
                <a:ea typeface="Georgia"/>
                <a:cs typeface="Georgia"/>
                <a:sym typeface="Georgia"/>
              </a:defRPr>
            </a:lvl7pPr>
            <a:lvl8pPr indent="-228600" lvl="7" marL="3657600" marR="0" algn="l">
              <a:lnSpc>
                <a:spcPct val="90000"/>
              </a:lnSpc>
              <a:spcBef>
                <a:spcPts val="400"/>
              </a:spcBef>
              <a:spcAft>
                <a:spcPts val="0"/>
              </a:spcAft>
              <a:buClr>
                <a:srgbClr val="888888"/>
              </a:buClr>
              <a:buSzPts val="1500"/>
              <a:buFont typeface="Georgia"/>
              <a:buNone/>
              <a:defRPr b="0" i="0" sz="2000" u="none" cap="none" strike="noStrike">
                <a:solidFill>
                  <a:srgbClr val="888888"/>
                </a:solidFill>
                <a:latin typeface="Georgia"/>
                <a:ea typeface="Georgia"/>
                <a:cs typeface="Georgia"/>
                <a:sym typeface="Georgia"/>
              </a:defRPr>
            </a:lvl8pPr>
            <a:lvl9pPr indent="-228600" lvl="8" marL="4114800" marR="0" algn="l">
              <a:lnSpc>
                <a:spcPct val="90000"/>
              </a:lnSpc>
              <a:spcBef>
                <a:spcPts val="400"/>
              </a:spcBef>
              <a:spcAft>
                <a:spcPts val="0"/>
              </a:spcAft>
              <a:buClr>
                <a:srgbClr val="888888"/>
              </a:buClr>
              <a:buSzPts val="1500"/>
              <a:buFont typeface="Georgia"/>
              <a:buNone/>
              <a:defRPr b="0" i="0" sz="2000" u="none" cap="none" strike="noStrike">
                <a:solidFill>
                  <a:srgbClr val="888888"/>
                </a:solidFill>
                <a:latin typeface="Georgia"/>
                <a:ea typeface="Georgia"/>
                <a:cs typeface="Georgia"/>
                <a:sym typeface="Georgia"/>
              </a:defRPr>
            </a:lvl9pPr>
          </a:lstStyle>
          <a:p/>
        </p:txBody>
      </p:sp>
      <p:sp>
        <p:nvSpPr>
          <p:cNvPr id="18" name="Google Shape;18;g335e6949751_2_271"/>
          <p:cNvSpPr txBox="1"/>
          <p:nvPr>
            <p:ph type="title"/>
          </p:nvPr>
        </p:nvSpPr>
        <p:spPr>
          <a:xfrm>
            <a:off x="777240" y="1021080"/>
            <a:ext cx="7543800" cy="793200"/>
          </a:xfrm>
          <a:prstGeom prst="rect">
            <a:avLst/>
          </a:prstGeom>
          <a:noFill/>
          <a:ln>
            <a:noFill/>
          </a:ln>
        </p:spPr>
        <p:txBody>
          <a:bodyPr anchorCtr="0" anchor="t" bIns="0" lIns="0" spcFirstLastPara="1" rIns="0" wrap="square" tIns="0">
            <a:noAutofit/>
          </a:bodyPr>
          <a:lstStyle>
            <a:lvl1pPr lvl="0" marR="0" algn="l">
              <a:lnSpc>
                <a:spcPct val="70000"/>
              </a:lnSpc>
              <a:spcBef>
                <a:spcPts val="0"/>
              </a:spcBef>
              <a:spcAft>
                <a:spcPts val="0"/>
              </a:spcAft>
              <a:buClr>
                <a:schemeClr val="dk1"/>
              </a:buClr>
              <a:buSzPts val="2300"/>
              <a:buFont typeface="Montserrat ExtraBold"/>
              <a:buNone/>
              <a:defRPr b="0" i="0" sz="3000" u="none" cap="none" strike="noStrike">
                <a:solidFill>
                  <a:schemeClr val="dk1"/>
                </a:solidFill>
                <a:latin typeface="Arial"/>
                <a:ea typeface="Arial"/>
                <a:cs typeface="Arial"/>
                <a:sym typeface="Arial"/>
              </a:defRPr>
            </a:lvl1pPr>
            <a:lvl2pPr lvl="1" algn="l">
              <a:lnSpc>
                <a:spcPct val="100000"/>
              </a:lnSpc>
              <a:spcBef>
                <a:spcPts val="0"/>
              </a:spcBef>
              <a:spcAft>
                <a:spcPts val="0"/>
              </a:spcAft>
              <a:buSzPts val="800"/>
              <a:buFont typeface="Montserrat ExtraBold"/>
              <a:buNone/>
              <a:defRPr sz="1400">
                <a:latin typeface="Montserrat ExtraBold"/>
                <a:ea typeface="Montserrat ExtraBold"/>
                <a:cs typeface="Montserrat ExtraBold"/>
                <a:sym typeface="Montserrat ExtraBold"/>
              </a:defRPr>
            </a:lvl2pPr>
            <a:lvl3pPr lvl="2" algn="l">
              <a:lnSpc>
                <a:spcPct val="100000"/>
              </a:lnSpc>
              <a:spcBef>
                <a:spcPts val="0"/>
              </a:spcBef>
              <a:spcAft>
                <a:spcPts val="0"/>
              </a:spcAft>
              <a:buSzPts val="800"/>
              <a:buFont typeface="Montserrat ExtraBold"/>
              <a:buNone/>
              <a:defRPr sz="1400">
                <a:latin typeface="Montserrat ExtraBold"/>
                <a:ea typeface="Montserrat ExtraBold"/>
                <a:cs typeface="Montserrat ExtraBold"/>
                <a:sym typeface="Montserrat ExtraBold"/>
              </a:defRPr>
            </a:lvl3pPr>
            <a:lvl4pPr lvl="3" algn="l">
              <a:lnSpc>
                <a:spcPct val="100000"/>
              </a:lnSpc>
              <a:spcBef>
                <a:spcPts val="0"/>
              </a:spcBef>
              <a:spcAft>
                <a:spcPts val="0"/>
              </a:spcAft>
              <a:buSzPts val="800"/>
              <a:buFont typeface="Montserrat ExtraBold"/>
              <a:buNone/>
              <a:defRPr sz="1400">
                <a:latin typeface="Montserrat ExtraBold"/>
                <a:ea typeface="Montserrat ExtraBold"/>
                <a:cs typeface="Montserrat ExtraBold"/>
                <a:sym typeface="Montserrat ExtraBold"/>
              </a:defRPr>
            </a:lvl4pPr>
            <a:lvl5pPr lvl="4" algn="l">
              <a:lnSpc>
                <a:spcPct val="100000"/>
              </a:lnSpc>
              <a:spcBef>
                <a:spcPts val="0"/>
              </a:spcBef>
              <a:spcAft>
                <a:spcPts val="0"/>
              </a:spcAft>
              <a:buSzPts val="800"/>
              <a:buFont typeface="Montserrat ExtraBold"/>
              <a:buNone/>
              <a:defRPr sz="1400">
                <a:latin typeface="Montserrat ExtraBold"/>
                <a:ea typeface="Montserrat ExtraBold"/>
                <a:cs typeface="Montserrat ExtraBold"/>
                <a:sym typeface="Montserrat ExtraBold"/>
              </a:defRPr>
            </a:lvl5pPr>
            <a:lvl6pPr lvl="5" algn="l">
              <a:lnSpc>
                <a:spcPct val="100000"/>
              </a:lnSpc>
              <a:spcBef>
                <a:spcPts val="0"/>
              </a:spcBef>
              <a:spcAft>
                <a:spcPts val="0"/>
              </a:spcAft>
              <a:buSzPts val="800"/>
              <a:buFont typeface="Montserrat ExtraBold"/>
              <a:buNone/>
              <a:defRPr sz="1400">
                <a:latin typeface="Montserrat ExtraBold"/>
                <a:ea typeface="Montserrat ExtraBold"/>
                <a:cs typeface="Montserrat ExtraBold"/>
                <a:sym typeface="Montserrat ExtraBold"/>
              </a:defRPr>
            </a:lvl6pPr>
            <a:lvl7pPr lvl="6" algn="l">
              <a:lnSpc>
                <a:spcPct val="100000"/>
              </a:lnSpc>
              <a:spcBef>
                <a:spcPts val="0"/>
              </a:spcBef>
              <a:spcAft>
                <a:spcPts val="0"/>
              </a:spcAft>
              <a:buSzPts val="800"/>
              <a:buFont typeface="Montserrat ExtraBold"/>
              <a:buNone/>
              <a:defRPr sz="1400">
                <a:latin typeface="Montserrat ExtraBold"/>
                <a:ea typeface="Montserrat ExtraBold"/>
                <a:cs typeface="Montserrat ExtraBold"/>
                <a:sym typeface="Montserrat ExtraBold"/>
              </a:defRPr>
            </a:lvl7pPr>
            <a:lvl8pPr lvl="7" algn="l">
              <a:lnSpc>
                <a:spcPct val="100000"/>
              </a:lnSpc>
              <a:spcBef>
                <a:spcPts val="0"/>
              </a:spcBef>
              <a:spcAft>
                <a:spcPts val="0"/>
              </a:spcAft>
              <a:buSzPts val="800"/>
              <a:buFont typeface="Montserrat ExtraBold"/>
              <a:buNone/>
              <a:defRPr sz="1400">
                <a:latin typeface="Montserrat ExtraBold"/>
                <a:ea typeface="Montserrat ExtraBold"/>
                <a:cs typeface="Montserrat ExtraBold"/>
                <a:sym typeface="Montserrat ExtraBold"/>
              </a:defRPr>
            </a:lvl8pPr>
            <a:lvl9pPr lvl="8" algn="l">
              <a:lnSpc>
                <a:spcPct val="100000"/>
              </a:lnSpc>
              <a:spcBef>
                <a:spcPts val="0"/>
              </a:spcBef>
              <a:spcAft>
                <a:spcPts val="0"/>
              </a:spcAft>
              <a:buSzPts val="800"/>
              <a:buFont typeface="Montserrat ExtraBold"/>
              <a:buNone/>
              <a:defRPr sz="1400">
                <a:latin typeface="Montserrat ExtraBold"/>
                <a:ea typeface="Montserrat ExtraBold"/>
                <a:cs typeface="Montserrat ExtraBold"/>
                <a:sym typeface="Montserrat ExtraBold"/>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_4">
    <p:spTree>
      <p:nvGrpSpPr>
        <p:cNvPr id="19" name="Shape 19"/>
        <p:cNvGrpSpPr/>
        <p:nvPr/>
      </p:nvGrpSpPr>
      <p:grpSpPr>
        <a:xfrm>
          <a:off x="0" y="0"/>
          <a:ext cx="0" cy="0"/>
          <a:chOff x="0" y="0"/>
          <a:chExt cx="0" cy="0"/>
        </a:xfrm>
      </p:grpSpPr>
      <p:sp>
        <p:nvSpPr>
          <p:cNvPr id="20" name="Google Shape;20;g335e6949751_2_140"/>
          <p:cNvSpPr txBox="1"/>
          <p:nvPr/>
        </p:nvSpPr>
        <p:spPr>
          <a:xfrm>
            <a:off x="8690443" y="4890475"/>
            <a:ext cx="423300" cy="115500"/>
          </a:xfrm>
          <a:prstGeom prst="rect">
            <a:avLst/>
          </a:prstGeom>
          <a:noFill/>
          <a:ln>
            <a:noFill/>
          </a:ln>
        </p:spPr>
        <p:txBody>
          <a:bodyPr anchorCtr="0" anchor="b" bIns="19050" lIns="19050" spcFirstLastPara="1" rIns="19050" wrap="square" tIns="19050">
            <a:spAutoFit/>
          </a:bodyPr>
          <a:lstStyle/>
          <a:p>
            <a:pPr indent="0" lvl="0" marL="0" marR="0" rtl="0" algn="ctr">
              <a:lnSpc>
                <a:spcPct val="100000"/>
              </a:lnSpc>
              <a:spcBef>
                <a:spcPts val="0"/>
              </a:spcBef>
              <a:spcAft>
                <a:spcPts val="0"/>
              </a:spcAft>
              <a:buClr>
                <a:srgbClr val="000000"/>
              </a:buClr>
              <a:buSzPts val="500"/>
              <a:buFont typeface="Arial"/>
              <a:buNone/>
            </a:pPr>
            <a:fld id="{00000000-1234-1234-1234-123412341234}" type="slidenum">
              <a:rPr b="0" i="0" lang="en-US" sz="500" u="none" cap="none" strike="noStrike">
                <a:solidFill>
                  <a:srgbClr val="000000"/>
                </a:solidFill>
                <a:latin typeface="Arial"/>
                <a:ea typeface="Arial"/>
                <a:cs typeface="Arial"/>
                <a:sym typeface="Arial"/>
              </a:rPr>
              <a:t>‹#›</a:t>
            </a:fld>
            <a:endParaRPr b="0" i="0" sz="700" u="none" cap="none" strike="noStrike">
              <a:solidFill>
                <a:srgbClr val="000000"/>
              </a:solidFill>
              <a:latin typeface="Helvetica Neue"/>
              <a:ea typeface="Helvetica Neue"/>
              <a:cs typeface="Helvetica Neue"/>
              <a:sym typeface="Helvetica Neue"/>
            </a:endParaRPr>
          </a:p>
        </p:txBody>
      </p:sp>
      <p:sp>
        <p:nvSpPr>
          <p:cNvPr id="21" name="Google Shape;21;g335e6949751_2_140"/>
          <p:cNvSpPr txBox="1"/>
          <p:nvPr/>
        </p:nvSpPr>
        <p:spPr>
          <a:xfrm>
            <a:off x="7382309" y="4881314"/>
            <a:ext cx="1477200" cy="115500"/>
          </a:xfrm>
          <a:prstGeom prst="rect">
            <a:avLst/>
          </a:prstGeom>
          <a:noFill/>
          <a:ln>
            <a:noFill/>
          </a:ln>
        </p:spPr>
        <p:txBody>
          <a:bodyPr anchorCtr="0" anchor="ctr" bIns="19050" lIns="19050" spcFirstLastPara="1" rIns="19050" wrap="square" tIns="19050">
            <a:spAutoFit/>
          </a:bodyPr>
          <a:lstStyle/>
          <a:p>
            <a:pPr indent="0" lvl="0" marL="0" marR="0" rtl="0" algn="r">
              <a:lnSpc>
                <a:spcPct val="200000"/>
              </a:lnSpc>
              <a:spcBef>
                <a:spcPts val="0"/>
              </a:spcBef>
              <a:spcAft>
                <a:spcPts val="0"/>
              </a:spcAft>
              <a:buClr>
                <a:srgbClr val="FFFFFF"/>
              </a:buClr>
              <a:buSzPts val="500"/>
              <a:buFont typeface="Arial"/>
              <a:buNone/>
            </a:pPr>
            <a:r>
              <a:rPr b="0" i="0" lang="en-US" sz="500" u="none" cap="none" strike="noStrike">
                <a:solidFill>
                  <a:srgbClr val="000000"/>
                </a:solidFill>
                <a:latin typeface="Arial"/>
                <a:ea typeface="Arial"/>
                <a:cs typeface="Arial"/>
                <a:sym typeface="Arial"/>
              </a:rPr>
              <a:t>Confidential &amp; Proprietary   | </a:t>
            </a:r>
            <a:endParaRPr b="0" i="0" sz="500" u="none" cap="none" strike="noStrike">
              <a:solidFill>
                <a:srgbClr val="000000"/>
              </a:solidFill>
              <a:latin typeface="Arial"/>
              <a:ea typeface="Arial"/>
              <a:cs typeface="Arial"/>
              <a:sym typeface="Arial"/>
            </a:endParaRPr>
          </a:p>
        </p:txBody>
      </p:sp>
      <p:pic>
        <p:nvPicPr>
          <p:cNvPr id="22" name="Google Shape;22;g335e6949751_2_140"/>
          <p:cNvPicPr preferRelativeResize="0"/>
          <p:nvPr/>
        </p:nvPicPr>
        <p:blipFill rotWithShape="1">
          <a:blip r:embed="rId2">
            <a:alphaModFix/>
          </a:blip>
          <a:srcRect b="0" l="-657" r="-23473" t="0"/>
          <a:stretch/>
        </p:blipFill>
        <p:spPr>
          <a:xfrm>
            <a:off x="249600" y="4816975"/>
            <a:ext cx="1415700" cy="192650"/>
          </a:xfrm>
          <a:prstGeom prst="rect">
            <a:avLst/>
          </a:prstGeom>
          <a:noFill/>
          <a:ln>
            <a:noFill/>
          </a:ln>
        </p:spPr>
      </p:pic>
    </p:spTree>
  </p:cSld>
  <p:clrMapOvr>
    <a:masterClrMapping/>
  </p:clrMapOvr>
  <p:extLst>
    <p:ext uri="{DCECCB84-F9BA-43D5-87BE-67443E8EF086}">
      <p15:sldGuideLst>
        <p15:guide id="1" pos="216">
          <p15:clr>
            <a:srgbClr val="E46962"/>
          </p15:clr>
        </p15:guide>
        <p15:guide id="2" orient="horz" pos="216">
          <p15:clr>
            <a:srgbClr val="E46962"/>
          </p15:clr>
        </p15:guide>
        <p15:guide id="3" orient="horz" pos="3024">
          <p15:clr>
            <a:srgbClr val="E46962"/>
          </p15:clr>
        </p15:guide>
        <p15:guide id="4" pos="5544">
          <p15:clr>
            <a:srgbClr val="E46962"/>
          </p15:clr>
        </p15:guide>
      </p15:sldGuideLst>
    </p:ext>
  </p:extLst>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BU Centered Text-2 Column">
  <p:cSld name="1_SBU Centered Text-2 Column">
    <p:spTree>
      <p:nvGrpSpPr>
        <p:cNvPr id="23" name="Shape 23"/>
        <p:cNvGrpSpPr/>
        <p:nvPr/>
      </p:nvGrpSpPr>
      <p:grpSpPr>
        <a:xfrm>
          <a:off x="0" y="0"/>
          <a:ext cx="0" cy="0"/>
          <a:chOff x="0" y="0"/>
          <a:chExt cx="0" cy="0"/>
        </a:xfrm>
      </p:grpSpPr>
      <p:sp>
        <p:nvSpPr>
          <p:cNvPr id="24" name="Google Shape;24;g335e6949751_2_137"/>
          <p:cNvSpPr txBox="1"/>
          <p:nvPr>
            <p:ph type="title"/>
          </p:nvPr>
        </p:nvSpPr>
        <p:spPr>
          <a:xfrm>
            <a:off x="409784" y="281990"/>
            <a:ext cx="8088300" cy="636000"/>
          </a:xfrm>
          <a:prstGeom prst="rect">
            <a:avLst/>
          </a:prstGeom>
          <a:noFill/>
          <a:ln>
            <a:noFill/>
          </a:ln>
        </p:spPr>
        <p:txBody>
          <a:bodyPr anchorCtr="0" anchor="t" bIns="34275" lIns="68575" spcFirstLastPara="1" rIns="68575" wrap="square" tIns="34275">
            <a:noAutofit/>
          </a:bodyPr>
          <a:lstStyle>
            <a:lvl1pPr lvl="0" marR="0" algn="l">
              <a:lnSpc>
                <a:spcPct val="90000"/>
              </a:lnSpc>
              <a:spcBef>
                <a:spcPts val="0"/>
              </a:spcBef>
              <a:spcAft>
                <a:spcPts val="0"/>
              </a:spcAft>
              <a:buClr>
                <a:schemeClr val="dk1"/>
              </a:buClr>
              <a:buSzPts val="2300"/>
              <a:buFont typeface="Verdana"/>
              <a:buNone/>
              <a:defRPr b="1" i="0" sz="3000" u="none" cap="none" strike="noStrike">
                <a:solidFill>
                  <a:schemeClr val="dk1"/>
                </a:solidFill>
                <a:latin typeface="Arial"/>
                <a:ea typeface="Arial"/>
                <a:cs typeface="Arial"/>
                <a:sym typeface="Arial"/>
              </a:defRPr>
            </a:lvl1pPr>
            <a:lvl2pPr lvl="1" marR="0" algn="l">
              <a:lnSpc>
                <a:spcPct val="100000"/>
              </a:lnSpc>
              <a:spcBef>
                <a:spcPts val="0"/>
              </a:spcBef>
              <a:spcAft>
                <a:spcPts val="0"/>
              </a:spcAft>
              <a:buClr>
                <a:srgbClr val="000000"/>
              </a:buClr>
              <a:buSzPts val="1100"/>
              <a:buFont typeface="Arial"/>
              <a:buNone/>
              <a:defRPr b="0" i="0" sz="18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100"/>
              <a:buFont typeface="Arial"/>
              <a:buNone/>
              <a:defRPr b="0" i="0" sz="18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100"/>
              <a:buFont typeface="Arial"/>
              <a:buNone/>
              <a:defRPr b="0" i="0" sz="18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100"/>
              <a:buFont typeface="Arial"/>
              <a:buNone/>
              <a:defRPr b="0" i="0" sz="18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100"/>
              <a:buFont typeface="Arial"/>
              <a:buNone/>
              <a:defRPr b="0" i="0" sz="18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100"/>
              <a:buFont typeface="Arial"/>
              <a:buNone/>
              <a:defRPr b="0" i="0" sz="18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100"/>
              <a:buFont typeface="Arial"/>
              <a:buNone/>
              <a:defRPr b="0" i="0" sz="18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100"/>
              <a:buFont typeface="Arial"/>
              <a:buNone/>
              <a:defRPr b="0" i="0" sz="1800" u="none" cap="none" strike="noStrike">
                <a:solidFill>
                  <a:srgbClr val="000000"/>
                </a:solidFill>
                <a:latin typeface="Arial"/>
                <a:ea typeface="Arial"/>
                <a:cs typeface="Arial"/>
                <a:sym typeface="Arial"/>
              </a:defRPr>
            </a:lvl9pPr>
          </a:lstStyle>
          <a:p/>
        </p:txBody>
      </p:sp>
      <p:sp>
        <p:nvSpPr>
          <p:cNvPr id="25" name="Google Shape;25;g335e6949751_2_137"/>
          <p:cNvSpPr txBox="1"/>
          <p:nvPr>
            <p:ph idx="1" type="body"/>
          </p:nvPr>
        </p:nvSpPr>
        <p:spPr>
          <a:xfrm>
            <a:off x="409784" y="1038235"/>
            <a:ext cx="8088300" cy="3412200"/>
          </a:xfrm>
          <a:prstGeom prst="rect">
            <a:avLst/>
          </a:prstGeom>
          <a:noFill/>
          <a:ln>
            <a:noFill/>
          </a:ln>
        </p:spPr>
        <p:txBody>
          <a:bodyPr anchorCtr="0" anchor="t" bIns="34275" lIns="0" spcFirstLastPara="1" rIns="0" wrap="square" tIns="34275">
            <a:noAutofit/>
          </a:bodyPr>
          <a:lstStyle>
            <a:lvl1pPr indent="-361950" lvl="0" marL="457200" marR="0" algn="l">
              <a:lnSpc>
                <a:spcPct val="100000"/>
              </a:lnSpc>
              <a:spcBef>
                <a:spcPts val="800"/>
              </a:spcBef>
              <a:spcAft>
                <a:spcPts val="0"/>
              </a:spcAft>
              <a:buClr>
                <a:srgbClr val="828383"/>
              </a:buClr>
              <a:buSzPts val="2100"/>
              <a:buFont typeface="Calibri"/>
              <a:buAutoNum type="arabicPeriod"/>
              <a:defRPr b="0" i="0" sz="2100" u="none" cap="none" strike="noStrike">
                <a:solidFill>
                  <a:schemeClr val="dk1"/>
                </a:solidFill>
                <a:latin typeface="Arial"/>
                <a:ea typeface="Arial"/>
                <a:cs typeface="Arial"/>
                <a:sym typeface="Arial"/>
              </a:defRPr>
            </a:lvl1pPr>
            <a:lvl2pPr indent="-228600" lvl="1" marL="914400" marR="0" algn="l">
              <a:lnSpc>
                <a:spcPct val="90000"/>
              </a:lnSpc>
              <a:spcBef>
                <a:spcPts val="400"/>
              </a:spcBef>
              <a:spcAft>
                <a:spcPts val="0"/>
              </a:spcAft>
              <a:buClr>
                <a:srgbClr val="888888"/>
              </a:buClr>
              <a:buSzPts val="1100"/>
              <a:buFont typeface="Arial"/>
              <a:buNone/>
              <a:defRPr b="0" i="0" sz="1500" u="none" cap="none" strike="noStrike">
                <a:solidFill>
                  <a:srgbClr val="888888"/>
                </a:solidFill>
                <a:latin typeface="Calibri"/>
                <a:ea typeface="Calibri"/>
                <a:cs typeface="Calibri"/>
                <a:sym typeface="Calibri"/>
              </a:defRPr>
            </a:lvl2pPr>
            <a:lvl3pPr indent="-228600" lvl="2" marL="1371600" marR="0" algn="l">
              <a:lnSpc>
                <a:spcPct val="90000"/>
              </a:lnSpc>
              <a:spcBef>
                <a:spcPts val="400"/>
              </a:spcBef>
              <a:spcAft>
                <a:spcPts val="0"/>
              </a:spcAft>
              <a:buClr>
                <a:srgbClr val="888888"/>
              </a:buClr>
              <a:buSzPts val="1000"/>
              <a:buFont typeface="Arial"/>
              <a:buNone/>
              <a:defRPr b="0" i="0" sz="1400" u="none" cap="none" strike="noStrike">
                <a:solidFill>
                  <a:srgbClr val="888888"/>
                </a:solidFill>
                <a:latin typeface="Calibri"/>
                <a:ea typeface="Calibri"/>
                <a:cs typeface="Calibri"/>
                <a:sym typeface="Calibri"/>
              </a:defRPr>
            </a:lvl3pPr>
            <a:lvl4pPr indent="-228600" lvl="3" marL="1828800" marR="0" algn="l">
              <a:lnSpc>
                <a:spcPct val="90000"/>
              </a:lnSpc>
              <a:spcBef>
                <a:spcPts val="400"/>
              </a:spcBef>
              <a:spcAft>
                <a:spcPts val="0"/>
              </a:spcAft>
              <a:buClr>
                <a:srgbClr val="888888"/>
              </a:buClr>
              <a:buSzPts val="900"/>
              <a:buFont typeface="Arial"/>
              <a:buNone/>
              <a:defRPr b="0" i="0" sz="1200" u="none" cap="none" strike="noStrike">
                <a:solidFill>
                  <a:srgbClr val="888888"/>
                </a:solidFill>
                <a:latin typeface="Calibri"/>
                <a:ea typeface="Calibri"/>
                <a:cs typeface="Calibri"/>
                <a:sym typeface="Calibri"/>
              </a:defRPr>
            </a:lvl4pPr>
            <a:lvl5pPr indent="-228600" lvl="4" marL="2286000" marR="0" algn="l">
              <a:lnSpc>
                <a:spcPct val="90000"/>
              </a:lnSpc>
              <a:spcBef>
                <a:spcPts val="400"/>
              </a:spcBef>
              <a:spcAft>
                <a:spcPts val="0"/>
              </a:spcAft>
              <a:buClr>
                <a:srgbClr val="888888"/>
              </a:buClr>
              <a:buSzPts val="900"/>
              <a:buFont typeface="Arial"/>
              <a:buNone/>
              <a:defRPr b="0" i="0" sz="1200" u="none" cap="none" strike="noStrike">
                <a:solidFill>
                  <a:srgbClr val="888888"/>
                </a:solidFill>
                <a:latin typeface="Calibri"/>
                <a:ea typeface="Calibri"/>
                <a:cs typeface="Calibri"/>
                <a:sym typeface="Calibri"/>
              </a:defRPr>
            </a:lvl5pPr>
            <a:lvl6pPr indent="-228600" lvl="5" marL="2743200" marR="0" algn="l">
              <a:lnSpc>
                <a:spcPct val="90000"/>
              </a:lnSpc>
              <a:spcBef>
                <a:spcPts val="400"/>
              </a:spcBef>
              <a:spcAft>
                <a:spcPts val="0"/>
              </a:spcAft>
              <a:buClr>
                <a:srgbClr val="888888"/>
              </a:buClr>
              <a:buSzPts val="900"/>
              <a:buFont typeface="Arial"/>
              <a:buNone/>
              <a:defRPr b="0" i="0" sz="1200" u="none" cap="none" strike="noStrike">
                <a:solidFill>
                  <a:srgbClr val="888888"/>
                </a:solidFill>
                <a:latin typeface="Calibri"/>
                <a:ea typeface="Calibri"/>
                <a:cs typeface="Calibri"/>
                <a:sym typeface="Calibri"/>
              </a:defRPr>
            </a:lvl6pPr>
            <a:lvl7pPr indent="-228600" lvl="6" marL="3200400" marR="0" algn="l">
              <a:lnSpc>
                <a:spcPct val="90000"/>
              </a:lnSpc>
              <a:spcBef>
                <a:spcPts val="400"/>
              </a:spcBef>
              <a:spcAft>
                <a:spcPts val="0"/>
              </a:spcAft>
              <a:buClr>
                <a:srgbClr val="888888"/>
              </a:buClr>
              <a:buSzPts val="900"/>
              <a:buFont typeface="Arial"/>
              <a:buNone/>
              <a:defRPr b="0" i="0" sz="1200" u="none" cap="none" strike="noStrike">
                <a:solidFill>
                  <a:srgbClr val="888888"/>
                </a:solidFill>
                <a:latin typeface="Calibri"/>
                <a:ea typeface="Calibri"/>
                <a:cs typeface="Calibri"/>
                <a:sym typeface="Calibri"/>
              </a:defRPr>
            </a:lvl7pPr>
            <a:lvl8pPr indent="-228600" lvl="7" marL="3657600" marR="0" algn="l">
              <a:lnSpc>
                <a:spcPct val="90000"/>
              </a:lnSpc>
              <a:spcBef>
                <a:spcPts val="400"/>
              </a:spcBef>
              <a:spcAft>
                <a:spcPts val="0"/>
              </a:spcAft>
              <a:buClr>
                <a:srgbClr val="888888"/>
              </a:buClr>
              <a:buSzPts val="900"/>
              <a:buFont typeface="Arial"/>
              <a:buNone/>
              <a:defRPr b="0" i="0" sz="1200" u="none" cap="none" strike="noStrike">
                <a:solidFill>
                  <a:srgbClr val="888888"/>
                </a:solidFill>
                <a:latin typeface="Calibri"/>
                <a:ea typeface="Calibri"/>
                <a:cs typeface="Calibri"/>
                <a:sym typeface="Calibri"/>
              </a:defRPr>
            </a:lvl8pPr>
            <a:lvl9pPr indent="-228600" lvl="8" marL="4114800" marR="0" algn="l">
              <a:lnSpc>
                <a:spcPct val="90000"/>
              </a:lnSpc>
              <a:spcBef>
                <a:spcPts val="400"/>
              </a:spcBef>
              <a:spcAft>
                <a:spcPts val="0"/>
              </a:spcAft>
              <a:buClr>
                <a:srgbClr val="888888"/>
              </a:buClr>
              <a:buSzPts val="900"/>
              <a:buFont typeface="Arial"/>
              <a:buNone/>
              <a:defRPr b="0" i="0" sz="1200" u="none" cap="none" strike="noStrike">
                <a:solidFill>
                  <a:srgbClr val="888888"/>
                </a:solidFill>
                <a:latin typeface="Calibri"/>
                <a:ea typeface="Calibri"/>
                <a:cs typeface="Calibri"/>
                <a:sym typeface="Calibri"/>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p:cSld name="Content">
    <p:spTree>
      <p:nvGrpSpPr>
        <p:cNvPr id="26" name="Shape 26"/>
        <p:cNvGrpSpPr/>
        <p:nvPr/>
      </p:nvGrpSpPr>
      <p:grpSpPr>
        <a:xfrm>
          <a:off x="0" y="0"/>
          <a:ext cx="0" cy="0"/>
          <a:chOff x="0" y="0"/>
          <a:chExt cx="0" cy="0"/>
        </a:xfrm>
      </p:grpSpPr>
      <p:sp>
        <p:nvSpPr>
          <p:cNvPr id="27" name="Google Shape;27;g335e6949751_2_144"/>
          <p:cNvSpPr txBox="1"/>
          <p:nvPr>
            <p:ph type="title"/>
          </p:nvPr>
        </p:nvSpPr>
        <p:spPr>
          <a:xfrm>
            <a:off x="628650" y="273844"/>
            <a:ext cx="7886700" cy="994200"/>
          </a:xfrm>
          <a:prstGeom prst="rect">
            <a:avLst/>
          </a:prstGeom>
          <a:noFill/>
          <a:ln>
            <a:noFill/>
          </a:ln>
        </p:spPr>
        <p:txBody>
          <a:bodyPr anchorCtr="0" anchor="b" bIns="0" lIns="0" spcFirstLastPara="1" rIns="0" wrap="square" tIns="0">
            <a:noAutofit/>
          </a:bodyPr>
          <a:lstStyle>
            <a:lvl1pPr lvl="0" algn="l">
              <a:lnSpc>
                <a:spcPct val="60000"/>
              </a:lnSpc>
              <a:spcBef>
                <a:spcPts val="0"/>
              </a:spcBef>
              <a:spcAft>
                <a:spcPts val="0"/>
              </a:spcAft>
              <a:buClr>
                <a:srgbClr val="990000"/>
              </a:buClr>
              <a:buSzPts val="1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8" name="Google Shape;28;g335e6949751_2_144"/>
          <p:cNvSpPr txBox="1"/>
          <p:nvPr>
            <p:ph idx="12" type="sldNum"/>
          </p:nvPr>
        </p:nvSpPr>
        <p:spPr>
          <a:xfrm>
            <a:off x="6457950" y="4767263"/>
            <a:ext cx="2057400" cy="273900"/>
          </a:xfrm>
          <a:prstGeom prst="rect">
            <a:avLst/>
          </a:prstGeom>
          <a:noFill/>
          <a:ln>
            <a:noFill/>
          </a:ln>
        </p:spPr>
        <p:txBody>
          <a:bodyPr anchorCtr="0" anchor="ctr" bIns="0" lIns="0" spcFirstLastPara="1" rIns="0" wrap="square" tIns="0">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29" name="Google Shape;29;g335e6949751_2_144"/>
          <p:cNvSpPr txBox="1"/>
          <p:nvPr>
            <p:ph idx="1" type="body"/>
          </p:nvPr>
        </p:nvSpPr>
        <p:spPr>
          <a:xfrm>
            <a:off x="628650" y="1416050"/>
            <a:ext cx="7886700" cy="3193500"/>
          </a:xfrm>
          <a:prstGeom prst="rect">
            <a:avLst/>
          </a:prstGeom>
          <a:noFill/>
          <a:ln>
            <a:noFill/>
          </a:ln>
        </p:spPr>
        <p:txBody>
          <a:bodyPr anchorCtr="0" anchor="t" bIns="0" lIns="0" spcFirstLastPara="1" rIns="0" wrap="square" tIns="0">
            <a:noAutofit/>
          </a:bodyPr>
          <a:lstStyle>
            <a:lvl1pPr indent="-342900" lvl="0" marL="457200" algn="l">
              <a:lnSpc>
                <a:spcPct val="100000"/>
              </a:lnSpc>
              <a:spcBef>
                <a:spcPts val="750"/>
              </a:spcBef>
              <a:spcAft>
                <a:spcPts val="0"/>
              </a:spcAft>
              <a:buSzPts val="1800"/>
              <a:buChar char="●"/>
              <a:defRPr/>
            </a:lvl1pPr>
            <a:lvl2pPr indent="-342900" lvl="1" marL="914400" algn="l">
              <a:lnSpc>
                <a:spcPct val="100000"/>
              </a:lnSpc>
              <a:spcBef>
                <a:spcPts val="1200"/>
              </a:spcBef>
              <a:spcAft>
                <a:spcPts val="0"/>
              </a:spcAft>
              <a:buSzPts val="1800"/>
              <a:buChar char="○"/>
              <a:defRPr/>
            </a:lvl2pPr>
            <a:lvl3pPr indent="-342900" lvl="2" marL="1371600" algn="l">
              <a:lnSpc>
                <a:spcPct val="100000"/>
              </a:lnSpc>
              <a:spcBef>
                <a:spcPts val="1200"/>
              </a:spcBef>
              <a:spcAft>
                <a:spcPts val="0"/>
              </a:spcAft>
              <a:buSzPts val="1800"/>
              <a:buChar char="■"/>
              <a:defRPr/>
            </a:lvl3pPr>
            <a:lvl4pPr indent="-342900" lvl="3" marL="1828800" algn="l">
              <a:lnSpc>
                <a:spcPct val="100000"/>
              </a:lnSpc>
              <a:spcBef>
                <a:spcPts val="1200"/>
              </a:spcBef>
              <a:spcAft>
                <a:spcPts val="0"/>
              </a:spcAft>
              <a:buSzPts val="1800"/>
              <a:buChar char="●"/>
              <a:defRPr/>
            </a:lvl4pPr>
            <a:lvl5pPr indent="-342900" lvl="4" marL="2286000" algn="l">
              <a:lnSpc>
                <a:spcPct val="100000"/>
              </a:lnSpc>
              <a:spcBef>
                <a:spcPts val="1200"/>
              </a:spcBef>
              <a:spcAft>
                <a:spcPts val="0"/>
              </a:spcAft>
              <a:buSzPts val="1800"/>
              <a:buChar char="○"/>
              <a:defRPr/>
            </a:lvl5pPr>
            <a:lvl6pPr indent="-342900" lvl="5" marL="2743200" algn="l">
              <a:lnSpc>
                <a:spcPct val="90000"/>
              </a:lnSpc>
              <a:spcBef>
                <a:spcPts val="1200"/>
              </a:spcBef>
              <a:spcAft>
                <a:spcPts val="0"/>
              </a:spcAft>
              <a:buClr>
                <a:schemeClr val="dk1"/>
              </a:buClr>
              <a:buSzPts val="1800"/>
              <a:buChar char="■"/>
              <a:defRPr/>
            </a:lvl6pPr>
            <a:lvl7pPr indent="-342900" lvl="6" marL="3200400" algn="l">
              <a:lnSpc>
                <a:spcPct val="90000"/>
              </a:lnSpc>
              <a:spcBef>
                <a:spcPts val="1200"/>
              </a:spcBef>
              <a:spcAft>
                <a:spcPts val="0"/>
              </a:spcAft>
              <a:buClr>
                <a:schemeClr val="dk1"/>
              </a:buClr>
              <a:buSzPts val="1800"/>
              <a:buChar char="●"/>
              <a:defRPr/>
            </a:lvl7pPr>
            <a:lvl8pPr indent="-342900" lvl="7" marL="3657600" algn="l">
              <a:lnSpc>
                <a:spcPct val="90000"/>
              </a:lnSpc>
              <a:spcBef>
                <a:spcPts val="1200"/>
              </a:spcBef>
              <a:spcAft>
                <a:spcPts val="0"/>
              </a:spcAft>
              <a:buClr>
                <a:schemeClr val="dk1"/>
              </a:buClr>
              <a:buSzPts val="1800"/>
              <a:buChar char="○"/>
              <a:defRPr/>
            </a:lvl8pPr>
            <a:lvl9pPr indent="-342900" lvl="8" marL="4114800" algn="l">
              <a:lnSpc>
                <a:spcPct val="90000"/>
              </a:lnSpc>
              <a:spcBef>
                <a:spcPts val="1200"/>
              </a:spcBef>
              <a:spcAft>
                <a:spcPts val="1200"/>
              </a:spcAft>
              <a:buClr>
                <a:schemeClr val="dk1"/>
              </a:buClr>
              <a:buSzPts val="1800"/>
              <a:buChar char="■"/>
              <a:defRPr/>
            </a:lvl9pPr>
          </a:lstStyle>
          <a:p/>
        </p:txBody>
      </p:sp>
      <p:pic>
        <p:nvPicPr>
          <p:cNvPr id="30" name="Google Shape;30;g335e6949751_2_144"/>
          <p:cNvPicPr preferRelativeResize="0"/>
          <p:nvPr/>
        </p:nvPicPr>
        <p:blipFill rotWithShape="1">
          <a:blip r:embed="rId2">
            <a:alphaModFix/>
          </a:blip>
          <a:srcRect b="0" l="0" r="0" t="0"/>
          <a:stretch/>
        </p:blipFill>
        <p:spPr>
          <a:xfrm>
            <a:off x="628650" y="4807860"/>
            <a:ext cx="1149351" cy="194256"/>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p:cSld name="Divider">
    <p:spTree>
      <p:nvGrpSpPr>
        <p:cNvPr id="31" name="Shape 31"/>
        <p:cNvGrpSpPr/>
        <p:nvPr/>
      </p:nvGrpSpPr>
      <p:grpSpPr>
        <a:xfrm>
          <a:off x="0" y="0"/>
          <a:ext cx="0" cy="0"/>
          <a:chOff x="0" y="0"/>
          <a:chExt cx="0" cy="0"/>
        </a:xfrm>
      </p:grpSpPr>
      <p:pic>
        <p:nvPicPr>
          <p:cNvPr id="32" name="Google Shape;32;g335e6949751_2_149"/>
          <p:cNvPicPr preferRelativeResize="0"/>
          <p:nvPr/>
        </p:nvPicPr>
        <p:blipFill rotWithShape="1">
          <a:blip r:embed="rId2">
            <a:alphaModFix/>
          </a:blip>
          <a:srcRect b="0" l="0" r="0" t="0"/>
          <a:stretch/>
        </p:blipFill>
        <p:spPr>
          <a:xfrm>
            <a:off x="2" y="0"/>
            <a:ext cx="9143999" cy="5143499"/>
          </a:xfrm>
          <a:prstGeom prst="rect">
            <a:avLst/>
          </a:prstGeom>
          <a:noFill/>
          <a:ln>
            <a:noFill/>
          </a:ln>
        </p:spPr>
      </p:pic>
      <p:sp>
        <p:nvSpPr>
          <p:cNvPr id="33" name="Google Shape;33;g335e6949751_2_149"/>
          <p:cNvSpPr txBox="1"/>
          <p:nvPr>
            <p:ph type="ctrTitle"/>
          </p:nvPr>
        </p:nvSpPr>
        <p:spPr>
          <a:xfrm>
            <a:off x="628651" y="1784152"/>
            <a:ext cx="6554100" cy="1790700"/>
          </a:xfrm>
          <a:prstGeom prst="rect">
            <a:avLst/>
          </a:prstGeom>
          <a:noFill/>
          <a:ln>
            <a:noFill/>
          </a:ln>
        </p:spPr>
        <p:txBody>
          <a:bodyPr anchorCtr="0" anchor="b" bIns="0" lIns="0" spcFirstLastPara="1" rIns="0" wrap="square" tIns="0">
            <a:noAutofit/>
          </a:bodyPr>
          <a:lstStyle>
            <a:lvl1pPr lvl="0" algn="l">
              <a:lnSpc>
                <a:spcPct val="60000"/>
              </a:lnSpc>
              <a:spcBef>
                <a:spcPts val="0"/>
              </a:spcBef>
              <a:spcAft>
                <a:spcPts val="0"/>
              </a:spcAft>
              <a:buClr>
                <a:schemeClr val="lt2"/>
              </a:buClr>
              <a:buSzPts val="10000"/>
              <a:buFont typeface="Alumni Sans"/>
              <a:buNone/>
              <a:defRPr sz="10000">
                <a:solidFill>
                  <a:schemeClr val="lt2"/>
                </a:solidFil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pic>
        <p:nvPicPr>
          <p:cNvPr id="34" name="Google Shape;34;g335e6949751_2_149"/>
          <p:cNvPicPr preferRelativeResize="0"/>
          <p:nvPr/>
        </p:nvPicPr>
        <p:blipFill rotWithShape="1">
          <a:blip r:embed="rId3">
            <a:alphaModFix/>
          </a:blip>
          <a:srcRect b="0" l="-657" r="-23473" t="0"/>
          <a:stretch/>
        </p:blipFill>
        <p:spPr>
          <a:xfrm>
            <a:off x="628649" y="4557169"/>
            <a:ext cx="2057398" cy="279973"/>
          </a:xfrm>
          <a:prstGeom prst="rect">
            <a:avLst/>
          </a:prstGeom>
          <a:noFill/>
          <a:ln>
            <a:noFill/>
          </a:ln>
        </p:spPr>
      </p:pic>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35" name="Shape 35"/>
        <p:cNvGrpSpPr/>
        <p:nvPr/>
      </p:nvGrpSpPr>
      <p:grpSpPr>
        <a:xfrm>
          <a:off x="0" y="0"/>
          <a:ext cx="0" cy="0"/>
          <a:chOff x="0" y="0"/>
          <a:chExt cx="0" cy="0"/>
        </a:xfrm>
      </p:grpSpPr>
      <p:sp>
        <p:nvSpPr>
          <p:cNvPr id="36" name="Google Shape;36;g335e6949751_2_97"/>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7" name="Google Shape;37;g335e6949751_2_97"/>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38" name="Google Shape;38;g335e6949751_2_9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39" name="Shape 39"/>
        <p:cNvGrpSpPr/>
        <p:nvPr/>
      </p:nvGrpSpPr>
      <p:grpSpPr>
        <a:xfrm>
          <a:off x="0" y="0"/>
          <a:ext cx="0" cy="0"/>
          <a:chOff x="0" y="0"/>
          <a:chExt cx="0" cy="0"/>
        </a:xfrm>
      </p:grpSpPr>
      <p:sp>
        <p:nvSpPr>
          <p:cNvPr id="40" name="Google Shape;40;g335e6949751_2_90"/>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41" name="Google Shape;41;g335e6949751_2_90"/>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42" name="Google Shape;42;g335e6949751_2_9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43" name="Shape 43"/>
        <p:cNvGrpSpPr/>
        <p:nvPr/>
      </p:nvGrpSpPr>
      <p:grpSpPr>
        <a:xfrm>
          <a:off x="0" y="0"/>
          <a:ext cx="0" cy="0"/>
          <a:chOff x="0" y="0"/>
          <a:chExt cx="0" cy="0"/>
        </a:xfrm>
      </p:grpSpPr>
      <p:sp>
        <p:nvSpPr>
          <p:cNvPr id="44" name="Google Shape;44;g335e6949751_2_94"/>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45" name="Google Shape;45;g335e6949751_2_9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18" Type="http://schemas.openxmlformats.org/officeDocument/2006/relationships/theme" Target="../theme/theme1.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g335e6949751_2_86"/>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7" name="Google Shape;7;g335e6949751_2_86"/>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8" name="Google Shape;8;g335e6949751_2_8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 Id="rId3" Type="http://schemas.openxmlformats.org/officeDocument/2006/relationships/image" Target="../media/image4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3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31.png"/><Relationship Id="rId4" Type="http://schemas.openxmlformats.org/officeDocument/2006/relationships/image" Target="../media/image39.png"/></Relationships>
</file>

<file path=ppt/slides/_rels/slide13.xml.rels><?xml version="1.0" encoding="UTF-8" standalone="yes"?><Relationships xmlns="http://schemas.openxmlformats.org/package/2006/relationships"><Relationship Id="rId10" Type="http://schemas.openxmlformats.org/officeDocument/2006/relationships/image" Target="../media/image36.png"/><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32.png"/><Relationship Id="rId4" Type="http://schemas.openxmlformats.org/officeDocument/2006/relationships/image" Target="../media/image33.png"/><Relationship Id="rId9" Type="http://schemas.openxmlformats.org/officeDocument/2006/relationships/image" Target="../media/image35.png"/><Relationship Id="rId5" Type="http://schemas.openxmlformats.org/officeDocument/2006/relationships/image" Target="../media/image37.png"/><Relationship Id="rId6" Type="http://schemas.openxmlformats.org/officeDocument/2006/relationships/image" Target="../media/image38.png"/><Relationship Id="rId7" Type="http://schemas.openxmlformats.org/officeDocument/2006/relationships/image" Target="../media/image41.png"/><Relationship Id="rId8" Type="http://schemas.openxmlformats.org/officeDocument/2006/relationships/image" Target="../media/image5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4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 Id="rId3" Type="http://schemas.openxmlformats.org/officeDocument/2006/relationships/image" Target="../media/image49.png"/><Relationship Id="rId4" Type="http://schemas.openxmlformats.org/officeDocument/2006/relationships/image" Target="../media/image44.png"/><Relationship Id="rId9" Type="http://schemas.openxmlformats.org/officeDocument/2006/relationships/image" Target="../media/image56.png"/><Relationship Id="rId5" Type="http://schemas.openxmlformats.org/officeDocument/2006/relationships/image" Target="../media/image50.png"/><Relationship Id="rId6" Type="http://schemas.openxmlformats.org/officeDocument/2006/relationships/image" Target="../media/image43.png"/><Relationship Id="rId7" Type="http://schemas.openxmlformats.org/officeDocument/2006/relationships/image" Target="../media/image48.png"/><Relationship Id="rId8" Type="http://schemas.openxmlformats.org/officeDocument/2006/relationships/image" Target="../media/image4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xml"/><Relationship Id="rId3" Type="http://schemas.openxmlformats.org/officeDocument/2006/relationships/image" Target="../media/image63.png"/><Relationship Id="rId4" Type="http://schemas.openxmlformats.org/officeDocument/2006/relationships/image" Target="../media/image52.png"/><Relationship Id="rId5" Type="http://schemas.openxmlformats.org/officeDocument/2006/relationships/image" Target="../media/image54.png"/><Relationship Id="rId6" Type="http://schemas.openxmlformats.org/officeDocument/2006/relationships/image" Target="../media/image55.png"/><Relationship Id="rId7" Type="http://schemas.openxmlformats.org/officeDocument/2006/relationships/image" Target="../media/image4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9.xml"/><Relationship Id="rId3" Type="http://schemas.openxmlformats.org/officeDocument/2006/relationships/image" Target="../media/image4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8.png"/><Relationship Id="rId4" Type="http://schemas.openxmlformats.org/officeDocument/2006/relationships/image" Target="../media/image10.png"/><Relationship Id="rId5" Type="http://schemas.openxmlformats.org/officeDocument/2006/relationships/image" Target="../media/image14.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53.png"/><Relationship Id="rId4" Type="http://schemas.openxmlformats.org/officeDocument/2006/relationships/image" Target="../media/image62.png"/><Relationship Id="rId5" Type="http://schemas.openxmlformats.org/officeDocument/2006/relationships/image" Target="../media/image58.png"/><Relationship Id="rId6" Type="http://schemas.openxmlformats.org/officeDocument/2006/relationships/image" Target="../media/image6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5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6.png"/><Relationship Id="rId4" Type="http://schemas.openxmlformats.org/officeDocument/2006/relationships/image" Target="../media/image21.png"/><Relationship Id="rId5" Type="http://schemas.openxmlformats.org/officeDocument/2006/relationships/image" Target="../media/image11.png"/><Relationship Id="rId6" Type="http://schemas.openxmlformats.org/officeDocument/2006/relationships/image" Target="../media/image9.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2.xml"/><Relationship Id="rId3" Type="http://schemas.openxmlformats.org/officeDocument/2006/relationships/image" Target="../media/image65.jpg"/><Relationship Id="rId4" Type="http://schemas.openxmlformats.org/officeDocument/2006/relationships/image" Target="../media/image64.jpg"/><Relationship Id="rId5" Type="http://schemas.openxmlformats.org/officeDocument/2006/relationships/image" Target="../media/image61.png"/><Relationship Id="rId6" Type="http://schemas.openxmlformats.org/officeDocument/2006/relationships/image" Target="../media/image5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22.png"/><Relationship Id="rId4" Type="http://schemas.openxmlformats.org/officeDocument/2006/relationships/image" Target="../media/image13.png"/><Relationship Id="rId5" Type="http://schemas.openxmlformats.org/officeDocument/2006/relationships/image" Target="../media/image16.png"/><Relationship Id="rId6" Type="http://schemas.openxmlformats.org/officeDocument/2006/relationships/image" Target="../media/image12.png"/><Relationship Id="rId7" Type="http://schemas.openxmlformats.org/officeDocument/2006/relationships/image" Target="../media/image1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2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9.png"/><Relationship Id="rId4" Type="http://schemas.openxmlformats.org/officeDocument/2006/relationships/image" Target="../media/image30.png"/><Relationship Id="rId5" Type="http://schemas.openxmlformats.org/officeDocument/2006/relationships/image" Target="../media/image24.png"/><Relationship Id="rId6" Type="http://schemas.openxmlformats.org/officeDocument/2006/relationships/image" Target="../media/image1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27.png"/><Relationship Id="rId4" Type="http://schemas.openxmlformats.org/officeDocument/2006/relationships/image" Target="../media/image20.png"/><Relationship Id="rId5" Type="http://schemas.openxmlformats.org/officeDocument/2006/relationships/image" Target="../media/image29.png"/><Relationship Id="rId6" Type="http://schemas.openxmlformats.org/officeDocument/2006/relationships/image" Target="../media/image26.png"/><Relationship Id="rId7" Type="http://schemas.openxmlformats.org/officeDocument/2006/relationships/image" Target="../media/image2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 name="Shape 79"/>
        <p:cNvGrpSpPr/>
        <p:nvPr/>
      </p:nvGrpSpPr>
      <p:grpSpPr>
        <a:xfrm>
          <a:off x="0" y="0"/>
          <a:ext cx="0" cy="0"/>
          <a:chOff x="0" y="0"/>
          <a:chExt cx="0" cy="0"/>
        </a:xfrm>
      </p:grpSpPr>
      <p:sp>
        <p:nvSpPr>
          <p:cNvPr id="80" name="Google Shape;80;p1"/>
          <p:cNvSpPr txBox="1"/>
          <p:nvPr>
            <p:ph type="ctrTitle"/>
          </p:nvPr>
        </p:nvSpPr>
        <p:spPr>
          <a:xfrm>
            <a:off x="426225" y="320849"/>
            <a:ext cx="6554100" cy="2956500"/>
          </a:xfrm>
          <a:prstGeom prst="rect">
            <a:avLst/>
          </a:prstGeom>
          <a:noFill/>
          <a:ln>
            <a:noFill/>
          </a:ln>
        </p:spPr>
        <p:txBody>
          <a:bodyPr anchorCtr="0" anchor="t" bIns="0" lIns="0" spcFirstLastPara="1" rIns="0" wrap="square" tIns="0">
            <a:noAutofit/>
          </a:bodyPr>
          <a:lstStyle/>
          <a:p>
            <a:pPr indent="0" lvl="0" marL="0" rtl="0" algn="l">
              <a:lnSpc>
                <a:spcPct val="70000"/>
              </a:lnSpc>
              <a:spcBef>
                <a:spcPts val="0"/>
              </a:spcBef>
              <a:spcAft>
                <a:spcPts val="0"/>
              </a:spcAft>
              <a:buClr>
                <a:schemeClr val="lt2"/>
              </a:buClr>
              <a:buSzPts val="10000"/>
              <a:buFont typeface="Alumni Sans"/>
              <a:buNone/>
            </a:pPr>
            <a:r>
              <a:rPr b="1" lang="en-US" sz="7000">
                <a:latin typeface="Alumni Sans"/>
                <a:ea typeface="Alumni Sans"/>
                <a:cs typeface="Alumni Sans"/>
                <a:sym typeface="Alumni Sans"/>
              </a:rPr>
              <a:t>Quick Insights, Big Impact: Leveraging Pulse Surveys and AI</a:t>
            </a:r>
            <a:endParaRPr b="1" sz="7000">
              <a:latin typeface="Alumni Sans"/>
              <a:ea typeface="Alumni Sans"/>
              <a:cs typeface="Alumni Sans"/>
              <a:sym typeface="Alumni Sans"/>
            </a:endParaRPr>
          </a:p>
        </p:txBody>
      </p:sp>
      <p:sp>
        <p:nvSpPr>
          <p:cNvPr id="81" name="Google Shape;81;p1"/>
          <p:cNvSpPr txBox="1"/>
          <p:nvPr>
            <p:ph idx="1" type="subTitle"/>
          </p:nvPr>
        </p:nvSpPr>
        <p:spPr>
          <a:xfrm>
            <a:off x="487050" y="2945300"/>
            <a:ext cx="8169900" cy="11799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1000"/>
              </a:spcBef>
              <a:spcAft>
                <a:spcPts val="0"/>
              </a:spcAft>
              <a:buSzPts val="1600"/>
              <a:buFont typeface="Bitter"/>
              <a:buNone/>
            </a:pPr>
            <a:r>
              <a:rPr b="1" lang="en-US"/>
              <a:t>Ahmed Belazi</a:t>
            </a:r>
            <a:r>
              <a:rPr lang="en-US"/>
              <a:t>, Executive Director of Strategic Analytics &amp; Technologies</a:t>
            </a:r>
            <a:endParaRPr/>
          </a:p>
          <a:p>
            <a:pPr indent="0" lvl="0" marL="0" rtl="0" algn="l">
              <a:lnSpc>
                <a:spcPct val="100000"/>
              </a:lnSpc>
              <a:spcBef>
                <a:spcPts val="1000"/>
              </a:spcBef>
              <a:spcAft>
                <a:spcPts val="1000"/>
              </a:spcAft>
              <a:buSzPts val="1600"/>
              <a:buFont typeface="Bitter"/>
              <a:buNone/>
            </a:pPr>
            <a:r>
              <a:rPr b="1" lang="en-US"/>
              <a:t>Robert Miller</a:t>
            </a:r>
            <a:r>
              <a:rPr lang="en-US"/>
              <a:t>, Director of Institutional Research, Planning, and Effectiveness</a:t>
            </a:r>
            <a:endParaRPr/>
          </a:p>
        </p:txBody>
      </p:sp>
      <p:sp>
        <p:nvSpPr>
          <p:cNvPr id="82" name="Google Shape;82;p1"/>
          <p:cNvSpPr txBox="1"/>
          <p:nvPr/>
        </p:nvSpPr>
        <p:spPr>
          <a:xfrm>
            <a:off x="6348075" y="4195150"/>
            <a:ext cx="2691000" cy="833400"/>
          </a:xfrm>
          <a:prstGeom prst="rect">
            <a:avLst/>
          </a:prstGeom>
          <a:no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r>
              <a:rPr lang="en-US" sz="1300">
                <a:solidFill>
                  <a:schemeClr val="lt1"/>
                </a:solidFill>
                <a:latin typeface="Alumni Sans"/>
                <a:ea typeface="Alumni Sans"/>
                <a:cs typeface="Alumni Sans"/>
                <a:sym typeface="Alumni Sans"/>
              </a:rPr>
              <a:t>CIMA</a:t>
            </a:r>
            <a:r>
              <a:rPr b="0" i="0" lang="en-US" sz="1300" u="none" cap="none" strike="noStrike">
                <a:solidFill>
                  <a:schemeClr val="lt1"/>
                </a:solidFill>
                <a:latin typeface="Alumni Sans"/>
                <a:ea typeface="Alumni Sans"/>
                <a:cs typeface="Alumni Sans"/>
                <a:sym typeface="Alumni Sans"/>
              </a:rPr>
              <a:t> 2025</a:t>
            </a:r>
            <a:endParaRPr b="0" i="0" sz="1300" u="none" cap="none" strike="noStrike">
              <a:solidFill>
                <a:schemeClr val="lt1"/>
              </a:solidFill>
              <a:latin typeface="Alumni Sans"/>
              <a:ea typeface="Alumni Sans"/>
              <a:cs typeface="Alumni Sans"/>
              <a:sym typeface="Alumni Sans"/>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pic>
        <p:nvPicPr>
          <p:cNvPr id="206" name="Google Shape;206;g335e6949751_1_0"/>
          <p:cNvPicPr preferRelativeResize="0"/>
          <p:nvPr/>
        </p:nvPicPr>
        <p:blipFill rotWithShape="1">
          <a:blip r:embed="rId3">
            <a:alphaModFix/>
          </a:blip>
          <a:srcRect b="0" l="0" r="0" t="0"/>
          <a:stretch/>
        </p:blipFill>
        <p:spPr>
          <a:xfrm>
            <a:off x="410833" y="872825"/>
            <a:ext cx="8120692" cy="3814837"/>
          </a:xfrm>
          <a:prstGeom prst="rect">
            <a:avLst/>
          </a:prstGeom>
          <a:noFill/>
          <a:ln>
            <a:noFill/>
          </a:ln>
        </p:spPr>
      </p:pic>
      <p:sp>
        <p:nvSpPr>
          <p:cNvPr id="207" name="Google Shape;207;g335e6949751_1_0"/>
          <p:cNvSpPr txBox="1"/>
          <p:nvPr/>
        </p:nvSpPr>
        <p:spPr>
          <a:xfrm>
            <a:off x="1173250" y="678475"/>
            <a:ext cx="1014900" cy="3000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500"/>
              <a:buFont typeface="Arial"/>
              <a:buNone/>
            </a:pPr>
            <a:r>
              <a:rPr b="1" i="0" lang="en-US" sz="1500" u="none" cap="none" strike="noStrike">
                <a:solidFill>
                  <a:schemeClr val="dk1"/>
                </a:solidFill>
                <a:latin typeface="Calibri"/>
                <a:ea typeface="Calibri"/>
                <a:cs typeface="Calibri"/>
                <a:sym typeface="Calibri"/>
              </a:rPr>
              <a:t>Fall 2022</a:t>
            </a:r>
            <a:endParaRPr b="0" i="0" sz="1100" u="none" cap="none" strike="noStrike">
              <a:solidFill>
                <a:srgbClr val="000000"/>
              </a:solidFill>
              <a:latin typeface="Arial"/>
              <a:ea typeface="Arial"/>
              <a:cs typeface="Arial"/>
              <a:sym typeface="Arial"/>
            </a:endParaRPr>
          </a:p>
        </p:txBody>
      </p:sp>
      <p:sp>
        <p:nvSpPr>
          <p:cNvPr id="208" name="Google Shape;208;g335e6949751_1_0"/>
          <p:cNvSpPr txBox="1"/>
          <p:nvPr/>
        </p:nvSpPr>
        <p:spPr>
          <a:xfrm>
            <a:off x="3029118" y="680387"/>
            <a:ext cx="1076100" cy="3000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500"/>
              <a:buFont typeface="Arial"/>
              <a:buNone/>
            </a:pPr>
            <a:r>
              <a:rPr b="1" i="0" lang="en-US" sz="1500" u="none" cap="none" strike="noStrike">
                <a:solidFill>
                  <a:schemeClr val="dk1"/>
                </a:solidFill>
                <a:latin typeface="Calibri"/>
                <a:ea typeface="Calibri"/>
                <a:cs typeface="Calibri"/>
                <a:sym typeface="Calibri"/>
              </a:rPr>
              <a:t>Spring 2023</a:t>
            </a:r>
            <a:endParaRPr b="0" i="0" sz="1100" u="none" cap="none" strike="noStrike">
              <a:solidFill>
                <a:srgbClr val="000000"/>
              </a:solidFill>
              <a:latin typeface="Arial"/>
              <a:ea typeface="Arial"/>
              <a:cs typeface="Arial"/>
              <a:sym typeface="Arial"/>
            </a:endParaRPr>
          </a:p>
        </p:txBody>
      </p:sp>
      <p:sp>
        <p:nvSpPr>
          <p:cNvPr id="209" name="Google Shape;209;g335e6949751_1_0"/>
          <p:cNvSpPr txBox="1"/>
          <p:nvPr/>
        </p:nvSpPr>
        <p:spPr>
          <a:xfrm>
            <a:off x="7058010" y="674311"/>
            <a:ext cx="1076100" cy="3000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500"/>
              <a:buFont typeface="Arial"/>
              <a:buNone/>
            </a:pPr>
            <a:r>
              <a:rPr b="1" i="0" lang="en-US" sz="1500" u="none" cap="none" strike="noStrike">
                <a:solidFill>
                  <a:schemeClr val="dk1"/>
                </a:solidFill>
                <a:latin typeface="Calibri"/>
                <a:ea typeface="Calibri"/>
                <a:cs typeface="Calibri"/>
                <a:sym typeface="Calibri"/>
              </a:rPr>
              <a:t>Spring 2024</a:t>
            </a:r>
            <a:endParaRPr b="0" i="0" sz="1100" u="none" cap="none" strike="noStrike">
              <a:solidFill>
                <a:srgbClr val="000000"/>
              </a:solidFill>
              <a:latin typeface="Arial"/>
              <a:ea typeface="Arial"/>
              <a:cs typeface="Arial"/>
              <a:sym typeface="Arial"/>
            </a:endParaRPr>
          </a:p>
        </p:txBody>
      </p:sp>
      <p:sp>
        <p:nvSpPr>
          <p:cNvPr id="210" name="Google Shape;210;g335e6949751_1_0"/>
          <p:cNvSpPr txBox="1"/>
          <p:nvPr/>
        </p:nvSpPr>
        <p:spPr>
          <a:xfrm>
            <a:off x="5206181" y="680387"/>
            <a:ext cx="842700" cy="3000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500"/>
              <a:buFont typeface="Arial"/>
              <a:buNone/>
            </a:pPr>
            <a:r>
              <a:rPr b="1" i="0" lang="en-US" sz="1500" u="none" cap="none" strike="noStrike">
                <a:solidFill>
                  <a:schemeClr val="dk1"/>
                </a:solidFill>
                <a:latin typeface="Calibri"/>
                <a:ea typeface="Calibri"/>
                <a:cs typeface="Calibri"/>
                <a:sym typeface="Calibri"/>
              </a:rPr>
              <a:t>Fall 2023</a:t>
            </a:r>
            <a:endParaRPr b="0" i="0" sz="1100" u="none" cap="none" strike="noStrike">
              <a:solidFill>
                <a:srgbClr val="000000"/>
              </a:solidFill>
              <a:latin typeface="Arial"/>
              <a:ea typeface="Arial"/>
              <a:cs typeface="Arial"/>
              <a:sym typeface="Arial"/>
            </a:endParaRPr>
          </a:p>
        </p:txBody>
      </p:sp>
      <p:sp>
        <p:nvSpPr>
          <p:cNvPr id="211" name="Google Shape;211;g335e6949751_1_0"/>
          <p:cNvSpPr txBox="1"/>
          <p:nvPr/>
        </p:nvSpPr>
        <p:spPr>
          <a:xfrm>
            <a:off x="1100153" y="1750025"/>
            <a:ext cx="705600" cy="5001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Calibri"/>
                <a:ea typeface="Calibri"/>
                <a:cs typeface="Calibri"/>
                <a:sym typeface="Calibri"/>
              </a:rPr>
              <a:t>First</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Calibri"/>
                <a:ea typeface="Calibri"/>
                <a:cs typeface="Calibri"/>
                <a:sym typeface="Calibri"/>
              </a:rPr>
              <a:t>Exams</a:t>
            </a:r>
            <a:endParaRPr b="0" i="0" sz="1100" u="none" cap="none" strike="noStrike">
              <a:solidFill>
                <a:srgbClr val="000000"/>
              </a:solidFill>
              <a:latin typeface="Arial"/>
              <a:ea typeface="Arial"/>
              <a:cs typeface="Arial"/>
              <a:sym typeface="Arial"/>
            </a:endParaRPr>
          </a:p>
        </p:txBody>
      </p:sp>
      <p:sp>
        <p:nvSpPr>
          <p:cNvPr id="212" name="Google Shape;212;g335e6949751_1_0"/>
          <p:cNvSpPr txBox="1"/>
          <p:nvPr/>
        </p:nvSpPr>
        <p:spPr>
          <a:xfrm>
            <a:off x="2643188" y="1750019"/>
            <a:ext cx="1014900" cy="7158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Calibri"/>
                <a:ea typeface="Calibri"/>
                <a:cs typeface="Calibri"/>
                <a:sym typeface="Calibri"/>
              </a:rPr>
              <a:t>Parking Fees</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Calibri"/>
                <a:ea typeface="Calibri"/>
                <a:cs typeface="Calibri"/>
                <a:sym typeface="Calibri"/>
              </a:rPr>
              <a:t>Announced</a:t>
            </a:r>
            <a:endParaRPr b="0" i="0" sz="1100" u="none" cap="none" strike="noStrike">
              <a:solidFill>
                <a:srgbClr val="000000"/>
              </a:solidFill>
              <a:latin typeface="Arial"/>
              <a:ea typeface="Arial"/>
              <a:cs typeface="Arial"/>
              <a:sym typeface="Arial"/>
            </a:endParaRPr>
          </a:p>
        </p:txBody>
      </p:sp>
      <p:sp>
        <p:nvSpPr>
          <p:cNvPr id="213" name="Google Shape;213;g335e6949751_1_0"/>
          <p:cNvSpPr txBox="1"/>
          <p:nvPr/>
        </p:nvSpPr>
        <p:spPr>
          <a:xfrm>
            <a:off x="4572000" y="1299896"/>
            <a:ext cx="1236600" cy="9312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Calibri"/>
                <a:ea typeface="Calibri"/>
                <a:cs typeface="Calibri"/>
                <a:sym typeface="Calibri"/>
              </a:rPr>
              <a:t>New</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Calibri"/>
                <a:ea typeface="Calibri"/>
                <a:cs typeface="Calibri"/>
                <a:sym typeface="Calibri"/>
              </a:rPr>
              <a:t>Welcome</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Calibri"/>
                <a:ea typeface="Calibri"/>
                <a:cs typeface="Calibri"/>
                <a:sym typeface="Calibri"/>
              </a:rPr>
              <a:t>Week /</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Calibri"/>
                <a:ea typeface="Calibri"/>
                <a:cs typeface="Calibri"/>
                <a:sym typeface="Calibri"/>
              </a:rPr>
              <a:t>Good News</a:t>
            </a:r>
            <a:endParaRPr b="0" i="0" sz="1100" u="none" cap="none" strike="noStrike">
              <a:solidFill>
                <a:srgbClr val="000000"/>
              </a:solidFill>
              <a:latin typeface="Arial"/>
              <a:ea typeface="Arial"/>
              <a:cs typeface="Arial"/>
              <a:sym typeface="Arial"/>
            </a:endParaRPr>
          </a:p>
        </p:txBody>
      </p:sp>
      <p:sp>
        <p:nvSpPr>
          <p:cNvPr id="214" name="Google Shape;214;g335e6949751_1_0"/>
          <p:cNvSpPr txBox="1"/>
          <p:nvPr/>
        </p:nvSpPr>
        <p:spPr>
          <a:xfrm>
            <a:off x="3147339" y="989998"/>
            <a:ext cx="1021200" cy="5001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Calibri"/>
                <a:ea typeface="Calibri"/>
                <a:cs typeface="Calibri"/>
                <a:sym typeface="Calibri"/>
              </a:rPr>
              <a:t>Spring Break</a:t>
            </a:r>
            <a:endParaRPr b="0" i="0" sz="1100" u="none" cap="none" strike="noStrike">
              <a:solidFill>
                <a:srgbClr val="000000"/>
              </a:solidFill>
              <a:latin typeface="Arial"/>
              <a:ea typeface="Arial"/>
              <a:cs typeface="Arial"/>
              <a:sym typeface="Arial"/>
            </a:endParaRPr>
          </a:p>
        </p:txBody>
      </p:sp>
      <p:sp>
        <p:nvSpPr>
          <p:cNvPr id="215" name="Google Shape;215;g335e6949751_1_0"/>
          <p:cNvSpPr txBox="1"/>
          <p:nvPr/>
        </p:nvSpPr>
        <p:spPr>
          <a:xfrm>
            <a:off x="7112120" y="922474"/>
            <a:ext cx="1021200" cy="5001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Calibri"/>
                <a:ea typeface="Calibri"/>
                <a:cs typeface="Calibri"/>
                <a:sym typeface="Calibri"/>
              </a:rPr>
              <a:t>Spring Break</a:t>
            </a:r>
            <a:endParaRPr b="0" i="0" sz="1100" u="none" cap="none" strike="noStrike">
              <a:solidFill>
                <a:srgbClr val="000000"/>
              </a:solidFill>
              <a:latin typeface="Arial"/>
              <a:ea typeface="Arial"/>
              <a:cs typeface="Arial"/>
              <a:sym typeface="Arial"/>
            </a:endParaRPr>
          </a:p>
        </p:txBody>
      </p:sp>
      <p:sp>
        <p:nvSpPr>
          <p:cNvPr id="216" name="Google Shape;216;g335e6949751_1_0"/>
          <p:cNvSpPr txBox="1"/>
          <p:nvPr/>
        </p:nvSpPr>
        <p:spPr>
          <a:xfrm>
            <a:off x="5665702" y="1715400"/>
            <a:ext cx="882300" cy="5001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Calibri"/>
                <a:ea typeface="Calibri"/>
                <a:cs typeface="Calibri"/>
                <a:sym typeface="Calibri"/>
              </a:rPr>
              <a:t>Reaction</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Calibri"/>
                <a:ea typeface="Calibri"/>
                <a:cs typeface="Calibri"/>
                <a:sym typeface="Calibri"/>
              </a:rPr>
              <a:t>To Oct. 7</a:t>
            </a:r>
            <a:endParaRPr b="0" i="0" sz="1100" u="none" cap="none" strike="noStrike">
              <a:solidFill>
                <a:srgbClr val="000000"/>
              </a:solidFill>
              <a:latin typeface="Arial"/>
              <a:ea typeface="Arial"/>
              <a:cs typeface="Arial"/>
              <a:sym typeface="Arial"/>
            </a:endParaRPr>
          </a:p>
        </p:txBody>
      </p:sp>
      <p:sp>
        <p:nvSpPr>
          <p:cNvPr id="217" name="Google Shape;217;g335e6949751_1_0"/>
          <p:cNvSpPr txBox="1"/>
          <p:nvPr/>
        </p:nvSpPr>
        <p:spPr>
          <a:xfrm>
            <a:off x="7622676" y="1583125"/>
            <a:ext cx="740700" cy="5001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Calibri"/>
                <a:ea typeface="Calibri"/>
                <a:cs typeface="Calibri"/>
                <a:sym typeface="Calibri"/>
              </a:rPr>
              <a:t>Nine</a:t>
            </a:r>
            <a:endParaRPr b="0" i="0" sz="11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Calibri"/>
                <a:ea typeface="Calibri"/>
                <a:cs typeface="Calibri"/>
                <a:sym typeface="Calibri"/>
              </a:rPr>
              <a:t>Arrests</a:t>
            </a:r>
            <a:endParaRPr b="0" i="0" sz="1100" u="none" cap="none" strike="noStrike">
              <a:solidFill>
                <a:srgbClr val="000000"/>
              </a:solidFill>
              <a:latin typeface="Arial"/>
              <a:ea typeface="Arial"/>
              <a:cs typeface="Arial"/>
              <a:sym typeface="Arial"/>
            </a:endParaRPr>
          </a:p>
        </p:txBody>
      </p:sp>
      <p:sp>
        <p:nvSpPr>
          <p:cNvPr id="218" name="Google Shape;218;g335e6949751_1_0"/>
          <p:cNvSpPr txBox="1"/>
          <p:nvPr/>
        </p:nvSpPr>
        <p:spPr>
          <a:xfrm>
            <a:off x="7933751" y="2012800"/>
            <a:ext cx="1154400" cy="5001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Calibri"/>
                <a:ea typeface="Calibri"/>
                <a:cs typeface="Calibri"/>
                <a:sym typeface="Calibri"/>
              </a:rPr>
              <a:t>Twenty-Nine</a:t>
            </a:r>
            <a:endParaRPr b="0" i="0" sz="11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Calibri"/>
                <a:ea typeface="Calibri"/>
                <a:cs typeface="Calibri"/>
                <a:sym typeface="Calibri"/>
              </a:rPr>
              <a:t>Arrests</a:t>
            </a:r>
            <a:endParaRPr b="0" i="0" sz="1100" u="none" cap="none" strike="noStrike">
              <a:solidFill>
                <a:srgbClr val="000000"/>
              </a:solidFill>
              <a:latin typeface="Arial"/>
              <a:ea typeface="Arial"/>
              <a:cs typeface="Arial"/>
              <a:sym typeface="Arial"/>
            </a:endParaRPr>
          </a:p>
        </p:txBody>
      </p:sp>
      <p:sp>
        <p:nvSpPr>
          <p:cNvPr id="219" name="Google Shape;219;g335e6949751_1_0"/>
          <p:cNvSpPr txBox="1"/>
          <p:nvPr/>
        </p:nvSpPr>
        <p:spPr>
          <a:xfrm>
            <a:off x="2043024" y="1762475"/>
            <a:ext cx="740700" cy="5001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Calibri"/>
                <a:ea typeface="Calibri"/>
                <a:cs typeface="Calibri"/>
                <a:sym typeface="Calibri"/>
              </a:rPr>
              <a:t>Final</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Calibri"/>
                <a:ea typeface="Calibri"/>
                <a:cs typeface="Calibri"/>
                <a:sym typeface="Calibri"/>
              </a:rPr>
              <a:t>Exams</a:t>
            </a:r>
            <a:endParaRPr b="0" i="0" sz="1100" u="none" cap="none" strike="noStrike">
              <a:solidFill>
                <a:srgbClr val="000000"/>
              </a:solidFill>
              <a:latin typeface="Arial"/>
              <a:ea typeface="Arial"/>
              <a:cs typeface="Arial"/>
              <a:sym typeface="Arial"/>
            </a:endParaRPr>
          </a:p>
        </p:txBody>
      </p:sp>
      <p:sp>
        <p:nvSpPr>
          <p:cNvPr id="220" name="Google Shape;220;g335e6949751_1_0"/>
          <p:cNvSpPr txBox="1"/>
          <p:nvPr/>
        </p:nvSpPr>
        <p:spPr>
          <a:xfrm>
            <a:off x="5371381" y="912605"/>
            <a:ext cx="814500" cy="5001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Calibri"/>
                <a:ea typeface="Calibri"/>
                <a:cs typeface="Calibri"/>
                <a:sym typeface="Calibri"/>
              </a:rPr>
              <a:t>Fall Break</a:t>
            </a:r>
            <a:endParaRPr b="0" i="0" sz="1100" u="none" cap="none" strike="noStrike">
              <a:solidFill>
                <a:srgbClr val="000000"/>
              </a:solidFill>
              <a:latin typeface="Arial"/>
              <a:ea typeface="Arial"/>
              <a:cs typeface="Arial"/>
              <a:sym typeface="Arial"/>
            </a:endParaRPr>
          </a:p>
        </p:txBody>
      </p:sp>
      <p:sp>
        <p:nvSpPr>
          <p:cNvPr id="221" name="Google Shape;221;g335e6949751_1_0"/>
          <p:cNvSpPr/>
          <p:nvPr/>
        </p:nvSpPr>
        <p:spPr>
          <a:xfrm>
            <a:off x="2610446" y="744314"/>
            <a:ext cx="1979100" cy="3943200"/>
          </a:xfrm>
          <a:prstGeom prst="rect">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p:txBody>
      </p:sp>
      <p:sp>
        <p:nvSpPr>
          <p:cNvPr id="222" name="Google Shape;222;g335e6949751_1_0"/>
          <p:cNvSpPr/>
          <p:nvPr/>
        </p:nvSpPr>
        <p:spPr>
          <a:xfrm>
            <a:off x="4594751" y="744314"/>
            <a:ext cx="1979100" cy="3943200"/>
          </a:xfrm>
          <a:prstGeom prst="rect">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p:txBody>
      </p:sp>
      <p:sp>
        <p:nvSpPr>
          <p:cNvPr id="223" name="Google Shape;223;g335e6949751_1_0"/>
          <p:cNvSpPr/>
          <p:nvPr/>
        </p:nvSpPr>
        <p:spPr>
          <a:xfrm>
            <a:off x="6586437" y="705956"/>
            <a:ext cx="2370600" cy="3943200"/>
          </a:xfrm>
          <a:prstGeom prst="rect">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p:txBody>
      </p:sp>
      <p:sp>
        <p:nvSpPr>
          <p:cNvPr id="224" name="Google Shape;224;g335e6949751_1_0"/>
          <p:cNvSpPr/>
          <p:nvPr/>
        </p:nvSpPr>
        <p:spPr>
          <a:xfrm>
            <a:off x="8115302" y="645896"/>
            <a:ext cx="740700" cy="344100"/>
          </a:xfrm>
          <a:prstGeom prst="rect">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p:txBody>
      </p:sp>
      <p:sp>
        <p:nvSpPr>
          <p:cNvPr id="225" name="Google Shape;225;g335e6949751_1_0"/>
          <p:cNvSpPr txBox="1"/>
          <p:nvPr/>
        </p:nvSpPr>
        <p:spPr>
          <a:xfrm>
            <a:off x="328314" y="86101"/>
            <a:ext cx="6598800" cy="5136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00000"/>
              </a:buClr>
              <a:buSzPts val="4000"/>
              <a:buFont typeface="Arial"/>
              <a:buNone/>
            </a:pPr>
            <a:r>
              <a:rPr b="1" i="0" lang="en-US" sz="4000" u="none" cap="none" strike="noStrike">
                <a:solidFill>
                  <a:srgbClr val="9D0F14"/>
                </a:solidFill>
                <a:latin typeface="Alumni Sans"/>
                <a:ea typeface="Alumni Sans"/>
                <a:cs typeface="Alumni Sans"/>
                <a:sym typeface="Alumni Sans"/>
              </a:rPr>
              <a:t>Monitoring</a:t>
            </a:r>
            <a:endParaRPr b="1" i="0" sz="4000" u="none" cap="none" strike="noStrike">
              <a:solidFill>
                <a:srgbClr val="9D0F14"/>
              </a:solidFill>
              <a:latin typeface="Alumni Sans"/>
              <a:ea typeface="Alumni Sans"/>
              <a:cs typeface="Alumni Sans"/>
              <a:sym typeface="Alumni Sans"/>
            </a:endParaRPr>
          </a:p>
        </p:txBody>
      </p:sp>
      <p:grpSp>
        <p:nvGrpSpPr>
          <p:cNvPr id="226" name="Google Shape;226;g335e6949751_1_0"/>
          <p:cNvGrpSpPr/>
          <p:nvPr/>
        </p:nvGrpSpPr>
        <p:grpSpPr>
          <a:xfrm>
            <a:off x="1398659" y="-1069377"/>
            <a:ext cx="6964994" cy="306232"/>
            <a:chOff x="1557523" y="897683"/>
            <a:chExt cx="9286659" cy="408309"/>
          </a:xfrm>
        </p:grpSpPr>
        <p:sp>
          <p:nvSpPr>
            <p:cNvPr id="227" name="Google Shape;227;g335e6949751_1_0"/>
            <p:cNvSpPr txBox="1"/>
            <p:nvPr/>
          </p:nvSpPr>
          <p:spPr>
            <a:xfrm>
              <a:off x="1557523" y="905792"/>
              <a:ext cx="1376400" cy="4002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500"/>
                <a:buFont typeface="Arial"/>
                <a:buNone/>
              </a:pPr>
              <a:r>
                <a:rPr b="1" i="0" lang="en-US" sz="1500" u="none" cap="none" strike="noStrike">
                  <a:solidFill>
                    <a:schemeClr val="dk1"/>
                  </a:solidFill>
                  <a:latin typeface="Calibri"/>
                  <a:ea typeface="Calibri"/>
                  <a:cs typeface="Calibri"/>
                  <a:sym typeface="Calibri"/>
                </a:rPr>
                <a:t>Fall 2022</a:t>
              </a:r>
              <a:endParaRPr b="0" i="0" sz="1100" u="none" cap="none" strike="noStrike">
                <a:solidFill>
                  <a:srgbClr val="000000"/>
                </a:solidFill>
                <a:latin typeface="Arial"/>
                <a:ea typeface="Arial"/>
                <a:cs typeface="Arial"/>
                <a:sym typeface="Arial"/>
              </a:endParaRPr>
            </a:p>
          </p:txBody>
        </p:sp>
        <p:sp>
          <p:nvSpPr>
            <p:cNvPr id="228" name="Google Shape;228;g335e6949751_1_0"/>
            <p:cNvSpPr txBox="1"/>
            <p:nvPr/>
          </p:nvSpPr>
          <p:spPr>
            <a:xfrm>
              <a:off x="4037426" y="905785"/>
              <a:ext cx="1434900" cy="4002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500"/>
                <a:buFont typeface="Arial"/>
                <a:buNone/>
              </a:pPr>
              <a:r>
                <a:rPr b="1" i="0" lang="en-US" sz="1500" u="none" cap="none" strike="noStrike">
                  <a:solidFill>
                    <a:schemeClr val="dk1"/>
                  </a:solidFill>
                  <a:latin typeface="Calibri"/>
                  <a:ea typeface="Calibri"/>
                  <a:cs typeface="Calibri"/>
                  <a:sym typeface="Calibri"/>
                </a:rPr>
                <a:t>Spring 2023</a:t>
              </a:r>
              <a:endParaRPr b="0" i="0" sz="1100" u="none" cap="none" strike="noStrike">
                <a:solidFill>
                  <a:srgbClr val="000000"/>
                </a:solidFill>
                <a:latin typeface="Arial"/>
                <a:ea typeface="Arial"/>
                <a:cs typeface="Arial"/>
                <a:sym typeface="Arial"/>
              </a:endParaRPr>
            </a:p>
          </p:txBody>
        </p:sp>
        <p:sp>
          <p:nvSpPr>
            <p:cNvPr id="229" name="Google Shape;229;g335e6949751_1_0"/>
            <p:cNvSpPr txBox="1"/>
            <p:nvPr/>
          </p:nvSpPr>
          <p:spPr>
            <a:xfrm>
              <a:off x="9409282" y="897683"/>
              <a:ext cx="1434900" cy="4002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500"/>
                <a:buFont typeface="Arial"/>
                <a:buNone/>
              </a:pPr>
              <a:r>
                <a:rPr b="1" i="0" lang="en-US" sz="1500" u="none" cap="none" strike="noStrike">
                  <a:solidFill>
                    <a:schemeClr val="dk1"/>
                  </a:solidFill>
                  <a:latin typeface="Calibri"/>
                  <a:ea typeface="Calibri"/>
                  <a:cs typeface="Calibri"/>
                  <a:sym typeface="Calibri"/>
                </a:rPr>
                <a:t>Spring 2024</a:t>
              </a:r>
              <a:endParaRPr b="0" i="0" sz="1100" u="none" cap="none" strike="noStrike">
                <a:solidFill>
                  <a:srgbClr val="000000"/>
                </a:solidFill>
                <a:latin typeface="Arial"/>
                <a:ea typeface="Arial"/>
                <a:cs typeface="Arial"/>
                <a:sym typeface="Arial"/>
              </a:endParaRPr>
            </a:p>
          </p:txBody>
        </p:sp>
        <p:sp>
          <p:nvSpPr>
            <p:cNvPr id="230" name="Google Shape;230;g335e6949751_1_0"/>
            <p:cNvSpPr txBox="1"/>
            <p:nvPr/>
          </p:nvSpPr>
          <p:spPr>
            <a:xfrm>
              <a:off x="6940176" y="905785"/>
              <a:ext cx="1123500" cy="4002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500"/>
                <a:buFont typeface="Arial"/>
                <a:buNone/>
              </a:pPr>
              <a:r>
                <a:rPr b="1" i="0" lang="en-US" sz="1500" u="none" cap="none" strike="noStrike">
                  <a:solidFill>
                    <a:schemeClr val="dk1"/>
                  </a:solidFill>
                  <a:latin typeface="Calibri"/>
                  <a:ea typeface="Calibri"/>
                  <a:cs typeface="Calibri"/>
                  <a:sym typeface="Calibri"/>
                </a:rPr>
                <a:t>Fall 2023</a:t>
              </a:r>
              <a:endParaRPr b="0" i="0" sz="1100" u="none" cap="none" strike="noStrike">
                <a:solidFill>
                  <a:srgbClr val="000000"/>
                </a:solidFill>
                <a:latin typeface="Arial"/>
                <a:ea typeface="Arial"/>
                <a:cs typeface="Arial"/>
                <a:sym typeface="Arial"/>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500"/>
                                        <p:tgtEl>
                                          <p:spTgt spid="226"/>
                                        </p:tgtEl>
                                      </p:cBhvr>
                                    </p:animEffect>
                                    <p:set>
                                      <p:cBhvr>
                                        <p:cTn dur="1" fill="hold">
                                          <p:stCondLst>
                                            <p:cond delay="500"/>
                                          </p:stCondLst>
                                        </p:cTn>
                                        <p:tgtEl>
                                          <p:spTgt spid="226"/>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500"/>
                                        <p:tgtEl>
                                          <p:spTgt spid="224"/>
                                        </p:tgtEl>
                                      </p:cBhvr>
                                    </p:animEffect>
                                    <p:set>
                                      <p:cBhvr>
                                        <p:cTn dur="1" fill="hold">
                                          <p:stCondLst>
                                            <p:cond delay="500"/>
                                          </p:stCondLst>
                                        </p:cTn>
                                        <p:tgtEl>
                                          <p:spTgt spid="224"/>
                                        </p:tgtEl>
                                        <p:attrNameLst>
                                          <p:attrName>style.visibility</p:attrName>
                                        </p:attrNameLst>
                                      </p:cBhvr>
                                      <p:to>
                                        <p:strVal val="hidden"/>
                                      </p:to>
                                    </p:set>
                                  </p:childTnLst>
                                </p:cTn>
                              </p:par>
                              <p:par>
                                <p:cTn fill="hold" nodeType="withEffect" presetClass="entr" presetID="10" presetSubtype="0">
                                  <p:stCondLst>
                                    <p:cond delay="0"/>
                                  </p:stCondLst>
                                  <p:childTnLst>
                                    <p:set>
                                      <p:cBhvr>
                                        <p:cTn dur="1" fill="hold">
                                          <p:stCondLst>
                                            <p:cond delay="0"/>
                                          </p:stCondLst>
                                        </p:cTn>
                                        <p:tgtEl>
                                          <p:spTgt spid="206"/>
                                        </p:tgtEl>
                                        <p:attrNameLst>
                                          <p:attrName>style.visibility</p:attrName>
                                        </p:attrNameLst>
                                      </p:cBhvr>
                                      <p:to>
                                        <p:strVal val="visible"/>
                                      </p:to>
                                    </p:set>
                                    <p:animEffect filter="fade" transition="in">
                                      <p:cBhvr>
                                        <p:cTn dur="500"/>
                                        <p:tgtEl>
                                          <p:spTgt spid="206"/>
                                        </p:tgtEl>
                                      </p:cBhvr>
                                    </p:animEffect>
                                  </p:childTnLst>
                                </p:cTn>
                              </p:par>
                              <p:par>
                                <p:cTn fill="hold" nodeType="withEffect" presetClass="entr" presetID="10" presetSubtype="0">
                                  <p:stCondLst>
                                    <p:cond delay="0"/>
                                  </p:stCondLst>
                                  <p:childTnLst>
                                    <p:set>
                                      <p:cBhvr>
                                        <p:cTn dur="1" fill="hold">
                                          <p:stCondLst>
                                            <p:cond delay="0"/>
                                          </p:stCondLst>
                                        </p:cTn>
                                        <p:tgtEl>
                                          <p:spTgt spid="207"/>
                                        </p:tgtEl>
                                        <p:attrNameLst>
                                          <p:attrName>style.visibility</p:attrName>
                                        </p:attrNameLst>
                                      </p:cBhvr>
                                      <p:to>
                                        <p:strVal val="visible"/>
                                      </p:to>
                                    </p:set>
                                    <p:animEffect filter="fade" transition="in">
                                      <p:cBhvr>
                                        <p:cTn dur="500"/>
                                        <p:tgtEl>
                                          <p:spTgt spid="207"/>
                                        </p:tgtEl>
                                      </p:cBhvr>
                                    </p:animEffect>
                                  </p:childTnLst>
                                </p:cTn>
                              </p:par>
                              <p:par>
                                <p:cTn fill="hold" nodeType="withEffect" presetClass="entr" presetID="10" presetSubtype="0">
                                  <p:stCondLst>
                                    <p:cond delay="0"/>
                                  </p:stCondLst>
                                  <p:childTnLst>
                                    <p:set>
                                      <p:cBhvr>
                                        <p:cTn dur="1" fill="hold">
                                          <p:stCondLst>
                                            <p:cond delay="0"/>
                                          </p:stCondLst>
                                        </p:cTn>
                                        <p:tgtEl>
                                          <p:spTgt spid="208"/>
                                        </p:tgtEl>
                                        <p:attrNameLst>
                                          <p:attrName>style.visibility</p:attrName>
                                        </p:attrNameLst>
                                      </p:cBhvr>
                                      <p:to>
                                        <p:strVal val="visible"/>
                                      </p:to>
                                    </p:set>
                                    <p:animEffect filter="fade" transition="in">
                                      <p:cBhvr>
                                        <p:cTn dur="500"/>
                                        <p:tgtEl>
                                          <p:spTgt spid="208"/>
                                        </p:tgtEl>
                                      </p:cBhvr>
                                    </p:animEffect>
                                  </p:childTnLst>
                                </p:cTn>
                              </p:par>
                              <p:par>
                                <p:cTn fill="hold" nodeType="withEffect" presetClass="entr" presetID="10" presetSubtype="0">
                                  <p:stCondLst>
                                    <p:cond delay="0"/>
                                  </p:stCondLst>
                                  <p:childTnLst>
                                    <p:set>
                                      <p:cBhvr>
                                        <p:cTn dur="1" fill="hold">
                                          <p:stCondLst>
                                            <p:cond delay="0"/>
                                          </p:stCondLst>
                                        </p:cTn>
                                        <p:tgtEl>
                                          <p:spTgt spid="210"/>
                                        </p:tgtEl>
                                        <p:attrNameLst>
                                          <p:attrName>style.visibility</p:attrName>
                                        </p:attrNameLst>
                                      </p:cBhvr>
                                      <p:to>
                                        <p:strVal val="visible"/>
                                      </p:to>
                                    </p:set>
                                    <p:animEffect filter="fade" transition="in">
                                      <p:cBhvr>
                                        <p:cTn dur="500"/>
                                        <p:tgtEl>
                                          <p:spTgt spid="210"/>
                                        </p:tgtEl>
                                      </p:cBhvr>
                                    </p:animEffect>
                                  </p:childTnLst>
                                </p:cTn>
                              </p:par>
                              <p:par>
                                <p:cTn fill="hold" nodeType="withEffect" presetClass="entr" presetID="10" presetSubtype="0">
                                  <p:stCondLst>
                                    <p:cond delay="0"/>
                                  </p:stCondLst>
                                  <p:childTnLst>
                                    <p:set>
                                      <p:cBhvr>
                                        <p:cTn dur="1" fill="hold">
                                          <p:stCondLst>
                                            <p:cond delay="0"/>
                                          </p:stCondLst>
                                        </p:cTn>
                                        <p:tgtEl>
                                          <p:spTgt spid="209"/>
                                        </p:tgtEl>
                                        <p:attrNameLst>
                                          <p:attrName>style.visibility</p:attrName>
                                        </p:attrNameLst>
                                      </p:cBhvr>
                                      <p:to>
                                        <p:strVal val="visible"/>
                                      </p:to>
                                    </p:set>
                                    <p:animEffect filter="fade" transition="in">
                                      <p:cBhvr>
                                        <p:cTn dur="500"/>
                                        <p:tgtEl>
                                          <p:spTgt spid="20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1"/>
                                        </p:tgtEl>
                                        <p:attrNameLst>
                                          <p:attrName>style.visibility</p:attrName>
                                        </p:attrNameLst>
                                      </p:cBhvr>
                                      <p:to>
                                        <p:strVal val="visible"/>
                                      </p:to>
                                    </p:set>
                                    <p:animEffect filter="fade" transition="in">
                                      <p:cBhvr>
                                        <p:cTn dur="500"/>
                                        <p:tgtEl>
                                          <p:spTgt spid="221"/>
                                        </p:tgtEl>
                                      </p:cBhvr>
                                    </p:animEffect>
                                  </p:childTnLst>
                                </p:cTn>
                              </p:par>
                              <p:par>
                                <p:cTn fill="hold" nodeType="withEffect" presetClass="entr" presetID="10" presetSubtype="0">
                                  <p:stCondLst>
                                    <p:cond delay="0"/>
                                  </p:stCondLst>
                                  <p:childTnLst>
                                    <p:set>
                                      <p:cBhvr>
                                        <p:cTn dur="1" fill="hold">
                                          <p:stCondLst>
                                            <p:cond delay="0"/>
                                          </p:stCondLst>
                                        </p:cTn>
                                        <p:tgtEl>
                                          <p:spTgt spid="222"/>
                                        </p:tgtEl>
                                        <p:attrNameLst>
                                          <p:attrName>style.visibility</p:attrName>
                                        </p:attrNameLst>
                                      </p:cBhvr>
                                      <p:to>
                                        <p:strVal val="visible"/>
                                      </p:to>
                                    </p:set>
                                    <p:animEffect filter="fade" transition="in">
                                      <p:cBhvr>
                                        <p:cTn dur="500"/>
                                        <p:tgtEl>
                                          <p:spTgt spid="222"/>
                                        </p:tgtEl>
                                      </p:cBhvr>
                                    </p:animEffect>
                                  </p:childTnLst>
                                </p:cTn>
                              </p:par>
                              <p:par>
                                <p:cTn fill="hold" nodeType="withEffect" presetClass="entr" presetID="10" presetSubtype="0">
                                  <p:stCondLst>
                                    <p:cond delay="0"/>
                                  </p:stCondLst>
                                  <p:childTnLst>
                                    <p:set>
                                      <p:cBhvr>
                                        <p:cTn dur="1" fill="hold">
                                          <p:stCondLst>
                                            <p:cond delay="0"/>
                                          </p:stCondLst>
                                        </p:cTn>
                                        <p:tgtEl>
                                          <p:spTgt spid="223"/>
                                        </p:tgtEl>
                                        <p:attrNameLst>
                                          <p:attrName>style.visibility</p:attrName>
                                        </p:attrNameLst>
                                      </p:cBhvr>
                                      <p:to>
                                        <p:strVal val="visible"/>
                                      </p:to>
                                    </p:set>
                                    <p:animEffect filter="fade" transition="in">
                                      <p:cBhvr>
                                        <p:cTn dur="500"/>
                                        <p:tgtEl>
                                          <p:spTgt spid="223"/>
                                        </p:tgtEl>
                                      </p:cBhvr>
                                    </p:animEffect>
                                  </p:childTnLst>
                                </p:cTn>
                              </p:par>
                              <p:par>
                                <p:cTn fill="hold" nodeType="withEffect" presetClass="entr" presetID="10" presetSubtype="0">
                                  <p:stCondLst>
                                    <p:cond delay="0"/>
                                  </p:stCondLst>
                                  <p:childTnLst>
                                    <p:set>
                                      <p:cBhvr>
                                        <p:cTn dur="1" fill="hold">
                                          <p:stCondLst>
                                            <p:cond delay="0"/>
                                          </p:stCondLst>
                                        </p:cTn>
                                        <p:tgtEl>
                                          <p:spTgt spid="211"/>
                                        </p:tgtEl>
                                        <p:attrNameLst>
                                          <p:attrName>style.visibility</p:attrName>
                                        </p:attrNameLst>
                                      </p:cBhvr>
                                      <p:to>
                                        <p:strVal val="visible"/>
                                      </p:to>
                                    </p:set>
                                    <p:animEffect filter="fade" transition="in">
                                      <p:cBhvr>
                                        <p:cTn dur="500"/>
                                        <p:tgtEl>
                                          <p:spTgt spid="211"/>
                                        </p:tgtEl>
                                      </p:cBhvr>
                                    </p:animEffect>
                                  </p:childTnLst>
                                </p:cTn>
                              </p:par>
                              <p:par>
                                <p:cTn fill="hold" nodeType="withEffect" presetClass="entr" presetID="10" presetSubtype="0">
                                  <p:stCondLst>
                                    <p:cond delay="0"/>
                                  </p:stCondLst>
                                  <p:childTnLst>
                                    <p:set>
                                      <p:cBhvr>
                                        <p:cTn dur="1" fill="hold">
                                          <p:stCondLst>
                                            <p:cond delay="0"/>
                                          </p:stCondLst>
                                        </p:cTn>
                                        <p:tgtEl>
                                          <p:spTgt spid="219"/>
                                        </p:tgtEl>
                                        <p:attrNameLst>
                                          <p:attrName>style.visibility</p:attrName>
                                        </p:attrNameLst>
                                      </p:cBhvr>
                                      <p:to>
                                        <p:strVal val="visible"/>
                                      </p:to>
                                    </p:set>
                                    <p:animEffect filter="fade" transition="in">
                                      <p:cBhvr>
                                        <p:cTn dur="500"/>
                                        <p:tgtEl>
                                          <p:spTgt spid="219"/>
                                        </p:tgtEl>
                                      </p:cBhvr>
                                    </p:animEffect>
                                  </p:childTnLst>
                                </p:cTn>
                              </p:par>
                              <p:par>
                                <p:cTn fill="hold" nodeType="withEffect" presetClass="entr" presetID="10" presetSubtype="0">
                                  <p:stCondLst>
                                    <p:cond delay="1000"/>
                                  </p:stCondLst>
                                  <p:childTnLst>
                                    <p:set>
                                      <p:cBhvr>
                                        <p:cTn dur="1" fill="hold">
                                          <p:stCondLst>
                                            <p:cond delay="0"/>
                                          </p:stCondLst>
                                        </p:cTn>
                                        <p:tgtEl>
                                          <p:spTgt spid="212"/>
                                        </p:tgtEl>
                                        <p:attrNameLst>
                                          <p:attrName>style.visibility</p:attrName>
                                        </p:attrNameLst>
                                      </p:cBhvr>
                                      <p:to>
                                        <p:strVal val="visible"/>
                                      </p:to>
                                    </p:set>
                                    <p:animEffect filter="fade" transition="in">
                                      <p:cBhvr>
                                        <p:cTn dur="500"/>
                                        <p:tgtEl>
                                          <p:spTgt spid="212"/>
                                        </p:tgtEl>
                                      </p:cBhvr>
                                    </p:animEffect>
                                  </p:childTnLst>
                                </p:cTn>
                              </p:par>
                              <p:par>
                                <p:cTn fill="hold" nodeType="withEffect" presetClass="entr" presetID="10" presetSubtype="0">
                                  <p:stCondLst>
                                    <p:cond delay="1000"/>
                                  </p:stCondLst>
                                  <p:childTnLst>
                                    <p:set>
                                      <p:cBhvr>
                                        <p:cTn dur="1" fill="hold">
                                          <p:stCondLst>
                                            <p:cond delay="0"/>
                                          </p:stCondLst>
                                        </p:cTn>
                                        <p:tgtEl>
                                          <p:spTgt spid="213"/>
                                        </p:tgtEl>
                                        <p:attrNameLst>
                                          <p:attrName>style.visibility</p:attrName>
                                        </p:attrNameLst>
                                      </p:cBhvr>
                                      <p:to>
                                        <p:strVal val="visible"/>
                                      </p:to>
                                    </p:set>
                                    <p:animEffect filter="fade" transition="in">
                                      <p:cBhvr>
                                        <p:cTn dur="500"/>
                                        <p:tgtEl>
                                          <p:spTgt spid="213"/>
                                        </p:tgtEl>
                                      </p:cBhvr>
                                    </p:animEffect>
                                  </p:childTnLst>
                                </p:cTn>
                              </p:par>
                              <p:par>
                                <p:cTn fill="hold" nodeType="withEffect" presetClass="entr" presetID="10" presetSubtype="0">
                                  <p:stCondLst>
                                    <p:cond delay="1000"/>
                                  </p:stCondLst>
                                  <p:childTnLst>
                                    <p:set>
                                      <p:cBhvr>
                                        <p:cTn dur="1" fill="hold">
                                          <p:stCondLst>
                                            <p:cond delay="0"/>
                                          </p:stCondLst>
                                        </p:cTn>
                                        <p:tgtEl>
                                          <p:spTgt spid="214"/>
                                        </p:tgtEl>
                                        <p:attrNameLst>
                                          <p:attrName>style.visibility</p:attrName>
                                        </p:attrNameLst>
                                      </p:cBhvr>
                                      <p:to>
                                        <p:strVal val="visible"/>
                                      </p:to>
                                    </p:set>
                                    <p:animEffect filter="fade" transition="in">
                                      <p:cBhvr>
                                        <p:cTn dur="500"/>
                                        <p:tgtEl>
                                          <p:spTgt spid="214"/>
                                        </p:tgtEl>
                                      </p:cBhvr>
                                    </p:animEffect>
                                  </p:childTnLst>
                                </p:cTn>
                              </p:par>
                              <p:par>
                                <p:cTn fill="hold" nodeType="withEffect" presetClass="entr" presetID="10" presetSubtype="0">
                                  <p:stCondLst>
                                    <p:cond delay="1000"/>
                                  </p:stCondLst>
                                  <p:childTnLst>
                                    <p:set>
                                      <p:cBhvr>
                                        <p:cTn dur="1" fill="hold">
                                          <p:stCondLst>
                                            <p:cond delay="0"/>
                                          </p:stCondLst>
                                        </p:cTn>
                                        <p:tgtEl>
                                          <p:spTgt spid="215"/>
                                        </p:tgtEl>
                                        <p:attrNameLst>
                                          <p:attrName>style.visibility</p:attrName>
                                        </p:attrNameLst>
                                      </p:cBhvr>
                                      <p:to>
                                        <p:strVal val="visible"/>
                                      </p:to>
                                    </p:set>
                                    <p:animEffect filter="fade" transition="in">
                                      <p:cBhvr>
                                        <p:cTn dur="500"/>
                                        <p:tgtEl>
                                          <p:spTgt spid="215"/>
                                        </p:tgtEl>
                                      </p:cBhvr>
                                    </p:animEffect>
                                  </p:childTnLst>
                                </p:cTn>
                              </p:par>
                              <p:par>
                                <p:cTn fill="hold" nodeType="withEffect" presetClass="entr" presetID="10" presetSubtype="0">
                                  <p:stCondLst>
                                    <p:cond delay="1000"/>
                                  </p:stCondLst>
                                  <p:childTnLst>
                                    <p:set>
                                      <p:cBhvr>
                                        <p:cTn dur="1" fill="hold">
                                          <p:stCondLst>
                                            <p:cond delay="0"/>
                                          </p:stCondLst>
                                        </p:cTn>
                                        <p:tgtEl>
                                          <p:spTgt spid="216"/>
                                        </p:tgtEl>
                                        <p:attrNameLst>
                                          <p:attrName>style.visibility</p:attrName>
                                        </p:attrNameLst>
                                      </p:cBhvr>
                                      <p:to>
                                        <p:strVal val="visible"/>
                                      </p:to>
                                    </p:set>
                                    <p:animEffect filter="fade" transition="in">
                                      <p:cBhvr>
                                        <p:cTn dur="500"/>
                                        <p:tgtEl>
                                          <p:spTgt spid="216"/>
                                        </p:tgtEl>
                                      </p:cBhvr>
                                    </p:animEffect>
                                  </p:childTnLst>
                                </p:cTn>
                              </p:par>
                              <p:par>
                                <p:cTn fill="hold" nodeType="withEffect" presetClass="entr" presetID="10" presetSubtype="0">
                                  <p:stCondLst>
                                    <p:cond delay="1000"/>
                                  </p:stCondLst>
                                  <p:childTnLst>
                                    <p:set>
                                      <p:cBhvr>
                                        <p:cTn dur="1" fill="hold">
                                          <p:stCondLst>
                                            <p:cond delay="0"/>
                                          </p:stCondLst>
                                        </p:cTn>
                                        <p:tgtEl>
                                          <p:spTgt spid="217"/>
                                        </p:tgtEl>
                                        <p:attrNameLst>
                                          <p:attrName>style.visibility</p:attrName>
                                        </p:attrNameLst>
                                      </p:cBhvr>
                                      <p:to>
                                        <p:strVal val="visible"/>
                                      </p:to>
                                    </p:set>
                                    <p:animEffect filter="fade" transition="in">
                                      <p:cBhvr>
                                        <p:cTn dur="500"/>
                                        <p:tgtEl>
                                          <p:spTgt spid="217"/>
                                        </p:tgtEl>
                                      </p:cBhvr>
                                    </p:animEffect>
                                  </p:childTnLst>
                                </p:cTn>
                              </p:par>
                              <p:par>
                                <p:cTn fill="hold" nodeType="withEffect" presetClass="entr" presetID="10" presetSubtype="0">
                                  <p:stCondLst>
                                    <p:cond delay="1000"/>
                                  </p:stCondLst>
                                  <p:childTnLst>
                                    <p:set>
                                      <p:cBhvr>
                                        <p:cTn dur="1" fill="hold">
                                          <p:stCondLst>
                                            <p:cond delay="0"/>
                                          </p:stCondLst>
                                        </p:cTn>
                                        <p:tgtEl>
                                          <p:spTgt spid="218"/>
                                        </p:tgtEl>
                                        <p:attrNameLst>
                                          <p:attrName>style.visibility</p:attrName>
                                        </p:attrNameLst>
                                      </p:cBhvr>
                                      <p:to>
                                        <p:strVal val="visible"/>
                                      </p:to>
                                    </p:set>
                                    <p:animEffect filter="fade" transition="in">
                                      <p:cBhvr>
                                        <p:cTn dur="500"/>
                                        <p:tgtEl>
                                          <p:spTgt spid="218"/>
                                        </p:tgtEl>
                                      </p:cBhvr>
                                    </p:animEffect>
                                  </p:childTnLst>
                                </p:cTn>
                              </p:par>
                              <p:par>
                                <p:cTn fill="hold" nodeType="withEffect" presetClass="entr" presetID="10" presetSubtype="0">
                                  <p:stCondLst>
                                    <p:cond delay="1000"/>
                                  </p:stCondLst>
                                  <p:childTnLst>
                                    <p:set>
                                      <p:cBhvr>
                                        <p:cTn dur="1" fill="hold">
                                          <p:stCondLst>
                                            <p:cond delay="0"/>
                                          </p:stCondLst>
                                        </p:cTn>
                                        <p:tgtEl>
                                          <p:spTgt spid="220"/>
                                        </p:tgtEl>
                                        <p:attrNameLst>
                                          <p:attrName>style.visibility</p:attrName>
                                        </p:attrNameLst>
                                      </p:cBhvr>
                                      <p:to>
                                        <p:strVal val="visible"/>
                                      </p:to>
                                    </p:set>
                                    <p:animEffect filter="fade" transition="in">
                                      <p:cBhvr>
                                        <p:cTn dur="500"/>
                                        <p:tgtEl>
                                          <p:spTgt spid="22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2" presetSubtype="2">
                                  <p:stCondLst>
                                    <p:cond delay="0"/>
                                  </p:stCondLst>
                                  <p:childTnLst>
                                    <p:anim calcmode="lin" valueType="num">
                                      <p:cBhvr additive="base">
                                        <p:cTn dur="500"/>
                                        <p:tgtEl>
                                          <p:spTgt spid="221"/>
                                        </p:tgtEl>
                                        <p:attrNameLst>
                                          <p:attrName>ppt_x</p:attrName>
                                        </p:attrNameLst>
                                      </p:cBhvr>
                                      <p:tavLst>
                                        <p:tav fmla="" tm="0">
                                          <p:val>
                                            <p:strVal val="#ppt_x"/>
                                          </p:val>
                                        </p:tav>
                                        <p:tav fmla="" tm="100000">
                                          <p:val>
                                            <p:strVal val="#ppt_x+1"/>
                                          </p:val>
                                        </p:tav>
                                      </p:tavLst>
                                    </p:anim>
                                    <p:set>
                                      <p:cBhvr>
                                        <p:cTn dur="1" fill="hold">
                                          <p:stCondLst>
                                            <p:cond delay="500"/>
                                          </p:stCondLst>
                                        </p:cTn>
                                        <p:tgtEl>
                                          <p:spTgt spid="221"/>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2" presetSubtype="2">
                                  <p:stCondLst>
                                    <p:cond delay="0"/>
                                  </p:stCondLst>
                                  <p:childTnLst>
                                    <p:anim calcmode="lin" valueType="num">
                                      <p:cBhvr additive="base">
                                        <p:cTn dur="500"/>
                                        <p:tgtEl>
                                          <p:spTgt spid="222"/>
                                        </p:tgtEl>
                                        <p:attrNameLst>
                                          <p:attrName>ppt_x</p:attrName>
                                        </p:attrNameLst>
                                      </p:cBhvr>
                                      <p:tavLst>
                                        <p:tav fmla="" tm="0">
                                          <p:val>
                                            <p:strVal val="#ppt_x"/>
                                          </p:val>
                                        </p:tav>
                                        <p:tav fmla="" tm="100000">
                                          <p:val>
                                            <p:strVal val="#ppt_x+1"/>
                                          </p:val>
                                        </p:tav>
                                      </p:tavLst>
                                    </p:anim>
                                    <p:set>
                                      <p:cBhvr>
                                        <p:cTn dur="1" fill="hold">
                                          <p:stCondLst>
                                            <p:cond delay="500"/>
                                          </p:stCondLst>
                                        </p:cTn>
                                        <p:tgtEl>
                                          <p:spTgt spid="222"/>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2" presetSubtype="2">
                                  <p:stCondLst>
                                    <p:cond delay="0"/>
                                  </p:stCondLst>
                                  <p:childTnLst>
                                    <p:anim calcmode="lin" valueType="num">
                                      <p:cBhvr additive="base">
                                        <p:cTn dur="500"/>
                                        <p:tgtEl>
                                          <p:spTgt spid="223"/>
                                        </p:tgtEl>
                                        <p:attrNameLst>
                                          <p:attrName>ppt_x</p:attrName>
                                        </p:attrNameLst>
                                      </p:cBhvr>
                                      <p:tavLst>
                                        <p:tav fmla="" tm="0">
                                          <p:val>
                                            <p:strVal val="#ppt_x"/>
                                          </p:val>
                                        </p:tav>
                                        <p:tav fmla="" tm="100000">
                                          <p:val>
                                            <p:strVal val="#ppt_x+1"/>
                                          </p:val>
                                        </p:tav>
                                      </p:tavLst>
                                    </p:anim>
                                    <p:set>
                                      <p:cBhvr>
                                        <p:cTn dur="1" fill="hold">
                                          <p:stCondLst>
                                            <p:cond delay="500"/>
                                          </p:stCondLst>
                                        </p:cTn>
                                        <p:tgtEl>
                                          <p:spTgt spid="223"/>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id="235" name="Google Shape;235;g34e8b0a7fff_0_880"/>
          <p:cNvSpPr txBox="1"/>
          <p:nvPr/>
        </p:nvSpPr>
        <p:spPr>
          <a:xfrm>
            <a:off x="328325" y="86100"/>
            <a:ext cx="6598800" cy="3636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00000"/>
              </a:buClr>
              <a:buSzPts val="3000"/>
              <a:buFont typeface="Arial"/>
              <a:buNone/>
            </a:pPr>
            <a:r>
              <a:rPr b="1" i="0" lang="en-US" sz="3000" u="none" cap="none" strike="noStrike">
                <a:solidFill>
                  <a:srgbClr val="9D0F14"/>
                </a:solidFill>
                <a:latin typeface="Alumni Sans"/>
                <a:ea typeface="Alumni Sans"/>
                <a:cs typeface="Alumni Sans"/>
                <a:sym typeface="Alumni Sans"/>
              </a:rPr>
              <a:t>Monitoring</a:t>
            </a:r>
            <a:endParaRPr b="1" i="0" sz="3000" u="none" cap="none" strike="noStrike">
              <a:solidFill>
                <a:srgbClr val="9D0F14"/>
              </a:solidFill>
              <a:latin typeface="Alumni Sans"/>
              <a:ea typeface="Alumni Sans"/>
              <a:cs typeface="Alumni Sans"/>
              <a:sym typeface="Alumni Sans"/>
            </a:endParaRPr>
          </a:p>
        </p:txBody>
      </p:sp>
      <p:cxnSp>
        <p:nvCxnSpPr>
          <p:cNvPr id="236" name="Google Shape;236;g34e8b0a7fff_0_880"/>
          <p:cNvCxnSpPr/>
          <p:nvPr/>
        </p:nvCxnSpPr>
        <p:spPr>
          <a:xfrm>
            <a:off x="328336" y="542750"/>
            <a:ext cx="8234100" cy="0"/>
          </a:xfrm>
          <a:prstGeom prst="straightConnector1">
            <a:avLst/>
          </a:prstGeom>
          <a:noFill/>
          <a:ln cap="flat" cmpd="sng" w="9525">
            <a:solidFill>
              <a:srgbClr val="9D0F14"/>
            </a:solidFill>
            <a:prstDash val="solid"/>
            <a:round/>
            <a:headEnd len="sm" w="sm" type="none"/>
            <a:tailEnd len="sm" w="sm" type="none"/>
          </a:ln>
        </p:spPr>
      </p:cxnSp>
      <p:pic>
        <p:nvPicPr>
          <p:cNvPr id="237" name="Google Shape;237;g34e8b0a7fff_0_880"/>
          <p:cNvPicPr preferRelativeResize="0"/>
          <p:nvPr/>
        </p:nvPicPr>
        <p:blipFill rotWithShape="1">
          <a:blip r:embed="rId3">
            <a:alphaModFix/>
          </a:blip>
          <a:srcRect b="0" l="0" r="0" t="537"/>
          <a:stretch/>
        </p:blipFill>
        <p:spPr>
          <a:xfrm>
            <a:off x="1631338" y="635800"/>
            <a:ext cx="5333875" cy="436742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sp>
        <p:nvSpPr>
          <p:cNvPr id="242" name="Google Shape;242;g335e6949751_2_279"/>
          <p:cNvSpPr txBox="1"/>
          <p:nvPr/>
        </p:nvSpPr>
        <p:spPr>
          <a:xfrm>
            <a:off x="6604316" y="3287850"/>
            <a:ext cx="423300" cy="115500"/>
          </a:xfrm>
          <a:prstGeom prst="rect">
            <a:avLst/>
          </a:prstGeom>
          <a:noFill/>
          <a:ln>
            <a:noFill/>
          </a:ln>
        </p:spPr>
        <p:txBody>
          <a:bodyPr anchorCtr="0" anchor="b" bIns="19050" lIns="19050" spcFirstLastPara="1" rIns="19050" wrap="square" tIns="19050">
            <a:spAutoFit/>
          </a:bodyPr>
          <a:lstStyle/>
          <a:p>
            <a:pPr indent="0" lvl="0" marL="0" marR="0" rtl="0" algn="ctr">
              <a:lnSpc>
                <a:spcPct val="100000"/>
              </a:lnSpc>
              <a:spcBef>
                <a:spcPts val="0"/>
              </a:spcBef>
              <a:spcAft>
                <a:spcPts val="0"/>
              </a:spcAft>
              <a:buClr>
                <a:srgbClr val="000000"/>
              </a:buClr>
              <a:buSzPts val="500"/>
              <a:buFont typeface="Arial"/>
              <a:buNone/>
            </a:pPr>
            <a:fld id="{00000000-1234-1234-1234-123412341234}" type="slidenum">
              <a:rPr b="0" i="0" lang="en-US" sz="500" u="none" cap="none" strike="noStrike">
                <a:solidFill>
                  <a:schemeClr val="lt1"/>
                </a:solidFill>
                <a:latin typeface="Arial"/>
                <a:ea typeface="Arial"/>
                <a:cs typeface="Arial"/>
                <a:sym typeface="Arial"/>
              </a:rPr>
              <a:t>‹#›</a:t>
            </a:fld>
            <a:endParaRPr b="0" i="0" sz="700" u="none" cap="none" strike="noStrike">
              <a:solidFill>
                <a:schemeClr val="lt1"/>
              </a:solidFill>
              <a:latin typeface="Helvetica Neue"/>
              <a:ea typeface="Helvetica Neue"/>
              <a:cs typeface="Helvetica Neue"/>
              <a:sym typeface="Helvetica Neue"/>
            </a:endParaRPr>
          </a:p>
        </p:txBody>
      </p:sp>
      <p:sp>
        <p:nvSpPr>
          <p:cNvPr id="243" name="Google Shape;243;g335e6949751_2_279"/>
          <p:cNvSpPr txBox="1"/>
          <p:nvPr/>
        </p:nvSpPr>
        <p:spPr>
          <a:xfrm>
            <a:off x="409225" y="145050"/>
            <a:ext cx="8172900" cy="473700"/>
          </a:xfrm>
          <a:prstGeom prst="rect">
            <a:avLst/>
          </a:prstGeom>
          <a:noFill/>
          <a:ln>
            <a:noFill/>
          </a:ln>
        </p:spPr>
        <p:txBody>
          <a:bodyPr anchorCtr="0" anchor="t" bIns="0" lIns="0" spcFirstLastPara="1" rIns="0" wrap="square" tIns="0">
            <a:noAutofit/>
          </a:bodyPr>
          <a:lstStyle/>
          <a:p>
            <a:pPr indent="0" lvl="0" marL="0" marR="0" rtl="0" algn="l">
              <a:lnSpc>
                <a:spcPct val="90000"/>
              </a:lnSpc>
              <a:spcBef>
                <a:spcPts val="0"/>
              </a:spcBef>
              <a:spcAft>
                <a:spcPts val="0"/>
              </a:spcAft>
              <a:buClr>
                <a:srgbClr val="000000"/>
              </a:buClr>
              <a:buSzPts val="3500"/>
              <a:buFont typeface="Arial"/>
              <a:buNone/>
            </a:pPr>
            <a:r>
              <a:rPr b="1" i="0" lang="en-US" sz="3500" u="none" cap="none" strike="noStrike">
                <a:solidFill>
                  <a:srgbClr val="9D0F14"/>
                </a:solidFill>
                <a:latin typeface="Alumni Sans"/>
                <a:ea typeface="Alumni Sans"/>
                <a:cs typeface="Alumni Sans"/>
                <a:sym typeface="Alumni Sans"/>
              </a:rPr>
              <a:t>Follow-up</a:t>
            </a:r>
            <a:endParaRPr b="1" i="0" sz="3500" u="none" cap="none" strike="noStrike">
              <a:solidFill>
                <a:srgbClr val="9D0F14"/>
              </a:solidFill>
              <a:latin typeface="Alumni Sans"/>
              <a:ea typeface="Alumni Sans"/>
              <a:cs typeface="Alumni Sans"/>
              <a:sym typeface="Alumni Sans"/>
            </a:endParaRPr>
          </a:p>
        </p:txBody>
      </p:sp>
      <p:cxnSp>
        <p:nvCxnSpPr>
          <p:cNvPr id="244" name="Google Shape;244;g335e6949751_2_279"/>
          <p:cNvCxnSpPr/>
          <p:nvPr/>
        </p:nvCxnSpPr>
        <p:spPr>
          <a:xfrm>
            <a:off x="342900" y="720828"/>
            <a:ext cx="8234100" cy="0"/>
          </a:xfrm>
          <a:prstGeom prst="straightConnector1">
            <a:avLst/>
          </a:prstGeom>
          <a:noFill/>
          <a:ln cap="flat" cmpd="sng" w="9525">
            <a:solidFill>
              <a:srgbClr val="9D0F14"/>
            </a:solidFill>
            <a:prstDash val="solid"/>
            <a:round/>
            <a:headEnd len="sm" w="sm" type="none"/>
            <a:tailEnd len="sm" w="sm" type="none"/>
          </a:ln>
        </p:spPr>
      </p:cxnSp>
      <p:pic>
        <p:nvPicPr>
          <p:cNvPr id="245" name="Google Shape;245;g335e6949751_2_279"/>
          <p:cNvPicPr preferRelativeResize="0"/>
          <p:nvPr/>
        </p:nvPicPr>
        <p:blipFill rotWithShape="1">
          <a:blip r:embed="rId3">
            <a:alphaModFix/>
          </a:blip>
          <a:srcRect b="0" l="0" r="0" t="0"/>
          <a:stretch/>
        </p:blipFill>
        <p:spPr>
          <a:xfrm>
            <a:off x="1249786" y="1634214"/>
            <a:ext cx="2623575" cy="2623575"/>
          </a:xfrm>
          <a:prstGeom prst="rect">
            <a:avLst/>
          </a:prstGeom>
          <a:noFill/>
          <a:ln>
            <a:noFill/>
          </a:ln>
        </p:spPr>
      </p:pic>
      <p:sp>
        <p:nvSpPr>
          <p:cNvPr id="246" name="Google Shape;246;g335e6949751_2_279"/>
          <p:cNvSpPr txBox="1"/>
          <p:nvPr/>
        </p:nvSpPr>
        <p:spPr>
          <a:xfrm>
            <a:off x="931673" y="963450"/>
            <a:ext cx="3107400" cy="2439900"/>
          </a:xfrm>
          <a:prstGeom prst="rect">
            <a:avLst/>
          </a:prstGeom>
          <a:noFill/>
          <a:ln>
            <a:noFill/>
          </a:ln>
        </p:spPr>
        <p:txBody>
          <a:bodyPr anchorCtr="0" anchor="t" bIns="0" lIns="0" spcFirstLastPara="1" rIns="0" wrap="square" tIns="0">
            <a:noAutofit/>
          </a:bodyPr>
          <a:lstStyle/>
          <a:p>
            <a:pPr indent="-374650" lvl="0" marL="457200" marR="0" rtl="0" algn="l">
              <a:lnSpc>
                <a:spcPct val="100000"/>
              </a:lnSpc>
              <a:spcBef>
                <a:spcPts val="1200"/>
              </a:spcBef>
              <a:spcAft>
                <a:spcPts val="1200"/>
              </a:spcAft>
              <a:buClr>
                <a:srgbClr val="000000"/>
              </a:buClr>
              <a:buSzPts val="2300"/>
              <a:buFont typeface="Georgia"/>
              <a:buChar char="❏"/>
            </a:pPr>
            <a:r>
              <a:rPr b="0" i="0" lang="en-US" sz="2300" u="none" cap="none" strike="noStrike">
                <a:solidFill>
                  <a:srgbClr val="000000"/>
                </a:solidFill>
                <a:latin typeface="Georgia"/>
                <a:ea typeface="Georgia"/>
                <a:cs typeface="Georgia"/>
                <a:sym typeface="Georgia"/>
              </a:rPr>
              <a:t>Health and Safety</a:t>
            </a:r>
            <a:endParaRPr b="0" i="0" sz="1400" u="none" cap="none" strike="noStrike">
              <a:solidFill>
                <a:srgbClr val="000000"/>
              </a:solidFill>
              <a:latin typeface="Arial"/>
              <a:ea typeface="Arial"/>
              <a:cs typeface="Arial"/>
              <a:sym typeface="Arial"/>
            </a:endParaRPr>
          </a:p>
        </p:txBody>
      </p:sp>
      <p:sp>
        <p:nvSpPr>
          <p:cNvPr id="247" name="Google Shape;247;g335e6949751_2_279"/>
          <p:cNvSpPr txBox="1"/>
          <p:nvPr/>
        </p:nvSpPr>
        <p:spPr>
          <a:xfrm>
            <a:off x="4890409" y="963450"/>
            <a:ext cx="3107400" cy="2439900"/>
          </a:xfrm>
          <a:prstGeom prst="rect">
            <a:avLst/>
          </a:prstGeom>
          <a:noFill/>
          <a:ln>
            <a:noFill/>
          </a:ln>
        </p:spPr>
        <p:txBody>
          <a:bodyPr anchorCtr="0" anchor="t" bIns="0" lIns="0" spcFirstLastPara="1" rIns="0" wrap="square" tIns="0">
            <a:noAutofit/>
          </a:bodyPr>
          <a:lstStyle/>
          <a:p>
            <a:pPr indent="-374650" lvl="0" marL="457200" marR="0" rtl="0" algn="l">
              <a:lnSpc>
                <a:spcPct val="100000"/>
              </a:lnSpc>
              <a:spcBef>
                <a:spcPts val="1200"/>
              </a:spcBef>
              <a:spcAft>
                <a:spcPts val="1200"/>
              </a:spcAft>
              <a:buClr>
                <a:srgbClr val="000000"/>
              </a:buClr>
              <a:buSzPts val="2300"/>
              <a:buFont typeface="Georgia"/>
              <a:buChar char="❏"/>
            </a:pPr>
            <a:r>
              <a:rPr b="0" i="0" lang="en-US" sz="2300" u="none" cap="none" strike="noStrike">
                <a:solidFill>
                  <a:srgbClr val="000000"/>
                </a:solidFill>
                <a:latin typeface="Georgia"/>
                <a:ea typeface="Georgia"/>
                <a:cs typeface="Georgia"/>
                <a:sym typeface="Georgia"/>
              </a:rPr>
              <a:t>Case Management</a:t>
            </a:r>
            <a:endParaRPr b="0" i="0" sz="1400" u="none" cap="none" strike="noStrike">
              <a:solidFill>
                <a:srgbClr val="000000"/>
              </a:solidFill>
              <a:latin typeface="Arial"/>
              <a:ea typeface="Arial"/>
              <a:cs typeface="Arial"/>
              <a:sym typeface="Arial"/>
            </a:endParaRPr>
          </a:p>
        </p:txBody>
      </p:sp>
      <p:pic>
        <p:nvPicPr>
          <p:cNvPr id="248" name="Google Shape;248;g335e6949751_2_279"/>
          <p:cNvPicPr preferRelativeResize="0"/>
          <p:nvPr/>
        </p:nvPicPr>
        <p:blipFill rotWithShape="1">
          <a:blip r:embed="rId4">
            <a:alphaModFix/>
          </a:blip>
          <a:srcRect b="0" l="0" r="0" t="0"/>
          <a:stretch/>
        </p:blipFill>
        <p:spPr>
          <a:xfrm>
            <a:off x="5168984" y="1670888"/>
            <a:ext cx="2550249" cy="2550249"/>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 name="Shape 252"/>
        <p:cNvGrpSpPr/>
        <p:nvPr/>
      </p:nvGrpSpPr>
      <p:grpSpPr>
        <a:xfrm>
          <a:off x="0" y="0"/>
          <a:ext cx="0" cy="0"/>
          <a:chOff x="0" y="0"/>
          <a:chExt cx="0" cy="0"/>
        </a:xfrm>
      </p:grpSpPr>
      <p:pic>
        <p:nvPicPr>
          <p:cNvPr id="253" name="Google Shape;253;p5"/>
          <p:cNvPicPr preferRelativeResize="0"/>
          <p:nvPr/>
        </p:nvPicPr>
        <p:blipFill rotWithShape="1">
          <a:blip r:embed="rId3">
            <a:alphaModFix/>
          </a:blip>
          <a:srcRect b="0" l="0" r="0" t="0"/>
          <a:stretch/>
        </p:blipFill>
        <p:spPr>
          <a:xfrm>
            <a:off x="1481125" y="1163861"/>
            <a:ext cx="734547" cy="650694"/>
          </a:xfrm>
          <a:prstGeom prst="rect">
            <a:avLst/>
          </a:prstGeom>
          <a:noFill/>
          <a:ln>
            <a:noFill/>
          </a:ln>
        </p:spPr>
      </p:pic>
      <p:pic>
        <p:nvPicPr>
          <p:cNvPr id="254" name="Google Shape;254;p5"/>
          <p:cNvPicPr preferRelativeResize="0"/>
          <p:nvPr/>
        </p:nvPicPr>
        <p:blipFill rotWithShape="1">
          <a:blip r:embed="rId4">
            <a:alphaModFix/>
          </a:blip>
          <a:srcRect b="0" l="0" r="0" t="0"/>
          <a:stretch/>
        </p:blipFill>
        <p:spPr>
          <a:xfrm>
            <a:off x="2295884" y="1163861"/>
            <a:ext cx="734547" cy="650694"/>
          </a:xfrm>
          <a:prstGeom prst="rect">
            <a:avLst/>
          </a:prstGeom>
          <a:noFill/>
          <a:ln>
            <a:noFill/>
          </a:ln>
        </p:spPr>
      </p:pic>
      <p:pic>
        <p:nvPicPr>
          <p:cNvPr id="255" name="Google Shape;255;p5"/>
          <p:cNvPicPr preferRelativeResize="0"/>
          <p:nvPr/>
        </p:nvPicPr>
        <p:blipFill rotWithShape="1">
          <a:blip r:embed="rId5">
            <a:alphaModFix/>
          </a:blip>
          <a:srcRect b="0" l="0" r="0" t="0"/>
          <a:stretch/>
        </p:blipFill>
        <p:spPr>
          <a:xfrm>
            <a:off x="3110641" y="1163861"/>
            <a:ext cx="734547" cy="650694"/>
          </a:xfrm>
          <a:prstGeom prst="rect">
            <a:avLst/>
          </a:prstGeom>
          <a:noFill/>
          <a:ln>
            <a:noFill/>
          </a:ln>
        </p:spPr>
      </p:pic>
      <p:pic>
        <p:nvPicPr>
          <p:cNvPr id="256" name="Google Shape;256;p5"/>
          <p:cNvPicPr preferRelativeResize="0"/>
          <p:nvPr/>
        </p:nvPicPr>
        <p:blipFill rotWithShape="1">
          <a:blip r:embed="rId6">
            <a:alphaModFix/>
          </a:blip>
          <a:srcRect b="0" l="0" r="0" t="0"/>
          <a:stretch/>
        </p:blipFill>
        <p:spPr>
          <a:xfrm>
            <a:off x="3999713" y="1210286"/>
            <a:ext cx="734547" cy="650694"/>
          </a:xfrm>
          <a:prstGeom prst="rect">
            <a:avLst/>
          </a:prstGeom>
          <a:noFill/>
          <a:ln>
            <a:noFill/>
          </a:ln>
        </p:spPr>
      </p:pic>
      <p:pic>
        <p:nvPicPr>
          <p:cNvPr id="257" name="Google Shape;257;p5"/>
          <p:cNvPicPr preferRelativeResize="0"/>
          <p:nvPr/>
        </p:nvPicPr>
        <p:blipFill rotWithShape="1">
          <a:blip r:embed="rId7">
            <a:alphaModFix/>
          </a:blip>
          <a:srcRect b="0" l="0" r="0" t="0"/>
          <a:stretch/>
        </p:blipFill>
        <p:spPr>
          <a:xfrm>
            <a:off x="4888769" y="1175686"/>
            <a:ext cx="734547" cy="650694"/>
          </a:xfrm>
          <a:prstGeom prst="rect">
            <a:avLst/>
          </a:prstGeom>
          <a:noFill/>
          <a:ln>
            <a:noFill/>
          </a:ln>
        </p:spPr>
      </p:pic>
      <p:pic>
        <p:nvPicPr>
          <p:cNvPr id="258" name="Google Shape;258;p5"/>
          <p:cNvPicPr preferRelativeResize="0"/>
          <p:nvPr/>
        </p:nvPicPr>
        <p:blipFill rotWithShape="1">
          <a:blip r:embed="rId8">
            <a:alphaModFix/>
          </a:blip>
          <a:srcRect b="0" l="0" r="0" t="0"/>
          <a:stretch/>
        </p:blipFill>
        <p:spPr>
          <a:xfrm>
            <a:off x="6022302" y="1175678"/>
            <a:ext cx="734547" cy="650694"/>
          </a:xfrm>
          <a:prstGeom prst="rect">
            <a:avLst/>
          </a:prstGeom>
          <a:noFill/>
          <a:ln>
            <a:noFill/>
          </a:ln>
        </p:spPr>
      </p:pic>
      <p:pic>
        <p:nvPicPr>
          <p:cNvPr id="259" name="Google Shape;259;p5"/>
          <p:cNvPicPr preferRelativeResize="0"/>
          <p:nvPr/>
        </p:nvPicPr>
        <p:blipFill rotWithShape="1">
          <a:blip r:embed="rId9">
            <a:alphaModFix/>
          </a:blip>
          <a:srcRect b="0" l="0" r="0" t="0"/>
          <a:stretch/>
        </p:blipFill>
        <p:spPr>
          <a:xfrm>
            <a:off x="7155822" y="1164409"/>
            <a:ext cx="760008" cy="673248"/>
          </a:xfrm>
          <a:prstGeom prst="rect">
            <a:avLst/>
          </a:prstGeom>
          <a:noFill/>
          <a:ln>
            <a:noFill/>
          </a:ln>
        </p:spPr>
      </p:pic>
      <p:pic>
        <p:nvPicPr>
          <p:cNvPr id="260" name="Google Shape;260;p5"/>
          <p:cNvPicPr preferRelativeResize="0"/>
          <p:nvPr/>
        </p:nvPicPr>
        <p:blipFill rotWithShape="1">
          <a:blip r:embed="rId10">
            <a:alphaModFix/>
          </a:blip>
          <a:srcRect b="0" l="0" r="0" t="0"/>
          <a:stretch/>
        </p:blipFill>
        <p:spPr>
          <a:xfrm>
            <a:off x="8014653" y="1175690"/>
            <a:ext cx="734547" cy="650694"/>
          </a:xfrm>
          <a:prstGeom prst="rect">
            <a:avLst/>
          </a:prstGeom>
          <a:noFill/>
          <a:ln>
            <a:noFill/>
          </a:ln>
        </p:spPr>
      </p:pic>
      <p:graphicFrame>
        <p:nvGraphicFramePr>
          <p:cNvPr id="261" name="Google Shape;261;p5"/>
          <p:cNvGraphicFramePr/>
          <p:nvPr/>
        </p:nvGraphicFramePr>
        <p:xfrm>
          <a:off x="351088" y="1959738"/>
          <a:ext cx="3000000" cy="3000000"/>
        </p:xfrm>
        <a:graphic>
          <a:graphicData uri="http://schemas.openxmlformats.org/drawingml/2006/table">
            <a:tbl>
              <a:tblPr>
                <a:noFill/>
                <a:tableStyleId>{653DFEAF-C1CF-4F9C-BECD-FBE1E1287252}</a:tableStyleId>
              </a:tblPr>
              <a:tblGrid>
                <a:gridCol w="1014050"/>
                <a:gridCol w="852275"/>
                <a:gridCol w="691675"/>
                <a:gridCol w="841275"/>
                <a:gridCol w="725325"/>
                <a:gridCol w="771950"/>
                <a:gridCol w="774650"/>
                <a:gridCol w="672050"/>
                <a:gridCol w="649150"/>
                <a:gridCol w="704175"/>
                <a:gridCol w="769950"/>
              </a:tblGrid>
              <a:tr h="519375">
                <a:tc>
                  <a:txBody>
                    <a:bodyPr/>
                    <a:lstStyle/>
                    <a:p>
                      <a:pPr indent="0" lvl="0" marL="0" marR="0" rtl="0" algn="ctr">
                        <a:lnSpc>
                          <a:spcPct val="100000"/>
                        </a:lnSpc>
                        <a:spcBef>
                          <a:spcPts val="0"/>
                        </a:spcBef>
                        <a:spcAft>
                          <a:spcPts val="0"/>
                        </a:spcAft>
                        <a:buClr>
                          <a:srgbClr val="000000"/>
                        </a:buClr>
                        <a:buSzPts val="1100"/>
                        <a:buFont typeface="Arial"/>
                        <a:buNone/>
                      </a:pPr>
                      <a:r>
                        <a:rPr lang="en-US" sz="1100" u="none" cap="none" strike="noStrike">
                          <a:solidFill>
                            <a:schemeClr val="lt1"/>
                          </a:solidFill>
                          <a:latin typeface="Georgia"/>
                          <a:ea typeface="Georgia"/>
                          <a:cs typeface="Georgia"/>
                          <a:sym typeface="Georgia"/>
                        </a:rPr>
                        <a:t>NPS</a:t>
                      </a:r>
                      <a:endParaRPr sz="1100" u="none" cap="none" strike="noStrike">
                        <a:solidFill>
                          <a:schemeClr val="lt1"/>
                        </a:solidFill>
                        <a:latin typeface="Georgia"/>
                        <a:ea typeface="Georgia"/>
                        <a:cs typeface="Georgia"/>
                        <a:sym typeface="Georgia"/>
                      </a:endParaRPr>
                    </a:p>
                  </a:txBody>
                  <a:tcPr marT="91425" marB="91425" marR="91425" marL="91425">
                    <a:solidFill>
                      <a:schemeClr val="dk1"/>
                    </a:solidFill>
                  </a:tcPr>
                </a:tc>
                <a:tc>
                  <a:txBody>
                    <a:bodyPr/>
                    <a:lstStyle/>
                    <a:p>
                      <a:pPr indent="0" lvl="0" marL="0" marR="0" rtl="0" algn="ctr">
                        <a:lnSpc>
                          <a:spcPct val="100000"/>
                        </a:lnSpc>
                        <a:spcBef>
                          <a:spcPts val="0"/>
                        </a:spcBef>
                        <a:spcAft>
                          <a:spcPts val="0"/>
                        </a:spcAft>
                        <a:buClr>
                          <a:srgbClr val="000000"/>
                        </a:buClr>
                        <a:buSzPts val="1100"/>
                        <a:buFont typeface="Arial"/>
                        <a:buNone/>
                      </a:pPr>
                      <a:r>
                        <a:rPr lang="en-US" sz="1100" u="none" cap="none" strike="noStrike">
                          <a:solidFill>
                            <a:schemeClr val="lt1"/>
                          </a:solidFill>
                          <a:latin typeface="Georgia"/>
                          <a:ea typeface="Georgia"/>
                          <a:cs typeface="Georgia"/>
                          <a:sym typeface="Georgia"/>
                        </a:rPr>
                        <a:t>Academics</a:t>
                      </a:r>
                      <a:endParaRPr sz="1100" u="none" cap="none" strike="noStrike">
                        <a:solidFill>
                          <a:schemeClr val="lt1"/>
                        </a:solidFill>
                        <a:latin typeface="Georgia"/>
                        <a:ea typeface="Georgia"/>
                        <a:cs typeface="Georgia"/>
                        <a:sym typeface="Georgia"/>
                      </a:endParaRPr>
                    </a:p>
                  </a:txBody>
                  <a:tcPr marT="91425" marB="91425" marR="91425" marL="91425">
                    <a:solidFill>
                      <a:schemeClr val="dk1"/>
                    </a:solidFill>
                  </a:tcPr>
                </a:tc>
                <a:tc>
                  <a:txBody>
                    <a:bodyPr/>
                    <a:lstStyle/>
                    <a:p>
                      <a:pPr indent="0" lvl="0" marL="0" marR="0" rtl="0" algn="ctr">
                        <a:lnSpc>
                          <a:spcPct val="100000"/>
                        </a:lnSpc>
                        <a:spcBef>
                          <a:spcPts val="0"/>
                        </a:spcBef>
                        <a:spcAft>
                          <a:spcPts val="0"/>
                        </a:spcAft>
                        <a:buClr>
                          <a:srgbClr val="000000"/>
                        </a:buClr>
                        <a:buSzPts val="1100"/>
                        <a:buFont typeface="Arial"/>
                        <a:buNone/>
                      </a:pPr>
                      <a:r>
                        <a:rPr lang="en-US" sz="1100" u="none" cap="none" strike="noStrike">
                          <a:solidFill>
                            <a:schemeClr val="lt1"/>
                          </a:solidFill>
                          <a:latin typeface="Georgia"/>
                          <a:ea typeface="Georgia"/>
                          <a:cs typeface="Georgia"/>
                          <a:sym typeface="Georgia"/>
                        </a:rPr>
                        <a:t>Support</a:t>
                      </a:r>
                      <a:endParaRPr sz="1100" u="none" cap="none" strike="noStrike">
                        <a:solidFill>
                          <a:schemeClr val="lt1"/>
                        </a:solidFill>
                        <a:latin typeface="Georgia"/>
                        <a:ea typeface="Georgia"/>
                        <a:cs typeface="Georgia"/>
                        <a:sym typeface="Georgia"/>
                      </a:endParaRPr>
                    </a:p>
                  </a:txBody>
                  <a:tcPr marT="91425" marB="91425" marR="91425" marL="91425">
                    <a:solidFill>
                      <a:schemeClr val="dk1"/>
                    </a:solidFill>
                  </a:tcPr>
                </a:tc>
                <a:tc>
                  <a:txBody>
                    <a:bodyPr/>
                    <a:lstStyle/>
                    <a:p>
                      <a:pPr indent="0" lvl="0" marL="0" marR="0" rtl="0" algn="ctr">
                        <a:lnSpc>
                          <a:spcPct val="100000"/>
                        </a:lnSpc>
                        <a:spcBef>
                          <a:spcPts val="0"/>
                        </a:spcBef>
                        <a:spcAft>
                          <a:spcPts val="0"/>
                        </a:spcAft>
                        <a:buClr>
                          <a:srgbClr val="000000"/>
                        </a:buClr>
                        <a:buSzPts val="1100"/>
                        <a:buFont typeface="Arial"/>
                        <a:buNone/>
                      </a:pPr>
                      <a:r>
                        <a:rPr lang="en-US" sz="1100" u="none" cap="none" strike="noStrike">
                          <a:solidFill>
                            <a:schemeClr val="lt1"/>
                          </a:solidFill>
                          <a:latin typeface="Georgia"/>
                          <a:ea typeface="Georgia"/>
                          <a:cs typeface="Georgia"/>
                          <a:sym typeface="Georgia"/>
                        </a:rPr>
                        <a:t>Professors</a:t>
                      </a:r>
                      <a:endParaRPr sz="1100" u="none" cap="none" strike="noStrike">
                        <a:solidFill>
                          <a:schemeClr val="lt1"/>
                        </a:solidFill>
                        <a:latin typeface="Georgia"/>
                        <a:ea typeface="Georgia"/>
                        <a:cs typeface="Georgia"/>
                        <a:sym typeface="Georgia"/>
                      </a:endParaRPr>
                    </a:p>
                  </a:txBody>
                  <a:tcPr marT="91425" marB="91425" marR="91425" marL="91425">
                    <a:solidFill>
                      <a:schemeClr val="dk1"/>
                    </a:solidFill>
                  </a:tcPr>
                </a:tc>
                <a:tc>
                  <a:txBody>
                    <a:bodyPr/>
                    <a:lstStyle/>
                    <a:p>
                      <a:pPr indent="0" lvl="0" marL="0" marR="0" rtl="0" algn="ctr">
                        <a:lnSpc>
                          <a:spcPct val="100000"/>
                        </a:lnSpc>
                        <a:spcBef>
                          <a:spcPts val="0"/>
                        </a:spcBef>
                        <a:spcAft>
                          <a:spcPts val="0"/>
                        </a:spcAft>
                        <a:buClr>
                          <a:srgbClr val="000000"/>
                        </a:buClr>
                        <a:buSzPts val="1100"/>
                        <a:buFont typeface="Arial"/>
                        <a:buNone/>
                      </a:pPr>
                      <a:r>
                        <a:rPr lang="en-US" sz="1100" u="none" cap="none" strike="noStrike">
                          <a:solidFill>
                            <a:schemeClr val="lt1"/>
                          </a:solidFill>
                          <a:latin typeface="Georgia"/>
                          <a:ea typeface="Georgia"/>
                          <a:cs typeface="Georgia"/>
                          <a:sym typeface="Georgia"/>
                        </a:rPr>
                        <a:t>Program</a:t>
                      </a:r>
                      <a:endParaRPr sz="1100" u="none" cap="none" strike="noStrike">
                        <a:solidFill>
                          <a:schemeClr val="lt1"/>
                        </a:solidFill>
                        <a:latin typeface="Georgia"/>
                        <a:ea typeface="Georgia"/>
                        <a:cs typeface="Georgia"/>
                        <a:sym typeface="Georgia"/>
                      </a:endParaRPr>
                    </a:p>
                  </a:txBody>
                  <a:tcPr marT="91425" marB="91425" marR="91425" marL="91425">
                    <a:solidFill>
                      <a:schemeClr val="dk1"/>
                    </a:solidFill>
                  </a:tcPr>
                </a:tc>
                <a:tc>
                  <a:txBody>
                    <a:bodyPr/>
                    <a:lstStyle/>
                    <a:p>
                      <a:pPr indent="0" lvl="0" marL="0" marR="0" rtl="0" algn="ctr">
                        <a:lnSpc>
                          <a:spcPct val="100000"/>
                        </a:lnSpc>
                        <a:spcBef>
                          <a:spcPts val="0"/>
                        </a:spcBef>
                        <a:spcAft>
                          <a:spcPts val="0"/>
                        </a:spcAft>
                        <a:buClr>
                          <a:srgbClr val="000000"/>
                        </a:buClr>
                        <a:buSzPts val="1100"/>
                        <a:buFont typeface="Arial"/>
                        <a:buNone/>
                      </a:pPr>
                      <a:r>
                        <a:rPr lang="en-US" sz="1100" u="none" cap="none" strike="noStrike">
                          <a:solidFill>
                            <a:schemeClr val="lt1"/>
                          </a:solidFill>
                          <a:latin typeface="Georgia"/>
                          <a:ea typeface="Georgia"/>
                          <a:cs typeface="Georgia"/>
                          <a:sym typeface="Georgia"/>
                        </a:rPr>
                        <a:t>Activities</a:t>
                      </a:r>
                      <a:endParaRPr sz="1100" u="none" cap="none" strike="noStrike">
                        <a:solidFill>
                          <a:schemeClr val="lt1"/>
                        </a:solidFill>
                        <a:latin typeface="Georgia"/>
                        <a:ea typeface="Georgia"/>
                        <a:cs typeface="Georgia"/>
                        <a:sym typeface="Georgia"/>
                      </a:endParaRPr>
                    </a:p>
                  </a:txBody>
                  <a:tcPr marT="91425" marB="91425" marR="91425" marL="91425">
                    <a:solidFill>
                      <a:schemeClr val="dk1"/>
                    </a:solidFill>
                  </a:tcPr>
                </a:tc>
                <a:tc gridSpan="3">
                  <a:txBody>
                    <a:bodyPr/>
                    <a:lstStyle/>
                    <a:p>
                      <a:pPr indent="0" lvl="0" marL="0" marR="0" rtl="0" algn="ctr">
                        <a:lnSpc>
                          <a:spcPct val="100000"/>
                        </a:lnSpc>
                        <a:spcBef>
                          <a:spcPts val="0"/>
                        </a:spcBef>
                        <a:spcAft>
                          <a:spcPts val="0"/>
                        </a:spcAft>
                        <a:buClr>
                          <a:srgbClr val="000000"/>
                        </a:buClr>
                        <a:buSzPts val="1100"/>
                        <a:buFont typeface="Arial"/>
                        <a:buNone/>
                      </a:pPr>
                      <a:r>
                        <a:rPr lang="en-US" sz="1100" u="none" cap="none" strike="noStrike">
                          <a:solidFill>
                            <a:schemeClr val="lt1"/>
                          </a:solidFill>
                          <a:latin typeface="Georgia"/>
                          <a:ea typeface="Georgia"/>
                          <a:cs typeface="Georgia"/>
                          <a:sym typeface="Georgia"/>
                        </a:rPr>
                        <a:t>                       Cost             Cost</a:t>
                      </a:r>
                      <a:endParaRPr sz="1100" u="none" cap="none" strike="noStrike">
                        <a:solidFill>
                          <a:schemeClr val="lt1"/>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000"/>
                        <a:buFont typeface="Arial"/>
                        <a:buNone/>
                      </a:pPr>
                      <a:r>
                        <a:rPr lang="en-US" sz="1000" u="none" cap="none" strike="noStrike">
                          <a:solidFill>
                            <a:schemeClr val="lt1"/>
                          </a:solidFill>
                          <a:latin typeface="Georgia"/>
                          <a:ea typeface="Georgia"/>
                          <a:cs typeface="Georgia"/>
                          <a:sym typeface="Georgia"/>
                        </a:rPr>
                        <a:t>    </a:t>
                      </a:r>
                      <a:r>
                        <a:rPr b="1" lang="en-US" sz="1000" u="none" cap="none" strike="noStrike">
                          <a:solidFill>
                            <a:schemeClr val="lt1"/>
                          </a:solidFill>
                          <a:latin typeface="Georgia"/>
                          <a:ea typeface="Georgia"/>
                          <a:cs typeface="Georgia"/>
                          <a:sym typeface="Georgia"/>
                        </a:rPr>
                        <a:t>Total</a:t>
                      </a:r>
                      <a:r>
                        <a:rPr lang="en-US" sz="1000" u="none" cap="none" strike="noStrike">
                          <a:solidFill>
                            <a:schemeClr val="lt1"/>
                          </a:solidFill>
                          <a:latin typeface="Georgia"/>
                          <a:ea typeface="Georgia"/>
                          <a:cs typeface="Georgia"/>
                          <a:sym typeface="Georgia"/>
                        </a:rPr>
                        <a:t>            UGRD          GRAD</a:t>
                      </a:r>
                      <a:endParaRPr sz="1000" u="none" cap="none" strike="noStrike">
                        <a:solidFill>
                          <a:schemeClr val="lt1"/>
                        </a:solidFill>
                        <a:latin typeface="Georgia"/>
                        <a:ea typeface="Georgia"/>
                        <a:cs typeface="Georgia"/>
                        <a:sym typeface="Georgia"/>
                      </a:endParaRPr>
                    </a:p>
                  </a:txBody>
                  <a:tcPr marT="91425" marB="91425" marR="91425" marL="91425" anchor="b">
                    <a:solidFill>
                      <a:schemeClr val="dk1"/>
                    </a:solidFill>
                  </a:tcPr>
                </a:tc>
                <a:tc hMerge="1"/>
                <a:tc hMerge="1"/>
                <a:tc>
                  <a:txBody>
                    <a:bodyPr/>
                    <a:lstStyle/>
                    <a:p>
                      <a:pPr indent="0" lvl="0" marL="0" marR="0" rtl="0" algn="ctr">
                        <a:lnSpc>
                          <a:spcPct val="100000"/>
                        </a:lnSpc>
                        <a:spcBef>
                          <a:spcPts val="0"/>
                        </a:spcBef>
                        <a:spcAft>
                          <a:spcPts val="0"/>
                        </a:spcAft>
                        <a:buClr>
                          <a:srgbClr val="000000"/>
                        </a:buClr>
                        <a:buSzPts val="1100"/>
                        <a:buFont typeface="Arial"/>
                        <a:buNone/>
                      </a:pPr>
                      <a:r>
                        <a:rPr lang="en-US" sz="1100" u="none" cap="none" strike="noStrike">
                          <a:solidFill>
                            <a:schemeClr val="lt1"/>
                          </a:solidFill>
                          <a:latin typeface="Georgia"/>
                          <a:ea typeface="Georgia"/>
                          <a:cs typeface="Georgia"/>
                          <a:sym typeface="Georgia"/>
                        </a:rPr>
                        <a:t>Dining</a:t>
                      </a:r>
                      <a:endParaRPr sz="1100" u="none" cap="none" strike="noStrike">
                        <a:solidFill>
                          <a:schemeClr val="lt1"/>
                        </a:solidFill>
                        <a:latin typeface="Georgia"/>
                        <a:ea typeface="Georgia"/>
                        <a:cs typeface="Georgia"/>
                        <a:sym typeface="Georgia"/>
                      </a:endParaRPr>
                    </a:p>
                  </a:txBody>
                  <a:tcPr marT="91425" marB="91425" marR="91425" marL="91425">
                    <a:solidFill>
                      <a:schemeClr val="dk1"/>
                    </a:solidFill>
                  </a:tcPr>
                </a:tc>
                <a:tc>
                  <a:txBody>
                    <a:bodyPr/>
                    <a:lstStyle/>
                    <a:p>
                      <a:pPr indent="0" lvl="0" marL="0" marR="0" rtl="0" algn="ctr">
                        <a:lnSpc>
                          <a:spcPct val="100000"/>
                        </a:lnSpc>
                        <a:spcBef>
                          <a:spcPts val="0"/>
                        </a:spcBef>
                        <a:spcAft>
                          <a:spcPts val="0"/>
                        </a:spcAft>
                        <a:buClr>
                          <a:srgbClr val="000000"/>
                        </a:buClr>
                        <a:buSzPts val="1100"/>
                        <a:buFont typeface="Arial"/>
                        <a:buNone/>
                      </a:pPr>
                      <a:r>
                        <a:rPr lang="en-US" sz="1100" u="none" cap="none" strike="noStrike">
                          <a:solidFill>
                            <a:schemeClr val="lt1"/>
                          </a:solidFill>
                          <a:latin typeface="Georgia"/>
                          <a:ea typeface="Georgia"/>
                          <a:cs typeface="Georgia"/>
                          <a:sym typeface="Georgia"/>
                        </a:rPr>
                        <a:t>Parking</a:t>
                      </a:r>
                      <a:endParaRPr sz="1100" u="none" cap="none" strike="noStrike">
                        <a:solidFill>
                          <a:schemeClr val="lt1"/>
                        </a:solidFill>
                        <a:latin typeface="Georgia"/>
                        <a:ea typeface="Georgia"/>
                        <a:cs typeface="Georgia"/>
                        <a:sym typeface="Georgia"/>
                      </a:endParaRPr>
                    </a:p>
                  </a:txBody>
                  <a:tcPr marT="91425" marB="91425" marR="91425" marL="91425">
                    <a:solidFill>
                      <a:schemeClr val="dk1"/>
                    </a:solidFill>
                  </a:tcPr>
                </a:tc>
              </a:tr>
              <a:tr h="540100">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latin typeface="Georgia"/>
                          <a:ea typeface="Georgia"/>
                          <a:cs typeface="Georgia"/>
                          <a:sym typeface="Georgia"/>
                        </a:rPr>
                        <a:t>Promoters</a:t>
                      </a:r>
                      <a:endParaRPr sz="1400" u="none" cap="none" strike="noStrike">
                        <a:latin typeface="Georgia"/>
                        <a:ea typeface="Georgia"/>
                        <a:cs typeface="Georgia"/>
                        <a:sym typeface="Georgia"/>
                      </a:endParaRPr>
                    </a:p>
                  </a:txBody>
                  <a:tcPr marT="91425" marB="91425" marR="91425" marL="91425"/>
                </a:tc>
                <a:tc>
                  <a:txBody>
                    <a:bodyPr/>
                    <a:lstStyle/>
                    <a:p>
                      <a:pPr indent="0" lvl="0" marL="0" marR="0" rtl="0" algn="l">
                        <a:lnSpc>
                          <a:spcPct val="50000"/>
                        </a:lnSpc>
                        <a:spcBef>
                          <a:spcPts val="0"/>
                        </a:spcBef>
                        <a:spcAft>
                          <a:spcPts val="0"/>
                        </a:spcAft>
                        <a:buClr>
                          <a:srgbClr val="000000"/>
                        </a:buClr>
                        <a:buSzPts val="1400"/>
                        <a:buFont typeface="Arial"/>
                        <a:buNone/>
                      </a:pPr>
                      <a:r>
                        <a:rPr lang="en-US" sz="1400" u="none" cap="none" strike="noStrike">
                          <a:solidFill>
                            <a:schemeClr val="dk1"/>
                          </a:solidFill>
                          <a:latin typeface="Georgia"/>
                          <a:ea typeface="Georgia"/>
                          <a:cs typeface="Georgia"/>
                          <a:sym typeface="Georgia"/>
                        </a:rPr>
                        <a:t>34%</a:t>
                      </a:r>
                      <a:endParaRPr sz="1400" u="none" cap="none" strike="noStrike">
                        <a:solidFill>
                          <a:schemeClr val="dk1"/>
                        </a:solidFill>
                        <a:latin typeface="Georgia"/>
                        <a:ea typeface="Georgia"/>
                        <a:cs typeface="Georgia"/>
                        <a:sym typeface="Georgia"/>
                      </a:endParaRPr>
                    </a:p>
                  </a:txBody>
                  <a:tcPr marT="91425" marB="91425" marR="91425" marL="91425" anchor="ctr"/>
                </a:tc>
                <a:tc>
                  <a:txBody>
                    <a:bodyPr/>
                    <a:lstStyle/>
                    <a:p>
                      <a:pPr indent="0" lvl="0" marL="0" marR="0" rtl="0" algn="l">
                        <a:lnSpc>
                          <a:spcPct val="50000"/>
                        </a:lnSpc>
                        <a:spcBef>
                          <a:spcPts val="0"/>
                        </a:spcBef>
                        <a:spcAft>
                          <a:spcPts val="0"/>
                        </a:spcAft>
                        <a:buClr>
                          <a:srgbClr val="000000"/>
                        </a:buClr>
                        <a:buSzPts val="1400"/>
                        <a:buFont typeface="Arial"/>
                        <a:buNone/>
                      </a:pPr>
                      <a:r>
                        <a:rPr lang="en-US" sz="1400" u="none" cap="none" strike="noStrike">
                          <a:solidFill>
                            <a:schemeClr val="dk1"/>
                          </a:solidFill>
                          <a:latin typeface="Georgia"/>
                          <a:ea typeface="Georgia"/>
                          <a:cs typeface="Georgia"/>
                          <a:sym typeface="Georgia"/>
                        </a:rPr>
                        <a:t>38%</a:t>
                      </a:r>
                      <a:endParaRPr sz="1400" u="none" cap="none" strike="noStrike">
                        <a:solidFill>
                          <a:schemeClr val="dk1"/>
                        </a:solidFill>
                        <a:latin typeface="Georgia"/>
                        <a:ea typeface="Georgia"/>
                        <a:cs typeface="Georgia"/>
                        <a:sym typeface="Georgia"/>
                      </a:endParaRPr>
                    </a:p>
                  </a:txBody>
                  <a:tcPr marT="91425" marB="91425" marR="91425" marL="91425" anchor="ctr"/>
                </a:tc>
                <a:tc>
                  <a:txBody>
                    <a:bodyPr/>
                    <a:lstStyle/>
                    <a:p>
                      <a:pPr indent="0" lvl="0" marL="0" marR="0" rtl="0" algn="l">
                        <a:lnSpc>
                          <a:spcPct val="50000"/>
                        </a:lnSpc>
                        <a:spcBef>
                          <a:spcPts val="0"/>
                        </a:spcBef>
                        <a:spcAft>
                          <a:spcPts val="0"/>
                        </a:spcAft>
                        <a:buClr>
                          <a:srgbClr val="000000"/>
                        </a:buClr>
                        <a:buSzPts val="1400"/>
                        <a:buFont typeface="Arial"/>
                        <a:buNone/>
                      </a:pPr>
                      <a:r>
                        <a:rPr lang="en-US" sz="1400" u="none" cap="none" strike="noStrike">
                          <a:solidFill>
                            <a:schemeClr val="dk1"/>
                          </a:solidFill>
                          <a:latin typeface="Georgia"/>
                          <a:ea typeface="Georgia"/>
                          <a:cs typeface="Georgia"/>
                          <a:sym typeface="Georgia"/>
                        </a:rPr>
                        <a:t>38%</a:t>
                      </a:r>
                      <a:endParaRPr sz="1400" u="none" cap="none" strike="noStrike">
                        <a:solidFill>
                          <a:schemeClr val="dk1"/>
                        </a:solidFill>
                        <a:latin typeface="Georgia"/>
                        <a:ea typeface="Georgia"/>
                        <a:cs typeface="Georgia"/>
                        <a:sym typeface="Georgia"/>
                      </a:endParaRPr>
                    </a:p>
                  </a:txBody>
                  <a:tcPr marT="91425" marB="91425" marR="91425" marL="91425" anchor="ctr"/>
                </a:tc>
                <a:tc>
                  <a:txBody>
                    <a:bodyPr/>
                    <a:lstStyle/>
                    <a:p>
                      <a:pPr indent="0" lvl="0" marL="0" marR="0" rtl="0" algn="l">
                        <a:lnSpc>
                          <a:spcPct val="50000"/>
                        </a:lnSpc>
                        <a:spcBef>
                          <a:spcPts val="0"/>
                        </a:spcBef>
                        <a:spcAft>
                          <a:spcPts val="0"/>
                        </a:spcAft>
                        <a:buClr>
                          <a:srgbClr val="000000"/>
                        </a:buClr>
                        <a:buSzPts val="1400"/>
                        <a:buFont typeface="Arial"/>
                        <a:buNone/>
                      </a:pPr>
                      <a:r>
                        <a:rPr lang="en-US" sz="1400" u="none" cap="none" strike="noStrike">
                          <a:solidFill>
                            <a:schemeClr val="dk1"/>
                          </a:solidFill>
                          <a:latin typeface="Georgia"/>
                          <a:ea typeface="Georgia"/>
                          <a:cs typeface="Georgia"/>
                          <a:sym typeface="Georgia"/>
                        </a:rPr>
                        <a:t>30%</a:t>
                      </a:r>
                      <a:endParaRPr sz="1400" u="none" cap="none" strike="noStrike">
                        <a:solidFill>
                          <a:schemeClr val="dk1"/>
                        </a:solidFill>
                        <a:latin typeface="Georgia"/>
                        <a:ea typeface="Georgia"/>
                        <a:cs typeface="Georgia"/>
                        <a:sym typeface="Georgia"/>
                      </a:endParaRPr>
                    </a:p>
                  </a:txBody>
                  <a:tcPr marT="91425" marB="91425" marR="91425" marL="91425" anchor="ctr"/>
                </a:tc>
                <a:tc>
                  <a:txBody>
                    <a:bodyPr/>
                    <a:lstStyle/>
                    <a:p>
                      <a:pPr indent="0" lvl="0" marL="0" marR="0" rtl="0" algn="l">
                        <a:lnSpc>
                          <a:spcPct val="50000"/>
                        </a:lnSpc>
                        <a:spcBef>
                          <a:spcPts val="0"/>
                        </a:spcBef>
                        <a:spcAft>
                          <a:spcPts val="0"/>
                        </a:spcAft>
                        <a:buClr>
                          <a:srgbClr val="000000"/>
                        </a:buClr>
                        <a:buSzPts val="1400"/>
                        <a:buFont typeface="Arial"/>
                        <a:buNone/>
                      </a:pPr>
                      <a:r>
                        <a:rPr lang="en-US" sz="1400" u="none" cap="none" strike="noStrike">
                          <a:solidFill>
                            <a:schemeClr val="dk1"/>
                          </a:solidFill>
                          <a:latin typeface="Georgia"/>
                          <a:ea typeface="Georgia"/>
                          <a:cs typeface="Georgia"/>
                          <a:sym typeface="Georgia"/>
                        </a:rPr>
                        <a:t>36%</a:t>
                      </a:r>
                      <a:endParaRPr sz="1400" u="none" cap="none" strike="noStrike">
                        <a:solidFill>
                          <a:schemeClr val="dk1"/>
                        </a:solidFill>
                        <a:latin typeface="Georgia"/>
                        <a:ea typeface="Georgia"/>
                        <a:cs typeface="Georgia"/>
                        <a:sym typeface="Georgia"/>
                      </a:endParaRPr>
                    </a:p>
                  </a:txBody>
                  <a:tcPr marT="91425" marB="91425" marR="91425" marL="91425" anchor="ctr"/>
                </a:tc>
                <a:tc>
                  <a:txBody>
                    <a:bodyPr/>
                    <a:lstStyle/>
                    <a:p>
                      <a:pPr indent="0" lvl="0" marL="0" marR="0" rtl="0" algn="l">
                        <a:lnSpc>
                          <a:spcPct val="50000"/>
                        </a:lnSpc>
                        <a:spcBef>
                          <a:spcPts val="0"/>
                        </a:spcBef>
                        <a:spcAft>
                          <a:spcPts val="0"/>
                        </a:spcAft>
                        <a:buClr>
                          <a:schemeClr val="dk1"/>
                        </a:buClr>
                        <a:buSzPts val="1100"/>
                        <a:buFont typeface="Arial"/>
                        <a:buNone/>
                      </a:pPr>
                      <a:r>
                        <a:rPr b="1" i="1" lang="en-US" sz="1400" u="none" cap="none" strike="noStrike">
                          <a:solidFill>
                            <a:schemeClr val="dk1"/>
                          </a:solidFill>
                          <a:latin typeface="Georgia"/>
                          <a:ea typeface="Georgia"/>
                          <a:cs typeface="Georgia"/>
                          <a:sym typeface="Georgia"/>
                        </a:rPr>
                        <a:t>17%</a:t>
                      </a:r>
                      <a:endParaRPr b="1" i="1" sz="1400" u="none" cap="none" strike="noStrike">
                        <a:solidFill>
                          <a:schemeClr val="dk1"/>
                        </a:solidFill>
                        <a:latin typeface="Georgia"/>
                        <a:ea typeface="Georgia"/>
                        <a:cs typeface="Georgia"/>
                        <a:sym typeface="Georgia"/>
                      </a:endParaRPr>
                    </a:p>
                  </a:txBody>
                  <a:tcPr marT="91425" marB="91425" marR="91425" marL="91425" anchor="ctr"/>
                </a:tc>
                <a:tc>
                  <a:txBody>
                    <a:bodyPr/>
                    <a:lstStyle/>
                    <a:p>
                      <a:pPr indent="0" lvl="0" marL="0" marR="0" rtl="0" algn="l">
                        <a:lnSpc>
                          <a:spcPct val="50000"/>
                        </a:lnSpc>
                        <a:spcBef>
                          <a:spcPts val="0"/>
                        </a:spcBef>
                        <a:spcAft>
                          <a:spcPts val="0"/>
                        </a:spcAft>
                        <a:buClr>
                          <a:srgbClr val="000000"/>
                        </a:buClr>
                        <a:buSzPts val="1300"/>
                        <a:buFont typeface="Arial"/>
                        <a:buNone/>
                      </a:pPr>
                      <a:r>
                        <a:rPr lang="en-US" sz="1300" u="none" cap="none" strike="noStrike">
                          <a:solidFill>
                            <a:schemeClr val="dk1"/>
                          </a:solidFill>
                          <a:latin typeface="Georgia"/>
                          <a:ea typeface="Georgia"/>
                          <a:cs typeface="Georgia"/>
                          <a:sym typeface="Georgia"/>
                        </a:rPr>
                        <a:t>17%</a:t>
                      </a:r>
                      <a:endParaRPr sz="1300" u="none" cap="none" strike="noStrike">
                        <a:solidFill>
                          <a:schemeClr val="dk1"/>
                        </a:solidFill>
                        <a:latin typeface="Georgia"/>
                        <a:ea typeface="Georgia"/>
                        <a:cs typeface="Georgia"/>
                        <a:sym typeface="Georgia"/>
                      </a:endParaRPr>
                    </a:p>
                  </a:txBody>
                  <a:tcPr marT="91425" marB="91425" marR="91425" marL="91425" anchor="ctr"/>
                </a:tc>
                <a:tc>
                  <a:txBody>
                    <a:bodyPr/>
                    <a:lstStyle/>
                    <a:p>
                      <a:pPr indent="0" lvl="0" marL="0" marR="0" rtl="0" algn="l">
                        <a:lnSpc>
                          <a:spcPct val="50000"/>
                        </a:lnSpc>
                        <a:spcBef>
                          <a:spcPts val="0"/>
                        </a:spcBef>
                        <a:spcAft>
                          <a:spcPts val="0"/>
                        </a:spcAft>
                        <a:buClr>
                          <a:srgbClr val="000000"/>
                        </a:buClr>
                        <a:buSzPts val="1300"/>
                        <a:buFont typeface="Arial"/>
                        <a:buNone/>
                      </a:pPr>
                      <a:r>
                        <a:rPr lang="en-US" sz="1300" u="none" cap="none" strike="noStrike">
                          <a:solidFill>
                            <a:schemeClr val="dk1"/>
                          </a:solidFill>
                          <a:latin typeface="Georgia"/>
                          <a:ea typeface="Georgia"/>
                          <a:cs typeface="Georgia"/>
                          <a:sym typeface="Georgia"/>
                        </a:rPr>
                        <a:t>15%</a:t>
                      </a:r>
                      <a:endParaRPr sz="1300" u="none" cap="none" strike="noStrike">
                        <a:solidFill>
                          <a:schemeClr val="dk1"/>
                        </a:solidFill>
                        <a:latin typeface="Georgia"/>
                        <a:ea typeface="Georgia"/>
                        <a:cs typeface="Georgia"/>
                        <a:sym typeface="Georgia"/>
                      </a:endParaRPr>
                    </a:p>
                  </a:txBody>
                  <a:tcPr marT="91425" marB="91425" marR="91425" marL="91425" anchor="ctr"/>
                </a:tc>
                <a:tc>
                  <a:txBody>
                    <a:bodyPr/>
                    <a:lstStyle/>
                    <a:p>
                      <a:pPr indent="0" lvl="0" marL="0" marR="0" rtl="0" algn="l">
                        <a:lnSpc>
                          <a:spcPct val="50000"/>
                        </a:lnSpc>
                        <a:spcBef>
                          <a:spcPts val="0"/>
                        </a:spcBef>
                        <a:spcAft>
                          <a:spcPts val="0"/>
                        </a:spcAft>
                        <a:buClr>
                          <a:srgbClr val="000000"/>
                        </a:buClr>
                        <a:buSzPts val="1400"/>
                        <a:buFont typeface="Arial"/>
                        <a:buNone/>
                      </a:pPr>
                      <a:r>
                        <a:rPr lang="en-US" sz="1400" u="none" cap="none" strike="noStrike">
                          <a:solidFill>
                            <a:schemeClr val="dk1"/>
                          </a:solidFill>
                          <a:latin typeface="Georgia"/>
                          <a:ea typeface="Georgia"/>
                          <a:cs typeface="Georgia"/>
                          <a:sym typeface="Georgia"/>
                        </a:rPr>
                        <a:t>14%</a:t>
                      </a:r>
                      <a:endParaRPr sz="1400" u="none" cap="none" strike="noStrike">
                        <a:solidFill>
                          <a:schemeClr val="dk1"/>
                        </a:solidFill>
                        <a:latin typeface="Georgia"/>
                        <a:ea typeface="Georgia"/>
                        <a:cs typeface="Georgia"/>
                        <a:sym typeface="Georgia"/>
                      </a:endParaRPr>
                    </a:p>
                  </a:txBody>
                  <a:tcPr marT="91425" marB="91425" marR="91425" marL="91425" anchor="ctr"/>
                </a:tc>
                <a:tc>
                  <a:txBody>
                    <a:bodyPr/>
                    <a:lstStyle/>
                    <a:p>
                      <a:pPr indent="0" lvl="0" marL="0" marR="0" rtl="0" algn="l">
                        <a:lnSpc>
                          <a:spcPct val="50000"/>
                        </a:lnSpc>
                        <a:spcBef>
                          <a:spcPts val="0"/>
                        </a:spcBef>
                        <a:spcAft>
                          <a:spcPts val="0"/>
                        </a:spcAft>
                        <a:buClr>
                          <a:srgbClr val="000000"/>
                        </a:buClr>
                        <a:buSzPts val="1400"/>
                        <a:buFont typeface="Arial"/>
                        <a:buNone/>
                      </a:pPr>
                      <a:r>
                        <a:rPr lang="en-US" sz="1400" u="none" cap="none" strike="noStrike">
                          <a:solidFill>
                            <a:schemeClr val="dk1"/>
                          </a:solidFill>
                          <a:latin typeface="Georgia"/>
                          <a:ea typeface="Georgia"/>
                          <a:cs typeface="Georgia"/>
                          <a:sym typeface="Georgia"/>
                        </a:rPr>
                        <a:t>6%</a:t>
                      </a:r>
                      <a:endParaRPr sz="1400" u="none" cap="none" strike="noStrike">
                        <a:solidFill>
                          <a:schemeClr val="dk1"/>
                        </a:solidFill>
                        <a:latin typeface="Georgia"/>
                        <a:ea typeface="Georgia"/>
                        <a:cs typeface="Georgia"/>
                        <a:sym typeface="Georgia"/>
                      </a:endParaRPr>
                    </a:p>
                  </a:txBody>
                  <a:tcPr marT="91425" marB="91425" marR="91425" marL="91425" anchor="ctr"/>
                </a:tc>
              </a:tr>
              <a:tr h="540100">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latin typeface="Georgia"/>
                          <a:ea typeface="Georgia"/>
                          <a:cs typeface="Georgia"/>
                          <a:sym typeface="Georgia"/>
                        </a:rPr>
                        <a:t>Passives</a:t>
                      </a:r>
                      <a:endParaRPr sz="1400" u="none" cap="none" strike="noStrike">
                        <a:latin typeface="Georgia"/>
                        <a:ea typeface="Georgia"/>
                        <a:cs typeface="Georgia"/>
                        <a:sym typeface="Georgia"/>
                      </a:endParaRPr>
                    </a:p>
                  </a:txBody>
                  <a:tcPr marT="91425" marB="91425" marR="91425" marL="91425">
                    <a:solidFill>
                      <a:schemeClr val="lt2"/>
                    </a:solidFill>
                  </a:tcPr>
                </a:tc>
                <a:tc>
                  <a:txBody>
                    <a:bodyPr/>
                    <a:lstStyle/>
                    <a:p>
                      <a:pPr indent="0" lvl="0" marL="0" marR="0" rtl="0" algn="l">
                        <a:lnSpc>
                          <a:spcPct val="50000"/>
                        </a:lnSpc>
                        <a:spcBef>
                          <a:spcPts val="0"/>
                        </a:spcBef>
                        <a:spcAft>
                          <a:spcPts val="0"/>
                        </a:spcAft>
                        <a:buClr>
                          <a:srgbClr val="000000"/>
                        </a:buClr>
                        <a:buSzPts val="1400"/>
                        <a:buFont typeface="Arial"/>
                        <a:buNone/>
                      </a:pPr>
                      <a:r>
                        <a:rPr lang="en-US" sz="1400" u="none" cap="none" strike="noStrike">
                          <a:solidFill>
                            <a:schemeClr val="dk1"/>
                          </a:solidFill>
                          <a:latin typeface="Georgia"/>
                          <a:ea typeface="Georgia"/>
                          <a:cs typeface="Georgia"/>
                          <a:sym typeface="Georgia"/>
                        </a:rPr>
                        <a:t>35%</a:t>
                      </a:r>
                      <a:endParaRPr sz="1400" u="none" cap="none" strike="noStrike">
                        <a:solidFill>
                          <a:schemeClr val="dk1"/>
                        </a:solidFill>
                        <a:latin typeface="Georgia"/>
                        <a:ea typeface="Georgia"/>
                        <a:cs typeface="Georgia"/>
                        <a:sym typeface="Georgia"/>
                      </a:endParaRPr>
                    </a:p>
                  </a:txBody>
                  <a:tcPr marT="91425" marB="91425" marR="91425" marL="91425" anchor="ctr">
                    <a:solidFill>
                      <a:schemeClr val="lt2"/>
                    </a:solidFill>
                  </a:tcPr>
                </a:tc>
                <a:tc>
                  <a:txBody>
                    <a:bodyPr/>
                    <a:lstStyle/>
                    <a:p>
                      <a:pPr indent="0" lvl="0" marL="0" marR="0" rtl="0" algn="l">
                        <a:lnSpc>
                          <a:spcPct val="50000"/>
                        </a:lnSpc>
                        <a:spcBef>
                          <a:spcPts val="0"/>
                        </a:spcBef>
                        <a:spcAft>
                          <a:spcPts val="0"/>
                        </a:spcAft>
                        <a:buClr>
                          <a:srgbClr val="000000"/>
                        </a:buClr>
                        <a:buSzPts val="1400"/>
                        <a:buFont typeface="Arial"/>
                        <a:buNone/>
                      </a:pPr>
                      <a:r>
                        <a:rPr lang="en-US" sz="1400" u="none" cap="none" strike="noStrike">
                          <a:solidFill>
                            <a:schemeClr val="dk1"/>
                          </a:solidFill>
                          <a:latin typeface="Georgia"/>
                          <a:ea typeface="Georgia"/>
                          <a:cs typeface="Georgia"/>
                          <a:sym typeface="Georgia"/>
                        </a:rPr>
                        <a:t>29%</a:t>
                      </a:r>
                      <a:endParaRPr sz="1400" u="none" cap="none" strike="noStrike">
                        <a:solidFill>
                          <a:schemeClr val="dk1"/>
                        </a:solidFill>
                        <a:latin typeface="Georgia"/>
                        <a:ea typeface="Georgia"/>
                        <a:cs typeface="Georgia"/>
                        <a:sym typeface="Georgia"/>
                      </a:endParaRPr>
                    </a:p>
                  </a:txBody>
                  <a:tcPr marT="91425" marB="91425" marR="91425" marL="91425" anchor="ctr">
                    <a:solidFill>
                      <a:schemeClr val="lt2"/>
                    </a:solidFill>
                  </a:tcPr>
                </a:tc>
                <a:tc>
                  <a:txBody>
                    <a:bodyPr/>
                    <a:lstStyle/>
                    <a:p>
                      <a:pPr indent="0" lvl="0" marL="0" marR="0" rtl="0" algn="l">
                        <a:lnSpc>
                          <a:spcPct val="50000"/>
                        </a:lnSpc>
                        <a:spcBef>
                          <a:spcPts val="0"/>
                        </a:spcBef>
                        <a:spcAft>
                          <a:spcPts val="0"/>
                        </a:spcAft>
                        <a:buClr>
                          <a:srgbClr val="000000"/>
                        </a:buClr>
                        <a:buSzPts val="1400"/>
                        <a:buFont typeface="Arial"/>
                        <a:buNone/>
                      </a:pPr>
                      <a:r>
                        <a:rPr lang="en-US" sz="1400" u="none" cap="none" strike="noStrike">
                          <a:solidFill>
                            <a:schemeClr val="dk1"/>
                          </a:solidFill>
                          <a:latin typeface="Georgia"/>
                          <a:ea typeface="Georgia"/>
                          <a:cs typeface="Georgia"/>
                          <a:sym typeface="Georgia"/>
                        </a:rPr>
                        <a:t>31%</a:t>
                      </a:r>
                      <a:endParaRPr sz="1400" u="none" cap="none" strike="noStrike">
                        <a:solidFill>
                          <a:schemeClr val="dk1"/>
                        </a:solidFill>
                        <a:latin typeface="Georgia"/>
                        <a:ea typeface="Georgia"/>
                        <a:cs typeface="Georgia"/>
                        <a:sym typeface="Georgia"/>
                      </a:endParaRPr>
                    </a:p>
                  </a:txBody>
                  <a:tcPr marT="91425" marB="91425" marR="91425" marL="91425" anchor="ctr">
                    <a:solidFill>
                      <a:schemeClr val="lt2"/>
                    </a:solidFill>
                  </a:tcPr>
                </a:tc>
                <a:tc>
                  <a:txBody>
                    <a:bodyPr/>
                    <a:lstStyle/>
                    <a:p>
                      <a:pPr indent="0" lvl="0" marL="0" marR="0" rtl="0" algn="l">
                        <a:lnSpc>
                          <a:spcPct val="50000"/>
                        </a:lnSpc>
                        <a:spcBef>
                          <a:spcPts val="0"/>
                        </a:spcBef>
                        <a:spcAft>
                          <a:spcPts val="0"/>
                        </a:spcAft>
                        <a:buClr>
                          <a:srgbClr val="000000"/>
                        </a:buClr>
                        <a:buSzPts val="1400"/>
                        <a:buFont typeface="Arial"/>
                        <a:buNone/>
                      </a:pPr>
                      <a:r>
                        <a:rPr lang="en-US" sz="1400" u="none" cap="none" strike="noStrike">
                          <a:solidFill>
                            <a:schemeClr val="dk1"/>
                          </a:solidFill>
                          <a:latin typeface="Georgia"/>
                          <a:ea typeface="Georgia"/>
                          <a:cs typeface="Georgia"/>
                          <a:sym typeface="Georgia"/>
                        </a:rPr>
                        <a:t>30%</a:t>
                      </a:r>
                      <a:endParaRPr sz="1400" u="none" cap="none" strike="noStrike">
                        <a:solidFill>
                          <a:schemeClr val="dk1"/>
                        </a:solidFill>
                        <a:latin typeface="Georgia"/>
                        <a:ea typeface="Georgia"/>
                        <a:cs typeface="Georgia"/>
                        <a:sym typeface="Georgia"/>
                      </a:endParaRPr>
                    </a:p>
                  </a:txBody>
                  <a:tcPr marT="91425" marB="91425" marR="91425" marL="91425" anchor="ctr">
                    <a:solidFill>
                      <a:schemeClr val="lt2"/>
                    </a:solidFill>
                  </a:tcPr>
                </a:tc>
                <a:tc>
                  <a:txBody>
                    <a:bodyPr/>
                    <a:lstStyle/>
                    <a:p>
                      <a:pPr indent="0" lvl="0" marL="0" marR="0" rtl="0" algn="l">
                        <a:lnSpc>
                          <a:spcPct val="50000"/>
                        </a:lnSpc>
                        <a:spcBef>
                          <a:spcPts val="0"/>
                        </a:spcBef>
                        <a:spcAft>
                          <a:spcPts val="0"/>
                        </a:spcAft>
                        <a:buClr>
                          <a:srgbClr val="000000"/>
                        </a:buClr>
                        <a:buSzPts val="1400"/>
                        <a:buFont typeface="Arial"/>
                        <a:buNone/>
                      </a:pPr>
                      <a:r>
                        <a:rPr lang="en-US" sz="1400" u="none" cap="none" strike="noStrike">
                          <a:solidFill>
                            <a:schemeClr val="dk1"/>
                          </a:solidFill>
                          <a:latin typeface="Georgia"/>
                          <a:ea typeface="Georgia"/>
                          <a:cs typeface="Georgia"/>
                          <a:sym typeface="Georgia"/>
                        </a:rPr>
                        <a:t>45%</a:t>
                      </a:r>
                      <a:endParaRPr sz="1400" u="none" cap="none" strike="noStrike">
                        <a:solidFill>
                          <a:schemeClr val="dk1"/>
                        </a:solidFill>
                        <a:latin typeface="Georgia"/>
                        <a:ea typeface="Georgia"/>
                        <a:cs typeface="Georgia"/>
                        <a:sym typeface="Georgia"/>
                      </a:endParaRPr>
                    </a:p>
                  </a:txBody>
                  <a:tcPr marT="91425" marB="91425" marR="91425" marL="91425" anchor="ctr">
                    <a:solidFill>
                      <a:schemeClr val="lt2"/>
                    </a:solidFill>
                  </a:tcPr>
                </a:tc>
                <a:tc>
                  <a:txBody>
                    <a:bodyPr/>
                    <a:lstStyle/>
                    <a:p>
                      <a:pPr indent="0" lvl="0" marL="0" marR="0" rtl="0" algn="l">
                        <a:lnSpc>
                          <a:spcPct val="50000"/>
                        </a:lnSpc>
                        <a:spcBef>
                          <a:spcPts val="0"/>
                        </a:spcBef>
                        <a:spcAft>
                          <a:spcPts val="0"/>
                        </a:spcAft>
                        <a:buClr>
                          <a:schemeClr val="dk1"/>
                        </a:buClr>
                        <a:buSzPts val="1100"/>
                        <a:buFont typeface="Arial"/>
                        <a:buNone/>
                      </a:pPr>
                      <a:r>
                        <a:rPr b="1" i="1" lang="en-US" sz="1400" u="none" cap="none" strike="noStrike">
                          <a:solidFill>
                            <a:schemeClr val="dk1"/>
                          </a:solidFill>
                          <a:latin typeface="Georgia"/>
                          <a:ea typeface="Georgia"/>
                          <a:cs typeface="Georgia"/>
                          <a:sym typeface="Georgia"/>
                        </a:rPr>
                        <a:t>28%</a:t>
                      </a:r>
                      <a:endParaRPr b="1" i="1" sz="1400" u="none" cap="none" strike="noStrike">
                        <a:solidFill>
                          <a:schemeClr val="dk1"/>
                        </a:solidFill>
                        <a:latin typeface="Georgia"/>
                        <a:ea typeface="Georgia"/>
                        <a:cs typeface="Georgia"/>
                        <a:sym typeface="Georgia"/>
                      </a:endParaRPr>
                    </a:p>
                  </a:txBody>
                  <a:tcPr marT="91425" marB="91425" marR="91425" marL="91425" anchor="ctr">
                    <a:solidFill>
                      <a:schemeClr val="lt2"/>
                    </a:solidFill>
                  </a:tcPr>
                </a:tc>
                <a:tc>
                  <a:txBody>
                    <a:bodyPr/>
                    <a:lstStyle/>
                    <a:p>
                      <a:pPr indent="0" lvl="0" marL="0" marR="0" rtl="0" algn="l">
                        <a:lnSpc>
                          <a:spcPct val="50000"/>
                        </a:lnSpc>
                        <a:spcBef>
                          <a:spcPts val="0"/>
                        </a:spcBef>
                        <a:spcAft>
                          <a:spcPts val="0"/>
                        </a:spcAft>
                        <a:buClr>
                          <a:srgbClr val="000000"/>
                        </a:buClr>
                        <a:buSzPts val="1300"/>
                        <a:buFont typeface="Arial"/>
                        <a:buNone/>
                      </a:pPr>
                      <a:r>
                        <a:rPr lang="en-US" sz="1300" u="none" cap="none" strike="noStrike">
                          <a:solidFill>
                            <a:schemeClr val="dk1"/>
                          </a:solidFill>
                          <a:latin typeface="Georgia"/>
                          <a:ea typeface="Georgia"/>
                          <a:cs typeface="Georgia"/>
                          <a:sym typeface="Georgia"/>
                        </a:rPr>
                        <a:t>35%</a:t>
                      </a:r>
                      <a:endParaRPr sz="1300" u="none" cap="none" strike="noStrike">
                        <a:solidFill>
                          <a:schemeClr val="dk1"/>
                        </a:solidFill>
                        <a:latin typeface="Georgia"/>
                        <a:ea typeface="Georgia"/>
                        <a:cs typeface="Georgia"/>
                        <a:sym typeface="Georgia"/>
                      </a:endParaRPr>
                    </a:p>
                  </a:txBody>
                  <a:tcPr marT="91425" marB="91425" marR="91425" marL="91425" anchor="ctr">
                    <a:solidFill>
                      <a:schemeClr val="lt2"/>
                    </a:solidFill>
                  </a:tcPr>
                </a:tc>
                <a:tc>
                  <a:txBody>
                    <a:bodyPr/>
                    <a:lstStyle/>
                    <a:p>
                      <a:pPr indent="0" lvl="0" marL="0" marR="0" rtl="0" algn="l">
                        <a:lnSpc>
                          <a:spcPct val="50000"/>
                        </a:lnSpc>
                        <a:spcBef>
                          <a:spcPts val="0"/>
                        </a:spcBef>
                        <a:spcAft>
                          <a:spcPts val="0"/>
                        </a:spcAft>
                        <a:buClr>
                          <a:srgbClr val="000000"/>
                        </a:buClr>
                        <a:buSzPts val="1300"/>
                        <a:buFont typeface="Arial"/>
                        <a:buNone/>
                      </a:pPr>
                      <a:r>
                        <a:rPr lang="en-US" sz="1300" u="none" cap="none" strike="noStrike">
                          <a:solidFill>
                            <a:schemeClr val="dk1"/>
                          </a:solidFill>
                          <a:latin typeface="Georgia"/>
                          <a:ea typeface="Georgia"/>
                          <a:cs typeface="Georgia"/>
                          <a:sym typeface="Georgia"/>
                        </a:rPr>
                        <a:t>20%</a:t>
                      </a:r>
                      <a:endParaRPr sz="1300" u="none" cap="none" strike="noStrike">
                        <a:solidFill>
                          <a:schemeClr val="dk1"/>
                        </a:solidFill>
                        <a:latin typeface="Georgia"/>
                        <a:ea typeface="Georgia"/>
                        <a:cs typeface="Georgia"/>
                        <a:sym typeface="Georgia"/>
                      </a:endParaRPr>
                    </a:p>
                  </a:txBody>
                  <a:tcPr marT="91425" marB="91425" marR="91425" marL="91425" anchor="ctr">
                    <a:solidFill>
                      <a:schemeClr val="lt2"/>
                    </a:solidFill>
                  </a:tcPr>
                </a:tc>
                <a:tc>
                  <a:txBody>
                    <a:bodyPr/>
                    <a:lstStyle/>
                    <a:p>
                      <a:pPr indent="0" lvl="0" marL="0" marR="0" rtl="0" algn="l">
                        <a:lnSpc>
                          <a:spcPct val="50000"/>
                        </a:lnSpc>
                        <a:spcBef>
                          <a:spcPts val="0"/>
                        </a:spcBef>
                        <a:spcAft>
                          <a:spcPts val="0"/>
                        </a:spcAft>
                        <a:buClr>
                          <a:srgbClr val="000000"/>
                        </a:buClr>
                        <a:buSzPts val="1400"/>
                        <a:buFont typeface="Arial"/>
                        <a:buNone/>
                      </a:pPr>
                      <a:r>
                        <a:rPr lang="en-US" sz="1400" u="none" cap="none" strike="noStrike">
                          <a:solidFill>
                            <a:schemeClr val="dk1"/>
                          </a:solidFill>
                          <a:latin typeface="Georgia"/>
                          <a:ea typeface="Georgia"/>
                          <a:cs typeface="Georgia"/>
                          <a:sym typeface="Georgia"/>
                        </a:rPr>
                        <a:t>40%</a:t>
                      </a:r>
                      <a:endParaRPr sz="1400" u="none" cap="none" strike="noStrike">
                        <a:solidFill>
                          <a:schemeClr val="dk1"/>
                        </a:solidFill>
                        <a:latin typeface="Georgia"/>
                        <a:ea typeface="Georgia"/>
                        <a:cs typeface="Georgia"/>
                        <a:sym typeface="Georgia"/>
                      </a:endParaRPr>
                    </a:p>
                  </a:txBody>
                  <a:tcPr marT="91425" marB="91425" marR="91425" marL="91425" anchor="ctr">
                    <a:solidFill>
                      <a:schemeClr val="lt2"/>
                    </a:solidFill>
                  </a:tcPr>
                </a:tc>
                <a:tc>
                  <a:txBody>
                    <a:bodyPr/>
                    <a:lstStyle/>
                    <a:p>
                      <a:pPr indent="0" lvl="0" marL="0" marR="0" rtl="0" algn="l">
                        <a:lnSpc>
                          <a:spcPct val="50000"/>
                        </a:lnSpc>
                        <a:spcBef>
                          <a:spcPts val="0"/>
                        </a:spcBef>
                        <a:spcAft>
                          <a:spcPts val="0"/>
                        </a:spcAft>
                        <a:buClr>
                          <a:srgbClr val="000000"/>
                        </a:buClr>
                        <a:buSzPts val="1400"/>
                        <a:buFont typeface="Arial"/>
                        <a:buNone/>
                      </a:pPr>
                      <a:r>
                        <a:rPr lang="en-US" sz="1400" u="none" cap="none" strike="noStrike">
                          <a:solidFill>
                            <a:schemeClr val="dk1"/>
                          </a:solidFill>
                          <a:latin typeface="Georgia"/>
                          <a:ea typeface="Georgia"/>
                          <a:cs typeface="Georgia"/>
                          <a:sym typeface="Georgia"/>
                        </a:rPr>
                        <a:t>25%</a:t>
                      </a:r>
                      <a:endParaRPr sz="1400" u="none" cap="none" strike="noStrike">
                        <a:solidFill>
                          <a:schemeClr val="dk1"/>
                        </a:solidFill>
                        <a:latin typeface="Georgia"/>
                        <a:ea typeface="Georgia"/>
                        <a:cs typeface="Georgia"/>
                        <a:sym typeface="Georgia"/>
                      </a:endParaRPr>
                    </a:p>
                  </a:txBody>
                  <a:tcPr marT="91425" marB="91425" marR="91425" marL="91425" anchor="ctr">
                    <a:solidFill>
                      <a:schemeClr val="lt2"/>
                    </a:solidFill>
                  </a:tcPr>
                </a:tc>
              </a:tr>
              <a:tr h="473600">
                <a:tc rowSpan="2">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latin typeface="Georgia"/>
                          <a:ea typeface="Georgia"/>
                          <a:cs typeface="Georgia"/>
                          <a:sym typeface="Georgia"/>
                        </a:rPr>
                        <a:t>Detractors</a:t>
                      </a:r>
                      <a:endParaRPr sz="1400" u="none" cap="none" strike="noStrike">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latin typeface="Georgia"/>
                        <a:ea typeface="Georgia"/>
                        <a:cs typeface="Georgia"/>
                        <a:sym typeface="Georgia"/>
                      </a:endParaRPr>
                    </a:p>
                    <a:p>
                      <a:pPr indent="0" lvl="0" marL="0" marR="0" rtl="0" algn="l">
                        <a:lnSpc>
                          <a:spcPct val="100000"/>
                        </a:lnSpc>
                        <a:spcBef>
                          <a:spcPts val="1000"/>
                        </a:spcBef>
                        <a:spcAft>
                          <a:spcPts val="0"/>
                        </a:spcAft>
                        <a:buClr>
                          <a:srgbClr val="000000"/>
                        </a:buClr>
                        <a:buSzPts val="1200"/>
                        <a:buFont typeface="Arial"/>
                        <a:buNone/>
                      </a:pPr>
                      <a:r>
                        <a:rPr i="1" lang="en-US" sz="1200" u="none" cap="none" strike="noStrike">
                          <a:latin typeface="Georgia"/>
                          <a:ea typeface="Georgia"/>
                          <a:cs typeface="Georgia"/>
                          <a:sym typeface="Georgia"/>
                        </a:rPr>
                        <a:t>NP Mean:</a:t>
                      </a:r>
                      <a:endParaRPr i="1" sz="1200" u="none" cap="none" strike="noStrike">
                        <a:latin typeface="Georgia"/>
                        <a:ea typeface="Georgia"/>
                        <a:cs typeface="Georgia"/>
                        <a:sym typeface="Georgia"/>
                      </a:endParaRPr>
                    </a:p>
                  </a:txBody>
                  <a:tcPr marT="91425" marB="91425" marR="91425" marL="91425" anchor="ctr"/>
                </a:tc>
                <a:tc>
                  <a:txBody>
                    <a:bodyPr/>
                    <a:lstStyle/>
                    <a:p>
                      <a:pPr indent="0" lvl="0" marL="0" marR="0" rtl="0" algn="l">
                        <a:lnSpc>
                          <a:spcPct val="50000"/>
                        </a:lnSpc>
                        <a:spcBef>
                          <a:spcPts val="0"/>
                        </a:spcBef>
                        <a:spcAft>
                          <a:spcPts val="0"/>
                        </a:spcAft>
                        <a:buClr>
                          <a:srgbClr val="000000"/>
                        </a:buClr>
                        <a:buSzPts val="1400"/>
                        <a:buFont typeface="Arial"/>
                        <a:buNone/>
                      </a:pPr>
                      <a:r>
                        <a:rPr lang="en-US" sz="1400" u="none" cap="none" strike="noStrike">
                          <a:solidFill>
                            <a:schemeClr val="dk1"/>
                          </a:solidFill>
                          <a:latin typeface="Georgia"/>
                          <a:ea typeface="Georgia"/>
                          <a:cs typeface="Georgia"/>
                          <a:sym typeface="Georgia"/>
                        </a:rPr>
                        <a:t>31%</a:t>
                      </a:r>
                      <a:endParaRPr sz="1400" u="none" cap="none" strike="noStrike">
                        <a:solidFill>
                          <a:schemeClr val="dk1"/>
                        </a:solidFill>
                        <a:latin typeface="Georgia"/>
                        <a:ea typeface="Georgia"/>
                        <a:cs typeface="Georgia"/>
                        <a:sym typeface="Georgia"/>
                      </a:endParaRPr>
                    </a:p>
                  </a:txBody>
                  <a:tcPr marT="91425" marB="91425" marR="91425" marL="91425" anchor="ctr">
                    <a:lnB cap="flat" cmpd="sng" w="9525">
                      <a:solidFill>
                        <a:srgbClr val="888888"/>
                      </a:solidFill>
                      <a:prstDash val="solid"/>
                      <a:round/>
                      <a:headEnd len="sm" w="sm" type="none"/>
                      <a:tailEnd len="sm" w="sm" type="none"/>
                    </a:lnB>
                  </a:tcPr>
                </a:tc>
                <a:tc>
                  <a:txBody>
                    <a:bodyPr/>
                    <a:lstStyle/>
                    <a:p>
                      <a:pPr indent="0" lvl="0" marL="0" marR="0" rtl="0" algn="l">
                        <a:lnSpc>
                          <a:spcPct val="50000"/>
                        </a:lnSpc>
                        <a:spcBef>
                          <a:spcPts val="0"/>
                        </a:spcBef>
                        <a:spcAft>
                          <a:spcPts val="0"/>
                        </a:spcAft>
                        <a:buClr>
                          <a:srgbClr val="000000"/>
                        </a:buClr>
                        <a:buSzPts val="1400"/>
                        <a:buFont typeface="Arial"/>
                        <a:buNone/>
                      </a:pPr>
                      <a:r>
                        <a:rPr lang="en-US" sz="1400" u="none" cap="none" strike="noStrike">
                          <a:solidFill>
                            <a:schemeClr val="dk1"/>
                          </a:solidFill>
                          <a:latin typeface="Georgia"/>
                          <a:ea typeface="Georgia"/>
                          <a:cs typeface="Georgia"/>
                          <a:sym typeface="Georgia"/>
                        </a:rPr>
                        <a:t>33%</a:t>
                      </a:r>
                      <a:endParaRPr sz="1400" u="none" cap="none" strike="noStrike">
                        <a:solidFill>
                          <a:schemeClr val="dk1"/>
                        </a:solidFill>
                        <a:latin typeface="Georgia"/>
                        <a:ea typeface="Georgia"/>
                        <a:cs typeface="Georgia"/>
                        <a:sym typeface="Georgia"/>
                      </a:endParaRPr>
                    </a:p>
                  </a:txBody>
                  <a:tcPr marT="91425" marB="91425" marR="91425" marL="91425" anchor="ctr">
                    <a:lnB cap="flat" cmpd="sng" w="9525">
                      <a:solidFill>
                        <a:srgbClr val="888888"/>
                      </a:solidFill>
                      <a:prstDash val="solid"/>
                      <a:round/>
                      <a:headEnd len="sm" w="sm" type="none"/>
                      <a:tailEnd len="sm" w="sm" type="none"/>
                    </a:lnB>
                  </a:tcPr>
                </a:tc>
                <a:tc>
                  <a:txBody>
                    <a:bodyPr/>
                    <a:lstStyle/>
                    <a:p>
                      <a:pPr indent="0" lvl="0" marL="0" marR="0" rtl="0" algn="l">
                        <a:lnSpc>
                          <a:spcPct val="50000"/>
                        </a:lnSpc>
                        <a:spcBef>
                          <a:spcPts val="0"/>
                        </a:spcBef>
                        <a:spcAft>
                          <a:spcPts val="0"/>
                        </a:spcAft>
                        <a:buClr>
                          <a:srgbClr val="000000"/>
                        </a:buClr>
                        <a:buSzPts val="1400"/>
                        <a:buFont typeface="Arial"/>
                        <a:buNone/>
                      </a:pPr>
                      <a:r>
                        <a:rPr lang="en-US" sz="1400" u="none" cap="none" strike="noStrike">
                          <a:solidFill>
                            <a:schemeClr val="dk1"/>
                          </a:solidFill>
                          <a:latin typeface="Georgia"/>
                          <a:ea typeface="Georgia"/>
                          <a:cs typeface="Georgia"/>
                          <a:sym typeface="Georgia"/>
                        </a:rPr>
                        <a:t>31%</a:t>
                      </a:r>
                      <a:endParaRPr sz="1400" u="none" cap="none" strike="noStrike">
                        <a:solidFill>
                          <a:schemeClr val="dk1"/>
                        </a:solidFill>
                        <a:latin typeface="Georgia"/>
                        <a:ea typeface="Georgia"/>
                        <a:cs typeface="Georgia"/>
                        <a:sym typeface="Georgia"/>
                      </a:endParaRPr>
                    </a:p>
                  </a:txBody>
                  <a:tcPr marT="91425" marB="91425" marR="91425" marL="91425" anchor="ctr">
                    <a:lnB cap="flat" cmpd="sng" w="9525">
                      <a:solidFill>
                        <a:srgbClr val="888888"/>
                      </a:solidFill>
                      <a:prstDash val="solid"/>
                      <a:round/>
                      <a:headEnd len="sm" w="sm" type="none"/>
                      <a:tailEnd len="sm" w="sm" type="none"/>
                    </a:lnB>
                  </a:tcPr>
                </a:tc>
                <a:tc>
                  <a:txBody>
                    <a:bodyPr/>
                    <a:lstStyle/>
                    <a:p>
                      <a:pPr indent="0" lvl="0" marL="0" marR="0" rtl="0" algn="l">
                        <a:lnSpc>
                          <a:spcPct val="50000"/>
                        </a:lnSpc>
                        <a:spcBef>
                          <a:spcPts val="0"/>
                        </a:spcBef>
                        <a:spcAft>
                          <a:spcPts val="0"/>
                        </a:spcAft>
                        <a:buClr>
                          <a:srgbClr val="000000"/>
                        </a:buClr>
                        <a:buSzPts val="1400"/>
                        <a:buFont typeface="Arial"/>
                        <a:buNone/>
                      </a:pPr>
                      <a:r>
                        <a:rPr lang="en-US" sz="1400" u="none" cap="none" strike="noStrike">
                          <a:solidFill>
                            <a:schemeClr val="dk1"/>
                          </a:solidFill>
                          <a:latin typeface="Georgia"/>
                          <a:ea typeface="Georgia"/>
                          <a:cs typeface="Georgia"/>
                          <a:sym typeface="Georgia"/>
                        </a:rPr>
                        <a:t>41%</a:t>
                      </a:r>
                      <a:endParaRPr sz="1400" u="none" cap="none" strike="noStrike">
                        <a:solidFill>
                          <a:schemeClr val="dk1"/>
                        </a:solidFill>
                        <a:latin typeface="Georgia"/>
                        <a:ea typeface="Georgia"/>
                        <a:cs typeface="Georgia"/>
                        <a:sym typeface="Georgia"/>
                      </a:endParaRPr>
                    </a:p>
                  </a:txBody>
                  <a:tcPr marT="91425" marB="91425" marR="91425" marL="91425" anchor="ctr">
                    <a:lnB cap="flat" cmpd="sng" w="9525">
                      <a:solidFill>
                        <a:srgbClr val="888888"/>
                      </a:solidFill>
                      <a:prstDash val="solid"/>
                      <a:round/>
                      <a:headEnd len="sm" w="sm" type="none"/>
                      <a:tailEnd len="sm" w="sm" type="none"/>
                    </a:lnB>
                  </a:tcPr>
                </a:tc>
                <a:tc>
                  <a:txBody>
                    <a:bodyPr/>
                    <a:lstStyle/>
                    <a:p>
                      <a:pPr indent="0" lvl="0" marL="0" marR="0" rtl="0" algn="l">
                        <a:lnSpc>
                          <a:spcPct val="50000"/>
                        </a:lnSpc>
                        <a:spcBef>
                          <a:spcPts val="0"/>
                        </a:spcBef>
                        <a:spcAft>
                          <a:spcPts val="0"/>
                        </a:spcAft>
                        <a:buClr>
                          <a:srgbClr val="000000"/>
                        </a:buClr>
                        <a:buSzPts val="1400"/>
                        <a:buFont typeface="Arial"/>
                        <a:buNone/>
                      </a:pPr>
                      <a:r>
                        <a:rPr lang="en-US" sz="1400" u="none" cap="none" strike="noStrike">
                          <a:solidFill>
                            <a:schemeClr val="dk1"/>
                          </a:solidFill>
                          <a:latin typeface="Georgia"/>
                          <a:ea typeface="Georgia"/>
                          <a:cs typeface="Georgia"/>
                          <a:sym typeface="Georgia"/>
                        </a:rPr>
                        <a:t>19%</a:t>
                      </a:r>
                      <a:endParaRPr sz="1400" u="none" cap="none" strike="noStrike">
                        <a:solidFill>
                          <a:schemeClr val="dk1"/>
                        </a:solidFill>
                        <a:latin typeface="Georgia"/>
                        <a:ea typeface="Georgia"/>
                        <a:cs typeface="Georgia"/>
                        <a:sym typeface="Georgia"/>
                      </a:endParaRPr>
                    </a:p>
                  </a:txBody>
                  <a:tcPr marT="91425" marB="91425" marR="91425" marL="91425" anchor="ctr">
                    <a:lnB cap="flat" cmpd="sng" w="9525">
                      <a:solidFill>
                        <a:srgbClr val="888888"/>
                      </a:solidFill>
                      <a:prstDash val="solid"/>
                      <a:round/>
                      <a:headEnd len="sm" w="sm" type="none"/>
                      <a:tailEnd len="sm" w="sm" type="none"/>
                    </a:lnB>
                  </a:tcPr>
                </a:tc>
                <a:tc>
                  <a:txBody>
                    <a:bodyPr/>
                    <a:lstStyle/>
                    <a:p>
                      <a:pPr indent="0" lvl="0" marL="0" marR="0" rtl="0" algn="l">
                        <a:lnSpc>
                          <a:spcPct val="50000"/>
                        </a:lnSpc>
                        <a:spcBef>
                          <a:spcPts val="0"/>
                        </a:spcBef>
                        <a:spcAft>
                          <a:spcPts val="0"/>
                        </a:spcAft>
                        <a:buClr>
                          <a:schemeClr val="dk1"/>
                        </a:buClr>
                        <a:buSzPts val="1100"/>
                        <a:buFont typeface="Arial"/>
                        <a:buNone/>
                      </a:pPr>
                      <a:r>
                        <a:rPr b="1" i="1" lang="en-US" sz="1400" u="none" cap="none" strike="noStrike">
                          <a:solidFill>
                            <a:schemeClr val="dk1"/>
                          </a:solidFill>
                          <a:latin typeface="Georgia"/>
                          <a:ea typeface="Georgia"/>
                          <a:cs typeface="Georgia"/>
                          <a:sym typeface="Georgia"/>
                        </a:rPr>
                        <a:t>25%</a:t>
                      </a:r>
                      <a:endParaRPr b="1" i="1" sz="1400" u="none" cap="none" strike="noStrike">
                        <a:solidFill>
                          <a:schemeClr val="dk1"/>
                        </a:solidFill>
                        <a:latin typeface="Georgia"/>
                        <a:ea typeface="Georgia"/>
                        <a:cs typeface="Georgia"/>
                        <a:sym typeface="Georgia"/>
                      </a:endParaRPr>
                    </a:p>
                    <a:p>
                      <a:pPr indent="0" lvl="0" marL="0" marR="0" rtl="0" algn="l">
                        <a:lnSpc>
                          <a:spcPct val="50000"/>
                        </a:lnSpc>
                        <a:spcBef>
                          <a:spcPts val="0"/>
                        </a:spcBef>
                        <a:spcAft>
                          <a:spcPts val="0"/>
                        </a:spcAft>
                        <a:buClr>
                          <a:srgbClr val="000000"/>
                        </a:buClr>
                        <a:buSzPts val="1400"/>
                        <a:buFont typeface="Arial"/>
                        <a:buNone/>
                      </a:pPr>
                      <a:r>
                        <a:t/>
                      </a:r>
                      <a:endParaRPr b="1" i="1" sz="1400" u="none" cap="none" strike="noStrike">
                        <a:solidFill>
                          <a:schemeClr val="dk1"/>
                        </a:solidFill>
                        <a:latin typeface="Georgia"/>
                        <a:ea typeface="Georgia"/>
                        <a:cs typeface="Georgia"/>
                        <a:sym typeface="Georgia"/>
                      </a:endParaRPr>
                    </a:p>
                  </a:txBody>
                  <a:tcPr marT="91425" marB="91425" marR="91425" marL="91425" anchor="ctr">
                    <a:lnB cap="flat" cmpd="sng" w="9525">
                      <a:solidFill>
                        <a:srgbClr val="888888"/>
                      </a:solidFill>
                      <a:prstDash val="solid"/>
                      <a:round/>
                      <a:headEnd len="sm" w="sm" type="none"/>
                      <a:tailEnd len="sm" w="sm" type="none"/>
                    </a:lnB>
                  </a:tcPr>
                </a:tc>
                <a:tc>
                  <a:txBody>
                    <a:bodyPr/>
                    <a:lstStyle/>
                    <a:p>
                      <a:pPr indent="0" lvl="0" marL="0" marR="0" rtl="0" algn="l">
                        <a:lnSpc>
                          <a:spcPct val="50000"/>
                        </a:lnSpc>
                        <a:spcBef>
                          <a:spcPts val="0"/>
                        </a:spcBef>
                        <a:spcAft>
                          <a:spcPts val="0"/>
                        </a:spcAft>
                        <a:buClr>
                          <a:srgbClr val="000000"/>
                        </a:buClr>
                        <a:buSzPts val="1300"/>
                        <a:buFont typeface="Arial"/>
                        <a:buNone/>
                      </a:pPr>
                      <a:r>
                        <a:rPr lang="en-US" sz="1300" u="none" cap="none" strike="noStrike">
                          <a:solidFill>
                            <a:schemeClr val="dk1"/>
                          </a:solidFill>
                          <a:latin typeface="Georgia"/>
                          <a:ea typeface="Georgia"/>
                          <a:cs typeface="Georgia"/>
                          <a:sym typeface="Georgia"/>
                        </a:rPr>
                        <a:t>48%</a:t>
                      </a:r>
                      <a:endParaRPr sz="1300" u="none" cap="none" strike="noStrike">
                        <a:solidFill>
                          <a:schemeClr val="dk1"/>
                        </a:solidFill>
                        <a:latin typeface="Georgia"/>
                        <a:ea typeface="Georgia"/>
                        <a:cs typeface="Georgia"/>
                        <a:sym typeface="Georgia"/>
                      </a:endParaRPr>
                    </a:p>
                  </a:txBody>
                  <a:tcPr marT="91425" marB="91425" marR="91425" marL="91425" anchor="ctr">
                    <a:lnB cap="flat" cmpd="sng" w="9525">
                      <a:solidFill>
                        <a:srgbClr val="888888"/>
                      </a:solidFill>
                      <a:prstDash val="solid"/>
                      <a:round/>
                      <a:headEnd len="sm" w="sm" type="none"/>
                      <a:tailEnd len="sm" w="sm" type="none"/>
                    </a:lnB>
                  </a:tcPr>
                </a:tc>
                <a:tc>
                  <a:txBody>
                    <a:bodyPr/>
                    <a:lstStyle/>
                    <a:p>
                      <a:pPr indent="0" lvl="0" marL="0" marR="0" rtl="0" algn="l">
                        <a:lnSpc>
                          <a:spcPct val="50000"/>
                        </a:lnSpc>
                        <a:spcBef>
                          <a:spcPts val="0"/>
                        </a:spcBef>
                        <a:spcAft>
                          <a:spcPts val="0"/>
                        </a:spcAft>
                        <a:buClr>
                          <a:srgbClr val="000000"/>
                        </a:buClr>
                        <a:buSzPts val="1300"/>
                        <a:buFont typeface="Arial"/>
                        <a:buNone/>
                      </a:pPr>
                      <a:r>
                        <a:rPr lang="en-US" sz="1300" u="none" cap="none" strike="noStrike">
                          <a:solidFill>
                            <a:schemeClr val="dk1"/>
                          </a:solidFill>
                          <a:latin typeface="Georgia"/>
                          <a:ea typeface="Georgia"/>
                          <a:cs typeface="Georgia"/>
                          <a:sym typeface="Georgia"/>
                        </a:rPr>
                        <a:t>65%</a:t>
                      </a:r>
                      <a:endParaRPr sz="1300" u="none" cap="none" strike="noStrike">
                        <a:solidFill>
                          <a:schemeClr val="dk1"/>
                        </a:solidFill>
                        <a:latin typeface="Georgia"/>
                        <a:ea typeface="Georgia"/>
                        <a:cs typeface="Georgia"/>
                        <a:sym typeface="Georgia"/>
                      </a:endParaRPr>
                    </a:p>
                  </a:txBody>
                  <a:tcPr marT="91425" marB="91425" marR="91425" marL="91425" anchor="ctr">
                    <a:lnB cap="flat" cmpd="sng" w="9525">
                      <a:solidFill>
                        <a:srgbClr val="888888"/>
                      </a:solidFill>
                      <a:prstDash val="solid"/>
                      <a:round/>
                      <a:headEnd len="sm" w="sm" type="none"/>
                      <a:tailEnd len="sm" w="sm" type="none"/>
                    </a:lnB>
                  </a:tcPr>
                </a:tc>
                <a:tc>
                  <a:txBody>
                    <a:bodyPr/>
                    <a:lstStyle/>
                    <a:p>
                      <a:pPr indent="0" lvl="0" marL="0" marR="0" rtl="0" algn="l">
                        <a:lnSpc>
                          <a:spcPct val="50000"/>
                        </a:lnSpc>
                        <a:spcBef>
                          <a:spcPts val="0"/>
                        </a:spcBef>
                        <a:spcAft>
                          <a:spcPts val="0"/>
                        </a:spcAft>
                        <a:buClr>
                          <a:srgbClr val="000000"/>
                        </a:buClr>
                        <a:buSzPts val="1400"/>
                        <a:buFont typeface="Arial"/>
                        <a:buNone/>
                      </a:pPr>
                      <a:r>
                        <a:rPr lang="en-US" sz="1400" u="none" cap="none" strike="noStrike">
                          <a:solidFill>
                            <a:schemeClr val="dk1"/>
                          </a:solidFill>
                          <a:latin typeface="Georgia"/>
                          <a:ea typeface="Georgia"/>
                          <a:cs typeface="Georgia"/>
                          <a:sym typeface="Georgia"/>
                        </a:rPr>
                        <a:t>46%</a:t>
                      </a:r>
                      <a:endParaRPr sz="1400" u="none" cap="none" strike="noStrike">
                        <a:solidFill>
                          <a:schemeClr val="dk1"/>
                        </a:solidFill>
                        <a:latin typeface="Georgia"/>
                        <a:ea typeface="Georgia"/>
                        <a:cs typeface="Georgia"/>
                        <a:sym typeface="Georgia"/>
                      </a:endParaRPr>
                    </a:p>
                  </a:txBody>
                  <a:tcPr marT="91425" marB="91425" marR="91425" marL="91425" anchor="ctr">
                    <a:lnB cap="flat" cmpd="sng" w="9525">
                      <a:solidFill>
                        <a:srgbClr val="888888"/>
                      </a:solidFill>
                      <a:prstDash val="solid"/>
                      <a:round/>
                      <a:headEnd len="sm" w="sm" type="none"/>
                      <a:tailEnd len="sm" w="sm" type="none"/>
                    </a:lnB>
                  </a:tcPr>
                </a:tc>
                <a:tc>
                  <a:txBody>
                    <a:bodyPr/>
                    <a:lstStyle/>
                    <a:p>
                      <a:pPr indent="0" lvl="0" marL="0" marR="0" rtl="0" algn="l">
                        <a:lnSpc>
                          <a:spcPct val="50000"/>
                        </a:lnSpc>
                        <a:spcBef>
                          <a:spcPts val="0"/>
                        </a:spcBef>
                        <a:spcAft>
                          <a:spcPts val="0"/>
                        </a:spcAft>
                        <a:buClr>
                          <a:srgbClr val="000000"/>
                        </a:buClr>
                        <a:buSzPts val="1400"/>
                        <a:buFont typeface="Arial"/>
                        <a:buNone/>
                      </a:pPr>
                      <a:r>
                        <a:rPr lang="en-US" sz="1400" u="none" cap="none" strike="noStrike">
                          <a:solidFill>
                            <a:schemeClr val="dk1"/>
                          </a:solidFill>
                          <a:latin typeface="Georgia"/>
                          <a:ea typeface="Georgia"/>
                          <a:cs typeface="Georgia"/>
                          <a:sym typeface="Georgia"/>
                        </a:rPr>
                        <a:t>70%</a:t>
                      </a:r>
                      <a:endParaRPr sz="1400" u="none" cap="none" strike="noStrike">
                        <a:solidFill>
                          <a:schemeClr val="dk1"/>
                        </a:solidFill>
                        <a:latin typeface="Georgia"/>
                        <a:ea typeface="Georgia"/>
                        <a:cs typeface="Georgia"/>
                        <a:sym typeface="Georgia"/>
                      </a:endParaRPr>
                    </a:p>
                  </a:txBody>
                  <a:tcPr marT="91425" marB="91425" marR="91425" marL="91425" anchor="ctr">
                    <a:lnB cap="flat" cmpd="sng" w="9525">
                      <a:solidFill>
                        <a:srgbClr val="888888"/>
                      </a:solidFill>
                      <a:prstDash val="solid"/>
                      <a:round/>
                      <a:headEnd len="sm" w="sm" type="none"/>
                      <a:tailEnd len="sm" w="sm" type="none"/>
                    </a:lnB>
                  </a:tcPr>
                </a:tc>
              </a:tr>
              <a:tr h="467925">
                <a:tc vMerge="1"/>
                <a:tc>
                  <a:txBody>
                    <a:bodyPr/>
                    <a:lstStyle/>
                    <a:p>
                      <a:pPr indent="0" lvl="0" marL="0" marR="0" rtl="0" algn="l">
                        <a:lnSpc>
                          <a:spcPct val="50000"/>
                        </a:lnSpc>
                        <a:spcBef>
                          <a:spcPts val="0"/>
                        </a:spcBef>
                        <a:spcAft>
                          <a:spcPts val="0"/>
                        </a:spcAft>
                        <a:buClr>
                          <a:srgbClr val="000000"/>
                        </a:buClr>
                        <a:buSzPts val="1400"/>
                        <a:buFont typeface="Arial"/>
                        <a:buNone/>
                      </a:pPr>
                      <a:r>
                        <a:rPr lang="en-US" sz="1400" u="none" cap="none" strike="noStrike">
                          <a:solidFill>
                            <a:schemeClr val="dk1"/>
                          </a:solidFill>
                          <a:latin typeface="Georgia"/>
                          <a:ea typeface="Georgia"/>
                          <a:cs typeface="Georgia"/>
                          <a:sym typeface="Georgia"/>
                        </a:rPr>
                        <a:t>4.6</a:t>
                      </a:r>
                      <a:endParaRPr sz="1400" u="none" cap="none" strike="noStrike">
                        <a:solidFill>
                          <a:schemeClr val="dk1"/>
                        </a:solidFill>
                        <a:latin typeface="Georgia"/>
                        <a:ea typeface="Georgia"/>
                        <a:cs typeface="Georgia"/>
                        <a:sym typeface="Georgia"/>
                      </a:endParaRPr>
                    </a:p>
                  </a:txBody>
                  <a:tcPr marT="91425" marB="91425" marR="91425" marL="91425" anchor="ctr">
                    <a:lnL cap="flat" cmpd="sng" w="9525">
                      <a:solidFill>
                        <a:srgbClr val="888888"/>
                      </a:solidFill>
                      <a:prstDash val="solid"/>
                      <a:round/>
                      <a:headEnd len="sm" w="sm" type="none"/>
                      <a:tailEnd len="sm" w="sm" type="none"/>
                    </a:lnL>
                    <a:lnR cap="flat" cmpd="sng" w="9525">
                      <a:solidFill>
                        <a:srgbClr val="888888"/>
                      </a:solidFill>
                      <a:prstDash val="solid"/>
                      <a:round/>
                      <a:headEnd len="sm" w="sm" type="none"/>
                      <a:tailEnd len="sm" w="sm" type="none"/>
                    </a:lnR>
                    <a:lnT cap="flat" cmpd="sng" w="9525">
                      <a:solidFill>
                        <a:srgbClr val="888888"/>
                      </a:solidFill>
                      <a:prstDash val="solid"/>
                      <a:round/>
                      <a:headEnd len="sm" w="sm" type="none"/>
                      <a:tailEnd len="sm" w="sm" type="none"/>
                    </a:lnT>
                    <a:lnB cap="flat" cmpd="sng" w="9525">
                      <a:solidFill>
                        <a:srgbClr val="888888"/>
                      </a:solidFill>
                      <a:prstDash val="solid"/>
                      <a:round/>
                      <a:headEnd len="sm" w="sm" type="none"/>
                      <a:tailEnd len="sm" w="sm" type="none"/>
                    </a:lnB>
                  </a:tcPr>
                </a:tc>
                <a:tc>
                  <a:txBody>
                    <a:bodyPr/>
                    <a:lstStyle/>
                    <a:p>
                      <a:pPr indent="0" lvl="0" marL="0" marR="0" rtl="0" algn="l">
                        <a:lnSpc>
                          <a:spcPct val="50000"/>
                        </a:lnSpc>
                        <a:spcBef>
                          <a:spcPts val="0"/>
                        </a:spcBef>
                        <a:spcAft>
                          <a:spcPts val="0"/>
                        </a:spcAft>
                        <a:buClr>
                          <a:srgbClr val="000000"/>
                        </a:buClr>
                        <a:buSzPts val="1400"/>
                        <a:buFont typeface="Arial"/>
                        <a:buNone/>
                      </a:pPr>
                      <a:r>
                        <a:rPr lang="en-US" sz="1400" u="none" cap="none" strike="noStrike">
                          <a:solidFill>
                            <a:schemeClr val="dk1"/>
                          </a:solidFill>
                          <a:latin typeface="Georgia"/>
                          <a:ea typeface="Georgia"/>
                          <a:cs typeface="Georgia"/>
                          <a:sym typeface="Georgia"/>
                        </a:rPr>
                        <a:t>3.8</a:t>
                      </a:r>
                      <a:endParaRPr sz="1400" u="none" cap="none" strike="noStrike">
                        <a:solidFill>
                          <a:schemeClr val="dk1"/>
                        </a:solidFill>
                        <a:latin typeface="Georgia"/>
                        <a:ea typeface="Georgia"/>
                        <a:cs typeface="Georgia"/>
                        <a:sym typeface="Georgia"/>
                      </a:endParaRPr>
                    </a:p>
                  </a:txBody>
                  <a:tcPr marT="91425" marB="91425" marR="91425" marL="91425" anchor="ctr">
                    <a:lnL cap="flat" cmpd="sng" w="9525">
                      <a:solidFill>
                        <a:srgbClr val="888888"/>
                      </a:solidFill>
                      <a:prstDash val="solid"/>
                      <a:round/>
                      <a:headEnd len="sm" w="sm" type="none"/>
                      <a:tailEnd len="sm" w="sm" type="none"/>
                    </a:lnL>
                    <a:lnR cap="flat" cmpd="sng" w="9525">
                      <a:solidFill>
                        <a:srgbClr val="888888"/>
                      </a:solidFill>
                      <a:prstDash val="solid"/>
                      <a:round/>
                      <a:headEnd len="sm" w="sm" type="none"/>
                      <a:tailEnd len="sm" w="sm" type="none"/>
                    </a:lnR>
                    <a:lnT cap="flat" cmpd="sng" w="9525">
                      <a:solidFill>
                        <a:srgbClr val="888888"/>
                      </a:solidFill>
                      <a:prstDash val="solid"/>
                      <a:round/>
                      <a:headEnd len="sm" w="sm" type="none"/>
                      <a:tailEnd len="sm" w="sm" type="none"/>
                    </a:lnT>
                    <a:lnB cap="flat" cmpd="sng" w="9525">
                      <a:solidFill>
                        <a:srgbClr val="888888"/>
                      </a:solidFill>
                      <a:prstDash val="solid"/>
                      <a:round/>
                      <a:headEnd len="sm" w="sm" type="none"/>
                      <a:tailEnd len="sm" w="sm" type="none"/>
                    </a:lnB>
                  </a:tcPr>
                </a:tc>
                <a:tc>
                  <a:txBody>
                    <a:bodyPr/>
                    <a:lstStyle/>
                    <a:p>
                      <a:pPr indent="0" lvl="0" marL="0" marR="0" rtl="0" algn="l">
                        <a:lnSpc>
                          <a:spcPct val="50000"/>
                        </a:lnSpc>
                        <a:spcBef>
                          <a:spcPts val="0"/>
                        </a:spcBef>
                        <a:spcAft>
                          <a:spcPts val="0"/>
                        </a:spcAft>
                        <a:buClr>
                          <a:srgbClr val="000000"/>
                        </a:buClr>
                        <a:buSzPts val="1400"/>
                        <a:buFont typeface="Arial"/>
                        <a:buNone/>
                      </a:pPr>
                      <a:r>
                        <a:rPr lang="en-US" sz="1400" u="none" cap="none" strike="noStrike">
                          <a:solidFill>
                            <a:schemeClr val="dk1"/>
                          </a:solidFill>
                          <a:latin typeface="Georgia"/>
                          <a:ea typeface="Georgia"/>
                          <a:cs typeface="Georgia"/>
                          <a:sym typeface="Georgia"/>
                        </a:rPr>
                        <a:t>4.1</a:t>
                      </a:r>
                      <a:endParaRPr sz="1400" u="none" cap="none" strike="noStrike">
                        <a:solidFill>
                          <a:schemeClr val="dk1"/>
                        </a:solidFill>
                        <a:latin typeface="Georgia"/>
                        <a:ea typeface="Georgia"/>
                        <a:cs typeface="Georgia"/>
                        <a:sym typeface="Georgia"/>
                      </a:endParaRPr>
                    </a:p>
                  </a:txBody>
                  <a:tcPr marT="91425" marB="91425" marR="91425" marL="91425" anchor="ctr">
                    <a:lnL cap="flat" cmpd="sng" w="9525">
                      <a:solidFill>
                        <a:srgbClr val="888888"/>
                      </a:solidFill>
                      <a:prstDash val="solid"/>
                      <a:round/>
                      <a:headEnd len="sm" w="sm" type="none"/>
                      <a:tailEnd len="sm" w="sm" type="none"/>
                    </a:lnL>
                    <a:lnR cap="flat" cmpd="sng" w="9525">
                      <a:solidFill>
                        <a:srgbClr val="888888"/>
                      </a:solidFill>
                      <a:prstDash val="solid"/>
                      <a:round/>
                      <a:headEnd len="sm" w="sm" type="none"/>
                      <a:tailEnd len="sm" w="sm" type="none"/>
                    </a:lnR>
                    <a:lnT cap="flat" cmpd="sng" w="9525">
                      <a:solidFill>
                        <a:srgbClr val="888888"/>
                      </a:solidFill>
                      <a:prstDash val="solid"/>
                      <a:round/>
                      <a:headEnd len="sm" w="sm" type="none"/>
                      <a:tailEnd len="sm" w="sm" type="none"/>
                    </a:lnT>
                    <a:lnB cap="flat" cmpd="sng" w="9525">
                      <a:solidFill>
                        <a:srgbClr val="888888"/>
                      </a:solidFill>
                      <a:prstDash val="solid"/>
                      <a:round/>
                      <a:headEnd len="sm" w="sm" type="none"/>
                      <a:tailEnd len="sm" w="sm" type="none"/>
                    </a:lnB>
                  </a:tcPr>
                </a:tc>
                <a:tc>
                  <a:txBody>
                    <a:bodyPr/>
                    <a:lstStyle/>
                    <a:p>
                      <a:pPr indent="0" lvl="0" marL="0" marR="0" rtl="0" algn="l">
                        <a:lnSpc>
                          <a:spcPct val="50000"/>
                        </a:lnSpc>
                        <a:spcBef>
                          <a:spcPts val="0"/>
                        </a:spcBef>
                        <a:spcAft>
                          <a:spcPts val="0"/>
                        </a:spcAft>
                        <a:buClr>
                          <a:srgbClr val="000000"/>
                        </a:buClr>
                        <a:buSzPts val="1400"/>
                        <a:buFont typeface="Arial"/>
                        <a:buNone/>
                      </a:pPr>
                      <a:r>
                        <a:rPr lang="en-US" sz="1400" u="none" cap="none" strike="noStrike">
                          <a:solidFill>
                            <a:schemeClr val="dk1"/>
                          </a:solidFill>
                          <a:latin typeface="Georgia"/>
                          <a:ea typeface="Georgia"/>
                          <a:cs typeface="Georgia"/>
                          <a:sym typeface="Georgia"/>
                        </a:rPr>
                        <a:t>4.4</a:t>
                      </a:r>
                      <a:endParaRPr sz="1400" u="none" cap="none" strike="noStrike">
                        <a:solidFill>
                          <a:schemeClr val="dk1"/>
                        </a:solidFill>
                        <a:latin typeface="Georgia"/>
                        <a:ea typeface="Georgia"/>
                        <a:cs typeface="Georgia"/>
                        <a:sym typeface="Georgia"/>
                      </a:endParaRPr>
                    </a:p>
                  </a:txBody>
                  <a:tcPr marT="91425" marB="91425" marR="91425" marL="91425" anchor="ctr">
                    <a:lnL cap="flat" cmpd="sng" w="9525">
                      <a:solidFill>
                        <a:srgbClr val="888888"/>
                      </a:solidFill>
                      <a:prstDash val="solid"/>
                      <a:round/>
                      <a:headEnd len="sm" w="sm" type="none"/>
                      <a:tailEnd len="sm" w="sm" type="none"/>
                    </a:lnL>
                    <a:lnR cap="flat" cmpd="sng" w="9525">
                      <a:solidFill>
                        <a:srgbClr val="888888"/>
                      </a:solidFill>
                      <a:prstDash val="solid"/>
                      <a:round/>
                      <a:headEnd len="sm" w="sm" type="none"/>
                      <a:tailEnd len="sm" w="sm" type="none"/>
                    </a:lnR>
                    <a:lnT cap="flat" cmpd="sng" w="9525">
                      <a:solidFill>
                        <a:srgbClr val="888888"/>
                      </a:solidFill>
                      <a:prstDash val="solid"/>
                      <a:round/>
                      <a:headEnd len="sm" w="sm" type="none"/>
                      <a:tailEnd len="sm" w="sm" type="none"/>
                    </a:lnT>
                    <a:lnB cap="flat" cmpd="sng" w="9525">
                      <a:solidFill>
                        <a:srgbClr val="888888"/>
                      </a:solidFill>
                      <a:prstDash val="solid"/>
                      <a:round/>
                      <a:headEnd len="sm" w="sm" type="none"/>
                      <a:tailEnd len="sm" w="sm" type="none"/>
                    </a:lnB>
                  </a:tcPr>
                </a:tc>
                <a:tc>
                  <a:txBody>
                    <a:bodyPr/>
                    <a:lstStyle/>
                    <a:p>
                      <a:pPr indent="0" lvl="0" marL="0" marR="0" rtl="0" algn="l">
                        <a:lnSpc>
                          <a:spcPct val="50000"/>
                        </a:lnSpc>
                        <a:spcBef>
                          <a:spcPts val="0"/>
                        </a:spcBef>
                        <a:spcAft>
                          <a:spcPts val="0"/>
                        </a:spcAft>
                        <a:buClr>
                          <a:srgbClr val="000000"/>
                        </a:buClr>
                        <a:buSzPts val="1400"/>
                        <a:buFont typeface="Arial"/>
                        <a:buNone/>
                      </a:pPr>
                      <a:r>
                        <a:rPr lang="en-US" sz="1400" u="none" cap="none" strike="noStrike">
                          <a:solidFill>
                            <a:schemeClr val="dk1"/>
                          </a:solidFill>
                          <a:latin typeface="Georgia"/>
                          <a:ea typeface="Georgia"/>
                          <a:cs typeface="Georgia"/>
                          <a:sym typeface="Georgia"/>
                        </a:rPr>
                        <a:t>5.0</a:t>
                      </a:r>
                      <a:endParaRPr sz="1400" u="none" cap="none" strike="noStrike">
                        <a:solidFill>
                          <a:schemeClr val="dk1"/>
                        </a:solidFill>
                        <a:latin typeface="Georgia"/>
                        <a:ea typeface="Georgia"/>
                        <a:cs typeface="Georgia"/>
                        <a:sym typeface="Georgia"/>
                      </a:endParaRPr>
                    </a:p>
                  </a:txBody>
                  <a:tcPr marT="91425" marB="91425" marR="91425" marL="91425" anchor="ctr">
                    <a:lnL cap="flat" cmpd="sng" w="9525">
                      <a:solidFill>
                        <a:srgbClr val="888888"/>
                      </a:solidFill>
                      <a:prstDash val="solid"/>
                      <a:round/>
                      <a:headEnd len="sm" w="sm" type="none"/>
                      <a:tailEnd len="sm" w="sm" type="none"/>
                    </a:lnL>
                    <a:lnR cap="flat" cmpd="sng" w="9525">
                      <a:solidFill>
                        <a:srgbClr val="888888"/>
                      </a:solidFill>
                      <a:prstDash val="solid"/>
                      <a:round/>
                      <a:headEnd len="sm" w="sm" type="none"/>
                      <a:tailEnd len="sm" w="sm" type="none"/>
                    </a:lnR>
                    <a:lnT cap="flat" cmpd="sng" w="9525">
                      <a:solidFill>
                        <a:srgbClr val="888888"/>
                      </a:solidFill>
                      <a:prstDash val="solid"/>
                      <a:round/>
                      <a:headEnd len="sm" w="sm" type="none"/>
                      <a:tailEnd len="sm" w="sm" type="none"/>
                    </a:lnT>
                    <a:lnB cap="flat" cmpd="sng" w="9525">
                      <a:solidFill>
                        <a:srgbClr val="888888"/>
                      </a:solidFill>
                      <a:prstDash val="solid"/>
                      <a:round/>
                      <a:headEnd len="sm" w="sm" type="none"/>
                      <a:tailEnd len="sm" w="sm" type="none"/>
                    </a:lnB>
                  </a:tcPr>
                </a:tc>
                <a:tc>
                  <a:txBody>
                    <a:bodyPr/>
                    <a:lstStyle/>
                    <a:p>
                      <a:pPr indent="0" lvl="0" marL="0" marR="0" rtl="0" algn="l">
                        <a:lnSpc>
                          <a:spcPct val="50000"/>
                        </a:lnSpc>
                        <a:spcBef>
                          <a:spcPts val="0"/>
                        </a:spcBef>
                        <a:spcAft>
                          <a:spcPts val="0"/>
                        </a:spcAft>
                        <a:buClr>
                          <a:srgbClr val="000000"/>
                        </a:buClr>
                        <a:buSzPts val="1400"/>
                        <a:buFont typeface="Arial"/>
                        <a:buNone/>
                      </a:pPr>
                      <a:r>
                        <a:rPr b="1" i="1" lang="en-US" sz="1400" u="none" cap="none" strike="noStrike">
                          <a:solidFill>
                            <a:schemeClr val="dk1"/>
                          </a:solidFill>
                          <a:latin typeface="Georgia"/>
                          <a:ea typeface="Georgia"/>
                          <a:cs typeface="Georgia"/>
                          <a:sym typeface="Georgia"/>
                        </a:rPr>
                        <a:t>3.2</a:t>
                      </a:r>
                      <a:endParaRPr b="1" i="1" sz="1400" u="none" cap="none" strike="noStrike">
                        <a:solidFill>
                          <a:schemeClr val="dk1"/>
                        </a:solidFill>
                        <a:latin typeface="Georgia"/>
                        <a:ea typeface="Georgia"/>
                        <a:cs typeface="Georgia"/>
                        <a:sym typeface="Georgia"/>
                      </a:endParaRPr>
                    </a:p>
                    <a:p>
                      <a:pPr indent="0" lvl="0" marL="0" marR="0" rtl="0" algn="l">
                        <a:lnSpc>
                          <a:spcPct val="50000"/>
                        </a:lnSpc>
                        <a:spcBef>
                          <a:spcPts val="0"/>
                        </a:spcBef>
                        <a:spcAft>
                          <a:spcPts val="0"/>
                        </a:spcAft>
                        <a:buClr>
                          <a:srgbClr val="000000"/>
                        </a:buClr>
                        <a:buSzPts val="1400"/>
                        <a:buFont typeface="Arial"/>
                        <a:buNone/>
                      </a:pPr>
                      <a:r>
                        <a:t/>
                      </a:r>
                      <a:endParaRPr b="1" i="1" sz="1400" u="none" cap="none" strike="noStrike">
                        <a:solidFill>
                          <a:schemeClr val="dk1"/>
                        </a:solidFill>
                        <a:latin typeface="Georgia"/>
                        <a:ea typeface="Georgia"/>
                        <a:cs typeface="Georgia"/>
                        <a:sym typeface="Georgia"/>
                      </a:endParaRPr>
                    </a:p>
                  </a:txBody>
                  <a:tcPr marT="91425" marB="91425" marR="91425" marL="91425" anchor="ctr">
                    <a:lnL cap="flat" cmpd="sng" w="9525">
                      <a:solidFill>
                        <a:srgbClr val="888888"/>
                      </a:solidFill>
                      <a:prstDash val="solid"/>
                      <a:round/>
                      <a:headEnd len="sm" w="sm" type="none"/>
                      <a:tailEnd len="sm" w="sm" type="none"/>
                    </a:lnL>
                    <a:lnR cap="flat" cmpd="sng" w="9525">
                      <a:solidFill>
                        <a:srgbClr val="888888"/>
                      </a:solidFill>
                      <a:prstDash val="solid"/>
                      <a:round/>
                      <a:headEnd len="sm" w="sm" type="none"/>
                      <a:tailEnd len="sm" w="sm" type="none"/>
                    </a:lnR>
                    <a:lnT cap="flat" cmpd="sng" w="9525">
                      <a:solidFill>
                        <a:srgbClr val="888888"/>
                      </a:solidFill>
                      <a:prstDash val="solid"/>
                      <a:round/>
                      <a:headEnd len="sm" w="sm" type="none"/>
                      <a:tailEnd len="sm" w="sm" type="none"/>
                    </a:lnT>
                    <a:lnB cap="flat" cmpd="sng" w="9525">
                      <a:solidFill>
                        <a:srgbClr val="888888"/>
                      </a:solidFill>
                      <a:prstDash val="solid"/>
                      <a:round/>
                      <a:headEnd len="sm" w="sm" type="none"/>
                      <a:tailEnd len="sm" w="sm" type="none"/>
                    </a:lnB>
                  </a:tcPr>
                </a:tc>
                <a:tc>
                  <a:txBody>
                    <a:bodyPr/>
                    <a:lstStyle/>
                    <a:p>
                      <a:pPr indent="0" lvl="0" marL="0" marR="0" rtl="0" algn="l">
                        <a:lnSpc>
                          <a:spcPct val="50000"/>
                        </a:lnSpc>
                        <a:spcBef>
                          <a:spcPts val="0"/>
                        </a:spcBef>
                        <a:spcAft>
                          <a:spcPts val="0"/>
                        </a:spcAft>
                        <a:buClr>
                          <a:srgbClr val="000000"/>
                        </a:buClr>
                        <a:buSzPts val="1300"/>
                        <a:buFont typeface="Arial"/>
                        <a:buNone/>
                      </a:pPr>
                      <a:r>
                        <a:rPr lang="en-US" sz="1300" u="none" cap="none" strike="noStrike">
                          <a:solidFill>
                            <a:schemeClr val="dk1"/>
                          </a:solidFill>
                          <a:latin typeface="Georgia"/>
                          <a:ea typeface="Georgia"/>
                          <a:cs typeface="Georgia"/>
                          <a:sym typeface="Georgia"/>
                        </a:rPr>
                        <a:t>4.5</a:t>
                      </a:r>
                      <a:endParaRPr sz="1300" u="none" cap="none" strike="noStrike">
                        <a:solidFill>
                          <a:schemeClr val="dk1"/>
                        </a:solidFill>
                        <a:latin typeface="Georgia"/>
                        <a:ea typeface="Georgia"/>
                        <a:cs typeface="Georgia"/>
                        <a:sym typeface="Georgia"/>
                      </a:endParaRPr>
                    </a:p>
                  </a:txBody>
                  <a:tcPr marT="91425" marB="91425" marR="91425" marL="91425" anchor="ctr">
                    <a:lnL cap="flat" cmpd="sng" w="9525">
                      <a:solidFill>
                        <a:srgbClr val="888888"/>
                      </a:solidFill>
                      <a:prstDash val="solid"/>
                      <a:round/>
                      <a:headEnd len="sm" w="sm" type="none"/>
                      <a:tailEnd len="sm" w="sm" type="none"/>
                    </a:lnL>
                    <a:lnR cap="flat" cmpd="sng" w="9525">
                      <a:solidFill>
                        <a:srgbClr val="888888"/>
                      </a:solidFill>
                      <a:prstDash val="solid"/>
                      <a:round/>
                      <a:headEnd len="sm" w="sm" type="none"/>
                      <a:tailEnd len="sm" w="sm" type="none"/>
                    </a:lnR>
                    <a:lnT cap="flat" cmpd="sng" w="9525">
                      <a:solidFill>
                        <a:srgbClr val="888888"/>
                      </a:solidFill>
                      <a:prstDash val="solid"/>
                      <a:round/>
                      <a:headEnd len="sm" w="sm" type="none"/>
                      <a:tailEnd len="sm" w="sm" type="none"/>
                    </a:lnT>
                    <a:lnB cap="flat" cmpd="sng" w="9525">
                      <a:solidFill>
                        <a:srgbClr val="888888"/>
                      </a:solidFill>
                      <a:prstDash val="solid"/>
                      <a:round/>
                      <a:headEnd len="sm" w="sm" type="none"/>
                      <a:tailEnd len="sm" w="sm" type="none"/>
                    </a:lnB>
                  </a:tcPr>
                </a:tc>
                <a:tc>
                  <a:txBody>
                    <a:bodyPr/>
                    <a:lstStyle/>
                    <a:p>
                      <a:pPr indent="0" lvl="0" marL="0" marR="0" rtl="0" algn="l">
                        <a:lnSpc>
                          <a:spcPct val="50000"/>
                        </a:lnSpc>
                        <a:spcBef>
                          <a:spcPts val="0"/>
                        </a:spcBef>
                        <a:spcAft>
                          <a:spcPts val="0"/>
                        </a:spcAft>
                        <a:buClr>
                          <a:srgbClr val="000000"/>
                        </a:buClr>
                        <a:buSzPts val="1300"/>
                        <a:buFont typeface="Arial"/>
                        <a:buNone/>
                      </a:pPr>
                      <a:r>
                        <a:rPr lang="en-US" sz="1300" u="none" cap="none" strike="noStrike">
                          <a:solidFill>
                            <a:schemeClr val="dk1"/>
                          </a:solidFill>
                          <a:latin typeface="Georgia"/>
                          <a:ea typeface="Georgia"/>
                          <a:cs typeface="Georgia"/>
                          <a:sym typeface="Georgia"/>
                        </a:rPr>
                        <a:t>2.8</a:t>
                      </a:r>
                      <a:endParaRPr sz="1300" u="none" cap="none" strike="noStrike">
                        <a:solidFill>
                          <a:schemeClr val="dk1"/>
                        </a:solidFill>
                        <a:latin typeface="Georgia"/>
                        <a:ea typeface="Georgia"/>
                        <a:cs typeface="Georgia"/>
                        <a:sym typeface="Georgia"/>
                      </a:endParaRPr>
                    </a:p>
                  </a:txBody>
                  <a:tcPr marT="91425" marB="91425" marR="91425" marL="91425" anchor="ctr">
                    <a:lnL cap="flat" cmpd="sng" w="9525">
                      <a:solidFill>
                        <a:srgbClr val="888888"/>
                      </a:solidFill>
                      <a:prstDash val="solid"/>
                      <a:round/>
                      <a:headEnd len="sm" w="sm" type="none"/>
                      <a:tailEnd len="sm" w="sm" type="none"/>
                    </a:lnL>
                    <a:lnR cap="flat" cmpd="sng" w="9525">
                      <a:solidFill>
                        <a:srgbClr val="888888"/>
                      </a:solidFill>
                      <a:prstDash val="solid"/>
                      <a:round/>
                      <a:headEnd len="sm" w="sm" type="none"/>
                      <a:tailEnd len="sm" w="sm" type="none"/>
                    </a:lnR>
                    <a:lnT cap="flat" cmpd="sng" w="9525">
                      <a:solidFill>
                        <a:srgbClr val="888888"/>
                      </a:solidFill>
                      <a:prstDash val="solid"/>
                      <a:round/>
                      <a:headEnd len="sm" w="sm" type="none"/>
                      <a:tailEnd len="sm" w="sm" type="none"/>
                    </a:lnT>
                    <a:lnB cap="flat" cmpd="sng" w="9525">
                      <a:solidFill>
                        <a:srgbClr val="888888"/>
                      </a:solidFill>
                      <a:prstDash val="solid"/>
                      <a:round/>
                      <a:headEnd len="sm" w="sm" type="none"/>
                      <a:tailEnd len="sm" w="sm" type="none"/>
                    </a:lnB>
                  </a:tcPr>
                </a:tc>
                <a:tc>
                  <a:txBody>
                    <a:bodyPr/>
                    <a:lstStyle/>
                    <a:p>
                      <a:pPr indent="0" lvl="0" marL="0" marR="0" rtl="0" algn="l">
                        <a:lnSpc>
                          <a:spcPct val="50000"/>
                        </a:lnSpc>
                        <a:spcBef>
                          <a:spcPts val="0"/>
                        </a:spcBef>
                        <a:spcAft>
                          <a:spcPts val="0"/>
                        </a:spcAft>
                        <a:buClr>
                          <a:srgbClr val="000000"/>
                        </a:buClr>
                        <a:buSzPts val="1400"/>
                        <a:buFont typeface="Arial"/>
                        <a:buNone/>
                      </a:pPr>
                      <a:r>
                        <a:rPr lang="en-US" sz="1400" u="none" cap="none" strike="noStrike">
                          <a:solidFill>
                            <a:schemeClr val="dk1"/>
                          </a:solidFill>
                          <a:latin typeface="Georgia"/>
                          <a:ea typeface="Georgia"/>
                          <a:cs typeface="Georgia"/>
                          <a:sym typeface="Georgia"/>
                        </a:rPr>
                        <a:t>3.7</a:t>
                      </a:r>
                      <a:endParaRPr sz="1400" u="none" cap="none" strike="noStrike">
                        <a:solidFill>
                          <a:schemeClr val="dk1"/>
                        </a:solidFill>
                        <a:latin typeface="Georgia"/>
                        <a:ea typeface="Georgia"/>
                        <a:cs typeface="Georgia"/>
                        <a:sym typeface="Georgia"/>
                      </a:endParaRPr>
                    </a:p>
                  </a:txBody>
                  <a:tcPr marT="91425" marB="91425" marR="91425" marL="91425" anchor="ctr">
                    <a:lnL cap="flat" cmpd="sng" w="9525">
                      <a:solidFill>
                        <a:srgbClr val="888888"/>
                      </a:solidFill>
                      <a:prstDash val="solid"/>
                      <a:round/>
                      <a:headEnd len="sm" w="sm" type="none"/>
                      <a:tailEnd len="sm" w="sm" type="none"/>
                    </a:lnL>
                    <a:lnR cap="flat" cmpd="sng" w="9525">
                      <a:solidFill>
                        <a:srgbClr val="888888"/>
                      </a:solidFill>
                      <a:prstDash val="solid"/>
                      <a:round/>
                      <a:headEnd len="sm" w="sm" type="none"/>
                      <a:tailEnd len="sm" w="sm" type="none"/>
                    </a:lnR>
                    <a:lnT cap="flat" cmpd="sng" w="9525">
                      <a:solidFill>
                        <a:srgbClr val="888888"/>
                      </a:solidFill>
                      <a:prstDash val="solid"/>
                      <a:round/>
                      <a:headEnd len="sm" w="sm" type="none"/>
                      <a:tailEnd len="sm" w="sm" type="none"/>
                    </a:lnT>
                    <a:lnB cap="flat" cmpd="sng" w="9525">
                      <a:solidFill>
                        <a:srgbClr val="888888"/>
                      </a:solidFill>
                      <a:prstDash val="solid"/>
                      <a:round/>
                      <a:headEnd len="sm" w="sm" type="none"/>
                      <a:tailEnd len="sm" w="sm" type="none"/>
                    </a:lnB>
                  </a:tcPr>
                </a:tc>
                <a:tc>
                  <a:txBody>
                    <a:bodyPr/>
                    <a:lstStyle/>
                    <a:p>
                      <a:pPr indent="0" lvl="0" marL="0" marR="0" rtl="0" algn="l">
                        <a:lnSpc>
                          <a:spcPct val="50000"/>
                        </a:lnSpc>
                        <a:spcBef>
                          <a:spcPts val="0"/>
                        </a:spcBef>
                        <a:spcAft>
                          <a:spcPts val="0"/>
                        </a:spcAft>
                        <a:buClr>
                          <a:srgbClr val="000000"/>
                        </a:buClr>
                        <a:buSzPts val="1400"/>
                        <a:buFont typeface="Arial"/>
                        <a:buNone/>
                      </a:pPr>
                      <a:r>
                        <a:rPr lang="en-US" sz="1400" u="none" cap="none" strike="noStrike">
                          <a:solidFill>
                            <a:schemeClr val="dk1"/>
                          </a:solidFill>
                          <a:latin typeface="Georgia"/>
                          <a:ea typeface="Georgia"/>
                          <a:cs typeface="Georgia"/>
                          <a:sym typeface="Georgia"/>
                        </a:rPr>
                        <a:t>2.3</a:t>
                      </a:r>
                      <a:endParaRPr sz="1400" u="none" cap="none" strike="noStrike">
                        <a:solidFill>
                          <a:schemeClr val="dk1"/>
                        </a:solidFill>
                        <a:latin typeface="Georgia"/>
                        <a:ea typeface="Georgia"/>
                        <a:cs typeface="Georgia"/>
                        <a:sym typeface="Georgia"/>
                      </a:endParaRPr>
                    </a:p>
                  </a:txBody>
                  <a:tcPr marT="91425" marB="91425" marR="91425" marL="91425" anchor="ctr">
                    <a:lnL cap="flat" cmpd="sng" w="9525">
                      <a:solidFill>
                        <a:srgbClr val="888888"/>
                      </a:solidFill>
                      <a:prstDash val="solid"/>
                      <a:round/>
                      <a:headEnd len="sm" w="sm" type="none"/>
                      <a:tailEnd len="sm" w="sm" type="none"/>
                    </a:lnL>
                    <a:lnR cap="flat" cmpd="sng" w="9525">
                      <a:solidFill>
                        <a:srgbClr val="888888"/>
                      </a:solidFill>
                      <a:prstDash val="solid"/>
                      <a:round/>
                      <a:headEnd len="sm" w="sm" type="none"/>
                      <a:tailEnd len="sm" w="sm" type="none"/>
                    </a:lnR>
                    <a:lnT cap="flat" cmpd="sng" w="9525">
                      <a:solidFill>
                        <a:srgbClr val="888888"/>
                      </a:solidFill>
                      <a:prstDash val="solid"/>
                      <a:round/>
                      <a:headEnd len="sm" w="sm" type="none"/>
                      <a:tailEnd len="sm" w="sm" type="none"/>
                    </a:lnT>
                    <a:lnB cap="flat" cmpd="sng" w="9525">
                      <a:solidFill>
                        <a:srgbClr val="888888"/>
                      </a:solidFill>
                      <a:prstDash val="solid"/>
                      <a:round/>
                      <a:headEnd len="sm" w="sm" type="none"/>
                      <a:tailEnd len="sm" w="sm" type="none"/>
                    </a:lnB>
                  </a:tcPr>
                </a:tc>
              </a:tr>
            </a:tbl>
          </a:graphicData>
        </a:graphic>
      </p:graphicFrame>
      <p:sp>
        <p:nvSpPr>
          <p:cNvPr id="262" name="Google Shape;262;p5"/>
          <p:cNvSpPr txBox="1"/>
          <p:nvPr/>
        </p:nvSpPr>
        <p:spPr>
          <a:xfrm>
            <a:off x="328325" y="86100"/>
            <a:ext cx="6598800" cy="3636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00000"/>
              </a:buClr>
              <a:buSzPts val="3000"/>
              <a:buFont typeface="Arial"/>
              <a:buNone/>
            </a:pPr>
            <a:r>
              <a:rPr b="1" i="0" lang="en-US" sz="3000" u="none" cap="none" strike="noStrike">
                <a:solidFill>
                  <a:srgbClr val="9D0F14"/>
                </a:solidFill>
                <a:latin typeface="Alumni Sans"/>
                <a:ea typeface="Alumni Sans"/>
                <a:cs typeface="Alumni Sans"/>
                <a:sym typeface="Alumni Sans"/>
              </a:rPr>
              <a:t>QDA – Thematic Analysis and Comment Coding</a:t>
            </a:r>
            <a:endParaRPr b="1" i="0" sz="3000" u="none" cap="none" strike="noStrike">
              <a:solidFill>
                <a:srgbClr val="9D0F14"/>
              </a:solidFill>
              <a:latin typeface="Alumni Sans"/>
              <a:ea typeface="Alumni Sans"/>
              <a:cs typeface="Alumni Sans"/>
              <a:sym typeface="Alumni Sans"/>
            </a:endParaRPr>
          </a:p>
        </p:txBody>
      </p:sp>
      <p:cxnSp>
        <p:nvCxnSpPr>
          <p:cNvPr id="263" name="Google Shape;263;p5"/>
          <p:cNvCxnSpPr/>
          <p:nvPr/>
        </p:nvCxnSpPr>
        <p:spPr>
          <a:xfrm>
            <a:off x="328336" y="542750"/>
            <a:ext cx="8234100" cy="0"/>
          </a:xfrm>
          <a:prstGeom prst="straightConnector1">
            <a:avLst/>
          </a:prstGeom>
          <a:noFill/>
          <a:ln cap="flat" cmpd="sng" w="9525">
            <a:solidFill>
              <a:srgbClr val="9D0F14"/>
            </a:solidFill>
            <a:prstDash val="solid"/>
            <a:round/>
            <a:headEnd len="sm" w="sm" type="none"/>
            <a:tailEnd len="sm" w="sm" type="none"/>
          </a:ln>
        </p:spPr>
      </p:cxn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 name="Shape 267"/>
        <p:cNvGrpSpPr/>
        <p:nvPr/>
      </p:nvGrpSpPr>
      <p:grpSpPr>
        <a:xfrm>
          <a:off x="0" y="0"/>
          <a:ext cx="0" cy="0"/>
          <a:chOff x="0" y="0"/>
          <a:chExt cx="0" cy="0"/>
        </a:xfrm>
      </p:grpSpPr>
      <p:sp>
        <p:nvSpPr>
          <p:cNvPr id="268" name="Google Shape;268;g35c34b14216_0_21"/>
          <p:cNvSpPr txBox="1"/>
          <p:nvPr/>
        </p:nvSpPr>
        <p:spPr>
          <a:xfrm>
            <a:off x="328325" y="86100"/>
            <a:ext cx="6598800" cy="3636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00000"/>
              </a:buClr>
              <a:buSzPts val="3000"/>
              <a:buFont typeface="Arial"/>
              <a:buNone/>
            </a:pPr>
            <a:r>
              <a:rPr b="1" i="0" lang="en-US" sz="3000" u="none" cap="none" strike="noStrike">
                <a:solidFill>
                  <a:srgbClr val="9D0F14"/>
                </a:solidFill>
                <a:latin typeface="Alumni Sans"/>
                <a:ea typeface="Alumni Sans"/>
                <a:cs typeface="Alumni Sans"/>
                <a:sym typeface="Alumni Sans"/>
              </a:rPr>
              <a:t>Monitoring</a:t>
            </a:r>
            <a:endParaRPr b="1" i="0" sz="3000" u="none" cap="none" strike="noStrike">
              <a:solidFill>
                <a:srgbClr val="9D0F14"/>
              </a:solidFill>
              <a:latin typeface="Alumni Sans"/>
              <a:ea typeface="Alumni Sans"/>
              <a:cs typeface="Alumni Sans"/>
              <a:sym typeface="Alumni Sans"/>
            </a:endParaRPr>
          </a:p>
        </p:txBody>
      </p:sp>
      <p:cxnSp>
        <p:nvCxnSpPr>
          <p:cNvPr id="269" name="Google Shape;269;g35c34b14216_0_21"/>
          <p:cNvCxnSpPr/>
          <p:nvPr/>
        </p:nvCxnSpPr>
        <p:spPr>
          <a:xfrm>
            <a:off x="328336" y="542750"/>
            <a:ext cx="8234100" cy="0"/>
          </a:xfrm>
          <a:prstGeom prst="straightConnector1">
            <a:avLst/>
          </a:prstGeom>
          <a:noFill/>
          <a:ln cap="flat" cmpd="sng" w="9525">
            <a:solidFill>
              <a:srgbClr val="9D0F14"/>
            </a:solidFill>
            <a:prstDash val="solid"/>
            <a:round/>
            <a:headEnd len="sm" w="sm" type="none"/>
            <a:tailEnd len="sm" w="sm" type="none"/>
          </a:ln>
        </p:spPr>
      </p:cxnSp>
      <p:pic>
        <p:nvPicPr>
          <p:cNvPr id="270" name="Google Shape;270;g35c34b14216_0_21" title="Screenshot 2025-05-07 103600.png"/>
          <p:cNvPicPr preferRelativeResize="0"/>
          <p:nvPr/>
        </p:nvPicPr>
        <p:blipFill rotWithShape="1">
          <a:blip r:embed="rId3">
            <a:alphaModFix/>
          </a:blip>
          <a:srcRect b="10" l="0" r="0" t="-10"/>
          <a:stretch/>
        </p:blipFill>
        <p:spPr>
          <a:xfrm>
            <a:off x="2230988" y="635800"/>
            <a:ext cx="4682001" cy="4358151"/>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 name="Shape 274"/>
        <p:cNvGrpSpPr/>
        <p:nvPr/>
      </p:nvGrpSpPr>
      <p:grpSpPr>
        <a:xfrm>
          <a:off x="0" y="0"/>
          <a:ext cx="0" cy="0"/>
          <a:chOff x="0" y="0"/>
          <a:chExt cx="0" cy="0"/>
        </a:xfrm>
      </p:grpSpPr>
      <p:sp>
        <p:nvSpPr>
          <p:cNvPr id="275" name="Google Shape;275;g33606c0e2af_0_0"/>
          <p:cNvSpPr/>
          <p:nvPr/>
        </p:nvSpPr>
        <p:spPr>
          <a:xfrm>
            <a:off x="693550" y="1017950"/>
            <a:ext cx="1277100" cy="6360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00000"/>
                </a:solidFill>
                <a:latin typeface="Alumni Sans"/>
                <a:ea typeface="Alumni Sans"/>
                <a:cs typeface="Alumni Sans"/>
                <a:sym typeface="Alumni Sans"/>
              </a:rPr>
              <a:t>Student Affairs</a:t>
            </a:r>
            <a:endParaRPr b="1" i="0" sz="2000" u="none" cap="none" strike="noStrike">
              <a:solidFill>
                <a:srgbClr val="000000"/>
              </a:solidFill>
              <a:latin typeface="Alumni Sans"/>
              <a:ea typeface="Alumni Sans"/>
              <a:cs typeface="Alumni Sans"/>
              <a:sym typeface="Alumni Sans"/>
            </a:endParaRPr>
          </a:p>
        </p:txBody>
      </p:sp>
      <p:sp>
        <p:nvSpPr>
          <p:cNvPr id="276" name="Google Shape;276;g33606c0e2af_0_0"/>
          <p:cNvSpPr/>
          <p:nvPr/>
        </p:nvSpPr>
        <p:spPr>
          <a:xfrm>
            <a:off x="2759500" y="2253750"/>
            <a:ext cx="1277100" cy="6360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00000"/>
                </a:solidFill>
                <a:latin typeface="Alumni Sans"/>
                <a:ea typeface="Alumni Sans"/>
                <a:cs typeface="Alumni Sans"/>
                <a:sym typeface="Alumni Sans"/>
              </a:rPr>
              <a:t>Finance</a:t>
            </a:r>
            <a:endParaRPr b="1" i="0" sz="2000" u="none" cap="none" strike="noStrike">
              <a:solidFill>
                <a:srgbClr val="000000"/>
              </a:solidFill>
              <a:latin typeface="Alumni Sans"/>
              <a:ea typeface="Alumni Sans"/>
              <a:cs typeface="Alumni Sans"/>
              <a:sym typeface="Alumni Sans"/>
            </a:endParaRPr>
          </a:p>
        </p:txBody>
      </p:sp>
      <p:sp>
        <p:nvSpPr>
          <p:cNvPr id="277" name="Google Shape;277;g33606c0e2af_0_0"/>
          <p:cNvSpPr/>
          <p:nvPr/>
        </p:nvSpPr>
        <p:spPr>
          <a:xfrm>
            <a:off x="668975" y="2285600"/>
            <a:ext cx="1277100" cy="6360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00000"/>
                </a:solidFill>
                <a:latin typeface="Alumni Sans"/>
                <a:ea typeface="Alumni Sans"/>
                <a:cs typeface="Alumni Sans"/>
                <a:sym typeface="Alumni Sans"/>
              </a:rPr>
              <a:t>Academic Affairs</a:t>
            </a:r>
            <a:endParaRPr b="1" i="0" sz="2000" u="none" cap="none" strike="noStrike">
              <a:solidFill>
                <a:srgbClr val="000000"/>
              </a:solidFill>
              <a:latin typeface="Alumni Sans"/>
              <a:ea typeface="Alumni Sans"/>
              <a:cs typeface="Alumni Sans"/>
              <a:sym typeface="Alumni Sans"/>
            </a:endParaRPr>
          </a:p>
        </p:txBody>
      </p:sp>
      <p:sp>
        <p:nvSpPr>
          <p:cNvPr id="278" name="Google Shape;278;g33606c0e2af_0_0"/>
          <p:cNvSpPr/>
          <p:nvPr/>
        </p:nvSpPr>
        <p:spPr>
          <a:xfrm>
            <a:off x="2759500" y="1017950"/>
            <a:ext cx="1277100" cy="6360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00000"/>
                </a:solidFill>
                <a:latin typeface="Alumni Sans"/>
                <a:ea typeface="Alumni Sans"/>
                <a:cs typeface="Alumni Sans"/>
                <a:sym typeface="Alumni Sans"/>
              </a:rPr>
              <a:t>Public Relations</a:t>
            </a:r>
            <a:endParaRPr b="1" i="0" sz="2000" u="none" cap="none" strike="noStrike">
              <a:solidFill>
                <a:srgbClr val="000000"/>
              </a:solidFill>
              <a:latin typeface="Alumni Sans"/>
              <a:ea typeface="Alumni Sans"/>
              <a:cs typeface="Alumni Sans"/>
              <a:sym typeface="Alumni Sans"/>
            </a:endParaRPr>
          </a:p>
        </p:txBody>
      </p:sp>
      <p:sp>
        <p:nvSpPr>
          <p:cNvPr id="279" name="Google Shape;279;g33606c0e2af_0_0"/>
          <p:cNvSpPr/>
          <p:nvPr/>
        </p:nvSpPr>
        <p:spPr>
          <a:xfrm>
            <a:off x="4825450" y="2253750"/>
            <a:ext cx="1277100" cy="6360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00000"/>
                </a:solidFill>
                <a:latin typeface="Alumni Sans"/>
                <a:ea typeface="Alumni Sans"/>
                <a:cs typeface="Alumni Sans"/>
                <a:sym typeface="Alumni Sans"/>
              </a:rPr>
              <a:t>Enrollment Management</a:t>
            </a:r>
            <a:endParaRPr b="1" i="0" sz="2000" u="none" cap="none" strike="noStrike">
              <a:solidFill>
                <a:srgbClr val="000000"/>
              </a:solidFill>
              <a:latin typeface="Alumni Sans"/>
              <a:ea typeface="Alumni Sans"/>
              <a:cs typeface="Alumni Sans"/>
              <a:sym typeface="Alumni Sans"/>
            </a:endParaRPr>
          </a:p>
        </p:txBody>
      </p:sp>
      <p:sp>
        <p:nvSpPr>
          <p:cNvPr id="280" name="Google Shape;280;g33606c0e2af_0_0"/>
          <p:cNvSpPr/>
          <p:nvPr/>
        </p:nvSpPr>
        <p:spPr>
          <a:xfrm>
            <a:off x="4758538" y="1017950"/>
            <a:ext cx="1277100" cy="6360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00000"/>
                </a:solidFill>
                <a:latin typeface="Alumni Sans"/>
                <a:ea typeface="Alumni Sans"/>
                <a:cs typeface="Alumni Sans"/>
                <a:sym typeface="Alumni Sans"/>
              </a:rPr>
              <a:t>Institutional Effectiveness</a:t>
            </a:r>
            <a:endParaRPr b="1" i="0" sz="2000" u="none" cap="none" strike="noStrike">
              <a:solidFill>
                <a:srgbClr val="000000"/>
              </a:solidFill>
              <a:latin typeface="Alumni Sans"/>
              <a:ea typeface="Alumni Sans"/>
              <a:cs typeface="Alumni Sans"/>
              <a:sym typeface="Alumni Sans"/>
            </a:endParaRPr>
          </a:p>
        </p:txBody>
      </p:sp>
      <p:sp>
        <p:nvSpPr>
          <p:cNvPr id="281" name="Google Shape;281;g33606c0e2af_0_0"/>
          <p:cNvSpPr/>
          <p:nvPr/>
        </p:nvSpPr>
        <p:spPr>
          <a:xfrm>
            <a:off x="6757575" y="1038225"/>
            <a:ext cx="1277100" cy="6360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00000"/>
                </a:solidFill>
                <a:latin typeface="Alumni Sans"/>
                <a:ea typeface="Alumni Sans"/>
                <a:cs typeface="Alumni Sans"/>
                <a:sym typeface="Alumni Sans"/>
              </a:rPr>
              <a:t>Campus Security</a:t>
            </a:r>
            <a:endParaRPr b="1" i="0" sz="2000" u="none" cap="none" strike="noStrike">
              <a:solidFill>
                <a:srgbClr val="000000"/>
              </a:solidFill>
              <a:latin typeface="Alumni Sans"/>
              <a:ea typeface="Alumni Sans"/>
              <a:cs typeface="Alumni Sans"/>
              <a:sym typeface="Alumni Sans"/>
            </a:endParaRPr>
          </a:p>
        </p:txBody>
      </p:sp>
      <p:sp>
        <p:nvSpPr>
          <p:cNvPr id="282" name="Google Shape;282;g33606c0e2af_0_0"/>
          <p:cNvSpPr/>
          <p:nvPr/>
        </p:nvSpPr>
        <p:spPr>
          <a:xfrm>
            <a:off x="4825450" y="3532975"/>
            <a:ext cx="1277100" cy="6360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00000"/>
                </a:solidFill>
                <a:latin typeface="Alumni Sans"/>
                <a:ea typeface="Alumni Sans"/>
                <a:cs typeface="Alumni Sans"/>
                <a:sym typeface="Alumni Sans"/>
              </a:rPr>
              <a:t>Financial Aid</a:t>
            </a:r>
            <a:endParaRPr b="1" i="0" sz="2000" u="none" cap="none" strike="noStrike">
              <a:solidFill>
                <a:srgbClr val="000000"/>
              </a:solidFill>
              <a:latin typeface="Alumni Sans"/>
              <a:ea typeface="Alumni Sans"/>
              <a:cs typeface="Alumni Sans"/>
              <a:sym typeface="Alumni Sans"/>
            </a:endParaRPr>
          </a:p>
        </p:txBody>
      </p:sp>
      <p:sp>
        <p:nvSpPr>
          <p:cNvPr id="283" name="Google Shape;283;g33606c0e2af_0_0"/>
          <p:cNvSpPr/>
          <p:nvPr/>
        </p:nvSpPr>
        <p:spPr>
          <a:xfrm>
            <a:off x="2759500" y="3532975"/>
            <a:ext cx="1277100" cy="6360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00000"/>
                </a:solidFill>
                <a:latin typeface="Alumni Sans"/>
                <a:ea typeface="Alumni Sans"/>
                <a:cs typeface="Alumni Sans"/>
                <a:sym typeface="Alumni Sans"/>
              </a:rPr>
              <a:t>Athletics</a:t>
            </a:r>
            <a:endParaRPr b="1" i="0" sz="2000" u="none" cap="none" strike="noStrike">
              <a:solidFill>
                <a:srgbClr val="000000"/>
              </a:solidFill>
              <a:latin typeface="Alumni Sans"/>
              <a:ea typeface="Alumni Sans"/>
              <a:cs typeface="Alumni Sans"/>
              <a:sym typeface="Alumni Sans"/>
            </a:endParaRPr>
          </a:p>
        </p:txBody>
      </p:sp>
      <p:sp>
        <p:nvSpPr>
          <p:cNvPr id="284" name="Google Shape;284;g33606c0e2af_0_0"/>
          <p:cNvSpPr/>
          <p:nvPr/>
        </p:nvSpPr>
        <p:spPr>
          <a:xfrm>
            <a:off x="693550" y="3553250"/>
            <a:ext cx="1277100" cy="6360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00000"/>
                </a:solidFill>
                <a:latin typeface="Alumni Sans"/>
                <a:ea typeface="Alumni Sans"/>
                <a:cs typeface="Alumni Sans"/>
                <a:sym typeface="Alumni Sans"/>
              </a:rPr>
              <a:t>Student Success</a:t>
            </a:r>
            <a:endParaRPr b="1" i="0" sz="2000" u="none" cap="none" strike="noStrike">
              <a:solidFill>
                <a:srgbClr val="000000"/>
              </a:solidFill>
              <a:latin typeface="Alumni Sans"/>
              <a:ea typeface="Alumni Sans"/>
              <a:cs typeface="Alumni Sans"/>
              <a:sym typeface="Alumni Sans"/>
            </a:endParaRPr>
          </a:p>
        </p:txBody>
      </p:sp>
      <p:sp>
        <p:nvSpPr>
          <p:cNvPr id="285" name="Google Shape;285;g33606c0e2af_0_0"/>
          <p:cNvSpPr/>
          <p:nvPr/>
        </p:nvSpPr>
        <p:spPr>
          <a:xfrm>
            <a:off x="6757575" y="2253750"/>
            <a:ext cx="1277100" cy="6360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00000"/>
                </a:solidFill>
                <a:latin typeface="Alumni Sans"/>
                <a:ea typeface="Alumni Sans"/>
                <a:cs typeface="Alumni Sans"/>
                <a:sym typeface="Alumni Sans"/>
              </a:rPr>
              <a:t>Residence Life</a:t>
            </a:r>
            <a:endParaRPr b="1" i="0" sz="2000" u="none" cap="none" strike="noStrike">
              <a:solidFill>
                <a:srgbClr val="000000"/>
              </a:solidFill>
              <a:latin typeface="Alumni Sans"/>
              <a:ea typeface="Alumni Sans"/>
              <a:cs typeface="Alumni Sans"/>
              <a:sym typeface="Alumni Sans"/>
            </a:endParaRPr>
          </a:p>
        </p:txBody>
      </p:sp>
      <p:sp>
        <p:nvSpPr>
          <p:cNvPr id="286" name="Google Shape;286;g33606c0e2af_0_0"/>
          <p:cNvSpPr/>
          <p:nvPr/>
        </p:nvSpPr>
        <p:spPr>
          <a:xfrm>
            <a:off x="6757575" y="3532975"/>
            <a:ext cx="1277100" cy="6360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00000"/>
                </a:solidFill>
                <a:latin typeface="Alumni Sans"/>
                <a:ea typeface="Alumni Sans"/>
                <a:cs typeface="Alumni Sans"/>
                <a:sym typeface="Alumni Sans"/>
              </a:rPr>
              <a:t>Student Support</a:t>
            </a:r>
            <a:endParaRPr b="1" i="0" sz="2000" u="none" cap="none" strike="noStrike">
              <a:solidFill>
                <a:srgbClr val="000000"/>
              </a:solidFill>
              <a:latin typeface="Alumni Sans"/>
              <a:ea typeface="Alumni Sans"/>
              <a:cs typeface="Alumni Sans"/>
              <a:sym typeface="Alumni Sans"/>
            </a:endParaRPr>
          </a:p>
        </p:txBody>
      </p:sp>
      <p:sp>
        <p:nvSpPr>
          <p:cNvPr id="287" name="Google Shape;287;g33606c0e2af_0_0"/>
          <p:cNvSpPr txBox="1"/>
          <p:nvPr/>
        </p:nvSpPr>
        <p:spPr>
          <a:xfrm>
            <a:off x="328314" y="86101"/>
            <a:ext cx="6598800" cy="5136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00000"/>
              </a:buClr>
              <a:buSzPts val="4300"/>
              <a:buFont typeface="Arial"/>
              <a:buNone/>
            </a:pPr>
            <a:r>
              <a:rPr b="1" i="0" lang="en-US" sz="4300" u="none" cap="none" strike="noStrike">
                <a:solidFill>
                  <a:srgbClr val="9D0F14"/>
                </a:solidFill>
                <a:latin typeface="Alumni Sans"/>
                <a:ea typeface="Alumni Sans"/>
                <a:cs typeface="Alumni Sans"/>
                <a:sym typeface="Alumni Sans"/>
              </a:rPr>
              <a:t>Current Stakeholders</a:t>
            </a:r>
            <a:endParaRPr b="1" i="0" sz="4300" u="none" cap="none" strike="noStrike">
              <a:solidFill>
                <a:srgbClr val="9D0F14"/>
              </a:solidFill>
              <a:latin typeface="Alumni Sans"/>
              <a:ea typeface="Alumni Sans"/>
              <a:cs typeface="Alumni Sans"/>
              <a:sym typeface="Alumni Sans"/>
            </a:endParaRPr>
          </a:p>
        </p:txBody>
      </p:sp>
      <p:cxnSp>
        <p:nvCxnSpPr>
          <p:cNvPr id="288" name="Google Shape;288;g33606c0e2af_0_0"/>
          <p:cNvCxnSpPr/>
          <p:nvPr/>
        </p:nvCxnSpPr>
        <p:spPr>
          <a:xfrm>
            <a:off x="328325" y="730978"/>
            <a:ext cx="8234100" cy="0"/>
          </a:xfrm>
          <a:prstGeom prst="straightConnector1">
            <a:avLst/>
          </a:prstGeom>
          <a:noFill/>
          <a:ln cap="flat" cmpd="sng" w="9525">
            <a:solidFill>
              <a:srgbClr val="9D0F14"/>
            </a:solidFill>
            <a:prstDash val="solid"/>
            <a:round/>
            <a:headEnd len="sm" w="sm" type="none"/>
            <a:tailEnd len="sm" w="sm" type="none"/>
          </a:ln>
        </p:spPr>
      </p:cxn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2" name="Shape 292"/>
        <p:cNvGrpSpPr/>
        <p:nvPr/>
      </p:nvGrpSpPr>
      <p:grpSpPr>
        <a:xfrm>
          <a:off x="0" y="0"/>
          <a:ext cx="0" cy="0"/>
          <a:chOff x="0" y="0"/>
          <a:chExt cx="0" cy="0"/>
        </a:xfrm>
      </p:grpSpPr>
      <p:sp>
        <p:nvSpPr>
          <p:cNvPr id="293" name="Google Shape;293;g34f96f21dca_0_56"/>
          <p:cNvSpPr txBox="1"/>
          <p:nvPr/>
        </p:nvSpPr>
        <p:spPr>
          <a:xfrm>
            <a:off x="328314" y="86101"/>
            <a:ext cx="6598800" cy="5136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00000"/>
              </a:buClr>
              <a:buSzPts val="4300"/>
              <a:buFont typeface="Arial"/>
              <a:buNone/>
            </a:pPr>
            <a:r>
              <a:rPr b="1" i="0" lang="en-US" sz="4300" u="none" cap="none" strike="noStrike">
                <a:solidFill>
                  <a:srgbClr val="9D0F14"/>
                </a:solidFill>
                <a:latin typeface="Alumni Sans"/>
                <a:ea typeface="Alumni Sans"/>
                <a:cs typeface="Alumni Sans"/>
                <a:sym typeface="Alumni Sans"/>
              </a:rPr>
              <a:t>Why AI?</a:t>
            </a:r>
            <a:endParaRPr b="1" i="0" sz="4300" u="none" cap="none" strike="noStrike">
              <a:solidFill>
                <a:srgbClr val="9D0F14"/>
              </a:solidFill>
              <a:latin typeface="Alumni Sans"/>
              <a:ea typeface="Alumni Sans"/>
              <a:cs typeface="Alumni Sans"/>
              <a:sym typeface="Alumni Sans"/>
            </a:endParaRPr>
          </a:p>
        </p:txBody>
      </p:sp>
      <p:cxnSp>
        <p:nvCxnSpPr>
          <p:cNvPr id="294" name="Google Shape;294;g34f96f21dca_0_56"/>
          <p:cNvCxnSpPr/>
          <p:nvPr/>
        </p:nvCxnSpPr>
        <p:spPr>
          <a:xfrm>
            <a:off x="328325" y="730978"/>
            <a:ext cx="8234100" cy="0"/>
          </a:xfrm>
          <a:prstGeom prst="straightConnector1">
            <a:avLst/>
          </a:prstGeom>
          <a:noFill/>
          <a:ln cap="flat" cmpd="sng" w="9525">
            <a:solidFill>
              <a:srgbClr val="9D0F14"/>
            </a:solidFill>
            <a:prstDash val="solid"/>
            <a:round/>
            <a:headEnd len="sm" w="sm" type="none"/>
            <a:tailEnd len="sm" w="sm" type="none"/>
          </a:ln>
        </p:spPr>
      </p:cxnSp>
      <p:sp>
        <p:nvSpPr>
          <p:cNvPr id="295" name="Google Shape;295;g34f96f21dca_0_56"/>
          <p:cNvSpPr txBox="1"/>
          <p:nvPr/>
        </p:nvSpPr>
        <p:spPr>
          <a:xfrm>
            <a:off x="342900" y="988225"/>
            <a:ext cx="8160300" cy="2511900"/>
          </a:xfrm>
          <a:prstGeom prst="rect">
            <a:avLst/>
          </a:prstGeom>
          <a:noFill/>
          <a:ln>
            <a:noFill/>
          </a:ln>
        </p:spPr>
        <p:txBody>
          <a:bodyPr anchorCtr="0" anchor="t" bIns="91425" lIns="91425" spcFirstLastPara="1" rIns="91425" wrap="square" tIns="91425">
            <a:spAutoFit/>
          </a:bodyPr>
          <a:lstStyle/>
          <a:p>
            <a:pPr indent="-400050" lvl="0" marL="457200" marR="0" rtl="0" algn="l">
              <a:lnSpc>
                <a:spcPct val="115000"/>
              </a:lnSpc>
              <a:spcBef>
                <a:spcPts val="0"/>
              </a:spcBef>
              <a:spcAft>
                <a:spcPts val="0"/>
              </a:spcAft>
              <a:buClr>
                <a:schemeClr val="dk1"/>
              </a:buClr>
              <a:buSzPts val="2700"/>
              <a:buFont typeface="Bitter"/>
              <a:buChar char="●"/>
            </a:pPr>
            <a:r>
              <a:rPr b="0" i="0" lang="en-US" sz="2700" u="none" cap="none" strike="noStrike">
                <a:solidFill>
                  <a:schemeClr val="dk1"/>
                </a:solidFill>
                <a:latin typeface="Bitter"/>
                <a:ea typeface="Bitter"/>
                <a:cs typeface="Bitter"/>
                <a:sym typeface="Bitter"/>
              </a:rPr>
              <a:t>Scalability and Speed</a:t>
            </a:r>
            <a:endParaRPr b="0" i="0" sz="2700" u="none" cap="none" strike="noStrike">
              <a:solidFill>
                <a:schemeClr val="dk1"/>
              </a:solidFill>
              <a:latin typeface="Bitter"/>
              <a:ea typeface="Bitter"/>
              <a:cs typeface="Bitter"/>
              <a:sym typeface="Bitter"/>
            </a:endParaRPr>
          </a:p>
          <a:p>
            <a:pPr indent="-400050" lvl="0" marL="457200" marR="0" rtl="0" algn="l">
              <a:lnSpc>
                <a:spcPct val="115000"/>
              </a:lnSpc>
              <a:spcBef>
                <a:spcPts val="0"/>
              </a:spcBef>
              <a:spcAft>
                <a:spcPts val="0"/>
              </a:spcAft>
              <a:buClr>
                <a:schemeClr val="dk1"/>
              </a:buClr>
              <a:buSzPts val="2700"/>
              <a:buFont typeface="Bitter"/>
              <a:buChar char="●"/>
            </a:pPr>
            <a:r>
              <a:rPr b="0" i="0" lang="en-US" sz="2700" u="none" cap="none" strike="noStrike">
                <a:solidFill>
                  <a:schemeClr val="dk1"/>
                </a:solidFill>
                <a:latin typeface="Bitter"/>
                <a:ea typeface="Bitter"/>
                <a:cs typeface="Bitter"/>
                <a:sym typeface="Bitter"/>
              </a:rPr>
              <a:t>Discovery of Latent Patterns </a:t>
            </a:r>
            <a:endParaRPr b="0" i="0" sz="2700" u="none" cap="none" strike="noStrike">
              <a:solidFill>
                <a:schemeClr val="dk1"/>
              </a:solidFill>
              <a:latin typeface="Bitter"/>
              <a:ea typeface="Bitter"/>
              <a:cs typeface="Bitter"/>
              <a:sym typeface="Bitter"/>
            </a:endParaRPr>
          </a:p>
          <a:p>
            <a:pPr indent="-400050" lvl="0" marL="457200" marR="0" rtl="0" algn="l">
              <a:lnSpc>
                <a:spcPct val="115000"/>
              </a:lnSpc>
              <a:spcBef>
                <a:spcPts val="0"/>
              </a:spcBef>
              <a:spcAft>
                <a:spcPts val="0"/>
              </a:spcAft>
              <a:buClr>
                <a:schemeClr val="dk1"/>
              </a:buClr>
              <a:buSzPts val="2700"/>
              <a:buFont typeface="Bitter"/>
              <a:buChar char="●"/>
            </a:pPr>
            <a:r>
              <a:rPr b="0" i="0" lang="en-US" sz="2700" u="none" cap="none" strike="noStrike">
                <a:solidFill>
                  <a:schemeClr val="dk1"/>
                </a:solidFill>
                <a:latin typeface="Bitter"/>
                <a:ea typeface="Bitter"/>
                <a:cs typeface="Bitter"/>
                <a:sym typeface="Bitter"/>
              </a:rPr>
              <a:t>Custom Taxonomy Adaptation</a:t>
            </a:r>
            <a:endParaRPr b="0" i="0" sz="2700" u="none" cap="none" strike="noStrike">
              <a:solidFill>
                <a:schemeClr val="dk1"/>
              </a:solidFill>
              <a:latin typeface="Bitter"/>
              <a:ea typeface="Bitter"/>
              <a:cs typeface="Bitter"/>
              <a:sym typeface="Bitter"/>
            </a:endParaRPr>
          </a:p>
          <a:p>
            <a:pPr indent="-400050" lvl="0" marL="457200" marR="0" rtl="0" algn="l">
              <a:lnSpc>
                <a:spcPct val="115000"/>
              </a:lnSpc>
              <a:spcBef>
                <a:spcPts val="0"/>
              </a:spcBef>
              <a:spcAft>
                <a:spcPts val="0"/>
              </a:spcAft>
              <a:buClr>
                <a:schemeClr val="dk1"/>
              </a:buClr>
              <a:buSzPts val="2700"/>
              <a:buFont typeface="Bitter"/>
              <a:buChar char="●"/>
            </a:pPr>
            <a:r>
              <a:rPr b="0" i="0" lang="en-US" sz="2700" u="none" cap="none" strike="noStrike">
                <a:solidFill>
                  <a:schemeClr val="dk1"/>
                </a:solidFill>
                <a:latin typeface="Bitter"/>
                <a:ea typeface="Bitter"/>
                <a:cs typeface="Bitter"/>
                <a:sym typeface="Bitter"/>
              </a:rPr>
              <a:t>Interactive and Iterative Analysis</a:t>
            </a:r>
            <a:endParaRPr b="0" i="0" sz="2700" u="none" cap="none" strike="noStrike">
              <a:solidFill>
                <a:schemeClr val="dk1"/>
              </a:solidFill>
              <a:latin typeface="Bitter"/>
              <a:ea typeface="Bitter"/>
              <a:cs typeface="Bitter"/>
              <a:sym typeface="Bitter"/>
            </a:endParaRPr>
          </a:p>
          <a:p>
            <a:pPr indent="-400050" lvl="0" marL="457200" marR="0" rtl="0" algn="l">
              <a:lnSpc>
                <a:spcPct val="115000"/>
              </a:lnSpc>
              <a:spcBef>
                <a:spcPts val="0"/>
              </a:spcBef>
              <a:spcAft>
                <a:spcPts val="0"/>
              </a:spcAft>
              <a:buClr>
                <a:schemeClr val="dk1"/>
              </a:buClr>
              <a:buSzPts val="2700"/>
              <a:buFont typeface="Bitter"/>
              <a:buChar char="●"/>
            </a:pPr>
            <a:r>
              <a:rPr b="0" i="1" lang="en-US" sz="2700" u="none" cap="none" strike="noStrike">
                <a:solidFill>
                  <a:schemeClr val="dk1"/>
                </a:solidFill>
                <a:latin typeface="Bitter"/>
                <a:ea typeface="Bitter"/>
                <a:cs typeface="Bitter"/>
                <a:sym typeface="Bitter"/>
              </a:rPr>
              <a:t>Consistency and Reduced Human Bias?</a:t>
            </a:r>
            <a:endParaRPr b="0" i="1" sz="2700" u="none" cap="none" strike="noStrike">
              <a:solidFill>
                <a:schemeClr val="dk1"/>
              </a:solidFill>
              <a:latin typeface="Bitter"/>
              <a:ea typeface="Bitter"/>
              <a:cs typeface="Bitter"/>
              <a:sym typeface="Bitte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 name="Shape 299"/>
        <p:cNvGrpSpPr/>
        <p:nvPr/>
      </p:nvGrpSpPr>
      <p:grpSpPr>
        <a:xfrm>
          <a:off x="0" y="0"/>
          <a:ext cx="0" cy="0"/>
          <a:chOff x="0" y="0"/>
          <a:chExt cx="0" cy="0"/>
        </a:xfrm>
      </p:grpSpPr>
      <p:sp>
        <p:nvSpPr>
          <p:cNvPr id="300" name="Google Shape;300;g335e6949751_1_64"/>
          <p:cNvSpPr txBox="1"/>
          <p:nvPr/>
        </p:nvSpPr>
        <p:spPr>
          <a:xfrm>
            <a:off x="2252524" y="4773025"/>
            <a:ext cx="4847700" cy="2385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chemeClr val="dk1"/>
                </a:solidFill>
                <a:latin typeface="Calibri"/>
                <a:ea typeface="Calibri"/>
                <a:cs typeface="Calibri"/>
                <a:sym typeface="Calibri"/>
              </a:rPr>
              <a:t>Results generated by Relative Insight Explore and Heartbeat (powered by ML) </a:t>
            </a:r>
            <a:endParaRPr b="0" i="0" sz="1100" u="none" cap="none" strike="noStrike">
              <a:solidFill>
                <a:srgbClr val="000000"/>
              </a:solidFill>
              <a:latin typeface="Arial"/>
              <a:ea typeface="Arial"/>
              <a:cs typeface="Arial"/>
              <a:sym typeface="Arial"/>
            </a:endParaRPr>
          </a:p>
        </p:txBody>
      </p:sp>
      <p:sp>
        <p:nvSpPr>
          <p:cNvPr id="301" name="Google Shape;301;g335e6949751_1_64"/>
          <p:cNvSpPr txBox="1"/>
          <p:nvPr/>
        </p:nvSpPr>
        <p:spPr>
          <a:xfrm>
            <a:off x="408326" y="1564037"/>
            <a:ext cx="2022000" cy="23550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Calibri"/>
                <a:ea typeface="Calibri"/>
                <a:cs typeface="Calibri"/>
                <a:sym typeface="Calibri"/>
              </a:rPr>
              <a:t>Detractors</a:t>
            </a:r>
            <a:r>
              <a:rPr b="0" i="0" lang="en-US" sz="1800" u="none" cap="none" strike="noStrike">
                <a:solidFill>
                  <a:schemeClr val="dk1"/>
                </a:solidFill>
                <a:latin typeface="Calibri"/>
                <a:ea typeface="Calibri"/>
                <a:cs typeface="Calibri"/>
                <a:sym typeface="Calibri"/>
              </a:rPr>
              <a:t> are </a:t>
            </a:r>
            <a:r>
              <a:rPr b="1" i="0" lang="en-US" sz="2900" u="none" cap="none" strike="noStrike">
                <a:solidFill>
                  <a:schemeClr val="dk1"/>
                </a:solidFill>
                <a:latin typeface="Calibri"/>
                <a:ea typeface="Calibri"/>
                <a:cs typeface="Calibri"/>
                <a:sym typeface="Calibri"/>
              </a:rPr>
              <a:t>7.9x</a:t>
            </a:r>
            <a:r>
              <a:rPr b="0" i="0" lang="en-US" sz="1500" u="none" cap="none" strike="noStrike">
                <a:solidFill>
                  <a:schemeClr val="dk1"/>
                </a:solidFill>
                <a:latin typeface="Calibri"/>
                <a:ea typeface="Calibri"/>
                <a:cs typeface="Calibri"/>
                <a:sym typeface="Calibri"/>
              </a:rPr>
              <a:t> </a:t>
            </a:r>
            <a:r>
              <a:rPr b="0" i="0" lang="en-US" sz="1800" u="none" cap="none" strike="noStrike">
                <a:solidFill>
                  <a:schemeClr val="dk1"/>
                </a:solidFill>
                <a:latin typeface="Calibri"/>
                <a:ea typeface="Calibri"/>
                <a:cs typeface="Calibri"/>
                <a:sym typeface="Calibri"/>
              </a:rPr>
              <a:t>more likely to mention </a:t>
            </a:r>
            <a:r>
              <a:rPr b="1" i="0" lang="en-US" sz="2000" u="none" cap="none" strike="noStrike">
                <a:solidFill>
                  <a:schemeClr val="dk1"/>
                </a:solidFill>
                <a:latin typeface="Calibri"/>
                <a:ea typeface="Calibri"/>
                <a:cs typeface="Calibri"/>
                <a:sym typeface="Calibri"/>
              </a:rPr>
              <a:t>Parking and Transportation</a:t>
            </a:r>
            <a:r>
              <a:rPr b="0" i="0" lang="en-US" sz="2000" u="none" cap="none" strike="noStrike">
                <a:solidFill>
                  <a:schemeClr val="dk1"/>
                </a:solidFill>
                <a:latin typeface="Calibri"/>
                <a:ea typeface="Calibri"/>
                <a:cs typeface="Calibri"/>
                <a:sym typeface="Calibri"/>
              </a:rPr>
              <a:t> </a:t>
            </a:r>
            <a:r>
              <a:rPr b="0" i="0" lang="en-US" sz="1800" u="none" cap="none" strike="noStrike">
                <a:solidFill>
                  <a:schemeClr val="dk1"/>
                </a:solidFill>
                <a:latin typeface="Calibri"/>
                <a:ea typeface="Calibri"/>
                <a:cs typeface="Calibri"/>
                <a:sym typeface="Calibri"/>
              </a:rPr>
              <a:t>issues than </a:t>
            </a:r>
            <a:r>
              <a:rPr b="1" i="0" lang="en-US" sz="1800" u="none" cap="none" strike="noStrike">
                <a:solidFill>
                  <a:schemeClr val="dk1"/>
                </a:solidFill>
                <a:latin typeface="Calibri"/>
                <a:ea typeface="Calibri"/>
                <a:cs typeface="Calibri"/>
                <a:sym typeface="Calibri"/>
              </a:rPr>
              <a:t>Promoters</a:t>
            </a:r>
            <a:endParaRPr b="0" i="0" sz="1800" u="sng" cap="none" strike="noStrike">
              <a:solidFill>
                <a:schemeClr val="dk1"/>
              </a:solidFill>
              <a:latin typeface="Calibri"/>
              <a:ea typeface="Calibri"/>
              <a:cs typeface="Calibri"/>
              <a:sym typeface="Calibri"/>
            </a:endParaRPr>
          </a:p>
        </p:txBody>
      </p:sp>
      <p:pic>
        <p:nvPicPr>
          <p:cNvPr id="302" name="Google Shape;302;g335e6949751_1_64"/>
          <p:cNvPicPr preferRelativeResize="0"/>
          <p:nvPr/>
        </p:nvPicPr>
        <p:blipFill rotWithShape="1">
          <a:blip r:embed="rId3">
            <a:alphaModFix/>
          </a:blip>
          <a:srcRect b="0" l="0" r="0" t="0"/>
          <a:stretch/>
        </p:blipFill>
        <p:spPr>
          <a:xfrm>
            <a:off x="2430326" y="1253376"/>
            <a:ext cx="6306274" cy="2969449"/>
          </a:xfrm>
          <a:prstGeom prst="rect">
            <a:avLst/>
          </a:prstGeom>
          <a:noFill/>
          <a:ln>
            <a:noFill/>
          </a:ln>
        </p:spPr>
      </p:pic>
      <p:sp>
        <p:nvSpPr>
          <p:cNvPr id="303" name="Google Shape;303;g335e6949751_1_64"/>
          <p:cNvSpPr txBox="1"/>
          <p:nvPr/>
        </p:nvSpPr>
        <p:spPr>
          <a:xfrm>
            <a:off x="410401" y="1566115"/>
            <a:ext cx="2022000" cy="2632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Calibri"/>
                <a:ea typeface="Calibri"/>
                <a:cs typeface="Calibri"/>
                <a:sym typeface="Calibri"/>
              </a:rPr>
              <a:t>Detractors</a:t>
            </a:r>
            <a:r>
              <a:rPr b="0" i="0" lang="en-US" sz="1800" u="none" cap="none" strike="noStrike">
                <a:solidFill>
                  <a:schemeClr val="dk1"/>
                </a:solidFill>
                <a:latin typeface="Calibri"/>
                <a:ea typeface="Calibri"/>
                <a:cs typeface="Calibri"/>
                <a:sym typeface="Calibri"/>
              </a:rPr>
              <a:t> who are </a:t>
            </a:r>
            <a:r>
              <a:rPr b="1" i="0" lang="en-US" sz="1800" u="none" cap="none" strike="noStrike">
                <a:solidFill>
                  <a:schemeClr val="dk1"/>
                </a:solidFill>
                <a:latin typeface="Calibri"/>
                <a:ea typeface="Calibri"/>
                <a:cs typeface="Calibri"/>
                <a:sym typeface="Calibri"/>
              </a:rPr>
              <a:t>Non-Residents </a:t>
            </a:r>
            <a:r>
              <a:rPr b="0" i="0" lang="en-US" sz="1800" u="none" cap="none" strike="noStrike">
                <a:solidFill>
                  <a:schemeClr val="dk1"/>
                </a:solidFill>
                <a:latin typeface="Calibri"/>
                <a:ea typeface="Calibri"/>
                <a:cs typeface="Calibri"/>
                <a:sym typeface="Calibri"/>
              </a:rPr>
              <a:t>are </a:t>
            </a:r>
            <a:r>
              <a:rPr b="1" i="0" lang="en-US" sz="2900" u="none" cap="none" strike="noStrike">
                <a:solidFill>
                  <a:schemeClr val="dk1"/>
                </a:solidFill>
                <a:latin typeface="Calibri"/>
                <a:ea typeface="Calibri"/>
                <a:cs typeface="Calibri"/>
                <a:sym typeface="Calibri"/>
              </a:rPr>
              <a:t>14.4x</a:t>
            </a:r>
            <a:r>
              <a:rPr b="0" i="0" lang="en-US" sz="1500" u="none" cap="none" strike="noStrike">
                <a:solidFill>
                  <a:schemeClr val="dk1"/>
                </a:solidFill>
                <a:latin typeface="Calibri"/>
                <a:ea typeface="Calibri"/>
                <a:cs typeface="Calibri"/>
                <a:sym typeface="Calibri"/>
              </a:rPr>
              <a:t> </a:t>
            </a:r>
            <a:r>
              <a:rPr b="0" i="0" lang="en-US" sz="1800" u="none" cap="none" strike="noStrike">
                <a:solidFill>
                  <a:schemeClr val="dk1"/>
                </a:solidFill>
                <a:latin typeface="Calibri"/>
                <a:ea typeface="Calibri"/>
                <a:cs typeface="Calibri"/>
                <a:sym typeface="Calibri"/>
              </a:rPr>
              <a:t>more likely to mention </a:t>
            </a:r>
            <a:r>
              <a:rPr b="1" i="0" lang="en-US" sz="2000" u="none" cap="none" strike="noStrike">
                <a:solidFill>
                  <a:schemeClr val="dk1"/>
                </a:solidFill>
                <a:latin typeface="Calibri"/>
                <a:ea typeface="Calibri"/>
                <a:cs typeface="Calibri"/>
                <a:sym typeface="Calibri"/>
              </a:rPr>
              <a:t>Parking and Transportation</a:t>
            </a:r>
            <a:r>
              <a:rPr b="0" i="0" lang="en-US" sz="2000" u="none" cap="none" strike="noStrike">
                <a:solidFill>
                  <a:schemeClr val="dk1"/>
                </a:solidFill>
                <a:latin typeface="Calibri"/>
                <a:ea typeface="Calibri"/>
                <a:cs typeface="Calibri"/>
                <a:sym typeface="Calibri"/>
              </a:rPr>
              <a:t> </a:t>
            </a:r>
            <a:r>
              <a:rPr b="0" i="0" lang="en-US" sz="1800" u="none" cap="none" strike="noStrike">
                <a:solidFill>
                  <a:schemeClr val="dk1"/>
                </a:solidFill>
                <a:latin typeface="Calibri"/>
                <a:ea typeface="Calibri"/>
                <a:cs typeface="Calibri"/>
                <a:sym typeface="Calibri"/>
              </a:rPr>
              <a:t>issues than </a:t>
            </a:r>
            <a:r>
              <a:rPr b="1" i="0" lang="en-US" sz="1800" u="none" cap="none" strike="noStrike">
                <a:solidFill>
                  <a:schemeClr val="dk1"/>
                </a:solidFill>
                <a:latin typeface="Calibri"/>
                <a:ea typeface="Calibri"/>
                <a:cs typeface="Calibri"/>
                <a:sym typeface="Calibri"/>
              </a:rPr>
              <a:t>Residents</a:t>
            </a:r>
            <a:endParaRPr b="0" i="0" sz="1800" u="sng" cap="none" strike="noStrike">
              <a:solidFill>
                <a:schemeClr val="dk1"/>
              </a:solidFill>
              <a:latin typeface="Calibri"/>
              <a:ea typeface="Calibri"/>
              <a:cs typeface="Calibri"/>
              <a:sym typeface="Calibri"/>
            </a:endParaRPr>
          </a:p>
        </p:txBody>
      </p:sp>
      <p:pic>
        <p:nvPicPr>
          <p:cNvPr id="304" name="Google Shape;304;g335e6949751_1_64"/>
          <p:cNvPicPr preferRelativeResize="0"/>
          <p:nvPr/>
        </p:nvPicPr>
        <p:blipFill rotWithShape="1">
          <a:blip r:embed="rId3">
            <a:alphaModFix/>
          </a:blip>
          <a:srcRect b="0" l="0" r="0" t="0"/>
          <a:stretch/>
        </p:blipFill>
        <p:spPr>
          <a:xfrm>
            <a:off x="2432401" y="1255454"/>
            <a:ext cx="6306274" cy="2969449"/>
          </a:xfrm>
          <a:prstGeom prst="rect">
            <a:avLst/>
          </a:prstGeom>
          <a:noFill/>
          <a:ln>
            <a:noFill/>
          </a:ln>
        </p:spPr>
      </p:pic>
      <p:pic>
        <p:nvPicPr>
          <p:cNvPr id="305" name="Google Shape;305;g335e6949751_1_64"/>
          <p:cNvPicPr preferRelativeResize="0"/>
          <p:nvPr/>
        </p:nvPicPr>
        <p:blipFill rotWithShape="1">
          <a:blip r:embed="rId4">
            <a:alphaModFix/>
          </a:blip>
          <a:srcRect b="0" l="0" r="0" t="0"/>
          <a:stretch/>
        </p:blipFill>
        <p:spPr>
          <a:xfrm>
            <a:off x="3259001" y="1090750"/>
            <a:ext cx="4803298" cy="3432600"/>
          </a:xfrm>
          <a:prstGeom prst="rect">
            <a:avLst/>
          </a:prstGeom>
          <a:noFill/>
          <a:ln>
            <a:noFill/>
          </a:ln>
        </p:spPr>
      </p:pic>
      <p:pic>
        <p:nvPicPr>
          <p:cNvPr id="306" name="Google Shape;306;g335e6949751_1_64"/>
          <p:cNvPicPr preferRelativeResize="0"/>
          <p:nvPr/>
        </p:nvPicPr>
        <p:blipFill rotWithShape="1">
          <a:blip r:embed="rId5">
            <a:alphaModFix/>
          </a:blip>
          <a:srcRect b="0" l="0" r="0" t="0"/>
          <a:stretch/>
        </p:blipFill>
        <p:spPr>
          <a:xfrm>
            <a:off x="2377212" y="1406377"/>
            <a:ext cx="6262226" cy="2453601"/>
          </a:xfrm>
          <a:prstGeom prst="rect">
            <a:avLst/>
          </a:prstGeom>
          <a:noFill/>
          <a:ln>
            <a:noFill/>
          </a:ln>
        </p:spPr>
      </p:pic>
      <p:sp>
        <p:nvSpPr>
          <p:cNvPr id="307" name="Google Shape;307;g335e6949751_1_64"/>
          <p:cNvSpPr txBox="1"/>
          <p:nvPr/>
        </p:nvSpPr>
        <p:spPr>
          <a:xfrm>
            <a:off x="410462" y="1566778"/>
            <a:ext cx="2022000" cy="2324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Calibri"/>
                <a:ea typeface="Calibri"/>
                <a:cs typeface="Calibri"/>
                <a:sym typeface="Calibri"/>
              </a:rPr>
              <a:t>Promoters</a:t>
            </a:r>
            <a:r>
              <a:rPr b="0" i="0" lang="en-US" sz="1800" u="none" cap="none" strike="noStrike">
                <a:solidFill>
                  <a:schemeClr val="dk1"/>
                </a:solidFill>
                <a:latin typeface="Calibri"/>
                <a:ea typeface="Calibri"/>
                <a:cs typeface="Calibri"/>
                <a:sym typeface="Calibri"/>
              </a:rPr>
              <a:t> are </a:t>
            </a:r>
            <a:r>
              <a:rPr b="1" i="0" lang="en-US" sz="2900" u="none" cap="none" strike="noStrike">
                <a:solidFill>
                  <a:schemeClr val="dk1"/>
                </a:solidFill>
                <a:latin typeface="Calibri"/>
                <a:ea typeface="Calibri"/>
                <a:cs typeface="Calibri"/>
                <a:sym typeface="Calibri"/>
              </a:rPr>
              <a:t>7.4x</a:t>
            </a:r>
            <a:r>
              <a:rPr b="0" i="0" lang="en-US" sz="1800" u="none" cap="none" strike="noStrike">
                <a:solidFill>
                  <a:schemeClr val="dk1"/>
                </a:solidFill>
                <a:latin typeface="Calibri"/>
                <a:ea typeface="Calibri"/>
                <a:cs typeface="Calibri"/>
                <a:sym typeface="Calibri"/>
              </a:rPr>
              <a:t> more likely to mention </a:t>
            </a:r>
            <a:r>
              <a:rPr b="1" i="0" lang="en-US" sz="2000" u="none" cap="none" strike="noStrike">
                <a:solidFill>
                  <a:schemeClr val="dk1"/>
                </a:solidFill>
                <a:latin typeface="Calibri"/>
                <a:ea typeface="Calibri"/>
                <a:cs typeface="Calibri"/>
                <a:sym typeface="Calibri"/>
              </a:rPr>
              <a:t>Diversity</a:t>
            </a:r>
            <a:r>
              <a:rPr b="0" i="0" lang="en-US" sz="1800" u="none" cap="none" strike="noStrike">
                <a:solidFill>
                  <a:schemeClr val="dk1"/>
                </a:solidFill>
                <a:latin typeface="Calibri"/>
                <a:ea typeface="Calibri"/>
                <a:cs typeface="Calibri"/>
                <a:sym typeface="Calibri"/>
              </a:rPr>
              <a:t> in relation to positive value than </a:t>
            </a:r>
            <a:r>
              <a:rPr b="1" i="0" lang="en-US" sz="1800" u="none" cap="none" strike="noStrike">
                <a:solidFill>
                  <a:schemeClr val="dk1"/>
                </a:solidFill>
                <a:latin typeface="Calibri"/>
                <a:ea typeface="Calibri"/>
                <a:cs typeface="Calibri"/>
                <a:sym typeface="Calibri"/>
              </a:rPr>
              <a:t>Detractors</a:t>
            </a:r>
            <a:endParaRPr b="0" i="0" sz="1800" u="sng" cap="none" strike="noStrike">
              <a:solidFill>
                <a:schemeClr val="dk1"/>
              </a:solidFill>
              <a:latin typeface="Calibri"/>
              <a:ea typeface="Calibri"/>
              <a:cs typeface="Calibri"/>
              <a:sym typeface="Calibri"/>
            </a:endParaRPr>
          </a:p>
        </p:txBody>
      </p:sp>
      <p:sp>
        <p:nvSpPr>
          <p:cNvPr id="308" name="Google Shape;308;g335e6949751_1_64"/>
          <p:cNvSpPr txBox="1"/>
          <p:nvPr/>
        </p:nvSpPr>
        <p:spPr>
          <a:xfrm>
            <a:off x="410463" y="1560548"/>
            <a:ext cx="1703100" cy="2047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Calibri"/>
                <a:ea typeface="Calibri"/>
                <a:cs typeface="Calibri"/>
                <a:sym typeface="Calibri"/>
              </a:rPr>
              <a:t>Residents</a:t>
            </a:r>
            <a:r>
              <a:rPr b="0" i="0" lang="en-US" sz="1800" u="none" cap="none" strike="noStrike">
                <a:solidFill>
                  <a:schemeClr val="dk1"/>
                </a:solidFill>
                <a:latin typeface="Calibri"/>
                <a:ea typeface="Calibri"/>
                <a:cs typeface="Calibri"/>
                <a:sym typeface="Calibri"/>
              </a:rPr>
              <a:t> are </a:t>
            </a:r>
            <a:r>
              <a:rPr b="1" i="0" lang="en-US" sz="2900" u="none" cap="none" strike="noStrike">
                <a:solidFill>
                  <a:schemeClr val="dk1"/>
                </a:solidFill>
                <a:latin typeface="Calibri"/>
                <a:ea typeface="Calibri"/>
                <a:cs typeface="Calibri"/>
                <a:sym typeface="Calibri"/>
              </a:rPr>
              <a:t>3x</a:t>
            </a:r>
            <a:r>
              <a:rPr b="0" i="0" lang="en-US" sz="1800" u="none" cap="none" strike="noStrike">
                <a:solidFill>
                  <a:schemeClr val="dk1"/>
                </a:solidFill>
                <a:latin typeface="Calibri"/>
                <a:ea typeface="Calibri"/>
                <a:cs typeface="Calibri"/>
                <a:sym typeface="Calibri"/>
              </a:rPr>
              <a:t> more likely to mention </a:t>
            </a:r>
            <a:br>
              <a:rPr b="0" i="0" lang="en-US" sz="1800" u="none" cap="none" strike="noStrike">
                <a:solidFill>
                  <a:schemeClr val="dk1"/>
                </a:solidFill>
                <a:latin typeface="Calibri"/>
                <a:ea typeface="Calibri"/>
                <a:cs typeface="Calibri"/>
                <a:sym typeface="Calibri"/>
              </a:rPr>
            </a:br>
            <a:r>
              <a:rPr b="1" i="0" lang="en-US" sz="2000" u="none" cap="none" strike="noStrike">
                <a:solidFill>
                  <a:schemeClr val="dk1"/>
                </a:solidFill>
                <a:latin typeface="Calibri"/>
                <a:ea typeface="Calibri"/>
                <a:cs typeface="Calibri"/>
                <a:sym typeface="Calibri"/>
              </a:rPr>
              <a:t>Food</a:t>
            </a:r>
            <a:r>
              <a:rPr b="0" i="0" lang="en-US" sz="1800" u="none" cap="none" strike="noStrike">
                <a:solidFill>
                  <a:schemeClr val="dk1"/>
                </a:solidFill>
                <a:latin typeface="Calibri"/>
                <a:ea typeface="Calibri"/>
                <a:cs typeface="Calibri"/>
                <a:sym typeface="Calibri"/>
              </a:rPr>
              <a:t> </a:t>
            </a:r>
            <a:br>
              <a:rPr b="0" i="0" lang="en-US" sz="1800" u="none" cap="none" strike="noStrike">
                <a:solidFill>
                  <a:schemeClr val="dk1"/>
                </a:solidFill>
                <a:latin typeface="Calibri"/>
                <a:ea typeface="Calibri"/>
                <a:cs typeface="Calibri"/>
                <a:sym typeface="Calibri"/>
              </a:rPr>
            </a:br>
            <a:r>
              <a:rPr b="0" i="0" lang="en-US" sz="1800" u="none" cap="none" strike="noStrike">
                <a:solidFill>
                  <a:schemeClr val="dk1"/>
                </a:solidFill>
                <a:latin typeface="Calibri"/>
                <a:ea typeface="Calibri"/>
                <a:cs typeface="Calibri"/>
                <a:sym typeface="Calibri"/>
              </a:rPr>
              <a:t>than </a:t>
            </a:r>
            <a:r>
              <a:rPr b="1" i="0" lang="en-US" sz="1800" u="none" cap="none" strike="noStrike">
                <a:solidFill>
                  <a:schemeClr val="dk1"/>
                </a:solidFill>
                <a:latin typeface="Calibri"/>
                <a:ea typeface="Calibri"/>
                <a:cs typeface="Calibri"/>
                <a:sym typeface="Calibri"/>
              </a:rPr>
              <a:t>Non-residents</a:t>
            </a:r>
            <a:endParaRPr b="0" i="0" sz="1800" u="sng" cap="none" strike="noStrike">
              <a:solidFill>
                <a:schemeClr val="dk1"/>
              </a:solidFill>
              <a:latin typeface="Calibri"/>
              <a:ea typeface="Calibri"/>
              <a:cs typeface="Calibri"/>
              <a:sym typeface="Calibri"/>
            </a:endParaRPr>
          </a:p>
        </p:txBody>
      </p:sp>
      <p:pic>
        <p:nvPicPr>
          <p:cNvPr id="309" name="Google Shape;309;g335e6949751_1_64"/>
          <p:cNvPicPr preferRelativeResize="0"/>
          <p:nvPr/>
        </p:nvPicPr>
        <p:blipFill rotWithShape="1">
          <a:blip r:embed="rId6">
            <a:alphaModFix/>
          </a:blip>
          <a:srcRect b="0" l="0" r="0" t="0"/>
          <a:stretch/>
        </p:blipFill>
        <p:spPr>
          <a:xfrm>
            <a:off x="2286064" y="1275464"/>
            <a:ext cx="6497025" cy="2927395"/>
          </a:xfrm>
          <a:prstGeom prst="rect">
            <a:avLst/>
          </a:prstGeom>
          <a:noFill/>
          <a:ln>
            <a:noFill/>
          </a:ln>
        </p:spPr>
      </p:pic>
      <p:sp>
        <p:nvSpPr>
          <p:cNvPr id="310" name="Google Shape;310;g335e6949751_1_64"/>
          <p:cNvSpPr txBox="1"/>
          <p:nvPr/>
        </p:nvSpPr>
        <p:spPr>
          <a:xfrm>
            <a:off x="410463" y="1560549"/>
            <a:ext cx="1696800" cy="2047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Calibri"/>
                <a:ea typeface="Calibri"/>
                <a:cs typeface="Calibri"/>
                <a:sym typeface="Calibri"/>
              </a:rPr>
              <a:t>Residents</a:t>
            </a:r>
            <a:r>
              <a:rPr b="0" i="0" lang="en-US" sz="1800" u="none" cap="none" strike="noStrike">
                <a:solidFill>
                  <a:schemeClr val="dk1"/>
                </a:solidFill>
                <a:latin typeface="Calibri"/>
                <a:ea typeface="Calibri"/>
                <a:cs typeface="Calibri"/>
                <a:sym typeface="Calibri"/>
              </a:rPr>
              <a:t> are </a:t>
            </a:r>
            <a:r>
              <a:rPr b="1" i="0" lang="en-US" sz="2900" u="none" cap="none" strike="noStrike">
                <a:solidFill>
                  <a:schemeClr val="dk1"/>
                </a:solidFill>
                <a:latin typeface="Calibri"/>
                <a:ea typeface="Calibri"/>
                <a:cs typeface="Calibri"/>
                <a:sym typeface="Calibri"/>
              </a:rPr>
              <a:t>3x</a:t>
            </a:r>
            <a:r>
              <a:rPr b="0" i="0" lang="en-US" sz="1800" u="none" cap="none" strike="noStrike">
                <a:solidFill>
                  <a:schemeClr val="dk1"/>
                </a:solidFill>
                <a:latin typeface="Calibri"/>
                <a:ea typeface="Calibri"/>
                <a:cs typeface="Calibri"/>
                <a:sym typeface="Calibri"/>
              </a:rPr>
              <a:t> more likely to mention </a:t>
            </a:r>
            <a:br>
              <a:rPr b="0" i="0" lang="en-US" sz="1800" u="none" cap="none" strike="noStrike">
                <a:solidFill>
                  <a:schemeClr val="dk1"/>
                </a:solidFill>
                <a:latin typeface="Calibri"/>
                <a:ea typeface="Calibri"/>
                <a:cs typeface="Calibri"/>
                <a:sym typeface="Calibri"/>
              </a:rPr>
            </a:br>
            <a:r>
              <a:rPr b="1" i="0" lang="en-US" sz="2000" u="none" cap="none" strike="noStrike">
                <a:solidFill>
                  <a:schemeClr val="dk1"/>
                </a:solidFill>
                <a:latin typeface="Calibri"/>
                <a:ea typeface="Calibri"/>
                <a:cs typeface="Calibri"/>
                <a:sym typeface="Calibri"/>
              </a:rPr>
              <a:t>Community</a:t>
            </a:r>
            <a:r>
              <a:rPr b="0" i="0" lang="en-US" sz="1800" u="none" cap="none" strike="noStrike">
                <a:solidFill>
                  <a:schemeClr val="dk1"/>
                </a:solidFill>
                <a:latin typeface="Calibri"/>
                <a:ea typeface="Calibri"/>
                <a:cs typeface="Calibri"/>
                <a:sym typeface="Calibri"/>
              </a:rPr>
              <a:t> </a:t>
            </a:r>
            <a:br>
              <a:rPr b="0" i="0" lang="en-US" sz="1800" u="none" cap="none" strike="noStrike">
                <a:solidFill>
                  <a:schemeClr val="dk1"/>
                </a:solidFill>
                <a:latin typeface="Calibri"/>
                <a:ea typeface="Calibri"/>
                <a:cs typeface="Calibri"/>
                <a:sym typeface="Calibri"/>
              </a:rPr>
            </a:br>
            <a:r>
              <a:rPr b="0" i="0" lang="en-US" sz="1800" u="none" cap="none" strike="noStrike">
                <a:solidFill>
                  <a:schemeClr val="dk1"/>
                </a:solidFill>
                <a:latin typeface="Calibri"/>
                <a:ea typeface="Calibri"/>
                <a:cs typeface="Calibri"/>
                <a:sym typeface="Calibri"/>
              </a:rPr>
              <a:t>than </a:t>
            </a:r>
            <a:r>
              <a:rPr b="1" i="0" lang="en-US" sz="1800" u="none" cap="none" strike="noStrike">
                <a:solidFill>
                  <a:schemeClr val="dk1"/>
                </a:solidFill>
                <a:latin typeface="Calibri"/>
                <a:ea typeface="Calibri"/>
                <a:cs typeface="Calibri"/>
                <a:sym typeface="Calibri"/>
              </a:rPr>
              <a:t>Non-residents</a:t>
            </a:r>
            <a:endParaRPr b="0" i="0" sz="1800" u="sng" cap="none" strike="noStrike">
              <a:solidFill>
                <a:schemeClr val="dk1"/>
              </a:solidFill>
              <a:latin typeface="Calibri"/>
              <a:ea typeface="Calibri"/>
              <a:cs typeface="Calibri"/>
              <a:sym typeface="Calibri"/>
            </a:endParaRPr>
          </a:p>
        </p:txBody>
      </p:sp>
      <p:pic>
        <p:nvPicPr>
          <p:cNvPr id="311" name="Google Shape;311;g335e6949751_1_64"/>
          <p:cNvPicPr preferRelativeResize="0"/>
          <p:nvPr/>
        </p:nvPicPr>
        <p:blipFill rotWithShape="1">
          <a:blip r:embed="rId7">
            <a:alphaModFix/>
          </a:blip>
          <a:srcRect b="0" l="0" r="0" t="0"/>
          <a:stretch/>
        </p:blipFill>
        <p:spPr>
          <a:xfrm>
            <a:off x="2286064" y="1275464"/>
            <a:ext cx="6497025" cy="2927395"/>
          </a:xfrm>
          <a:prstGeom prst="rect">
            <a:avLst/>
          </a:prstGeom>
          <a:noFill/>
          <a:ln>
            <a:noFill/>
          </a:ln>
        </p:spPr>
      </p:pic>
      <p:sp>
        <p:nvSpPr>
          <p:cNvPr id="312" name="Google Shape;312;g335e6949751_1_64"/>
          <p:cNvSpPr txBox="1"/>
          <p:nvPr/>
        </p:nvSpPr>
        <p:spPr>
          <a:xfrm>
            <a:off x="410463" y="1562372"/>
            <a:ext cx="1785900" cy="2047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Calibri"/>
                <a:ea typeface="Calibri"/>
                <a:cs typeface="Calibri"/>
                <a:sym typeface="Calibri"/>
              </a:rPr>
              <a:t>Non-residents</a:t>
            </a:r>
            <a:r>
              <a:rPr b="0" i="0" lang="en-US" sz="1800" u="none" cap="none" strike="noStrike">
                <a:solidFill>
                  <a:schemeClr val="dk1"/>
                </a:solidFill>
                <a:latin typeface="Calibri"/>
                <a:ea typeface="Calibri"/>
                <a:cs typeface="Calibri"/>
                <a:sym typeface="Calibri"/>
              </a:rPr>
              <a:t> are </a:t>
            </a:r>
            <a:r>
              <a:rPr b="1" i="0" lang="en-US" sz="2900" u="none" cap="none" strike="noStrike">
                <a:solidFill>
                  <a:schemeClr val="dk1"/>
                </a:solidFill>
                <a:latin typeface="Calibri"/>
                <a:ea typeface="Calibri"/>
                <a:cs typeface="Calibri"/>
                <a:sym typeface="Calibri"/>
              </a:rPr>
              <a:t>3x</a:t>
            </a:r>
            <a:r>
              <a:rPr b="0" i="0" lang="en-US" sz="1800" u="none" cap="none" strike="noStrike">
                <a:solidFill>
                  <a:schemeClr val="dk1"/>
                </a:solidFill>
                <a:latin typeface="Calibri"/>
                <a:ea typeface="Calibri"/>
                <a:cs typeface="Calibri"/>
                <a:sym typeface="Calibri"/>
              </a:rPr>
              <a:t> more likely to mention </a:t>
            </a:r>
            <a:br>
              <a:rPr b="0" i="0" lang="en-US" sz="1800" u="none" cap="none" strike="noStrike">
                <a:solidFill>
                  <a:schemeClr val="dk1"/>
                </a:solidFill>
                <a:latin typeface="Calibri"/>
                <a:ea typeface="Calibri"/>
                <a:cs typeface="Calibri"/>
                <a:sym typeface="Calibri"/>
              </a:rPr>
            </a:br>
            <a:r>
              <a:rPr b="1" i="0" lang="en-US" sz="2000" u="none" cap="none" strike="noStrike">
                <a:solidFill>
                  <a:schemeClr val="dk1"/>
                </a:solidFill>
                <a:latin typeface="Calibri"/>
                <a:ea typeface="Calibri"/>
                <a:cs typeface="Calibri"/>
                <a:sym typeface="Calibri"/>
              </a:rPr>
              <a:t>Online Tech</a:t>
            </a:r>
            <a:r>
              <a:rPr b="0" i="0" lang="en-US" sz="1800" u="none" cap="none" strike="noStrike">
                <a:solidFill>
                  <a:schemeClr val="dk1"/>
                </a:solidFill>
                <a:latin typeface="Calibri"/>
                <a:ea typeface="Calibri"/>
                <a:cs typeface="Calibri"/>
                <a:sym typeface="Calibri"/>
              </a:rPr>
              <a:t> </a:t>
            </a:r>
            <a:br>
              <a:rPr b="0" i="0" lang="en-US" sz="1800" u="none" cap="none" strike="noStrike">
                <a:solidFill>
                  <a:schemeClr val="dk1"/>
                </a:solidFill>
                <a:latin typeface="Calibri"/>
                <a:ea typeface="Calibri"/>
                <a:cs typeface="Calibri"/>
                <a:sym typeface="Calibri"/>
              </a:rPr>
            </a:br>
            <a:r>
              <a:rPr b="0" i="0" lang="en-US" sz="1800" u="none" cap="none" strike="noStrike">
                <a:solidFill>
                  <a:schemeClr val="dk1"/>
                </a:solidFill>
                <a:latin typeface="Calibri"/>
                <a:ea typeface="Calibri"/>
                <a:cs typeface="Calibri"/>
                <a:sym typeface="Calibri"/>
              </a:rPr>
              <a:t>than</a:t>
            </a:r>
            <a:br>
              <a:rPr b="0" i="0" lang="en-US" sz="1800" u="none" cap="none" strike="noStrike">
                <a:solidFill>
                  <a:schemeClr val="dk1"/>
                </a:solidFill>
                <a:latin typeface="Calibri"/>
                <a:ea typeface="Calibri"/>
                <a:cs typeface="Calibri"/>
                <a:sym typeface="Calibri"/>
              </a:rPr>
            </a:br>
            <a:r>
              <a:rPr b="1" i="0" lang="en-US" sz="1800" u="none" cap="none" strike="noStrike">
                <a:solidFill>
                  <a:schemeClr val="dk1"/>
                </a:solidFill>
                <a:latin typeface="Calibri"/>
                <a:ea typeface="Calibri"/>
                <a:cs typeface="Calibri"/>
                <a:sym typeface="Calibri"/>
              </a:rPr>
              <a:t>Residents</a:t>
            </a:r>
            <a:endParaRPr b="0" i="0" sz="1800" u="sng" cap="none" strike="noStrike">
              <a:solidFill>
                <a:schemeClr val="dk1"/>
              </a:solidFill>
              <a:latin typeface="Calibri"/>
              <a:ea typeface="Calibri"/>
              <a:cs typeface="Calibri"/>
              <a:sym typeface="Calibri"/>
            </a:endParaRPr>
          </a:p>
        </p:txBody>
      </p:sp>
      <p:pic>
        <p:nvPicPr>
          <p:cNvPr id="313" name="Google Shape;313;g335e6949751_1_64"/>
          <p:cNvPicPr preferRelativeResize="0"/>
          <p:nvPr/>
        </p:nvPicPr>
        <p:blipFill rotWithShape="1">
          <a:blip r:embed="rId8">
            <a:alphaModFix/>
          </a:blip>
          <a:srcRect b="0" l="0" r="0" t="0"/>
          <a:stretch/>
        </p:blipFill>
        <p:spPr>
          <a:xfrm>
            <a:off x="2286064" y="1277288"/>
            <a:ext cx="6497025" cy="2927395"/>
          </a:xfrm>
          <a:prstGeom prst="rect">
            <a:avLst/>
          </a:prstGeom>
          <a:noFill/>
          <a:ln>
            <a:noFill/>
          </a:ln>
        </p:spPr>
      </p:pic>
      <p:sp>
        <p:nvSpPr>
          <p:cNvPr id="314" name="Google Shape;314;g335e6949751_1_64"/>
          <p:cNvSpPr txBox="1"/>
          <p:nvPr/>
        </p:nvSpPr>
        <p:spPr>
          <a:xfrm>
            <a:off x="410401" y="1568607"/>
            <a:ext cx="1875600" cy="23550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Calibri"/>
                <a:ea typeface="Calibri"/>
                <a:cs typeface="Calibri"/>
                <a:sym typeface="Calibri"/>
              </a:rPr>
              <a:t>Promoters</a:t>
            </a:r>
            <a:r>
              <a:rPr b="0" i="0" lang="en-US" sz="1800" u="none" cap="none" strike="noStrike">
                <a:solidFill>
                  <a:schemeClr val="dk1"/>
                </a:solidFill>
                <a:latin typeface="Calibri"/>
                <a:ea typeface="Calibri"/>
                <a:cs typeface="Calibri"/>
                <a:sym typeface="Calibri"/>
              </a:rPr>
              <a:t> are</a:t>
            </a:r>
            <a:br>
              <a:rPr b="0" i="0" lang="en-US" sz="1800" u="none" cap="none" strike="noStrike">
                <a:solidFill>
                  <a:schemeClr val="dk1"/>
                </a:solidFill>
                <a:latin typeface="Calibri"/>
                <a:ea typeface="Calibri"/>
                <a:cs typeface="Calibri"/>
                <a:sym typeface="Calibri"/>
              </a:rPr>
            </a:br>
            <a:r>
              <a:rPr b="1" i="0" lang="en-US" sz="2900" u="none" cap="none" strike="noStrike">
                <a:solidFill>
                  <a:schemeClr val="dk1"/>
                </a:solidFill>
                <a:latin typeface="Calibri"/>
                <a:ea typeface="Calibri"/>
                <a:cs typeface="Calibri"/>
                <a:sym typeface="Calibri"/>
              </a:rPr>
              <a:t>4x</a:t>
            </a:r>
            <a:r>
              <a:rPr b="0" i="0" lang="en-US" sz="1800" u="none" cap="none" strike="noStrike">
                <a:solidFill>
                  <a:schemeClr val="dk1"/>
                </a:solidFill>
                <a:latin typeface="Calibri"/>
                <a:ea typeface="Calibri"/>
                <a:cs typeface="Calibri"/>
                <a:sym typeface="Calibri"/>
              </a:rPr>
              <a:t> more likely to mention </a:t>
            </a:r>
            <a:br>
              <a:rPr b="0" i="0" lang="en-US" sz="1800" u="none" cap="none" strike="noStrike">
                <a:solidFill>
                  <a:schemeClr val="dk1"/>
                </a:solidFill>
                <a:latin typeface="Calibri"/>
                <a:ea typeface="Calibri"/>
                <a:cs typeface="Calibri"/>
                <a:sym typeface="Calibri"/>
              </a:rPr>
            </a:br>
            <a:r>
              <a:rPr b="1" i="0" lang="en-US" sz="2000" u="none" cap="none" strike="noStrike">
                <a:solidFill>
                  <a:schemeClr val="dk1"/>
                </a:solidFill>
                <a:latin typeface="Calibri"/>
                <a:ea typeface="Calibri"/>
                <a:cs typeface="Calibri"/>
                <a:sym typeface="Calibri"/>
              </a:rPr>
              <a:t>Events and Activities</a:t>
            </a:r>
            <a:r>
              <a:rPr b="0" i="0" lang="en-US" sz="1800" u="none" cap="none" strike="noStrike">
                <a:solidFill>
                  <a:schemeClr val="dk1"/>
                </a:solidFill>
                <a:latin typeface="Calibri"/>
                <a:ea typeface="Calibri"/>
                <a:cs typeface="Calibri"/>
                <a:sym typeface="Calibri"/>
              </a:rPr>
              <a:t> </a:t>
            </a:r>
            <a:br>
              <a:rPr b="0" i="0" lang="en-US" sz="1800" u="none" cap="none" strike="noStrike">
                <a:solidFill>
                  <a:schemeClr val="dk1"/>
                </a:solidFill>
                <a:latin typeface="Calibri"/>
                <a:ea typeface="Calibri"/>
                <a:cs typeface="Calibri"/>
                <a:sym typeface="Calibri"/>
              </a:rPr>
            </a:br>
            <a:r>
              <a:rPr b="0" i="0" lang="en-US" sz="1800" u="none" cap="none" strike="noStrike">
                <a:solidFill>
                  <a:schemeClr val="dk1"/>
                </a:solidFill>
                <a:latin typeface="Calibri"/>
                <a:ea typeface="Calibri"/>
                <a:cs typeface="Calibri"/>
                <a:sym typeface="Calibri"/>
              </a:rPr>
              <a:t>than</a:t>
            </a:r>
            <a:br>
              <a:rPr b="0" i="0" lang="en-US" sz="1800" u="none" cap="none" strike="noStrike">
                <a:solidFill>
                  <a:schemeClr val="dk1"/>
                </a:solidFill>
                <a:latin typeface="Calibri"/>
                <a:ea typeface="Calibri"/>
                <a:cs typeface="Calibri"/>
                <a:sym typeface="Calibri"/>
              </a:rPr>
            </a:br>
            <a:r>
              <a:rPr b="1" i="0" lang="en-US" sz="1800" u="none" cap="none" strike="noStrike">
                <a:solidFill>
                  <a:schemeClr val="dk1"/>
                </a:solidFill>
                <a:latin typeface="Calibri"/>
                <a:ea typeface="Calibri"/>
                <a:cs typeface="Calibri"/>
                <a:sym typeface="Calibri"/>
              </a:rPr>
              <a:t>Detractors</a:t>
            </a:r>
            <a:endParaRPr b="0" i="0" sz="1800" u="sng" cap="none" strike="noStrike">
              <a:solidFill>
                <a:schemeClr val="dk1"/>
              </a:solidFill>
              <a:latin typeface="Calibri"/>
              <a:ea typeface="Calibri"/>
              <a:cs typeface="Calibri"/>
              <a:sym typeface="Calibri"/>
            </a:endParaRPr>
          </a:p>
        </p:txBody>
      </p:sp>
      <p:pic>
        <p:nvPicPr>
          <p:cNvPr id="315" name="Google Shape;315;g335e6949751_1_64"/>
          <p:cNvPicPr preferRelativeResize="0"/>
          <p:nvPr/>
        </p:nvPicPr>
        <p:blipFill rotWithShape="1">
          <a:blip r:embed="rId9">
            <a:alphaModFix/>
          </a:blip>
          <a:srcRect b="0" l="0" r="0" t="0"/>
          <a:stretch/>
        </p:blipFill>
        <p:spPr>
          <a:xfrm>
            <a:off x="2303051" y="1283522"/>
            <a:ext cx="6497025" cy="2927395"/>
          </a:xfrm>
          <a:prstGeom prst="rect">
            <a:avLst/>
          </a:prstGeom>
          <a:noFill/>
          <a:ln>
            <a:noFill/>
          </a:ln>
        </p:spPr>
      </p:pic>
      <p:sp>
        <p:nvSpPr>
          <p:cNvPr id="316" name="Google Shape;316;g335e6949751_1_64"/>
          <p:cNvSpPr txBox="1"/>
          <p:nvPr>
            <p:ph type="title"/>
          </p:nvPr>
        </p:nvSpPr>
        <p:spPr>
          <a:xfrm>
            <a:off x="232925" y="160200"/>
            <a:ext cx="8442000" cy="594000"/>
          </a:xfrm>
          <a:prstGeom prst="rect">
            <a:avLst/>
          </a:prstGeom>
          <a:noFill/>
          <a:ln>
            <a:noFill/>
          </a:ln>
        </p:spPr>
        <p:txBody>
          <a:bodyPr anchorCtr="0" anchor="t" bIns="34275" lIns="68575" spcFirstLastPara="1" rIns="68575" wrap="square" tIns="34275">
            <a:noAutofit/>
          </a:bodyPr>
          <a:lstStyle/>
          <a:p>
            <a:pPr indent="0" lvl="0" marL="0" rtl="0" algn="l">
              <a:lnSpc>
                <a:spcPct val="90000"/>
              </a:lnSpc>
              <a:spcBef>
                <a:spcPts val="0"/>
              </a:spcBef>
              <a:spcAft>
                <a:spcPts val="0"/>
              </a:spcAft>
              <a:buClr>
                <a:schemeClr val="dk1"/>
              </a:buClr>
              <a:buSzPts val="1100"/>
              <a:buFont typeface="Arial"/>
              <a:buNone/>
            </a:pPr>
            <a:r>
              <a:rPr lang="en-US" sz="3500">
                <a:solidFill>
                  <a:srgbClr val="9D0F14"/>
                </a:solidFill>
                <a:latin typeface="Alumni Sans"/>
                <a:ea typeface="Alumni Sans"/>
                <a:cs typeface="Alumni Sans"/>
                <a:sym typeface="Alumni Sans"/>
              </a:rPr>
              <a:t>AI Tools - Relative Classification</a:t>
            </a:r>
            <a:endParaRPr sz="3500">
              <a:solidFill>
                <a:srgbClr val="9D0F14"/>
              </a:solidFill>
              <a:latin typeface="Alumni Sans"/>
              <a:ea typeface="Alumni Sans"/>
              <a:cs typeface="Alumni Sans"/>
              <a:sym typeface="Alumni Sans"/>
            </a:endParaRPr>
          </a:p>
          <a:p>
            <a:pPr indent="0" lvl="0" marL="0" marR="0" rtl="0" algn="l">
              <a:lnSpc>
                <a:spcPct val="90000"/>
              </a:lnSpc>
              <a:spcBef>
                <a:spcPts val="0"/>
              </a:spcBef>
              <a:spcAft>
                <a:spcPts val="0"/>
              </a:spcAft>
              <a:buClr>
                <a:schemeClr val="dk1"/>
              </a:buClr>
              <a:buSzPts val="2300"/>
              <a:buFont typeface="Verdana"/>
              <a:buNone/>
            </a:pPr>
            <a:r>
              <a:t/>
            </a:r>
            <a:endParaRPr/>
          </a:p>
        </p:txBody>
      </p:sp>
      <p:cxnSp>
        <p:nvCxnSpPr>
          <p:cNvPr id="317" name="Google Shape;317;g335e6949751_1_64"/>
          <p:cNvCxnSpPr/>
          <p:nvPr/>
        </p:nvCxnSpPr>
        <p:spPr>
          <a:xfrm>
            <a:off x="336875" y="756378"/>
            <a:ext cx="8234100" cy="0"/>
          </a:xfrm>
          <a:prstGeom prst="straightConnector1">
            <a:avLst/>
          </a:prstGeom>
          <a:noFill/>
          <a:ln cap="flat" cmpd="sng" w="9525">
            <a:solidFill>
              <a:srgbClr val="9D0F14"/>
            </a:solidFill>
            <a:prstDash val="solid"/>
            <a:round/>
            <a:headEnd len="sm" w="sm" type="none"/>
            <a:tailEnd len="sm" w="sm" type="non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500"/>
                                        <p:tgtEl>
                                          <p:spTgt spid="301"/>
                                        </p:tgtEl>
                                      </p:cBhvr>
                                    </p:animEffect>
                                    <p:set>
                                      <p:cBhvr>
                                        <p:cTn dur="1" fill="hold">
                                          <p:stCondLst>
                                            <p:cond delay="500"/>
                                          </p:stCondLst>
                                        </p:cTn>
                                        <p:tgtEl>
                                          <p:spTgt spid="301"/>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500"/>
                                        <p:tgtEl>
                                          <p:spTgt spid="302"/>
                                        </p:tgtEl>
                                      </p:cBhvr>
                                    </p:animEffect>
                                    <p:set>
                                      <p:cBhvr>
                                        <p:cTn dur="1" fill="hold">
                                          <p:stCondLst>
                                            <p:cond delay="500"/>
                                          </p:stCondLst>
                                        </p:cTn>
                                        <p:tgtEl>
                                          <p:spTgt spid="302"/>
                                        </p:tgtEl>
                                        <p:attrNameLst>
                                          <p:attrName>style.visibility</p:attrName>
                                        </p:attrNameLst>
                                      </p:cBhvr>
                                      <p:to>
                                        <p:strVal val="hidden"/>
                                      </p:to>
                                    </p:set>
                                  </p:childTnLst>
                                </p:cTn>
                              </p:par>
                              <p:par>
                                <p:cTn fill="hold" nodeType="withEffect" presetClass="entr" presetID="10" presetSubtype="0">
                                  <p:stCondLst>
                                    <p:cond delay="0"/>
                                  </p:stCondLst>
                                  <p:childTnLst>
                                    <p:set>
                                      <p:cBhvr>
                                        <p:cTn dur="1" fill="hold">
                                          <p:stCondLst>
                                            <p:cond delay="0"/>
                                          </p:stCondLst>
                                        </p:cTn>
                                        <p:tgtEl>
                                          <p:spTgt spid="303"/>
                                        </p:tgtEl>
                                        <p:attrNameLst>
                                          <p:attrName>style.visibility</p:attrName>
                                        </p:attrNameLst>
                                      </p:cBhvr>
                                      <p:to>
                                        <p:strVal val="visible"/>
                                      </p:to>
                                    </p:set>
                                    <p:animEffect filter="fade" transition="in">
                                      <p:cBhvr>
                                        <p:cTn dur="500"/>
                                        <p:tgtEl>
                                          <p:spTgt spid="303"/>
                                        </p:tgtEl>
                                      </p:cBhvr>
                                    </p:animEffect>
                                  </p:childTnLst>
                                </p:cTn>
                              </p:par>
                              <p:par>
                                <p:cTn fill="hold" nodeType="withEffect" presetClass="entr" presetID="10" presetSubtype="0">
                                  <p:stCondLst>
                                    <p:cond delay="0"/>
                                  </p:stCondLst>
                                  <p:childTnLst>
                                    <p:set>
                                      <p:cBhvr>
                                        <p:cTn dur="1" fill="hold">
                                          <p:stCondLst>
                                            <p:cond delay="0"/>
                                          </p:stCondLst>
                                        </p:cTn>
                                        <p:tgtEl>
                                          <p:spTgt spid="304"/>
                                        </p:tgtEl>
                                        <p:attrNameLst>
                                          <p:attrName>style.visibility</p:attrName>
                                        </p:attrNameLst>
                                      </p:cBhvr>
                                      <p:to>
                                        <p:strVal val="visible"/>
                                      </p:to>
                                    </p:set>
                                    <p:animEffect filter="fade" transition="in">
                                      <p:cBhvr>
                                        <p:cTn dur="500"/>
                                        <p:tgtEl>
                                          <p:spTgt spid="30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500"/>
                                        <p:tgtEl>
                                          <p:spTgt spid="303"/>
                                        </p:tgtEl>
                                      </p:cBhvr>
                                    </p:animEffect>
                                    <p:set>
                                      <p:cBhvr>
                                        <p:cTn dur="1" fill="hold">
                                          <p:stCondLst>
                                            <p:cond delay="500"/>
                                          </p:stCondLst>
                                        </p:cTn>
                                        <p:tgtEl>
                                          <p:spTgt spid="303"/>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500"/>
                                        <p:tgtEl>
                                          <p:spTgt spid="304"/>
                                        </p:tgtEl>
                                      </p:cBhvr>
                                    </p:animEffect>
                                    <p:set>
                                      <p:cBhvr>
                                        <p:cTn dur="1" fill="hold">
                                          <p:stCondLst>
                                            <p:cond delay="500"/>
                                          </p:stCondLst>
                                        </p:cTn>
                                        <p:tgtEl>
                                          <p:spTgt spid="304"/>
                                        </p:tgtEl>
                                        <p:attrNameLst>
                                          <p:attrName>style.visibility</p:attrName>
                                        </p:attrNameLst>
                                      </p:cBhvr>
                                      <p:to>
                                        <p:strVal val="hidden"/>
                                      </p:to>
                                    </p:set>
                                  </p:childTnLst>
                                </p:cTn>
                              </p:par>
                              <p:par>
                                <p:cTn fill="hold" nodeType="withEffect" presetClass="entr" presetID="10" presetSubtype="0">
                                  <p:stCondLst>
                                    <p:cond delay="0"/>
                                  </p:stCondLst>
                                  <p:childTnLst>
                                    <p:set>
                                      <p:cBhvr>
                                        <p:cTn dur="1" fill="hold">
                                          <p:stCondLst>
                                            <p:cond delay="0"/>
                                          </p:stCondLst>
                                        </p:cTn>
                                        <p:tgtEl>
                                          <p:spTgt spid="305"/>
                                        </p:tgtEl>
                                        <p:attrNameLst>
                                          <p:attrName>style.visibility</p:attrName>
                                        </p:attrNameLst>
                                      </p:cBhvr>
                                      <p:to>
                                        <p:strVal val="visible"/>
                                      </p:to>
                                    </p:set>
                                    <p:animEffect filter="fade" transition="in">
                                      <p:cBhvr>
                                        <p:cTn dur="500"/>
                                        <p:tgtEl>
                                          <p:spTgt spid="305"/>
                                        </p:tgtEl>
                                      </p:cBhvr>
                                    </p:animEffect>
                                  </p:childTnLst>
                                </p:cTn>
                              </p:par>
                              <p:par>
                                <p:cTn fill="hold" nodeType="withEffect" presetClass="entr" presetID="10" presetSubtype="0">
                                  <p:stCondLst>
                                    <p:cond delay="0"/>
                                  </p:stCondLst>
                                  <p:childTnLst>
                                    <p:set>
                                      <p:cBhvr>
                                        <p:cTn dur="1" fill="hold">
                                          <p:stCondLst>
                                            <p:cond delay="0"/>
                                          </p:stCondLst>
                                        </p:cTn>
                                        <p:tgtEl>
                                          <p:spTgt spid="306"/>
                                        </p:tgtEl>
                                        <p:attrNameLst>
                                          <p:attrName>style.visibility</p:attrName>
                                        </p:attrNameLst>
                                      </p:cBhvr>
                                      <p:to>
                                        <p:strVal val="visible"/>
                                      </p:to>
                                    </p:set>
                                    <p:animEffect filter="fade" transition="in">
                                      <p:cBhvr>
                                        <p:cTn dur="500"/>
                                        <p:tgtEl>
                                          <p:spTgt spid="306"/>
                                        </p:tgtEl>
                                      </p:cBhvr>
                                    </p:animEffect>
                                  </p:childTnLst>
                                </p:cTn>
                              </p:par>
                              <p:par>
                                <p:cTn fill="hold" nodeType="withEffect" presetClass="entr" presetID="10" presetSubtype="0">
                                  <p:stCondLst>
                                    <p:cond delay="0"/>
                                  </p:stCondLst>
                                  <p:childTnLst>
                                    <p:set>
                                      <p:cBhvr>
                                        <p:cTn dur="1" fill="hold">
                                          <p:stCondLst>
                                            <p:cond delay="0"/>
                                          </p:stCondLst>
                                        </p:cTn>
                                        <p:tgtEl>
                                          <p:spTgt spid="307"/>
                                        </p:tgtEl>
                                        <p:attrNameLst>
                                          <p:attrName>style.visibility</p:attrName>
                                        </p:attrNameLst>
                                      </p:cBhvr>
                                      <p:to>
                                        <p:strVal val="visible"/>
                                      </p:to>
                                    </p:set>
                                    <p:animEffect filter="fade" transition="in">
                                      <p:cBhvr>
                                        <p:cTn dur="500"/>
                                        <p:tgtEl>
                                          <p:spTgt spid="30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500"/>
                                        <p:tgtEl>
                                          <p:spTgt spid="306"/>
                                        </p:tgtEl>
                                      </p:cBhvr>
                                    </p:animEffect>
                                    <p:set>
                                      <p:cBhvr>
                                        <p:cTn dur="1" fill="hold">
                                          <p:stCondLst>
                                            <p:cond delay="500"/>
                                          </p:stCondLst>
                                        </p:cTn>
                                        <p:tgtEl>
                                          <p:spTgt spid="306"/>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500"/>
                                        <p:tgtEl>
                                          <p:spTgt spid="307"/>
                                        </p:tgtEl>
                                      </p:cBhvr>
                                    </p:animEffect>
                                    <p:set>
                                      <p:cBhvr>
                                        <p:cTn dur="1" fill="hold">
                                          <p:stCondLst>
                                            <p:cond delay="500"/>
                                          </p:stCondLst>
                                        </p:cTn>
                                        <p:tgtEl>
                                          <p:spTgt spid="307"/>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500"/>
                                        <p:tgtEl>
                                          <p:spTgt spid="305"/>
                                        </p:tgtEl>
                                      </p:cBhvr>
                                    </p:animEffect>
                                    <p:set>
                                      <p:cBhvr>
                                        <p:cTn dur="1" fill="hold">
                                          <p:stCondLst>
                                            <p:cond delay="500"/>
                                          </p:stCondLst>
                                        </p:cTn>
                                        <p:tgtEl>
                                          <p:spTgt spid="305"/>
                                        </p:tgtEl>
                                        <p:attrNameLst>
                                          <p:attrName>style.visibility</p:attrName>
                                        </p:attrNameLst>
                                      </p:cBhvr>
                                      <p:to>
                                        <p:strVal val="hidden"/>
                                      </p:to>
                                    </p:set>
                                  </p:childTnLst>
                                </p:cTn>
                              </p:par>
                              <p:par>
                                <p:cTn fill="hold" nodeType="withEffect" presetClass="entr" presetID="10" presetSubtype="0">
                                  <p:stCondLst>
                                    <p:cond delay="0"/>
                                  </p:stCondLst>
                                  <p:childTnLst>
                                    <p:set>
                                      <p:cBhvr>
                                        <p:cTn dur="1" fill="hold">
                                          <p:stCondLst>
                                            <p:cond delay="0"/>
                                          </p:stCondLst>
                                        </p:cTn>
                                        <p:tgtEl>
                                          <p:spTgt spid="308"/>
                                        </p:tgtEl>
                                        <p:attrNameLst>
                                          <p:attrName>style.visibility</p:attrName>
                                        </p:attrNameLst>
                                      </p:cBhvr>
                                      <p:to>
                                        <p:strVal val="visible"/>
                                      </p:to>
                                    </p:set>
                                    <p:animEffect filter="fade" transition="in">
                                      <p:cBhvr>
                                        <p:cTn dur="500"/>
                                        <p:tgtEl>
                                          <p:spTgt spid="308"/>
                                        </p:tgtEl>
                                      </p:cBhvr>
                                    </p:animEffect>
                                  </p:childTnLst>
                                </p:cTn>
                              </p:par>
                              <p:par>
                                <p:cTn fill="hold" nodeType="withEffect" presetClass="entr" presetID="10" presetSubtype="0">
                                  <p:stCondLst>
                                    <p:cond delay="0"/>
                                  </p:stCondLst>
                                  <p:childTnLst>
                                    <p:set>
                                      <p:cBhvr>
                                        <p:cTn dur="1" fill="hold">
                                          <p:stCondLst>
                                            <p:cond delay="0"/>
                                          </p:stCondLst>
                                        </p:cTn>
                                        <p:tgtEl>
                                          <p:spTgt spid="309"/>
                                        </p:tgtEl>
                                        <p:attrNameLst>
                                          <p:attrName>style.visibility</p:attrName>
                                        </p:attrNameLst>
                                      </p:cBhvr>
                                      <p:to>
                                        <p:strVal val="visible"/>
                                      </p:to>
                                    </p:set>
                                    <p:animEffect filter="fade" transition="in">
                                      <p:cBhvr>
                                        <p:cTn dur="500"/>
                                        <p:tgtEl>
                                          <p:spTgt spid="30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500"/>
                                        <p:tgtEl>
                                          <p:spTgt spid="309"/>
                                        </p:tgtEl>
                                      </p:cBhvr>
                                    </p:animEffect>
                                    <p:set>
                                      <p:cBhvr>
                                        <p:cTn dur="1" fill="hold">
                                          <p:stCondLst>
                                            <p:cond delay="500"/>
                                          </p:stCondLst>
                                        </p:cTn>
                                        <p:tgtEl>
                                          <p:spTgt spid="309"/>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500"/>
                                        <p:tgtEl>
                                          <p:spTgt spid="308"/>
                                        </p:tgtEl>
                                      </p:cBhvr>
                                    </p:animEffect>
                                    <p:set>
                                      <p:cBhvr>
                                        <p:cTn dur="1" fill="hold">
                                          <p:stCondLst>
                                            <p:cond delay="500"/>
                                          </p:stCondLst>
                                        </p:cTn>
                                        <p:tgtEl>
                                          <p:spTgt spid="308"/>
                                        </p:tgtEl>
                                        <p:attrNameLst>
                                          <p:attrName>style.visibility</p:attrName>
                                        </p:attrNameLst>
                                      </p:cBhvr>
                                      <p:to>
                                        <p:strVal val="hidden"/>
                                      </p:to>
                                    </p:set>
                                  </p:childTnLst>
                                </p:cTn>
                              </p:par>
                              <p:par>
                                <p:cTn fill="hold" nodeType="withEffect" presetClass="entr" presetID="10" presetSubtype="0">
                                  <p:stCondLst>
                                    <p:cond delay="0"/>
                                  </p:stCondLst>
                                  <p:childTnLst>
                                    <p:set>
                                      <p:cBhvr>
                                        <p:cTn dur="1" fill="hold">
                                          <p:stCondLst>
                                            <p:cond delay="0"/>
                                          </p:stCondLst>
                                        </p:cTn>
                                        <p:tgtEl>
                                          <p:spTgt spid="310"/>
                                        </p:tgtEl>
                                        <p:attrNameLst>
                                          <p:attrName>style.visibility</p:attrName>
                                        </p:attrNameLst>
                                      </p:cBhvr>
                                      <p:to>
                                        <p:strVal val="visible"/>
                                      </p:to>
                                    </p:set>
                                    <p:animEffect filter="fade" transition="in">
                                      <p:cBhvr>
                                        <p:cTn dur="500"/>
                                        <p:tgtEl>
                                          <p:spTgt spid="310"/>
                                        </p:tgtEl>
                                      </p:cBhvr>
                                    </p:animEffect>
                                  </p:childTnLst>
                                </p:cTn>
                              </p:par>
                              <p:par>
                                <p:cTn fill="hold" nodeType="withEffect" presetClass="entr" presetID="10" presetSubtype="0">
                                  <p:stCondLst>
                                    <p:cond delay="0"/>
                                  </p:stCondLst>
                                  <p:childTnLst>
                                    <p:set>
                                      <p:cBhvr>
                                        <p:cTn dur="1" fill="hold">
                                          <p:stCondLst>
                                            <p:cond delay="0"/>
                                          </p:stCondLst>
                                        </p:cTn>
                                        <p:tgtEl>
                                          <p:spTgt spid="311"/>
                                        </p:tgtEl>
                                        <p:attrNameLst>
                                          <p:attrName>style.visibility</p:attrName>
                                        </p:attrNameLst>
                                      </p:cBhvr>
                                      <p:to>
                                        <p:strVal val="visible"/>
                                      </p:to>
                                    </p:set>
                                    <p:animEffect filter="fade" transition="in">
                                      <p:cBhvr>
                                        <p:cTn dur="500"/>
                                        <p:tgtEl>
                                          <p:spTgt spid="31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500"/>
                                        <p:tgtEl>
                                          <p:spTgt spid="311"/>
                                        </p:tgtEl>
                                      </p:cBhvr>
                                    </p:animEffect>
                                    <p:set>
                                      <p:cBhvr>
                                        <p:cTn dur="1" fill="hold">
                                          <p:stCondLst>
                                            <p:cond delay="500"/>
                                          </p:stCondLst>
                                        </p:cTn>
                                        <p:tgtEl>
                                          <p:spTgt spid="311"/>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500"/>
                                        <p:tgtEl>
                                          <p:spTgt spid="310"/>
                                        </p:tgtEl>
                                      </p:cBhvr>
                                    </p:animEffect>
                                    <p:set>
                                      <p:cBhvr>
                                        <p:cTn dur="1" fill="hold">
                                          <p:stCondLst>
                                            <p:cond delay="500"/>
                                          </p:stCondLst>
                                        </p:cTn>
                                        <p:tgtEl>
                                          <p:spTgt spid="310"/>
                                        </p:tgtEl>
                                        <p:attrNameLst>
                                          <p:attrName>style.visibility</p:attrName>
                                        </p:attrNameLst>
                                      </p:cBhvr>
                                      <p:to>
                                        <p:strVal val="hidden"/>
                                      </p:to>
                                    </p:set>
                                  </p:childTnLst>
                                </p:cTn>
                              </p:par>
                              <p:par>
                                <p:cTn fill="hold" nodeType="withEffect" presetClass="entr" presetID="10" presetSubtype="0">
                                  <p:stCondLst>
                                    <p:cond delay="0"/>
                                  </p:stCondLst>
                                  <p:childTnLst>
                                    <p:set>
                                      <p:cBhvr>
                                        <p:cTn dur="1" fill="hold">
                                          <p:stCondLst>
                                            <p:cond delay="0"/>
                                          </p:stCondLst>
                                        </p:cTn>
                                        <p:tgtEl>
                                          <p:spTgt spid="312"/>
                                        </p:tgtEl>
                                        <p:attrNameLst>
                                          <p:attrName>style.visibility</p:attrName>
                                        </p:attrNameLst>
                                      </p:cBhvr>
                                      <p:to>
                                        <p:strVal val="visible"/>
                                      </p:to>
                                    </p:set>
                                    <p:animEffect filter="fade" transition="in">
                                      <p:cBhvr>
                                        <p:cTn dur="500"/>
                                        <p:tgtEl>
                                          <p:spTgt spid="312"/>
                                        </p:tgtEl>
                                      </p:cBhvr>
                                    </p:animEffect>
                                  </p:childTnLst>
                                </p:cTn>
                              </p:par>
                              <p:par>
                                <p:cTn fill="hold" nodeType="withEffect" presetClass="entr" presetID="10" presetSubtype="0">
                                  <p:stCondLst>
                                    <p:cond delay="0"/>
                                  </p:stCondLst>
                                  <p:childTnLst>
                                    <p:set>
                                      <p:cBhvr>
                                        <p:cTn dur="1" fill="hold">
                                          <p:stCondLst>
                                            <p:cond delay="0"/>
                                          </p:stCondLst>
                                        </p:cTn>
                                        <p:tgtEl>
                                          <p:spTgt spid="313"/>
                                        </p:tgtEl>
                                        <p:attrNameLst>
                                          <p:attrName>style.visibility</p:attrName>
                                        </p:attrNameLst>
                                      </p:cBhvr>
                                      <p:to>
                                        <p:strVal val="visible"/>
                                      </p:to>
                                    </p:set>
                                    <p:animEffect filter="fade" transition="in">
                                      <p:cBhvr>
                                        <p:cTn dur="500"/>
                                        <p:tgtEl>
                                          <p:spTgt spid="31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500"/>
                                        <p:tgtEl>
                                          <p:spTgt spid="312"/>
                                        </p:tgtEl>
                                      </p:cBhvr>
                                    </p:animEffect>
                                    <p:set>
                                      <p:cBhvr>
                                        <p:cTn dur="1" fill="hold">
                                          <p:stCondLst>
                                            <p:cond delay="500"/>
                                          </p:stCondLst>
                                        </p:cTn>
                                        <p:tgtEl>
                                          <p:spTgt spid="312"/>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500"/>
                                        <p:tgtEl>
                                          <p:spTgt spid="313"/>
                                        </p:tgtEl>
                                      </p:cBhvr>
                                    </p:animEffect>
                                    <p:set>
                                      <p:cBhvr>
                                        <p:cTn dur="1" fill="hold">
                                          <p:stCondLst>
                                            <p:cond delay="500"/>
                                          </p:stCondLst>
                                        </p:cTn>
                                        <p:tgtEl>
                                          <p:spTgt spid="313"/>
                                        </p:tgtEl>
                                        <p:attrNameLst>
                                          <p:attrName>style.visibility</p:attrName>
                                        </p:attrNameLst>
                                      </p:cBhvr>
                                      <p:to>
                                        <p:strVal val="hidden"/>
                                      </p:to>
                                    </p:set>
                                  </p:childTnLst>
                                </p:cTn>
                              </p:par>
                              <p:par>
                                <p:cTn fill="hold" nodeType="withEffect" presetClass="entr" presetID="10" presetSubtype="0">
                                  <p:stCondLst>
                                    <p:cond delay="0"/>
                                  </p:stCondLst>
                                  <p:childTnLst>
                                    <p:set>
                                      <p:cBhvr>
                                        <p:cTn dur="1" fill="hold">
                                          <p:stCondLst>
                                            <p:cond delay="0"/>
                                          </p:stCondLst>
                                        </p:cTn>
                                        <p:tgtEl>
                                          <p:spTgt spid="314"/>
                                        </p:tgtEl>
                                        <p:attrNameLst>
                                          <p:attrName>style.visibility</p:attrName>
                                        </p:attrNameLst>
                                      </p:cBhvr>
                                      <p:to>
                                        <p:strVal val="visible"/>
                                      </p:to>
                                    </p:set>
                                    <p:animEffect filter="fade" transition="in">
                                      <p:cBhvr>
                                        <p:cTn dur="500"/>
                                        <p:tgtEl>
                                          <p:spTgt spid="314"/>
                                        </p:tgtEl>
                                      </p:cBhvr>
                                    </p:animEffect>
                                  </p:childTnLst>
                                </p:cTn>
                              </p:par>
                              <p:par>
                                <p:cTn fill="hold" nodeType="withEffect" presetClass="entr" presetID="10" presetSubtype="0">
                                  <p:stCondLst>
                                    <p:cond delay="0"/>
                                  </p:stCondLst>
                                  <p:childTnLst>
                                    <p:set>
                                      <p:cBhvr>
                                        <p:cTn dur="1" fill="hold">
                                          <p:stCondLst>
                                            <p:cond delay="0"/>
                                          </p:stCondLst>
                                        </p:cTn>
                                        <p:tgtEl>
                                          <p:spTgt spid="315"/>
                                        </p:tgtEl>
                                        <p:attrNameLst>
                                          <p:attrName>style.visibility</p:attrName>
                                        </p:attrNameLst>
                                      </p:cBhvr>
                                      <p:to>
                                        <p:strVal val="visible"/>
                                      </p:to>
                                    </p:set>
                                    <p:animEffect filter="fade" transition="in">
                                      <p:cBhvr>
                                        <p:cTn dur="500"/>
                                        <p:tgtEl>
                                          <p:spTgt spid="31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1" name="Shape 321"/>
        <p:cNvGrpSpPr/>
        <p:nvPr/>
      </p:nvGrpSpPr>
      <p:grpSpPr>
        <a:xfrm>
          <a:off x="0" y="0"/>
          <a:ext cx="0" cy="0"/>
          <a:chOff x="0" y="0"/>
          <a:chExt cx="0" cy="0"/>
        </a:xfrm>
      </p:grpSpPr>
      <p:pic>
        <p:nvPicPr>
          <p:cNvPr id="322" name="Google Shape;322;g335e6949751_1_101"/>
          <p:cNvPicPr preferRelativeResize="0"/>
          <p:nvPr/>
        </p:nvPicPr>
        <p:blipFill rotWithShape="1">
          <a:blip r:embed="rId3">
            <a:alphaModFix/>
          </a:blip>
          <a:srcRect b="0" l="0" r="0" t="0"/>
          <a:stretch/>
        </p:blipFill>
        <p:spPr>
          <a:xfrm>
            <a:off x="668717" y="728513"/>
            <a:ext cx="7570434" cy="3828433"/>
          </a:xfrm>
          <a:prstGeom prst="rect">
            <a:avLst/>
          </a:prstGeom>
          <a:noFill/>
          <a:ln>
            <a:noFill/>
          </a:ln>
        </p:spPr>
      </p:pic>
      <p:sp>
        <p:nvSpPr>
          <p:cNvPr id="323" name="Google Shape;323;g335e6949751_1_101"/>
          <p:cNvSpPr txBox="1"/>
          <p:nvPr/>
        </p:nvSpPr>
        <p:spPr>
          <a:xfrm>
            <a:off x="2252524" y="4773025"/>
            <a:ext cx="4674600" cy="2385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chemeClr val="dk1"/>
                </a:solidFill>
                <a:latin typeface="Calibri"/>
                <a:ea typeface="Calibri"/>
                <a:cs typeface="Calibri"/>
                <a:sym typeface="Calibri"/>
              </a:rPr>
              <a:t>Results generated by Relative Insight Explore and Heartbeat (powered by ML) </a:t>
            </a:r>
            <a:endParaRPr b="0" i="0" sz="1100" u="none" cap="none" strike="noStrike">
              <a:solidFill>
                <a:srgbClr val="000000"/>
              </a:solidFill>
              <a:latin typeface="Arial"/>
              <a:ea typeface="Arial"/>
              <a:cs typeface="Arial"/>
              <a:sym typeface="Arial"/>
            </a:endParaRPr>
          </a:p>
        </p:txBody>
      </p:sp>
      <p:pic>
        <p:nvPicPr>
          <p:cNvPr id="324" name="Google Shape;324;g335e6949751_1_101"/>
          <p:cNvPicPr preferRelativeResize="0"/>
          <p:nvPr/>
        </p:nvPicPr>
        <p:blipFill rotWithShape="1">
          <a:blip r:embed="rId4">
            <a:alphaModFix/>
          </a:blip>
          <a:srcRect b="0" l="0" r="0" t="0"/>
          <a:stretch/>
        </p:blipFill>
        <p:spPr>
          <a:xfrm>
            <a:off x="668717" y="728513"/>
            <a:ext cx="7570434" cy="3828433"/>
          </a:xfrm>
          <a:prstGeom prst="rect">
            <a:avLst/>
          </a:prstGeom>
          <a:noFill/>
          <a:ln>
            <a:noFill/>
          </a:ln>
        </p:spPr>
      </p:pic>
      <p:pic>
        <p:nvPicPr>
          <p:cNvPr id="325" name="Google Shape;325;g335e6949751_1_101"/>
          <p:cNvPicPr preferRelativeResize="0"/>
          <p:nvPr/>
        </p:nvPicPr>
        <p:blipFill rotWithShape="1">
          <a:blip r:embed="rId5">
            <a:alphaModFix/>
          </a:blip>
          <a:srcRect b="0" l="0" r="0" t="0"/>
          <a:stretch/>
        </p:blipFill>
        <p:spPr>
          <a:xfrm>
            <a:off x="668717" y="729949"/>
            <a:ext cx="7570434" cy="3828433"/>
          </a:xfrm>
          <a:prstGeom prst="rect">
            <a:avLst/>
          </a:prstGeom>
          <a:noFill/>
          <a:ln>
            <a:noFill/>
          </a:ln>
        </p:spPr>
      </p:pic>
      <p:pic>
        <p:nvPicPr>
          <p:cNvPr id="326" name="Google Shape;326;g335e6949751_1_101"/>
          <p:cNvPicPr preferRelativeResize="0"/>
          <p:nvPr/>
        </p:nvPicPr>
        <p:blipFill rotWithShape="1">
          <a:blip r:embed="rId6">
            <a:alphaModFix/>
          </a:blip>
          <a:srcRect b="0" l="5582" r="5802" t="30967"/>
          <a:stretch/>
        </p:blipFill>
        <p:spPr>
          <a:xfrm>
            <a:off x="458230" y="1022001"/>
            <a:ext cx="8227546" cy="3241455"/>
          </a:xfrm>
          <a:prstGeom prst="rect">
            <a:avLst/>
          </a:prstGeom>
          <a:noFill/>
          <a:ln>
            <a:noFill/>
          </a:ln>
        </p:spPr>
      </p:pic>
      <p:pic>
        <p:nvPicPr>
          <p:cNvPr id="327" name="Google Shape;327;g335e6949751_1_101"/>
          <p:cNvPicPr preferRelativeResize="0"/>
          <p:nvPr/>
        </p:nvPicPr>
        <p:blipFill rotWithShape="1">
          <a:blip r:embed="rId7">
            <a:alphaModFix/>
          </a:blip>
          <a:srcRect b="0" l="0" r="0" t="3278"/>
          <a:stretch/>
        </p:blipFill>
        <p:spPr>
          <a:xfrm>
            <a:off x="668717" y="854447"/>
            <a:ext cx="7571232" cy="3703216"/>
          </a:xfrm>
          <a:prstGeom prst="rect">
            <a:avLst/>
          </a:prstGeom>
          <a:noFill/>
          <a:ln>
            <a:noFill/>
          </a:ln>
        </p:spPr>
      </p:pic>
      <p:sp>
        <p:nvSpPr>
          <p:cNvPr id="328" name="Google Shape;328;g335e6949751_1_101"/>
          <p:cNvSpPr txBox="1"/>
          <p:nvPr/>
        </p:nvSpPr>
        <p:spPr>
          <a:xfrm>
            <a:off x="328314" y="86101"/>
            <a:ext cx="6598800" cy="5136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1"/>
              </a:buClr>
              <a:buSzPts val="1100"/>
              <a:buFont typeface="Arial"/>
              <a:buNone/>
            </a:pPr>
            <a:r>
              <a:rPr b="1" i="0" lang="en-US" sz="3500" u="none" cap="none" strike="noStrike">
                <a:solidFill>
                  <a:srgbClr val="9D0F14"/>
                </a:solidFill>
                <a:latin typeface="Alumni Sans"/>
                <a:ea typeface="Alumni Sans"/>
                <a:cs typeface="Alumni Sans"/>
                <a:sym typeface="Alumni Sans"/>
              </a:rPr>
              <a:t>AI Tools - Coding Across Time</a:t>
            </a:r>
            <a:endParaRPr b="1" i="0" sz="4300" u="none" cap="none" strike="noStrike">
              <a:solidFill>
                <a:srgbClr val="9D0F14"/>
              </a:solidFill>
              <a:latin typeface="Alumni Sans"/>
              <a:ea typeface="Alumni Sans"/>
              <a:cs typeface="Alumni Sans"/>
              <a:sym typeface="Alumni Sans"/>
            </a:endParaRPr>
          </a:p>
        </p:txBody>
      </p:sp>
      <p:cxnSp>
        <p:nvCxnSpPr>
          <p:cNvPr id="329" name="Google Shape;329;g335e6949751_1_101"/>
          <p:cNvCxnSpPr/>
          <p:nvPr/>
        </p:nvCxnSpPr>
        <p:spPr>
          <a:xfrm>
            <a:off x="328325" y="730978"/>
            <a:ext cx="8234100" cy="0"/>
          </a:xfrm>
          <a:prstGeom prst="straightConnector1">
            <a:avLst/>
          </a:prstGeom>
          <a:noFill/>
          <a:ln cap="flat" cmpd="sng" w="9525">
            <a:solidFill>
              <a:srgbClr val="9D0F14"/>
            </a:solidFill>
            <a:prstDash val="solid"/>
            <a:round/>
            <a:headEnd len="sm" w="sm" type="none"/>
            <a:tailEnd len="sm" w="sm" type="non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500"/>
                                        <p:tgtEl>
                                          <p:spTgt spid="322"/>
                                        </p:tgtEl>
                                      </p:cBhvr>
                                    </p:animEffect>
                                    <p:set>
                                      <p:cBhvr>
                                        <p:cTn dur="1" fill="hold">
                                          <p:stCondLst>
                                            <p:cond delay="500"/>
                                          </p:stCondLst>
                                        </p:cTn>
                                        <p:tgtEl>
                                          <p:spTgt spid="322"/>
                                        </p:tgtEl>
                                        <p:attrNameLst>
                                          <p:attrName>style.visibility</p:attrName>
                                        </p:attrNameLst>
                                      </p:cBhvr>
                                      <p:to>
                                        <p:strVal val="hidden"/>
                                      </p:to>
                                    </p:set>
                                  </p:childTnLst>
                                </p:cTn>
                              </p:par>
                              <p:par>
                                <p:cTn fill="hold" nodeType="withEffect" presetClass="entr" presetID="10" presetSubtype="0">
                                  <p:stCondLst>
                                    <p:cond delay="0"/>
                                  </p:stCondLst>
                                  <p:childTnLst>
                                    <p:set>
                                      <p:cBhvr>
                                        <p:cTn dur="1" fill="hold">
                                          <p:stCondLst>
                                            <p:cond delay="0"/>
                                          </p:stCondLst>
                                        </p:cTn>
                                        <p:tgtEl>
                                          <p:spTgt spid="324"/>
                                        </p:tgtEl>
                                        <p:attrNameLst>
                                          <p:attrName>style.visibility</p:attrName>
                                        </p:attrNameLst>
                                      </p:cBhvr>
                                      <p:to>
                                        <p:strVal val="visible"/>
                                      </p:to>
                                    </p:set>
                                    <p:animEffect filter="fade" transition="in">
                                      <p:cBhvr>
                                        <p:cTn dur="500"/>
                                        <p:tgtEl>
                                          <p:spTgt spid="32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500"/>
                                        <p:tgtEl>
                                          <p:spTgt spid="324"/>
                                        </p:tgtEl>
                                      </p:cBhvr>
                                    </p:animEffect>
                                    <p:set>
                                      <p:cBhvr>
                                        <p:cTn dur="1" fill="hold">
                                          <p:stCondLst>
                                            <p:cond delay="500"/>
                                          </p:stCondLst>
                                        </p:cTn>
                                        <p:tgtEl>
                                          <p:spTgt spid="324"/>
                                        </p:tgtEl>
                                        <p:attrNameLst>
                                          <p:attrName>style.visibility</p:attrName>
                                        </p:attrNameLst>
                                      </p:cBhvr>
                                      <p:to>
                                        <p:strVal val="hidden"/>
                                      </p:to>
                                    </p:set>
                                  </p:childTnLst>
                                </p:cTn>
                              </p:par>
                              <p:par>
                                <p:cTn fill="hold" nodeType="withEffect" presetClass="entr" presetID="10" presetSubtype="0">
                                  <p:stCondLst>
                                    <p:cond delay="0"/>
                                  </p:stCondLst>
                                  <p:childTnLst>
                                    <p:set>
                                      <p:cBhvr>
                                        <p:cTn dur="1" fill="hold">
                                          <p:stCondLst>
                                            <p:cond delay="0"/>
                                          </p:stCondLst>
                                        </p:cTn>
                                        <p:tgtEl>
                                          <p:spTgt spid="325"/>
                                        </p:tgtEl>
                                        <p:attrNameLst>
                                          <p:attrName>style.visibility</p:attrName>
                                        </p:attrNameLst>
                                      </p:cBhvr>
                                      <p:to>
                                        <p:strVal val="visible"/>
                                      </p:to>
                                    </p:set>
                                    <p:animEffect filter="fade" transition="in">
                                      <p:cBhvr>
                                        <p:cTn dur="500"/>
                                        <p:tgtEl>
                                          <p:spTgt spid="32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500"/>
                                        <p:tgtEl>
                                          <p:spTgt spid="325"/>
                                        </p:tgtEl>
                                      </p:cBhvr>
                                    </p:animEffect>
                                    <p:set>
                                      <p:cBhvr>
                                        <p:cTn dur="1" fill="hold">
                                          <p:stCondLst>
                                            <p:cond delay="500"/>
                                          </p:stCondLst>
                                        </p:cTn>
                                        <p:tgtEl>
                                          <p:spTgt spid="325"/>
                                        </p:tgtEl>
                                        <p:attrNameLst>
                                          <p:attrName>style.visibility</p:attrName>
                                        </p:attrNameLst>
                                      </p:cBhvr>
                                      <p:to>
                                        <p:strVal val="hidden"/>
                                      </p:to>
                                    </p:set>
                                  </p:childTnLst>
                                </p:cTn>
                              </p:par>
                              <p:par>
                                <p:cTn fill="hold" nodeType="withEffect" presetClass="entr" presetID="10" presetSubtype="0">
                                  <p:stCondLst>
                                    <p:cond delay="0"/>
                                  </p:stCondLst>
                                  <p:childTnLst>
                                    <p:set>
                                      <p:cBhvr>
                                        <p:cTn dur="1" fill="hold">
                                          <p:stCondLst>
                                            <p:cond delay="0"/>
                                          </p:stCondLst>
                                        </p:cTn>
                                        <p:tgtEl>
                                          <p:spTgt spid="326"/>
                                        </p:tgtEl>
                                        <p:attrNameLst>
                                          <p:attrName>style.visibility</p:attrName>
                                        </p:attrNameLst>
                                      </p:cBhvr>
                                      <p:to>
                                        <p:strVal val="visible"/>
                                      </p:to>
                                    </p:set>
                                    <p:animEffect filter="fade" transition="in">
                                      <p:cBhvr>
                                        <p:cTn dur="500"/>
                                        <p:tgtEl>
                                          <p:spTgt spid="32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500"/>
                                        <p:tgtEl>
                                          <p:spTgt spid="326"/>
                                        </p:tgtEl>
                                      </p:cBhvr>
                                    </p:animEffect>
                                    <p:set>
                                      <p:cBhvr>
                                        <p:cTn dur="1" fill="hold">
                                          <p:stCondLst>
                                            <p:cond delay="500"/>
                                          </p:stCondLst>
                                        </p:cTn>
                                        <p:tgtEl>
                                          <p:spTgt spid="326"/>
                                        </p:tgtEl>
                                        <p:attrNameLst>
                                          <p:attrName>style.visibility</p:attrName>
                                        </p:attrNameLst>
                                      </p:cBhvr>
                                      <p:to>
                                        <p:strVal val="hidden"/>
                                      </p:to>
                                    </p:set>
                                  </p:childTnLst>
                                </p:cTn>
                              </p:par>
                              <p:par>
                                <p:cTn fill="hold" nodeType="withEffect" presetClass="entr" presetID="10" presetSubtype="0">
                                  <p:stCondLst>
                                    <p:cond delay="0"/>
                                  </p:stCondLst>
                                  <p:childTnLst>
                                    <p:set>
                                      <p:cBhvr>
                                        <p:cTn dur="1" fill="hold">
                                          <p:stCondLst>
                                            <p:cond delay="0"/>
                                          </p:stCondLst>
                                        </p:cTn>
                                        <p:tgtEl>
                                          <p:spTgt spid="327"/>
                                        </p:tgtEl>
                                        <p:attrNameLst>
                                          <p:attrName>style.visibility</p:attrName>
                                        </p:attrNameLst>
                                      </p:cBhvr>
                                      <p:to>
                                        <p:strVal val="visible"/>
                                      </p:to>
                                    </p:set>
                                    <p:animEffect filter="fade" transition="in">
                                      <p:cBhvr>
                                        <p:cTn dur="500"/>
                                        <p:tgtEl>
                                          <p:spTgt spid="32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4" name="Shape 334"/>
        <p:cNvGrpSpPr/>
        <p:nvPr/>
      </p:nvGrpSpPr>
      <p:grpSpPr>
        <a:xfrm>
          <a:off x="0" y="0"/>
          <a:ext cx="0" cy="0"/>
          <a:chOff x="0" y="0"/>
          <a:chExt cx="0" cy="0"/>
        </a:xfrm>
      </p:grpSpPr>
      <p:pic>
        <p:nvPicPr>
          <p:cNvPr id="335" name="Google Shape;335;g335e6949751_1_111"/>
          <p:cNvPicPr preferRelativeResize="0"/>
          <p:nvPr/>
        </p:nvPicPr>
        <p:blipFill rotWithShape="1">
          <a:blip r:embed="rId3">
            <a:alphaModFix/>
          </a:blip>
          <a:srcRect b="0" l="0" r="0" t="0"/>
          <a:stretch/>
        </p:blipFill>
        <p:spPr>
          <a:xfrm>
            <a:off x="672084" y="728513"/>
            <a:ext cx="7571232" cy="3828837"/>
          </a:xfrm>
          <a:prstGeom prst="rect">
            <a:avLst/>
          </a:prstGeom>
          <a:noFill/>
          <a:ln>
            <a:noFill/>
          </a:ln>
        </p:spPr>
      </p:pic>
      <p:sp>
        <p:nvSpPr>
          <p:cNvPr id="336" name="Google Shape;336;g335e6949751_1_111"/>
          <p:cNvSpPr txBox="1"/>
          <p:nvPr/>
        </p:nvSpPr>
        <p:spPr>
          <a:xfrm>
            <a:off x="2252524" y="4773025"/>
            <a:ext cx="4796100" cy="2385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chemeClr val="dk1"/>
                </a:solidFill>
                <a:latin typeface="Calibri"/>
                <a:ea typeface="Calibri"/>
                <a:cs typeface="Calibri"/>
                <a:sym typeface="Calibri"/>
              </a:rPr>
              <a:t>Results generated by Relative Insight Explore and Heartbeat (powered by ML) </a:t>
            </a:r>
            <a:endParaRPr b="0" i="0" sz="1100" u="none" cap="none" strike="noStrike">
              <a:solidFill>
                <a:srgbClr val="000000"/>
              </a:solidFill>
              <a:latin typeface="Arial"/>
              <a:ea typeface="Arial"/>
              <a:cs typeface="Arial"/>
              <a:sym typeface="Arial"/>
            </a:endParaRPr>
          </a:p>
        </p:txBody>
      </p:sp>
      <p:sp>
        <p:nvSpPr>
          <p:cNvPr id="337" name="Google Shape;337;g335e6949751_1_111"/>
          <p:cNvSpPr/>
          <p:nvPr/>
        </p:nvSpPr>
        <p:spPr>
          <a:xfrm>
            <a:off x="409784" y="727268"/>
            <a:ext cx="8324400" cy="3822600"/>
          </a:xfrm>
          <a:prstGeom prst="roundRect">
            <a:avLst>
              <a:gd fmla="val 3521" name="adj"/>
            </a:avLst>
          </a:prstGeom>
          <a:solidFill>
            <a:srgbClr val="3A3838"/>
          </a:solidFill>
          <a:ln cap="flat" cmpd="sng" w="12700">
            <a:solidFill>
              <a:srgbClr val="454545"/>
            </a:solidFill>
            <a:prstDash val="solid"/>
            <a:miter lim="800000"/>
            <a:headEnd len="sm" w="sm" type="none"/>
            <a:tailEnd len="sm" w="sm" type="none"/>
          </a:ln>
          <a:effectLst>
            <a:outerShdw blurRad="50800" rotWithShape="0" algn="tl" dir="2700000" dist="38100">
              <a:srgbClr val="000000">
                <a:alpha val="40000"/>
              </a:srgbClr>
            </a:outerShdw>
          </a:effectLst>
        </p:spPr>
        <p:txBody>
          <a:bodyPr anchorCtr="0" anchor="ctr" bIns="34275" lIns="342900" spcFirstLastPara="1" rIns="342900" wrap="square" tIns="34275">
            <a:noAutofit/>
          </a:bodyPr>
          <a:lstStyle/>
          <a:p>
            <a:pPr indent="0" lvl="0" marL="0" marR="0" rtl="0" algn="just">
              <a:lnSpc>
                <a:spcPct val="100000"/>
              </a:lnSpc>
              <a:spcBef>
                <a:spcPts val="0"/>
              </a:spcBef>
              <a:spcAft>
                <a:spcPts val="0"/>
              </a:spcAft>
              <a:buClr>
                <a:srgbClr val="000000"/>
              </a:buClr>
              <a:buSzPts val="2400"/>
              <a:buFont typeface="Arial"/>
              <a:buNone/>
            </a:pPr>
            <a:r>
              <a:rPr b="0" i="0" lang="en-US" sz="2400" u="none" cap="none" strike="noStrike">
                <a:solidFill>
                  <a:schemeClr val="lt1"/>
                </a:solidFill>
                <a:latin typeface="Calibri"/>
                <a:ea typeface="Calibri"/>
                <a:cs typeface="Calibri"/>
                <a:sym typeface="Calibri"/>
              </a:rPr>
              <a:t>This dataset appears to be a collection of verbatim feedback from students about their experiences at Stony Brook University. The data covers a range of topics related to the administration and operations of the university.</a:t>
            </a:r>
            <a:endParaRPr b="0" i="0" sz="1100" u="none" cap="none" strike="noStrike">
              <a:solidFill>
                <a:srgbClr val="000000"/>
              </a:solidFill>
              <a:latin typeface="Arial"/>
              <a:ea typeface="Arial"/>
              <a:cs typeface="Arial"/>
              <a:sym typeface="Arial"/>
            </a:endParaRPr>
          </a:p>
        </p:txBody>
      </p:sp>
      <p:sp>
        <p:nvSpPr>
          <p:cNvPr id="338" name="Google Shape;338;g335e6949751_1_111"/>
          <p:cNvSpPr/>
          <p:nvPr/>
        </p:nvSpPr>
        <p:spPr>
          <a:xfrm>
            <a:off x="409784" y="727268"/>
            <a:ext cx="8324400" cy="3822600"/>
          </a:xfrm>
          <a:prstGeom prst="roundRect">
            <a:avLst>
              <a:gd fmla="val 3521" name="adj"/>
            </a:avLst>
          </a:prstGeom>
          <a:solidFill>
            <a:srgbClr val="3A3838"/>
          </a:solidFill>
          <a:ln cap="flat" cmpd="sng" w="12700">
            <a:solidFill>
              <a:srgbClr val="454545"/>
            </a:solidFill>
            <a:prstDash val="solid"/>
            <a:miter lim="800000"/>
            <a:headEnd len="sm" w="sm" type="none"/>
            <a:tailEnd len="sm" w="sm" type="none"/>
          </a:ln>
          <a:effectLst>
            <a:outerShdw blurRad="50800" rotWithShape="0" algn="tl" dir="2700000" dist="38100">
              <a:srgbClr val="000000">
                <a:alpha val="40000"/>
              </a:srgbClr>
            </a:outerShdw>
          </a:effectLst>
        </p:spPr>
        <p:txBody>
          <a:bodyPr anchorCtr="0" anchor="ctr" bIns="34275" lIns="342900" spcFirstLastPara="1" rIns="342900" wrap="square" tIns="34275">
            <a:noAutofit/>
          </a:bodyPr>
          <a:lstStyle/>
          <a:p>
            <a:pPr indent="0" lvl="0" marL="0" marR="0" rtl="0" algn="just">
              <a:lnSpc>
                <a:spcPct val="100000"/>
              </a:lnSpc>
              <a:spcBef>
                <a:spcPts val="0"/>
              </a:spcBef>
              <a:spcAft>
                <a:spcPts val="0"/>
              </a:spcAft>
              <a:buClr>
                <a:srgbClr val="000000"/>
              </a:buClr>
              <a:buSzPts val="2400"/>
              <a:buFont typeface="Arial"/>
              <a:buNone/>
            </a:pPr>
            <a:r>
              <a:rPr b="0" i="0" lang="en-US" sz="2400" u="none" cap="none" strike="noStrike">
                <a:solidFill>
                  <a:schemeClr val="lt1"/>
                </a:solidFill>
                <a:latin typeface="Calibri"/>
                <a:ea typeface="Calibri"/>
                <a:cs typeface="Calibri"/>
                <a:sym typeface="Calibri"/>
              </a:rPr>
              <a:t>STUDENT PROTESTS AND ADMINISTRATION RESPONSE - The data indicates significant student dissatisfaction with the [university administration]. Several verbatims describe instances of peaceful student demonstrations being met with excessive police force and unlawful arrests, with the administration allegedly siding with law enforcement over students. The data suggests a lack of responsiveness and transparency from administrators, with students feeling their voices are not being heard.</a:t>
            </a:r>
            <a:endParaRPr b="0" i="0" sz="1100" u="none" cap="none" strike="noStrike">
              <a:solidFill>
                <a:srgbClr val="000000"/>
              </a:solidFill>
              <a:latin typeface="Arial"/>
              <a:ea typeface="Arial"/>
              <a:cs typeface="Arial"/>
              <a:sym typeface="Arial"/>
            </a:endParaRPr>
          </a:p>
        </p:txBody>
      </p:sp>
      <p:sp>
        <p:nvSpPr>
          <p:cNvPr id="339" name="Google Shape;339;g335e6949751_1_111"/>
          <p:cNvSpPr/>
          <p:nvPr/>
        </p:nvSpPr>
        <p:spPr>
          <a:xfrm>
            <a:off x="409784" y="727267"/>
            <a:ext cx="8324400" cy="3822600"/>
          </a:xfrm>
          <a:prstGeom prst="roundRect">
            <a:avLst>
              <a:gd fmla="val 3521" name="adj"/>
            </a:avLst>
          </a:prstGeom>
          <a:solidFill>
            <a:srgbClr val="3A3838"/>
          </a:solidFill>
          <a:ln cap="flat" cmpd="sng" w="12700">
            <a:solidFill>
              <a:srgbClr val="454545"/>
            </a:solidFill>
            <a:prstDash val="solid"/>
            <a:miter lim="800000"/>
            <a:headEnd len="sm" w="sm" type="none"/>
            <a:tailEnd len="sm" w="sm" type="none"/>
          </a:ln>
          <a:effectLst>
            <a:outerShdw blurRad="50800" rotWithShape="0" algn="tl" dir="2700000" dist="38100">
              <a:srgbClr val="000000">
                <a:alpha val="40000"/>
              </a:srgbClr>
            </a:outerShdw>
          </a:effectLst>
        </p:spPr>
        <p:txBody>
          <a:bodyPr anchorCtr="0" anchor="ctr" bIns="34275" lIns="342900" spcFirstLastPara="1" rIns="342900" wrap="square" tIns="34275">
            <a:noAutofit/>
          </a:bodyPr>
          <a:lstStyle/>
          <a:p>
            <a:pPr indent="0" lvl="0" marL="0" marR="0" rtl="0" algn="just">
              <a:lnSpc>
                <a:spcPct val="100000"/>
              </a:lnSpc>
              <a:spcBef>
                <a:spcPts val="0"/>
              </a:spcBef>
              <a:spcAft>
                <a:spcPts val="0"/>
              </a:spcAft>
              <a:buClr>
                <a:srgbClr val="000000"/>
              </a:buClr>
              <a:buSzPts val="2400"/>
              <a:buFont typeface="Arial"/>
              <a:buNone/>
            </a:pPr>
            <a:r>
              <a:rPr b="0" i="0" lang="en-US" sz="2400" u="none" cap="none" strike="noStrike">
                <a:solidFill>
                  <a:schemeClr val="lt1"/>
                </a:solidFill>
                <a:latin typeface="Calibri"/>
                <a:ea typeface="Calibri"/>
                <a:cs typeface="Calibri"/>
                <a:sym typeface="Calibri"/>
              </a:rPr>
              <a:t>CAMPUS LIFE AND RESOURCES - Many of the verbatims express positive sentiment towards the overall campus experience at Stony Brook. Key themes include the availability of campus events and activities (mentioned in 24% of the data), the quality of facilities and resources (15%), and the diversity and inclusiveness of the university community (17%). However, some students also note challenges, such as difficulties with parking, housing, and accessing certain campus amenities.</a:t>
            </a:r>
            <a:endParaRPr b="0" i="0" sz="1100" u="none" cap="none" strike="noStrike">
              <a:solidFill>
                <a:srgbClr val="000000"/>
              </a:solidFill>
              <a:latin typeface="Arial"/>
              <a:ea typeface="Arial"/>
              <a:cs typeface="Arial"/>
              <a:sym typeface="Arial"/>
            </a:endParaRPr>
          </a:p>
        </p:txBody>
      </p:sp>
      <p:sp>
        <p:nvSpPr>
          <p:cNvPr id="340" name="Google Shape;340;g335e6949751_1_111"/>
          <p:cNvSpPr/>
          <p:nvPr/>
        </p:nvSpPr>
        <p:spPr>
          <a:xfrm>
            <a:off x="409784" y="727267"/>
            <a:ext cx="8324400" cy="3822600"/>
          </a:xfrm>
          <a:prstGeom prst="roundRect">
            <a:avLst>
              <a:gd fmla="val 3521" name="adj"/>
            </a:avLst>
          </a:prstGeom>
          <a:solidFill>
            <a:srgbClr val="3A3838"/>
          </a:solidFill>
          <a:ln cap="flat" cmpd="sng" w="12700">
            <a:solidFill>
              <a:srgbClr val="454545"/>
            </a:solidFill>
            <a:prstDash val="solid"/>
            <a:miter lim="800000"/>
            <a:headEnd len="sm" w="sm" type="none"/>
            <a:tailEnd len="sm" w="sm" type="none"/>
          </a:ln>
          <a:effectLst>
            <a:outerShdw blurRad="50800" rotWithShape="0" algn="tl" dir="2700000" dist="38100">
              <a:srgbClr val="000000">
                <a:alpha val="40000"/>
              </a:srgbClr>
            </a:outerShdw>
          </a:effectLst>
        </p:spPr>
        <p:txBody>
          <a:bodyPr anchorCtr="0" anchor="ctr" bIns="34275" lIns="342900" spcFirstLastPara="1" rIns="342900" wrap="square" tIns="34275">
            <a:noAutofit/>
          </a:bodyPr>
          <a:lstStyle/>
          <a:p>
            <a:pPr indent="0" lvl="0" marL="0" marR="0" rtl="0" algn="just">
              <a:lnSpc>
                <a:spcPct val="100000"/>
              </a:lnSpc>
              <a:spcBef>
                <a:spcPts val="0"/>
              </a:spcBef>
              <a:spcAft>
                <a:spcPts val="0"/>
              </a:spcAft>
              <a:buClr>
                <a:srgbClr val="000000"/>
              </a:buClr>
              <a:buSzPts val="2400"/>
              <a:buFont typeface="Arial"/>
              <a:buNone/>
            </a:pPr>
            <a:r>
              <a:rPr b="0" i="0" lang="en-US" sz="2400" u="none" cap="none" strike="noStrike">
                <a:solidFill>
                  <a:schemeClr val="lt1"/>
                </a:solidFill>
                <a:latin typeface="Calibri"/>
                <a:ea typeface="Calibri"/>
                <a:cs typeface="Calibri"/>
                <a:sym typeface="Calibri"/>
              </a:rPr>
              <a:t>ACADEMIC EXPERIENCE - The data indicates a mixed perspective on the academic experience at Stony Brook. While 17% of the verbatims describe the education and professors as "great," some students express concerns about the quality of instruction, lack of engagement from faculty, and difficulties with course registration and advising. There is also a sentiment that the academic workload can be demanding, especially towards the end of the semester.</a:t>
            </a:r>
            <a:endParaRPr b="0" i="0" sz="1100" u="none" cap="none" strike="noStrike">
              <a:solidFill>
                <a:srgbClr val="000000"/>
              </a:solidFill>
              <a:latin typeface="Arial"/>
              <a:ea typeface="Arial"/>
              <a:cs typeface="Arial"/>
              <a:sym typeface="Arial"/>
            </a:endParaRPr>
          </a:p>
        </p:txBody>
      </p:sp>
      <p:sp>
        <p:nvSpPr>
          <p:cNvPr id="341" name="Google Shape;341;g335e6949751_1_111"/>
          <p:cNvSpPr/>
          <p:nvPr/>
        </p:nvSpPr>
        <p:spPr>
          <a:xfrm>
            <a:off x="409784" y="727267"/>
            <a:ext cx="8324400" cy="3822600"/>
          </a:xfrm>
          <a:prstGeom prst="roundRect">
            <a:avLst>
              <a:gd fmla="val 3521" name="adj"/>
            </a:avLst>
          </a:prstGeom>
          <a:solidFill>
            <a:srgbClr val="3A3838"/>
          </a:solidFill>
          <a:ln cap="flat" cmpd="sng" w="12700">
            <a:solidFill>
              <a:srgbClr val="454545"/>
            </a:solidFill>
            <a:prstDash val="solid"/>
            <a:miter lim="800000"/>
            <a:headEnd len="sm" w="sm" type="none"/>
            <a:tailEnd len="sm" w="sm" type="none"/>
          </a:ln>
          <a:effectLst>
            <a:outerShdw blurRad="50800" rotWithShape="0" algn="tl" dir="2700000" dist="38100">
              <a:srgbClr val="000000">
                <a:alpha val="40000"/>
              </a:srgbClr>
            </a:outerShdw>
          </a:effectLst>
        </p:spPr>
        <p:txBody>
          <a:bodyPr anchorCtr="0" anchor="ctr" bIns="34275" lIns="342900" spcFirstLastPara="1" rIns="342900" wrap="square" tIns="34275">
            <a:noAutofit/>
          </a:bodyPr>
          <a:lstStyle/>
          <a:p>
            <a:pPr indent="0" lvl="0" marL="0" marR="0" rtl="0" algn="just">
              <a:lnSpc>
                <a:spcPct val="100000"/>
              </a:lnSpc>
              <a:spcBef>
                <a:spcPts val="0"/>
              </a:spcBef>
              <a:spcAft>
                <a:spcPts val="0"/>
              </a:spcAft>
              <a:buClr>
                <a:srgbClr val="000000"/>
              </a:buClr>
              <a:buSzPts val="2400"/>
              <a:buFont typeface="Arial"/>
              <a:buNone/>
            </a:pPr>
            <a:r>
              <a:rPr b="0" i="0" lang="en-US" sz="2400" u="none" cap="none" strike="noStrike">
                <a:solidFill>
                  <a:schemeClr val="lt1"/>
                </a:solidFill>
                <a:latin typeface="Calibri"/>
                <a:ea typeface="Calibri"/>
                <a:cs typeface="Calibri"/>
                <a:sym typeface="Calibri"/>
              </a:rPr>
              <a:t>In conclusion, this dataset provides a nuanced view of the student experience at Stony Brook University. While the campus is generally viewed positively in terms of its resources, community, and academic offerings, the data highlights significant concerns around the administration's handling of student activism and a perceived lack of responsiveness to student needs and concerns.</a:t>
            </a:r>
            <a:endParaRPr b="0" i="0" sz="1100" u="none" cap="none" strike="noStrike">
              <a:solidFill>
                <a:srgbClr val="000000"/>
              </a:solidFill>
              <a:latin typeface="Arial"/>
              <a:ea typeface="Arial"/>
              <a:cs typeface="Arial"/>
              <a:sym typeface="Arial"/>
            </a:endParaRPr>
          </a:p>
        </p:txBody>
      </p:sp>
      <p:sp>
        <p:nvSpPr>
          <p:cNvPr id="342" name="Google Shape;342;g335e6949751_1_111"/>
          <p:cNvSpPr txBox="1"/>
          <p:nvPr/>
        </p:nvSpPr>
        <p:spPr>
          <a:xfrm>
            <a:off x="328314" y="86101"/>
            <a:ext cx="6598800" cy="5136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1"/>
              </a:buClr>
              <a:buSzPts val="1100"/>
              <a:buFont typeface="Arial"/>
              <a:buNone/>
            </a:pPr>
            <a:r>
              <a:rPr b="1" i="0" lang="en-US" sz="3500" u="none" cap="none" strike="noStrike">
                <a:solidFill>
                  <a:srgbClr val="9D0F14"/>
                </a:solidFill>
                <a:latin typeface="Alumni Sans"/>
                <a:ea typeface="Alumni Sans"/>
                <a:cs typeface="Alumni Sans"/>
                <a:sym typeface="Alumni Sans"/>
              </a:rPr>
              <a:t>AI Tools - Abstractive Summarization</a:t>
            </a:r>
            <a:endParaRPr b="1" i="0" sz="4300" u="none" cap="none" strike="noStrike">
              <a:solidFill>
                <a:srgbClr val="9D0F14"/>
              </a:solidFill>
              <a:latin typeface="Alumni Sans"/>
              <a:ea typeface="Alumni Sans"/>
              <a:cs typeface="Alumni Sans"/>
              <a:sym typeface="Alumni Sans"/>
            </a:endParaRPr>
          </a:p>
        </p:txBody>
      </p:sp>
      <p:cxnSp>
        <p:nvCxnSpPr>
          <p:cNvPr id="343" name="Google Shape;343;g335e6949751_1_111"/>
          <p:cNvCxnSpPr/>
          <p:nvPr/>
        </p:nvCxnSpPr>
        <p:spPr>
          <a:xfrm>
            <a:off x="328325" y="730978"/>
            <a:ext cx="8234100" cy="0"/>
          </a:xfrm>
          <a:prstGeom prst="straightConnector1">
            <a:avLst/>
          </a:prstGeom>
          <a:noFill/>
          <a:ln cap="flat" cmpd="sng" w="9525">
            <a:solidFill>
              <a:srgbClr val="9D0F14"/>
            </a:solidFill>
            <a:prstDash val="solid"/>
            <a:round/>
            <a:headEnd len="sm" w="sm" type="none"/>
            <a:tailEnd len="sm" w="sm" type="non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500"/>
                                        <p:tgtEl>
                                          <p:spTgt spid="335"/>
                                        </p:tgtEl>
                                      </p:cBhvr>
                                    </p:animEffect>
                                    <p:set>
                                      <p:cBhvr>
                                        <p:cTn dur="1" fill="hold">
                                          <p:stCondLst>
                                            <p:cond delay="500"/>
                                          </p:stCondLst>
                                        </p:cTn>
                                        <p:tgtEl>
                                          <p:spTgt spid="335"/>
                                        </p:tgtEl>
                                        <p:attrNameLst>
                                          <p:attrName>style.visibility</p:attrName>
                                        </p:attrNameLst>
                                      </p:cBhvr>
                                      <p:to>
                                        <p:strVal val="hidden"/>
                                      </p:to>
                                    </p:set>
                                  </p:childTnLst>
                                </p:cTn>
                              </p:par>
                              <p:par>
                                <p:cTn fill="hold" nodeType="withEffect" presetClass="entr" presetID="10" presetSubtype="0">
                                  <p:stCondLst>
                                    <p:cond delay="0"/>
                                  </p:stCondLst>
                                  <p:childTnLst>
                                    <p:set>
                                      <p:cBhvr>
                                        <p:cTn dur="1" fill="hold">
                                          <p:stCondLst>
                                            <p:cond delay="0"/>
                                          </p:stCondLst>
                                        </p:cTn>
                                        <p:tgtEl>
                                          <p:spTgt spid="337"/>
                                        </p:tgtEl>
                                        <p:attrNameLst>
                                          <p:attrName>style.visibility</p:attrName>
                                        </p:attrNameLst>
                                      </p:cBhvr>
                                      <p:to>
                                        <p:strVal val="visible"/>
                                      </p:to>
                                    </p:set>
                                    <p:animEffect filter="fade" transition="in">
                                      <p:cBhvr>
                                        <p:cTn dur="500"/>
                                        <p:tgtEl>
                                          <p:spTgt spid="33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500"/>
                                        <p:tgtEl>
                                          <p:spTgt spid="337"/>
                                        </p:tgtEl>
                                      </p:cBhvr>
                                    </p:animEffect>
                                    <p:set>
                                      <p:cBhvr>
                                        <p:cTn dur="1" fill="hold">
                                          <p:stCondLst>
                                            <p:cond delay="500"/>
                                          </p:stCondLst>
                                        </p:cTn>
                                        <p:tgtEl>
                                          <p:spTgt spid="337"/>
                                        </p:tgtEl>
                                        <p:attrNameLst>
                                          <p:attrName>style.visibility</p:attrName>
                                        </p:attrNameLst>
                                      </p:cBhvr>
                                      <p:to>
                                        <p:strVal val="hidden"/>
                                      </p:to>
                                    </p:set>
                                  </p:childTnLst>
                                </p:cTn>
                              </p:par>
                              <p:par>
                                <p:cTn fill="hold" nodeType="withEffect" presetClass="entr" presetID="10" presetSubtype="0">
                                  <p:stCondLst>
                                    <p:cond delay="0"/>
                                  </p:stCondLst>
                                  <p:childTnLst>
                                    <p:set>
                                      <p:cBhvr>
                                        <p:cTn dur="1" fill="hold">
                                          <p:stCondLst>
                                            <p:cond delay="0"/>
                                          </p:stCondLst>
                                        </p:cTn>
                                        <p:tgtEl>
                                          <p:spTgt spid="338"/>
                                        </p:tgtEl>
                                        <p:attrNameLst>
                                          <p:attrName>style.visibility</p:attrName>
                                        </p:attrNameLst>
                                      </p:cBhvr>
                                      <p:to>
                                        <p:strVal val="visible"/>
                                      </p:to>
                                    </p:set>
                                    <p:animEffect filter="fade" transition="in">
                                      <p:cBhvr>
                                        <p:cTn dur="500"/>
                                        <p:tgtEl>
                                          <p:spTgt spid="33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500"/>
                                        <p:tgtEl>
                                          <p:spTgt spid="338"/>
                                        </p:tgtEl>
                                      </p:cBhvr>
                                    </p:animEffect>
                                    <p:set>
                                      <p:cBhvr>
                                        <p:cTn dur="1" fill="hold">
                                          <p:stCondLst>
                                            <p:cond delay="500"/>
                                          </p:stCondLst>
                                        </p:cTn>
                                        <p:tgtEl>
                                          <p:spTgt spid="338"/>
                                        </p:tgtEl>
                                        <p:attrNameLst>
                                          <p:attrName>style.visibility</p:attrName>
                                        </p:attrNameLst>
                                      </p:cBhvr>
                                      <p:to>
                                        <p:strVal val="hidden"/>
                                      </p:to>
                                    </p:set>
                                  </p:childTnLst>
                                </p:cTn>
                              </p:par>
                              <p:par>
                                <p:cTn fill="hold" nodeType="withEffect" presetClass="entr" presetID="10" presetSubtype="0">
                                  <p:stCondLst>
                                    <p:cond delay="0"/>
                                  </p:stCondLst>
                                  <p:childTnLst>
                                    <p:set>
                                      <p:cBhvr>
                                        <p:cTn dur="1" fill="hold">
                                          <p:stCondLst>
                                            <p:cond delay="0"/>
                                          </p:stCondLst>
                                        </p:cTn>
                                        <p:tgtEl>
                                          <p:spTgt spid="339"/>
                                        </p:tgtEl>
                                        <p:attrNameLst>
                                          <p:attrName>style.visibility</p:attrName>
                                        </p:attrNameLst>
                                      </p:cBhvr>
                                      <p:to>
                                        <p:strVal val="visible"/>
                                      </p:to>
                                    </p:set>
                                    <p:animEffect filter="fade" transition="in">
                                      <p:cBhvr>
                                        <p:cTn dur="500"/>
                                        <p:tgtEl>
                                          <p:spTgt spid="33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500"/>
                                        <p:tgtEl>
                                          <p:spTgt spid="339"/>
                                        </p:tgtEl>
                                      </p:cBhvr>
                                    </p:animEffect>
                                    <p:set>
                                      <p:cBhvr>
                                        <p:cTn dur="1" fill="hold">
                                          <p:stCondLst>
                                            <p:cond delay="500"/>
                                          </p:stCondLst>
                                        </p:cTn>
                                        <p:tgtEl>
                                          <p:spTgt spid="339"/>
                                        </p:tgtEl>
                                        <p:attrNameLst>
                                          <p:attrName>style.visibility</p:attrName>
                                        </p:attrNameLst>
                                      </p:cBhvr>
                                      <p:to>
                                        <p:strVal val="hidden"/>
                                      </p:to>
                                    </p:set>
                                  </p:childTnLst>
                                </p:cTn>
                              </p:par>
                              <p:par>
                                <p:cTn fill="hold" nodeType="withEffect" presetClass="entr" presetID="10" presetSubtype="0">
                                  <p:stCondLst>
                                    <p:cond delay="0"/>
                                  </p:stCondLst>
                                  <p:childTnLst>
                                    <p:set>
                                      <p:cBhvr>
                                        <p:cTn dur="1" fill="hold">
                                          <p:stCondLst>
                                            <p:cond delay="0"/>
                                          </p:stCondLst>
                                        </p:cTn>
                                        <p:tgtEl>
                                          <p:spTgt spid="340"/>
                                        </p:tgtEl>
                                        <p:attrNameLst>
                                          <p:attrName>style.visibility</p:attrName>
                                        </p:attrNameLst>
                                      </p:cBhvr>
                                      <p:to>
                                        <p:strVal val="visible"/>
                                      </p:to>
                                    </p:set>
                                    <p:animEffect filter="fade" transition="in">
                                      <p:cBhvr>
                                        <p:cTn dur="500"/>
                                        <p:tgtEl>
                                          <p:spTgt spid="34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500"/>
                                        <p:tgtEl>
                                          <p:spTgt spid="340"/>
                                        </p:tgtEl>
                                      </p:cBhvr>
                                    </p:animEffect>
                                    <p:set>
                                      <p:cBhvr>
                                        <p:cTn dur="1" fill="hold">
                                          <p:stCondLst>
                                            <p:cond delay="500"/>
                                          </p:stCondLst>
                                        </p:cTn>
                                        <p:tgtEl>
                                          <p:spTgt spid="340"/>
                                        </p:tgtEl>
                                        <p:attrNameLst>
                                          <p:attrName>style.visibility</p:attrName>
                                        </p:attrNameLst>
                                      </p:cBhvr>
                                      <p:to>
                                        <p:strVal val="hidden"/>
                                      </p:to>
                                    </p:set>
                                  </p:childTnLst>
                                </p:cTn>
                              </p:par>
                              <p:par>
                                <p:cTn fill="hold" nodeType="withEffect" presetClass="entr" presetID="10" presetSubtype="0">
                                  <p:stCondLst>
                                    <p:cond delay="0"/>
                                  </p:stCondLst>
                                  <p:childTnLst>
                                    <p:set>
                                      <p:cBhvr>
                                        <p:cTn dur="1" fill="hold">
                                          <p:stCondLst>
                                            <p:cond delay="0"/>
                                          </p:stCondLst>
                                        </p:cTn>
                                        <p:tgtEl>
                                          <p:spTgt spid="341"/>
                                        </p:tgtEl>
                                        <p:attrNameLst>
                                          <p:attrName>style.visibility</p:attrName>
                                        </p:attrNameLst>
                                      </p:cBhvr>
                                      <p:to>
                                        <p:strVal val="visible"/>
                                      </p:to>
                                    </p:set>
                                    <p:animEffect filter="fade" transition="in">
                                      <p:cBhvr>
                                        <p:cTn dur="500"/>
                                        <p:tgtEl>
                                          <p:spTgt spid="34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 name="Shape 86"/>
        <p:cNvGrpSpPr/>
        <p:nvPr/>
      </p:nvGrpSpPr>
      <p:grpSpPr>
        <a:xfrm>
          <a:off x="0" y="0"/>
          <a:ext cx="0" cy="0"/>
          <a:chOff x="0" y="0"/>
          <a:chExt cx="0" cy="0"/>
        </a:xfrm>
      </p:grpSpPr>
      <p:sp>
        <p:nvSpPr>
          <p:cNvPr id="87" name="Google Shape;87;g335e6949751_2_233"/>
          <p:cNvSpPr/>
          <p:nvPr/>
        </p:nvSpPr>
        <p:spPr>
          <a:xfrm>
            <a:off x="325283" y="4359729"/>
            <a:ext cx="8557500" cy="793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88" name="Google Shape;88;g335e6949751_2_233"/>
          <p:cNvPicPr preferRelativeResize="0"/>
          <p:nvPr/>
        </p:nvPicPr>
        <p:blipFill rotWithShape="1">
          <a:blip r:embed="rId3">
            <a:alphaModFix/>
          </a:blip>
          <a:srcRect b="0" l="0" r="0" t="0"/>
          <a:stretch/>
        </p:blipFill>
        <p:spPr>
          <a:xfrm>
            <a:off x="325283" y="3732596"/>
            <a:ext cx="4395238" cy="1286081"/>
          </a:xfrm>
          <a:prstGeom prst="rect">
            <a:avLst/>
          </a:prstGeom>
          <a:noFill/>
          <a:ln>
            <a:noFill/>
          </a:ln>
        </p:spPr>
      </p:pic>
      <p:pic>
        <p:nvPicPr>
          <p:cNvPr id="89" name="Google Shape;89;g335e6949751_2_233"/>
          <p:cNvPicPr preferRelativeResize="0"/>
          <p:nvPr/>
        </p:nvPicPr>
        <p:blipFill rotWithShape="1">
          <a:blip r:embed="rId4">
            <a:alphaModFix/>
          </a:blip>
          <a:srcRect b="0" l="0" r="0" t="0"/>
          <a:stretch/>
        </p:blipFill>
        <p:spPr>
          <a:xfrm>
            <a:off x="5330625" y="2912024"/>
            <a:ext cx="3058700" cy="2106651"/>
          </a:xfrm>
          <a:prstGeom prst="rect">
            <a:avLst/>
          </a:prstGeom>
          <a:noFill/>
          <a:ln>
            <a:noFill/>
          </a:ln>
        </p:spPr>
      </p:pic>
      <p:pic>
        <p:nvPicPr>
          <p:cNvPr descr="A red background with white text&#10;&#10;Description automatically generated" id="90" name="Google Shape;90;g335e6949751_2_233"/>
          <p:cNvPicPr preferRelativeResize="0"/>
          <p:nvPr/>
        </p:nvPicPr>
        <p:blipFill rotWithShape="1">
          <a:blip r:embed="rId5">
            <a:alphaModFix/>
          </a:blip>
          <a:srcRect b="0" l="0" r="0" t="0"/>
          <a:stretch/>
        </p:blipFill>
        <p:spPr>
          <a:xfrm>
            <a:off x="325283" y="1137563"/>
            <a:ext cx="4395240" cy="2307499"/>
          </a:xfrm>
          <a:prstGeom prst="rect">
            <a:avLst/>
          </a:prstGeom>
          <a:noFill/>
          <a:ln>
            <a:noFill/>
          </a:ln>
        </p:spPr>
      </p:pic>
      <p:graphicFrame>
        <p:nvGraphicFramePr>
          <p:cNvPr id="91" name="Google Shape;91;g335e6949751_2_233"/>
          <p:cNvGraphicFramePr/>
          <p:nvPr/>
        </p:nvGraphicFramePr>
        <p:xfrm>
          <a:off x="4962590" y="1207962"/>
          <a:ext cx="3000000" cy="3000000"/>
        </p:xfrm>
        <a:graphic>
          <a:graphicData uri="http://schemas.openxmlformats.org/drawingml/2006/table">
            <a:tbl>
              <a:tblPr>
                <a:noFill/>
                <a:tableStyleId>{653DFEAF-C1CF-4F9C-BECD-FBE1E1287252}</a:tableStyleId>
              </a:tblPr>
              <a:tblGrid>
                <a:gridCol w="1877075"/>
                <a:gridCol w="1877075"/>
              </a:tblGrid>
              <a:tr h="853450">
                <a:tc>
                  <a:txBody>
                    <a:bodyPr/>
                    <a:lstStyle/>
                    <a:p>
                      <a:pPr indent="0" lvl="0" marL="0" marR="0" rtl="0" algn="ctr">
                        <a:lnSpc>
                          <a:spcPct val="100000"/>
                        </a:lnSpc>
                        <a:spcBef>
                          <a:spcPts val="0"/>
                        </a:spcBef>
                        <a:spcAft>
                          <a:spcPts val="0"/>
                        </a:spcAft>
                        <a:buClr>
                          <a:schemeClr val="dk1"/>
                        </a:buClr>
                        <a:buSzPts val="1800"/>
                        <a:buFont typeface="Calibri"/>
                        <a:buNone/>
                      </a:pPr>
                      <a:r>
                        <a:rPr b="1" lang="en-US" sz="1800" u="none" cap="none" strike="noStrike"/>
                        <a:t>&gt;26k</a:t>
                      </a:r>
                      <a:endParaRPr sz="1800" u="none" cap="none" strike="noStrike"/>
                    </a:p>
                    <a:p>
                      <a:pPr indent="0" lvl="0" marL="0" marR="0" rtl="0" algn="ctr">
                        <a:lnSpc>
                          <a:spcPct val="100000"/>
                        </a:lnSpc>
                        <a:spcBef>
                          <a:spcPts val="0"/>
                        </a:spcBef>
                        <a:spcAft>
                          <a:spcPts val="0"/>
                        </a:spcAft>
                        <a:buClr>
                          <a:schemeClr val="dk1"/>
                        </a:buClr>
                        <a:buSzPts val="1400"/>
                        <a:buFont typeface="Calibri"/>
                        <a:buNone/>
                      </a:pPr>
                      <a:r>
                        <a:rPr lang="en-US" sz="1400" u="none" cap="none" strike="noStrike"/>
                        <a:t>Fall 2025 </a:t>
                      </a:r>
                      <a:endParaRPr sz="1400" u="none" cap="none" strike="noStrike"/>
                    </a:p>
                    <a:p>
                      <a:pPr indent="0" lvl="0" marL="0" marR="0" rtl="0" algn="ctr">
                        <a:lnSpc>
                          <a:spcPct val="100000"/>
                        </a:lnSpc>
                        <a:spcBef>
                          <a:spcPts val="0"/>
                        </a:spcBef>
                        <a:spcAft>
                          <a:spcPts val="0"/>
                        </a:spcAft>
                        <a:buClr>
                          <a:schemeClr val="dk1"/>
                        </a:buClr>
                        <a:buSzPts val="1400"/>
                        <a:buFont typeface="Calibri"/>
                        <a:buNone/>
                      </a:pPr>
                      <a:r>
                        <a:rPr lang="en-US" sz="1400" u="none" cap="none" strike="noStrike"/>
                        <a:t>Enrollment</a:t>
                      </a:r>
                      <a:endParaRPr sz="1800" u="none" cap="none" strike="noStrike"/>
                    </a:p>
                  </a:txBody>
                  <a:tcPr marT="45725" marB="45725" marR="91450" marL="91450" anchor="ctr"/>
                </a:tc>
                <a:tc>
                  <a:txBody>
                    <a:bodyPr/>
                    <a:lstStyle/>
                    <a:p>
                      <a:pPr indent="0" lvl="0" marL="0" marR="0" rtl="0" algn="ctr">
                        <a:lnSpc>
                          <a:spcPct val="100000"/>
                        </a:lnSpc>
                        <a:spcBef>
                          <a:spcPts val="0"/>
                        </a:spcBef>
                        <a:spcAft>
                          <a:spcPts val="0"/>
                        </a:spcAft>
                        <a:buClr>
                          <a:schemeClr val="dk1"/>
                        </a:buClr>
                        <a:buSzPts val="1800"/>
                        <a:buFont typeface="Calibri"/>
                        <a:buNone/>
                      </a:pPr>
                      <a:r>
                        <a:rPr b="1" lang="en-US" sz="1800" u="none" cap="none" strike="noStrike"/>
                        <a:t>&gt;10k</a:t>
                      </a:r>
                      <a:endParaRPr sz="1800" u="none" cap="none" strike="noStrike"/>
                    </a:p>
                    <a:p>
                      <a:pPr indent="0" lvl="0" marL="0" marR="0" rtl="0" algn="ctr">
                        <a:lnSpc>
                          <a:spcPct val="100000"/>
                        </a:lnSpc>
                        <a:spcBef>
                          <a:spcPts val="500"/>
                        </a:spcBef>
                        <a:spcAft>
                          <a:spcPts val="0"/>
                        </a:spcAft>
                        <a:buClr>
                          <a:schemeClr val="dk1"/>
                        </a:buClr>
                        <a:buSzPts val="1400"/>
                        <a:buFont typeface="Calibri"/>
                        <a:buNone/>
                      </a:pPr>
                      <a:r>
                        <a:rPr b="0" lang="en-US" sz="1400" u="none" cap="none" strike="noStrike"/>
                        <a:t>Residents</a:t>
                      </a:r>
                      <a:endParaRPr sz="1800" u="none" cap="none" strike="noStrike"/>
                    </a:p>
                  </a:txBody>
                  <a:tcPr marT="45725" marB="45725" marR="91450" marL="91450" anchor="ctr"/>
                </a:tc>
              </a:tr>
              <a:tr h="637725">
                <a:tc>
                  <a:txBody>
                    <a:bodyPr/>
                    <a:lstStyle/>
                    <a:p>
                      <a:pPr indent="0" lvl="0" marL="0" marR="0" rtl="0" algn="ctr">
                        <a:lnSpc>
                          <a:spcPct val="100000"/>
                        </a:lnSpc>
                        <a:spcBef>
                          <a:spcPts val="0"/>
                        </a:spcBef>
                        <a:spcAft>
                          <a:spcPts val="0"/>
                        </a:spcAft>
                        <a:buClr>
                          <a:schemeClr val="dk1"/>
                        </a:buClr>
                        <a:buSzPts val="1800"/>
                        <a:buFont typeface="Calibri"/>
                        <a:buNone/>
                      </a:pPr>
                      <a:r>
                        <a:rPr b="1" lang="en-US" sz="1800" u="none" cap="none" strike="noStrike"/>
                        <a:t> 68%        32%</a:t>
                      </a:r>
                      <a:endParaRPr sz="1800" u="none" cap="none" strike="noStrike"/>
                    </a:p>
                    <a:p>
                      <a:pPr indent="0" lvl="0" marL="0" marR="0" rtl="0" algn="ctr">
                        <a:lnSpc>
                          <a:spcPct val="100000"/>
                        </a:lnSpc>
                        <a:spcBef>
                          <a:spcPts val="0"/>
                        </a:spcBef>
                        <a:spcAft>
                          <a:spcPts val="0"/>
                        </a:spcAft>
                        <a:buClr>
                          <a:schemeClr val="dk1"/>
                        </a:buClr>
                        <a:buSzPts val="1400"/>
                        <a:buFont typeface="Calibri"/>
                        <a:buNone/>
                      </a:pPr>
                      <a:r>
                        <a:rPr b="0" lang="en-US" sz="1400" u="none" cap="none" strike="noStrike"/>
                        <a:t>Undergrad  Graduate</a:t>
                      </a:r>
                      <a:endParaRPr sz="1800" u="none" cap="none" strike="noStrike"/>
                    </a:p>
                  </a:txBody>
                  <a:tcPr marT="45725" marB="45725" marR="91450" marL="91450" anchor="ctr"/>
                </a:tc>
                <a:tc>
                  <a:txBody>
                    <a:bodyPr/>
                    <a:lstStyle/>
                    <a:p>
                      <a:pPr indent="0" lvl="0" marL="0" marR="0" rtl="0" algn="ctr">
                        <a:lnSpc>
                          <a:spcPct val="100000"/>
                        </a:lnSpc>
                        <a:spcBef>
                          <a:spcPts val="0"/>
                        </a:spcBef>
                        <a:spcAft>
                          <a:spcPts val="0"/>
                        </a:spcAft>
                        <a:buClr>
                          <a:schemeClr val="dk1"/>
                        </a:buClr>
                        <a:buSzPts val="1800"/>
                        <a:buFont typeface="Calibri"/>
                        <a:buNone/>
                      </a:pPr>
                      <a:r>
                        <a:rPr b="1" lang="en-US" sz="1800" u="none" cap="none" strike="noStrike"/>
                        <a:t>2001</a:t>
                      </a:r>
                      <a:endParaRPr sz="1800" u="none" cap="none" strike="noStrike"/>
                    </a:p>
                    <a:p>
                      <a:pPr indent="0" lvl="0" marL="0" marR="0" rtl="0" algn="ctr">
                        <a:lnSpc>
                          <a:spcPct val="100000"/>
                        </a:lnSpc>
                        <a:spcBef>
                          <a:spcPts val="0"/>
                        </a:spcBef>
                        <a:spcAft>
                          <a:spcPts val="0"/>
                        </a:spcAft>
                        <a:buClr>
                          <a:schemeClr val="dk1"/>
                        </a:buClr>
                        <a:buSzPts val="1400"/>
                        <a:buFont typeface="Calibri"/>
                        <a:buNone/>
                      </a:pPr>
                      <a:r>
                        <a:rPr lang="en-US" sz="1400" u="none" cap="none" strike="noStrike"/>
                        <a:t>Joined AAU</a:t>
                      </a:r>
                      <a:endParaRPr sz="1800" u="none" cap="none" strike="noStrike"/>
                    </a:p>
                  </a:txBody>
                  <a:tcPr marT="45725" marB="45725" marR="91450" marL="91450" anchor="ctr"/>
                </a:tc>
              </a:tr>
            </a:tbl>
          </a:graphicData>
        </a:graphic>
      </p:graphicFrame>
      <p:sp>
        <p:nvSpPr>
          <p:cNvPr id="92" name="Google Shape;92;g335e6949751_2_233"/>
          <p:cNvSpPr txBox="1"/>
          <p:nvPr>
            <p:ph type="title"/>
          </p:nvPr>
        </p:nvSpPr>
        <p:spPr>
          <a:xfrm>
            <a:off x="409784" y="281990"/>
            <a:ext cx="8088300" cy="821400"/>
          </a:xfrm>
          <a:prstGeom prst="rect">
            <a:avLst/>
          </a:prstGeom>
          <a:noFill/>
          <a:ln>
            <a:noFill/>
          </a:ln>
        </p:spPr>
        <p:txBody>
          <a:bodyPr anchorCtr="0" anchor="t" bIns="25700" lIns="51425" spcFirstLastPara="1" rIns="51425" wrap="square" tIns="25700">
            <a:spAutoFit/>
          </a:bodyPr>
          <a:lstStyle/>
          <a:p>
            <a:pPr indent="0" lvl="0" marL="0" rtl="0" algn="l">
              <a:lnSpc>
                <a:spcPct val="115000"/>
              </a:lnSpc>
              <a:spcBef>
                <a:spcPts val="0"/>
              </a:spcBef>
              <a:spcAft>
                <a:spcPts val="0"/>
              </a:spcAft>
              <a:buClr>
                <a:schemeClr val="dk1"/>
              </a:buClr>
              <a:buSzPts val="1100"/>
              <a:buNone/>
            </a:pPr>
            <a:r>
              <a:rPr b="1" lang="en-US" sz="5000">
                <a:solidFill>
                  <a:srgbClr val="9D0F14"/>
                </a:solidFill>
                <a:latin typeface="Alumni Sans"/>
                <a:ea typeface="Alumni Sans"/>
                <a:cs typeface="Alumni Sans"/>
                <a:sym typeface="Alumni Sans"/>
              </a:rPr>
              <a:t>Stony Brook University at a Glance</a:t>
            </a:r>
            <a:endParaRPr sz="5000">
              <a:solidFill>
                <a:srgbClr val="9D0F14"/>
              </a:solidFill>
              <a:latin typeface="Alumni Sans"/>
              <a:ea typeface="Alumni Sans"/>
              <a:cs typeface="Alumni Sans"/>
              <a:sym typeface="Alumni Sans"/>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7" name="Shape 347"/>
        <p:cNvGrpSpPr/>
        <p:nvPr/>
      </p:nvGrpSpPr>
      <p:grpSpPr>
        <a:xfrm>
          <a:off x="0" y="0"/>
          <a:ext cx="0" cy="0"/>
          <a:chOff x="0" y="0"/>
          <a:chExt cx="0" cy="0"/>
        </a:xfrm>
      </p:grpSpPr>
      <p:sp>
        <p:nvSpPr>
          <p:cNvPr id="348" name="Google Shape;348;g35c34b14216_0_0"/>
          <p:cNvSpPr txBox="1"/>
          <p:nvPr/>
        </p:nvSpPr>
        <p:spPr>
          <a:xfrm>
            <a:off x="328328" y="86100"/>
            <a:ext cx="8234100" cy="5136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1"/>
              </a:buClr>
              <a:buSzPts val="3300"/>
              <a:buFont typeface="Arial"/>
              <a:buNone/>
            </a:pPr>
            <a:r>
              <a:rPr b="1" i="0" lang="en-US" sz="3300" u="none" cap="none" strike="noStrike">
                <a:solidFill>
                  <a:srgbClr val="9D0F14"/>
                </a:solidFill>
                <a:latin typeface="Alumni Sans"/>
                <a:ea typeface="Alumni Sans"/>
                <a:cs typeface="Alumni Sans"/>
                <a:sym typeface="Alumni Sans"/>
              </a:rPr>
              <a:t>General Summary: Updated</a:t>
            </a:r>
            <a:endParaRPr b="1" i="0" sz="3300" u="none" cap="none" strike="noStrike">
              <a:solidFill>
                <a:srgbClr val="9D0F14"/>
              </a:solidFill>
              <a:latin typeface="Alumni Sans"/>
              <a:ea typeface="Alumni Sans"/>
              <a:cs typeface="Alumni Sans"/>
              <a:sym typeface="Alumni Sans"/>
            </a:endParaRPr>
          </a:p>
          <a:p>
            <a:pPr indent="0" lvl="0" marL="0" marR="0" rtl="0" algn="l">
              <a:lnSpc>
                <a:spcPct val="90000"/>
              </a:lnSpc>
              <a:spcBef>
                <a:spcPts val="0"/>
              </a:spcBef>
              <a:spcAft>
                <a:spcPts val="0"/>
              </a:spcAft>
              <a:buClr>
                <a:srgbClr val="000000"/>
              </a:buClr>
              <a:buSzPts val="3300"/>
              <a:buFont typeface="Arial"/>
              <a:buNone/>
            </a:pPr>
            <a:r>
              <a:t/>
            </a:r>
            <a:endParaRPr b="1" i="0" sz="3300" u="none" cap="none" strike="noStrike">
              <a:solidFill>
                <a:srgbClr val="9D0F14"/>
              </a:solidFill>
              <a:latin typeface="Alumni Sans"/>
              <a:ea typeface="Alumni Sans"/>
              <a:cs typeface="Alumni Sans"/>
              <a:sym typeface="Alumni Sans"/>
            </a:endParaRPr>
          </a:p>
        </p:txBody>
      </p:sp>
      <p:cxnSp>
        <p:nvCxnSpPr>
          <p:cNvPr id="349" name="Google Shape;349;g35c34b14216_0_0"/>
          <p:cNvCxnSpPr/>
          <p:nvPr/>
        </p:nvCxnSpPr>
        <p:spPr>
          <a:xfrm>
            <a:off x="328325" y="730978"/>
            <a:ext cx="8234100" cy="0"/>
          </a:xfrm>
          <a:prstGeom prst="straightConnector1">
            <a:avLst/>
          </a:prstGeom>
          <a:noFill/>
          <a:ln cap="flat" cmpd="sng" w="9525">
            <a:solidFill>
              <a:srgbClr val="9D0F14"/>
            </a:solidFill>
            <a:prstDash val="solid"/>
            <a:round/>
            <a:headEnd len="sm" w="sm" type="none"/>
            <a:tailEnd len="sm" w="sm" type="none"/>
          </a:ln>
        </p:spPr>
      </p:cxnSp>
      <p:pic>
        <p:nvPicPr>
          <p:cNvPr id="350" name="Google Shape;350;g35c34b14216_0_0"/>
          <p:cNvPicPr preferRelativeResize="0"/>
          <p:nvPr/>
        </p:nvPicPr>
        <p:blipFill rotWithShape="1">
          <a:blip r:embed="rId3">
            <a:alphaModFix/>
          </a:blip>
          <a:srcRect b="0" l="0" r="0" t="0"/>
          <a:stretch/>
        </p:blipFill>
        <p:spPr>
          <a:xfrm>
            <a:off x="211925" y="942600"/>
            <a:ext cx="3266750" cy="1162925"/>
          </a:xfrm>
          <a:prstGeom prst="rect">
            <a:avLst/>
          </a:prstGeom>
          <a:noFill/>
          <a:ln>
            <a:noFill/>
          </a:ln>
        </p:spPr>
      </p:pic>
      <p:pic>
        <p:nvPicPr>
          <p:cNvPr id="351" name="Google Shape;351;g35c34b14216_0_0"/>
          <p:cNvPicPr preferRelativeResize="0"/>
          <p:nvPr/>
        </p:nvPicPr>
        <p:blipFill rotWithShape="1">
          <a:blip r:embed="rId4">
            <a:alphaModFix/>
          </a:blip>
          <a:srcRect b="0" l="0" r="0" t="0"/>
          <a:stretch/>
        </p:blipFill>
        <p:spPr>
          <a:xfrm>
            <a:off x="152400" y="2222200"/>
            <a:ext cx="8703181" cy="2733175"/>
          </a:xfrm>
          <a:prstGeom prst="rect">
            <a:avLst/>
          </a:prstGeom>
          <a:noFill/>
          <a:ln>
            <a:noFill/>
          </a:ln>
        </p:spPr>
      </p:pic>
      <p:pic>
        <p:nvPicPr>
          <p:cNvPr id="352" name="Google Shape;352;g35c34b14216_0_0"/>
          <p:cNvPicPr preferRelativeResize="0"/>
          <p:nvPr/>
        </p:nvPicPr>
        <p:blipFill rotWithShape="1">
          <a:blip r:embed="rId5">
            <a:alphaModFix/>
          </a:blip>
          <a:srcRect b="0" l="0" r="0" t="0"/>
          <a:stretch/>
        </p:blipFill>
        <p:spPr>
          <a:xfrm>
            <a:off x="171450" y="2256665"/>
            <a:ext cx="8801100" cy="2664248"/>
          </a:xfrm>
          <a:prstGeom prst="rect">
            <a:avLst/>
          </a:prstGeom>
          <a:noFill/>
          <a:ln>
            <a:noFill/>
          </a:ln>
        </p:spPr>
      </p:pic>
      <p:pic>
        <p:nvPicPr>
          <p:cNvPr id="353" name="Google Shape;353;g35c34b14216_0_0"/>
          <p:cNvPicPr preferRelativeResize="0"/>
          <p:nvPr/>
        </p:nvPicPr>
        <p:blipFill rotWithShape="1">
          <a:blip r:embed="rId6">
            <a:alphaModFix/>
          </a:blip>
          <a:srcRect b="0" l="0" r="0" t="0"/>
          <a:stretch/>
        </p:blipFill>
        <p:spPr>
          <a:xfrm>
            <a:off x="220413" y="2317138"/>
            <a:ext cx="8703174" cy="26307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5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5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7" name="Shape 357"/>
        <p:cNvGrpSpPr/>
        <p:nvPr/>
      </p:nvGrpSpPr>
      <p:grpSpPr>
        <a:xfrm>
          <a:off x="0" y="0"/>
          <a:ext cx="0" cy="0"/>
          <a:chOff x="0" y="0"/>
          <a:chExt cx="0" cy="0"/>
        </a:xfrm>
      </p:grpSpPr>
      <p:sp>
        <p:nvSpPr>
          <p:cNvPr id="358" name="Google Shape;358;g35c34b14216_0_10"/>
          <p:cNvSpPr txBox="1"/>
          <p:nvPr/>
        </p:nvSpPr>
        <p:spPr>
          <a:xfrm>
            <a:off x="328328" y="86100"/>
            <a:ext cx="8234100" cy="5136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1"/>
              </a:buClr>
              <a:buSzPts val="3300"/>
              <a:buFont typeface="Arial"/>
              <a:buNone/>
            </a:pPr>
            <a:r>
              <a:rPr b="1" i="0" lang="en-US" sz="3300" u="none" cap="none" strike="noStrike">
                <a:solidFill>
                  <a:srgbClr val="9D0F14"/>
                </a:solidFill>
                <a:latin typeface="Alumni Sans"/>
                <a:ea typeface="Alumni Sans"/>
                <a:cs typeface="Alumni Sans"/>
                <a:sym typeface="Alumni Sans"/>
              </a:rPr>
              <a:t>General Summary: Updated</a:t>
            </a:r>
            <a:endParaRPr b="1" i="0" sz="3300" u="none" cap="none" strike="noStrike">
              <a:solidFill>
                <a:srgbClr val="9D0F14"/>
              </a:solidFill>
              <a:latin typeface="Alumni Sans"/>
              <a:ea typeface="Alumni Sans"/>
              <a:cs typeface="Alumni Sans"/>
              <a:sym typeface="Alumni Sans"/>
            </a:endParaRPr>
          </a:p>
          <a:p>
            <a:pPr indent="0" lvl="0" marL="0" marR="0" rtl="0" algn="l">
              <a:lnSpc>
                <a:spcPct val="90000"/>
              </a:lnSpc>
              <a:spcBef>
                <a:spcPts val="0"/>
              </a:spcBef>
              <a:spcAft>
                <a:spcPts val="0"/>
              </a:spcAft>
              <a:buClr>
                <a:srgbClr val="000000"/>
              </a:buClr>
              <a:buSzPts val="3300"/>
              <a:buFont typeface="Arial"/>
              <a:buNone/>
            </a:pPr>
            <a:r>
              <a:t/>
            </a:r>
            <a:endParaRPr b="1" i="0" sz="3300" u="none" cap="none" strike="noStrike">
              <a:solidFill>
                <a:srgbClr val="9D0F14"/>
              </a:solidFill>
              <a:latin typeface="Alumni Sans"/>
              <a:ea typeface="Alumni Sans"/>
              <a:cs typeface="Alumni Sans"/>
              <a:sym typeface="Alumni Sans"/>
            </a:endParaRPr>
          </a:p>
        </p:txBody>
      </p:sp>
      <p:cxnSp>
        <p:nvCxnSpPr>
          <p:cNvPr id="359" name="Google Shape;359;g35c34b14216_0_10"/>
          <p:cNvCxnSpPr/>
          <p:nvPr/>
        </p:nvCxnSpPr>
        <p:spPr>
          <a:xfrm>
            <a:off x="328325" y="730978"/>
            <a:ext cx="8234100" cy="0"/>
          </a:xfrm>
          <a:prstGeom prst="straightConnector1">
            <a:avLst/>
          </a:prstGeom>
          <a:noFill/>
          <a:ln cap="flat" cmpd="sng" w="9525">
            <a:solidFill>
              <a:srgbClr val="9D0F14"/>
            </a:solidFill>
            <a:prstDash val="solid"/>
            <a:round/>
            <a:headEnd len="sm" w="sm" type="none"/>
            <a:tailEnd len="sm" w="sm" type="none"/>
          </a:ln>
        </p:spPr>
      </p:cxnSp>
      <p:pic>
        <p:nvPicPr>
          <p:cNvPr id="360" name="Google Shape;360;g35c34b14216_0_10"/>
          <p:cNvPicPr preferRelativeResize="0"/>
          <p:nvPr/>
        </p:nvPicPr>
        <p:blipFill rotWithShape="1">
          <a:blip r:embed="rId3">
            <a:alphaModFix/>
          </a:blip>
          <a:srcRect b="0" l="0" r="0" t="0"/>
          <a:stretch/>
        </p:blipFill>
        <p:spPr>
          <a:xfrm>
            <a:off x="152400" y="862250"/>
            <a:ext cx="8839200" cy="3601634"/>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4" name="Shape 364"/>
        <p:cNvGrpSpPr/>
        <p:nvPr/>
      </p:nvGrpSpPr>
      <p:grpSpPr>
        <a:xfrm>
          <a:off x="0" y="0"/>
          <a:ext cx="0" cy="0"/>
          <a:chOff x="0" y="0"/>
          <a:chExt cx="0" cy="0"/>
        </a:xfrm>
      </p:grpSpPr>
      <p:sp>
        <p:nvSpPr>
          <p:cNvPr id="365" name="Google Shape;365;g335e5722816_0_2"/>
          <p:cNvSpPr txBox="1"/>
          <p:nvPr/>
        </p:nvSpPr>
        <p:spPr>
          <a:xfrm>
            <a:off x="328314" y="86101"/>
            <a:ext cx="6598800" cy="5136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00000"/>
              </a:buClr>
              <a:buSzPts val="4500"/>
              <a:buFont typeface="Arial"/>
              <a:buNone/>
            </a:pPr>
            <a:r>
              <a:rPr b="1" i="0" lang="en-US" sz="4500" u="none" cap="none" strike="noStrike">
                <a:solidFill>
                  <a:srgbClr val="9D0F14"/>
                </a:solidFill>
                <a:latin typeface="Alumni Sans"/>
                <a:ea typeface="Alumni Sans"/>
                <a:cs typeface="Alumni Sans"/>
                <a:sym typeface="Alumni Sans"/>
              </a:rPr>
              <a:t>AI Tools Comparison</a:t>
            </a:r>
            <a:endParaRPr b="1" i="0" sz="4500" u="none" cap="none" strike="noStrike">
              <a:solidFill>
                <a:srgbClr val="9D0F14"/>
              </a:solidFill>
              <a:latin typeface="Alumni Sans"/>
              <a:ea typeface="Alumni Sans"/>
              <a:cs typeface="Alumni Sans"/>
              <a:sym typeface="Alumni Sans"/>
            </a:endParaRPr>
          </a:p>
        </p:txBody>
      </p:sp>
      <p:cxnSp>
        <p:nvCxnSpPr>
          <p:cNvPr id="366" name="Google Shape;366;g335e5722816_0_2"/>
          <p:cNvCxnSpPr/>
          <p:nvPr/>
        </p:nvCxnSpPr>
        <p:spPr>
          <a:xfrm>
            <a:off x="328325" y="730978"/>
            <a:ext cx="8234100" cy="0"/>
          </a:xfrm>
          <a:prstGeom prst="straightConnector1">
            <a:avLst/>
          </a:prstGeom>
          <a:noFill/>
          <a:ln cap="flat" cmpd="sng" w="9525">
            <a:solidFill>
              <a:srgbClr val="9D0F14"/>
            </a:solidFill>
            <a:prstDash val="solid"/>
            <a:round/>
            <a:headEnd len="sm" w="sm" type="none"/>
            <a:tailEnd len="sm" w="sm" type="none"/>
          </a:ln>
        </p:spPr>
      </p:cxnSp>
      <p:sp>
        <p:nvSpPr>
          <p:cNvPr id="367" name="Google Shape;367;g335e5722816_0_2"/>
          <p:cNvSpPr txBox="1"/>
          <p:nvPr/>
        </p:nvSpPr>
        <p:spPr>
          <a:xfrm>
            <a:off x="6817523" y="1375025"/>
            <a:ext cx="2220000" cy="1200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0" i="0" lang="en-US" sz="800" u="none" cap="none" strike="noStrike">
                <a:solidFill>
                  <a:srgbClr val="000000"/>
                </a:solidFill>
                <a:latin typeface="Bitter"/>
                <a:ea typeface="Bitter"/>
                <a:cs typeface="Bitter"/>
                <a:sym typeface="Bitter"/>
              </a:rPr>
              <a:t>Good at synthesizing across documents in GWorkspace.</a:t>
            </a:r>
            <a:endParaRPr b="0" i="0" sz="800" u="none" cap="none" strike="noStrike">
              <a:solidFill>
                <a:srgbClr val="000000"/>
              </a:solidFill>
              <a:latin typeface="Bitter"/>
              <a:ea typeface="Bitter"/>
              <a:cs typeface="Bitter"/>
              <a:sym typeface="Bitter"/>
            </a:endParaRPr>
          </a:p>
          <a:p>
            <a:pPr indent="0" lvl="0" marL="0" marR="0" rtl="0" algn="l">
              <a:lnSpc>
                <a:spcPct val="100000"/>
              </a:lnSpc>
              <a:spcBef>
                <a:spcPts val="0"/>
              </a:spcBef>
              <a:spcAft>
                <a:spcPts val="0"/>
              </a:spcAft>
              <a:buClr>
                <a:srgbClr val="000000"/>
              </a:buClr>
              <a:buSzPts val="800"/>
              <a:buFont typeface="Arial"/>
              <a:buNone/>
            </a:pPr>
            <a:r>
              <a:t/>
            </a:r>
            <a:endParaRPr b="0" i="0" sz="800" u="none" cap="none" strike="noStrike">
              <a:solidFill>
                <a:srgbClr val="000000"/>
              </a:solidFill>
              <a:latin typeface="Bitter"/>
              <a:ea typeface="Bitter"/>
              <a:cs typeface="Bitter"/>
              <a:sym typeface="Bitter"/>
            </a:endParaRPr>
          </a:p>
          <a:p>
            <a:pPr indent="0" lvl="0" marL="0" marR="0" rtl="0" algn="l">
              <a:lnSpc>
                <a:spcPct val="100000"/>
              </a:lnSpc>
              <a:spcBef>
                <a:spcPts val="0"/>
              </a:spcBef>
              <a:spcAft>
                <a:spcPts val="0"/>
              </a:spcAft>
              <a:buClr>
                <a:srgbClr val="000000"/>
              </a:buClr>
              <a:buSzPts val="800"/>
              <a:buFont typeface="Arial"/>
              <a:buNone/>
            </a:pPr>
            <a:r>
              <a:rPr b="0" i="0" lang="en-US" sz="800" u="none" cap="none" strike="noStrike">
                <a:solidFill>
                  <a:srgbClr val="000000"/>
                </a:solidFill>
                <a:latin typeface="Bitter"/>
                <a:ea typeface="Bitter"/>
                <a:cs typeface="Bitter"/>
                <a:sym typeface="Bitter"/>
              </a:rPr>
              <a:t>Helpful for context-rich summaries.</a:t>
            </a:r>
            <a:endParaRPr b="0" i="0" sz="800" u="none" cap="none" strike="noStrike">
              <a:solidFill>
                <a:srgbClr val="000000"/>
              </a:solidFill>
              <a:latin typeface="Bitter"/>
              <a:ea typeface="Bitter"/>
              <a:cs typeface="Bitter"/>
              <a:sym typeface="Bitter"/>
            </a:endParaRPr>
          </a:p>
          <a:p>
            <a:pPr indent="0" lvl="0" marL="0" marR="0" rtl="0" algn="l">
              <a:lnSpc>
                <a:spcPct val="100000"/>
              </a:lnSpc>
              <a:spcBef>
                <a:spcPts val="0"/>
              </a:spcBef>
              <a:spcAft>
                <a:spcPts val="0"/>
              </a:spcAft>
              <a:buClr>
                <a:srgbClr val="000000"/>
              </a:buClr>
              <a:buSzPts val="800"/>
              <a:buFont typeface="Arial"/>
              <a:buNone/>
            </a:pPr>
            <a:r>
              <a:t/>
            </a:r>
            <a:endParaRPr b="0" i="0" sz="800" u="none" cap="none" strike="noStrike">
              <a:solidFill>
                <a:srgbClr val="000000"/>
              </a:solidFill>
              <a:latin typeface="Bitter"/>
              <a:ea typeface="Bitter"/>
              <a:cs typeface="Bitter"/>
              <a:sym typeface="Bitter"/>
            </a:endParaRPr>
          </a:p>
          <a:p>
            <a:pPr indent="0" lvl="0" marL="0" marR="0" rtl="0" algn="l">
              <a:lnSpc>
                <a:spcPct val="100000"/>
              </a:lnSpc>
              <a:spcBef>
                <a:spcPts val="0"/>
              </a:spcBef>
              <a:spcAft>
                <a:spcPts val="0"/>
              </a:spcAft>
              <a:buClr>
                <a:srgbClr val="000000"/>
              </a:buClr>
              <a:buSzPts val="800"/>
              <a:buFont typeface="Arial"/>
              <a:buNone/>
            </a:pPr>
            <a:r>
              <a:rPr b="0" i="0" lang="en-US" sz="800" u="none" cap="none" strike="noStrike">
                <a:solidFill>
                  <a:srgbClr val="000000"/>
                </a:solidFill>
                <a:latin typeface="Bitter"/>
                <a:ea typeface="Bitter"/>
                <a:cs typeface="Bitter"/>
                <a:sym typeface="Bitter"/>
              </a:rPr>
              <a:t>Strength in Google ecosystem integration (e.g., Gemini can use Google Docs, NotebookLM is built for it), which facilitates annotated qualitative review.</a:t>
            </a:r>
            <a:endParaRPr b="0" i="0" sz="800" u="none" cap="none" strike="noStrike">
              <a:solidFill>
                <a:srgbClr val="000000"/>
              </a:solidFill>
              <a:latin typeface="Bitter"/>
              <a:ea typeface="Bitter"/>
              <a:cs typeface="Bitter"/>
              <a:sym typeface="Bitter"/>
            </a:endParaRPr>
          </a:p>
        </p:txBody>
      </p:sp>
      <p:sp>
        <p:nvSpPr>
          <p:cNvPr id="368" name="Google Shape;368;g335e5722816_0_2"/>
          <p:cNvSpPr txBox="1"/>
          <p:nvPr/>
        </p:nvSpPr>
        <p:spPr>
          <a:xfrm>
            <a:off x="6927123" y="3642704"/>
            <a:ext cx="2220000" cy="954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0" i="0" lang="en-US" sz="800" u="none" cap="none" strike="noStrike">
                <a:solidFill>
                  <a:srgbClr val="000000"/>
                </a:solidFill>
                <a:latin typeface="Bitter"/>
                <a:ea typeface="Bitter"/>
                <a:cs typeface="Bitter"/>
                <a:sym typeface="Bitter"/>
              </a:rPr>
              <a:t>Strong on document structuring, tagging, and commenting.</a:t>
            </a:r>
            <a:endParaRPr b="0" i="0" sz="800" u="none" cap="none" strike="noStrike">
              <a:solidFill>
                <a:srgbClr val="000000"/>
              </a:solidFill>
              <a:latin typeface="Bitter"/>
              <a:ea typeface="Bitter"/>
              <a:cs typeface="Bitter"/>
              <a:sym typeface="Bitter"/>
            </a:endParaRPr>
          </a:p>
          <a:p>
            <a:pPr indent="0" lvl="0" marL="0" marR="0" rtl="0" algn="l">
              <a:lnSpc>
                <a:spcPct val="100000"/>
              </a:lnSpc>
              <a:spcBef>
                <a:spcPts val="0"/>
              </a:spcBef>
              <a:spcAft>
                <a:spcPts val="0"/>
              </a:spcAft>
              <a:buClr>
                <a:srgbClr val="000000"/>
              </a:buClr>
              <a:buSzPts val="800"/>
              <a:buFont typeface="Arial"/>
              <a:buNone/>
            </a:pPr>
            <a:r>
              <a:t/>
            </a:r>
            <a:endParaRPr b="0" i="0" sz="800" u="none" cap="none" strike="noStrike">
              <a:solidFill>
                <a:srgbClr val="000000"/>
              </a:solidFill>
              <a:latin typeface="Bitter"/>
              <a:ea typeface="Bitter"/>
              <a:cs typeface="Bitter"/>
              <a:sym typeface="Bitter"/>
            </a:endParaRPr>
          </a:p>
          <a:p>
            <a:pPr indent="0" lvl="0" marL="0" marR="0" rtl="0" algn="l">
              <a:lnSpc>
                <a:spcPct val="100000"/>
              </a:lnSpc>
              <a:spcBef>
                <a:spcPts val="0"/>
              </a:spcBef>
              <a:spcAft>
                <a:spcPts val="0"/>
              </a:spcAft>
              <a:buClr>
                <a:srgbClr val="000000"/>
              </a:buClr>
              <a:buSzPts val="800"/>
              <a:buFont typeface="Arial"/>
              <a:buNone/>
            </a:pPr>
            <a:r>
              <a:rPr b="0" i="0" lang="en-US" sz="800" u="none" cap="none" strike="noStrike">
                <a:solidFill>
                  <a:srgbClr val="000000"/>
                </a:solidFill>
                <a:latin typeface="Bitter"/>
                <a:ea typeface="Bitter"/>
                <a:cs typeface="Bitter"/>
                <a:sym typeface="Bitter"/>
              </a:rPr>
              <a:t>Good for organizing qualitative datasets, especially within structured environments (e.g., Microsoft Word with Copilot, Google Docs with NotebookLM).</a:t>
            </a:r>
            <a:endParaRPr b="0" i="0" sz="800" u="none" cap="none" strike="noStrike">
              <a:solidFill>
                <a:srgbClr val="000000"/>
              </a:solidFill>
              <a:latin typeface="Bitter"/>
              <a:ea typeface="Bitter"/>
              <a:cs typeface="Bitter"/>
              <a:sym typeface="Bitter"/>
            </a:endParaRPr>
          </a:p>
        </p:txBody>
      </p:sp>
      <p:sp>
        <p:nvSpPr>
          <p:cNvPr id="369" name="Google Shape;369;g335e5722816_0_2"/>
          <p:cNvSpPr txBox="1"/>
          <p:nvPr/>
        </p:nvSpPr>
        <p:spPr>
          <a:xfrm>
            <a:off x="502186" y="1373962"/>
            <a:ext cx="2115900" cy="158550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800"/>
              <a:buFont typeface="Arial"/>
              <a:buNone/>
            </a:pPr>
            <a:r>
              <a:rPr b="0" i="0" lang="en-US" sz="800" u="none" cap="none" strike="noStrike">
                <a:solidFill>
                  <a:srgbClr val="000000"/>
                </a:solidFill>
                <a:latin typeface="Bitter"/>
                <a:ea typeface="Bitter"/>
                <a:cs typeface="Bitter"/>
                <a:sym typeface="Bitter"/>
              </a:rPr>
              <a:t>Support natural language understanding and can assist with thematic analysis. </a:t>
            </a:r>
            <a:endParaRPr b="0" i="0" sz="800" u="none" cap="none" strike="noStrike">
              <a:solidFill>
                <a:srgbClr val="000000"/>
              </a:solidFill>
              <a:latin typeface="Bitter"/>
              <a:ea typeface="Bitter"/>
              <a:cs typeface="Bitter"/>
              <a:sym typeface="Bitter"/>
            </a:endParaRPr>
          </a:p>
          <a:p>
            <a:pPr indent="0" lvl="0" marL="0" marR="0" rtl="0" algn="r">
              <a:lnSpc>
                <a:spcPct val="100000"/>
              </a:lnSpc>
              <a:spcBef>
                <a:spcPts val="1000"/>
              </a:spcBef>
              <a:spcAft>
                <a:spcPts val="0"/>
              </a:spcAft>
              <a:buClr>
                <a:srgbClr val="000000"/>
              </a:buClr>
              <a:buSzPts val="800"/>
              <a:buFont typeface="Arial"/>
              <a:buNone/>
            </a:pPr>
            <a:r>
              <a:rPr b="0" i="0" lang="en-US" sz="800" u="none" cap="none" strike="noStrike">
                <a:solidFill>
                  <a:srgbClr val="000000"/>
                </a:solidFill>
                <a:latin typeface="Bitter"/>
                <a:ea typeface="Bitter"/>
                <a:cs typeface="Bitter"/>
                <a:sym typeface="Bitter"/>
              </a:rPr>
              <a:t>Capable of generally summarizing qualitative data, identifying patterns, and generating codebooks with prompts.</a:t>
            </a:r>
            <a:endParaRPr b="0" i="0" sz="800" u="none" cap="none" strike="noStrike">
              <a:solidFill>
                <a:srgbClr val="000000"/>
              </a:solidFill>
              <a:latin typeface="Bitter"/>
              <a:ea typeface="Bitter"/>
              <a:cs typeface="Bitter"/>
              <a:sym typeface="Bitter"/>
            </a:endParaRPr>
          </a:p>
          <a:p>
            <a:pPr indent="0" lvl="0" marL="0" marR="0" rtl="0" algn="r">
              <a:lnSpc>
                <a:spcPct val="100000"/>
              </a:lnSpc>
              <a:spcBef>
                <a:spcPts val="1000"/>
              </a:spcBef>
              <a:spcAft>
                <a:spcPts val="0"/>
              </a:spcAft>
              <a:buClr>
                <a:srgbClr val="000000"/>
              </a:buClr>
              <a:buSzPts val="800"/>
              <a:buFont typeface="Arial"/>
              <a:buNone/>
            </a:pPr>
            <a:r>
              <a:rPr b="0" i="0" lang="en-US" sz="800" u="none" cap="none" strike="noStrike">
                <a:solidFill>
                  <a:srgbClr val="000000"/>
                </a:solidFill>
                <a:latin typeface="Bitter"/>
                <a:ea typeface="Bitter"/>
                <a:cs typeface="Bitter"/>
                <a:sym typeface="Bitter"/>
              </a:rPr>
              <a:t>Good at interactive refinement: users can iteratively refine codes through dialogue.</a:t>
            </a:r>
            <a:endParaRPr b="0" i="0" sz="800" u="none" cap="none" strike="noStrike">
              <a:solidFill>
                <a:srgbClr val="000000"/>
              </a:solidFill>
              <a:latin typeface="Bitter"/>
              <a:ea typeface="Bitter"/>
              <a:cs typeface="Bitter"/>
              <a:sym typeface="Bitter"/>
            </a:endParaRPr>
          </a:p>
          <a:p>
            <a:pPr indent="0" lvl="0" marL="0" marR="0" rtl="0" algn="r">
              <a:lnSpc>
                <a:spcPct val="100000"/>
              </a:lnSpc>
              <a:spcBef>
                <a:spcPts val="1000"/>
              </a:spcBef>
              <a:spcAft>
                <a:spcPts val="0"/>
              </a:spcAft>
              <a:buClr>
                <a:srgbClr val="000000"/>
              </a:buClr>
              <a:buSzPts val="800"/>
              <a:buFont typeface="Arial"/>
              <a:buNone/>
            </a:pPr>
            <a:r>
              <a:t/>
            </a:r>
            <a:endParaRPr b="0" i="0" sz="800" u="none" cap="none" strike="noStrike">
              <a:solidFill>
                <a:srgbClr val="000000"/>
              </a:solidFill>
              <a:latin typeface="Bitter"/>
              <a:ea typeface="Bitter"/>
              <a:cs typeface="Bitter"/>
              <a:sym typeface="Bitter"/>
            </a:endParaRPr>
          </a:p>
        </p:txBody>
      </p:sp>
      <p:sp>
        <p:nvSpPr>
          <p:cNvPr id="370" name="Google Shape;370;g335e5722816_0_2"/>
          <p:cNvSpPr txBox="1"/>
          <p:nvPr/>
        </p:nvSpPr>
        <p:spPr>
          <a:xfrm>
            <a:off x="335280" y="3542988"/>
            <a:ext cx="2271900" cy="120060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800"/>
              <a:buFont typeface="Arial"/>
              <a:buNone/>
            </a:pPr>
            <a:r>
              <a:rPr b="0" i="0" lang="en-US" sz="800" u="none" cap="none" strike="noStrike">
                <a:solidFill>
                  <a:srgbClr val="000000"/>
                </a:solidFill>
                <a:latin typeface="Bitter"/>
                <a:ea typeface="Bitter"/>
                <a:cs typeface="Bitter"/>
                <a:sym typeface="Bitter"/>
              </a:rPr>
              <a:t>Effective in guiding coding schemes and applying them to bulk text.</a:t>
            </a:r>
            <a:endParaRPr b="0" i="0" sz="800" u="none" cap="none" strike="noStrike">
              <a:solidFill>
                <a:srgbClr val="000000"/>
              </a:solidFill>
              <a:latin typeface="Bitter"/>
              <a:ea typeface="Bitter"/>
              <a:cs typeface="Bitter"/>
              <a:sym typeface="Bitter"/>
            </a:endParaRPr>
          </a:p>
          <a:p>
            <a:pPr indent="0" lvl="0" marL="0" marR="0" rtl="0" algn="r">
              <a:lnSpc>
                <a:spcPct val="100000"/>
              </a:lnSpc>
              <a:spcBef>
                <a:spcPts val="0"/>
              </a:spcBef>
              <a:spcAft>
                <a:spcPts val="0"/>
              </a:spcAft>
              <a:buClr>
                <a:srgbClr val="000000"/>
              </a:buClr>
              <a:buSzPts val="800"/>
              <a:buFont typeface="Arial"/>
              <a:buNone/>
            </a:pPr>
            <a:r>
              <a:t/>
            </a:r>
            <a:endParaRPr b="0" i="0" sz="800" u="none" cap="none" strike="noStrike">
              <a:solidFill>
                <a:srgbClr val="000000"/>
              </a:solidFill>
              <a:latin typeface="Bitter"/>
              <a:ea typeface="Bitter"/>
              <a:cs typeface="Bitter"/>
              <a:sym typeface="Bitter"/>
            </a:endParaRPr>
          </a:p>
          <a:p>
            <a:pPr indent="0" lvl="0" marL="0" marR="0" rtl="0" algn="r">
              <a:lnSpc>
                <a:spcPct val="100000"/>
              </a:lnSpc>
              <a:spcBef>
                <a:spcPts val="0"/>
              </a:spcBef>
              <a:spcAft>
                <a:spcPts val="0"/>
              </a:spcAft>
              <a:buClr>
                <a:srgbClr val="000000"/>
              </a:buClr>
              <a:buSzPts val="800"/>
              <a:buFont typeface="Arial"/>
              <a:buNone/>
            </a:pPr>
            <a:r>
              <a:rPr b="0" i="0" lang="en-US" sz="800" u="none" cap="none" strike="noStrike">
                <a:solidFill>
                  <a:srgbClr val="000000"/>
                </a:solidFill>
                <a:latin typeface="Bitter"/>
                <a:ea typeface="Bitter"/>
                <a:cs typeface="Bitter"/>
                <a:sym typeface="Bitter"/>
              </a:rPr>
              <a:t>Can help generate macros, regex, or automation tools for coding at scale.</a:t>
            </a:r>
            <a:endParaRPr b="0" i="0" sz="800" u="none" cap="none" strike="noStrike">
              <a:solidFill>
                <a:srgbClr val="000000"/>
              </a:solidFill>
              <a:latin typeface="Bitter"/>
              <a:ea typeface="Bitter"/>
              <a:cs typeface="Bitter"/>
              <a:sym typeface="Bitter"/>
            </a:endParaRPr>
          </a:p>
          <a:p>
            <a:pPr indent="0" lvl="0" marL="0" marR="0" rtl="0" algn="r">
              <a:lnSpc>
                <a:spcPct val="100000"/>
              </a:lnSpc>
              <a:spcBef>
                <a:spcPts val="0"/>
              </a:spcBef>
              <a:spcAft>
                <a:spcPts val="0"/>
              </a:spcAft>
              <a:buClr>
                <a:srgbClr val="000000"/>
              </a:buClr>
              <a:buSzPts val="800"/>
              <a:buFont typeface="Arial"/>
              <a:buNone/>
            </a:pPr>
            <a:r>
              <a:t/>
            </a:r>
            <a:endParaRPr b="0" i="0" sz="800" u="none" cap="none" strike="noStrike">
              <a:solidFill>
                <a:srgbClr val="000000"/>
              </a:solidFill>
              <a:latin typeface="Bitter"/>
              <a:ea typeface="Bitter"/>
              <a:cs typeface="Bitter"/>
              <a:sym typeface="Bitter"/>
            </a:endParaRPr>
          </a:p>
          <a:p>
            <a:pPr indent="0" lvl="0" marL="0" marR="0" rtl="0" algn="r">
              <a:lnSpc>
                <a:spcPct val="100000"/>
              </a:lnSpc>
              <a:spcBef>
                <a:spcPts val="0"/>
              </a:spcBef>
              <a:spcAft>
                <a:spcPts val="0"/>
              </a:spcAft>
              <a:buClr>
                <a:srgbClr val="000000"/>
              </a:buClr>
              <a:buSzPts val="800"/>
              <a:buFont typeface="Arial"/>
              <a:buNone/>
            </a:pPr>
            <a:r>
              <a:rPr b="0" i="0" lang="en-US" sz="800" u="none" cap="none" strike="noStrike">
                <a:solidFill>
                  <a:srgbClr val="000000"/>
                </a:solidFill>
                <a:latin typeface="Bitter"/>
                <a:ea typeface="Bitter"/>
                <a:cs typeface="Bitter"/>
                <a:sym typeface="Bitter"/>
              </a:rPr>
              <a:t>ChatGPT (via code interpreter) and Copilot (inside MS apps) both support semi-automated tagging.</a:t>
            </a:r>
            <a:endParaRPr b="0" i="0" sz="800" u="none" cap="none" strike="noStrike">
              <a:solidFill>
                <a:srgbClr val="000000"/>
              </a:solidFill>
              <a:latin typeface="Bitter"/>
              <a:ea typeface="Bitter"/>
              <a:cs typeface="Bitter"/>
              <a:sym typeface="Bitter"/>
            </a:endParaRPr>
          </a:p>
        </p:txBody>
      </p:sp>
      <p:sp>
        <p:nvSpPr>
          <p:cNvPr id="371" name="Google Shape;371;g335e5722816_0_2"/>
          <p:cNvSpPr txBox="1"/>
          <p:nvPr/>
        </p:nvSpPr>
        <p:spPr>
          <a:xfrm>
            <a:off x="6817523" y="1192013"/>
            <a:ext cx="1572000" cy="246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1" i="0" lang="en-US" sz="1000" u="none" cap="none" strike="noStrike">
                <a:solidFill>
                  <a:srgbClr val="F2AA37"/>
                </a:solidFill>
                <a:latin typeface="Bitter"/>
                <a:ea typeface="Bitter"/>
                <a:cs typeface="Bitter"/>
                <a:sym typeface="Bitter"/>
              </a:rPr>
              <a:t>B</a:t>
            </a:r>
            <a:endParaRPr b="1" i="0" sz="1000" u="none" cap="none" strike="noStrike">
              <a:solidFill>
                <a:srgbClr val="F2AA37"/>
              </a:solidFill>
              <a:latin typeface="Bitter"/>
              <a:ea typeface="Bitter"/>
              <a:cs typeface="Bitter"/>
              <a:sym typeface="Bitter"/>
            </a:endParaRPr>
          </a:p>
        </p:txBody>
      </p:sp>
      <p:sp>
        <p:nvSpPr>
          <p:cNvPr id="372" name="Google Shape;372;g335e5722816_0_2"/>
          <p:cNvSpPr txBox="1"/>
          <p:nvPr/>
        </p:nvSpPr>
        <p:spPr>
          <a:xfrm>
            <a:off x="6927123" y="3452663"/>
            <a:ext cx="1575900" cy="246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1" i="0" lang="en-US" sz="1000" u="none" cap="none" strike="noStrike">
                <a:solidFill>
                  <a:srgbClr val="C26359"/>
                </a:solidFill>
                <a:latin typeface="Bitter"/>
                <a:ea typeface="Bitter"/>
                <a:cs typeface="Bitter"/>
                <a:sym typeface="Bitter"/>
              </a:rPr>
              <a:t>C</a:t>
            </a:r>
            <a:endParaRPr b="1" i="0" sz="1000" u="none" cap="none" strike="noStrike">
              <a:solidFill>
                <a:srgbClr val="C26359"/>
              </a:solidFill>
              <a:latin typeface="Bitter"/>
              <a:ea typeface="Bitter"/>
              <a:cs typeface="Bitter"/>
              <a:sym typeface="Bitter"/>
            </a:endParaRPr>
          </a:p>
        </p:txBody>
      </p:sp>
      <p:sp>
        <p:nvSpPr>
          <p:cNvPr id="373" name="Google Shape;373;g335e5722816_0_2"/>
          <p:cNvSpPr txBox="1"/>
          <p:nvPr/>
        </p:nvSpPr>
        <p:spPr>
          <a:xfrm>
            <a:off x="1035235" y="3354497"/>
            <a:ext cx="1572000" cy="24630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000"/>
              <a:buFont typeface="Arial"/>
              <a:buNone/>
            </a:pPr>
            <a:r>
              <a:rPr b="1" i="0" lang="en-US" sz="1000" u="none" cap="none" strike="noStrike">
                <a:solidFill>
                  <a:srgbClr val="214864"/>
                </a:solidFill>
                <a:latin typeface="Bitter"/>
                <a:ea typeface="Bitter"/>
                <a:cs typeface="Bitter"/>
                <a:sym typeface="Bitter"/>
              </a:rPr>
              <a:t>D</a:t>
            </a:r>
            <a:endParaRPr b="1" i="0" sz="1000" u="none" cap="none" strike="noStrike">
              <a:solidFill>
                <a:srgbClr val="214864"/>
              </a:solidFill>
              <a:latin typeface="Bitter"/>
              <a:ea typeface="Bitter"/>
              <a:cs typeface="Bitter"/>
              <a:sym typeface="Bitter"/>
            </a:endParaRPr>
          </a:p>
        </p:txBody>
      </p:sp>
      <p:sp>
        <p:nvSpPr>
          <p:cNvPr id="374" name="Google Shape;374;g335e5722816_0_2"/>
          <p:cNvSpPr txBox="1"/>
          <p:nvPr/>
        </p:nvSpPr>
        <p:spPr>
          <a:xfrm>
            <a:off x="2089631" y="1199353"/>
            <a:ext cx="529000" cy="246409"/>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000"/>
              <a:buFont typeface="Arial"/>
              <a:buNone/>
            </a:pPr>
            <a:r>
              <a:rPr b="1" i="0" lang="en-US" sz="1000" u="none" cap="none" strike="noStrike">
                <a:solidFill>
                  <a:srgbClr val="84C17D"/>
                </a:solidFill>
                <a:latin typeface="Bitter"/>
                <a:ea typeface="Bitter"/>
                <a:cs typeface="Bitter"/>
                <a:sym typeface="Bitter"/>
              </a:rPr>
              <a:t>A</a:t>
            </a:r>
            <a:endParaRPr b="1" i="0" sz="1000" u="none" cap="none" strike="noStrike">
              <a:solidFill>
                <a:srgbClr val="84C17D"/>
              </a:solidFill>
              <a:latin typeface="Bitter"/>
              <a:ea typeface="Bitter"/>
              <a:cs typeface="Bitter"/>
              <a:sym typeface="Bitter"/>
            </a:endParaRPr>
          </a:p>
        </p:txBody>
      </p:sp>
      <p:sp>
        <p:nvSpPr>
          <p:cNvPr id="375" name="Google Shape;375;g335e5722816_0_2"/>
          <p:cNvSpPr/>
          <p:nvPr/>
        </p:nvSpPr>
        <p:spPr>
          <a:xfrm>
            <a:off x="4126082" y="911225"/>
            <a:ext cx="2629645" cy="2529324"/>
          </a:xfrm>
          <a:custGeom>
            <a:rect b="b" l="l" r="r" t="t"/>
            <a:pathLst>
              <a:path extrusionOk="0" h="1216021" w="1216021">
                <a:moveTo>
                  <a:pt x="1216022" y="608011"/>
                </a:moveTo>
                <a:cubicBezTo>
                  <a:pt x="1216022" y="943806"/>
                  <a:pt x="943806" y="1216022"/>
                  <a:pt x="608011" y="1216022"/>
                </a:cubicBezTo>
                <a:cubicBezTo>
                  <a:pt x="272216" y="1216022"/>
                  <a:pt x="0" y="943806"/>
                  <a:pt x="0" y="608011"/>
                </a:cubicBezTo>
                <a:cubicBezTo>
                  <a:pt x="0" y="272216"/>
                  <a:pt x="272216" y="0"/>
                  <a:pt x="608011" y="0"/>
                </a:cubicBezTo>
                <a:cubicBezTo>
                  <a:pt x="943806" y="0"/>
                  <a:pt x="1216022" y="272216"/>
                  <a:pt x="1216022" y="608011"/>
                </a:cubicBezTo>
                <a:close/>
              </a:path>
            </a:pathLst>
          </a:custGeom>
          <a:solidFill>
            <a:srgbClr val="E2E2E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200"/>
              <a:buFont typeface="Arial"/>
              <a:buNone/>
            </a:pPr>
            <a:r>
              <a:t/>
            </a:r>
            <a:endParaRPr b="0" i="0" sz="2200" u="none" cap="none" strike="noStrike">
              <a:solidFill>
                <a:srgbClr val="000000"/>
              </a:solidFill>
              <a:latin typeface="Bitter"/>
              <a:ea typeface="Bitter"/>
              <a:cs typeface="Bitter"/>
              <a:sym typeface="Bitter"/>
            </a:endParaRPr>
          </a:p>
        </p:txBody>
      </p:sp>
      <p:sp>
        <p:nvSpPr>
          <p:cNvPr id="376" name="Google Shape;376;g335e5722816_0_2"/>
          <p:cNvSpPr/>
          <p:nvPr/>
        </p:nvSpPr>
        <p:spPr>
          <a:xfrm>
            <a:off x="2711921" y="2233130"/>
            <a:ext cx="2629645" cy="2529324"/>
          </a:xfrm>
          <a:custGeom>
            <a:rect b="b" l="l" r="r" t="t"/>
            <a:pathLst>
              <a:path extrusionOk="0" h="1216021" w="1216021">
                <a:moveTo>
                  <a:pt x="1216022" y="608011"/>
                </a:moveTo>
                <a:cubicBezTo>
                  <a:pt x="1216022" y="943806"/>
                  <a:pt x="943806" y="1216022"/>
                  <a:pt x="608011" y="1216022"/>
                </a:cubicBezTo>
                <a:cubicBezTo>
                  <a:pt x="272216" y="1216022"/>
                  <a:pt x="0" y="943806"/>
                  <a:pt x="0" y="608011"/>
                </a:cubicBezTo>
                <a:cubicBezTo>
                  <a:pt x="0" y="272216"/>
                  <a:pt x="272216" y="0"/>
                  <a:pt x="608011" y="0"/>
                </a:cubicBezTo>
                <a:cubicBezTo>
                  <a:pt x="943806" y="0"/>
                  <a:pt x="1216022" y="272216"/>
                  <a:pt x="1216022" y="608011"/>
                </a:cubicBezTo>
                <a:close/>
              </a:path>
            </a:pathLst>
          </a:custGeom>
          <a:solidFill>
            <a:srgbClr val="E2E2E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200"/>
              <a:buFont typeface="Arial"/>
              <a:buNone/>
            </a:pPr>
            <a:r>
              <a:t/>
            </a:r>
            <a:endParaRPr b="0" i="0" sz="2200" u="none" cap="none" strike="noStrike">
              <a:solidFill>
                <a:srgbClr val="000000"/>
              </a:solidFill>
              <a:latin typeface="Bitter"/>
              <a:ea typeface="Bitter"/>
              <a:cs typeface="Bitter"/>
              <a:sym typeface="Bitter"/>
            </a:endParaRPr>
          </a:p>
        </p:txBody>
      </p:sp>
      <p:sp>
        <p:nvSpPr>
          <p:cNvPr id="377" name="Google Shape;377;g335e5722816_0_2"/>
          <p:cNvSpPr/>
          <p:nvPr/>
        </p:nvSpPr>
        <p:spPr>
          <a:xfrm>
            <a:off x="4126082" y="2233130"/>
            <a:ext cx="2629645" cy="2529324"/>
          </a:xfrm>
          <a:custGeom>
            <a:rect b="b" l="l" r="r" t="t"/>
            <a:pathLst>
              <a:path extrusionOk="0" h="1216021" w="1216021">
                <a:moveTo>
                  <a:pt x="1216022" y="608011"/>
                </a:moveTo>
                <a:cubicBezTo>
                  <a:pt x="1216022" y="943806"/>
                  <a:pt x="943806" y="1216022"/>
                  <a:pt x="608011" y="1216022"/>
                </a:cubicBezTo>
                <a:cubicBezTo>
                  <a:pt x="272216" y="1216022"/>
                  <a:pt x="0" y="943806"/>
                  <a:pt x="0" y="608011"/>
                </a:cubicBezTo>
                <a:cubicBezTo>
                  <a:pt x="0" y="272216"/>
                  <a:pt x="272216" y="0"/>
                  <a:pt x="608011" y="0"/>
                </a:cubicBezTo>
                <a:cubicBezTo>
                  <a:pt x="943806" y="0"/>
                  <a:pt x="1216022" y="272216"/>
                  <a:pt x="1216022" y="608011"/>
                </a:cubicBezTo>
                <a:close/>
              </a:path>
            </a:pathLst>
          </a:custGeom>
          <a:solidFill>
            <a:srgbClr val="E2E2E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200"/>
              <a:buFont typeface="Arial"/>
              <a:buNone/>
            </a:pPr>
            <a:r>
              <a:t/>
            </a:r>
            <a:endParaRPr b="0" i="0" sz="2200" u="none" cap="none" strike="noStrike">
              <a:solidFill>
                <a:srgbClr val="000000"/>
              </a:solidFill>
              <a:latin typeface="Bitter"/>
              <a:ea typeface="Bitter"/>
              <a:cs typeface="Bitter"/>
              <a:sym typeface="Bitter"/>
            </a:endParaRPr>
          </a:p>
        </p:txBody>
      </p:sp>
      <p:sp>
        <p:nvSpPr>
          <p:cNvPr id="378" name="Google Shape;378;g335e5722816_0_2"/>
          <p:cNvSpPr/>
          <p:nvPr/>
        </p:nvSpPr>
        <p:spPr>
          <a:xfrm>
            <a:off x="2711921" y="911225"/>
            <a:ext cx="2629645" cy="2529324"/>
          </a:xfrm>
          <a:custGeom>
            <a:rect b="b" l="l" r="r" t="t"/>
            <a:pathLst>
              <a:path extrusionOk="0" h="1216021" w="1216021">
                <a:moveTo>
                  <a:pt x="1216022" y="608011"/>
                </a:moveTo>
                <a:cubicBezTo>
                  <a:pt x="1216022" y="943806"/>
                  <a:pt x="943806" y="1216022"/>
                  <a:pt x="608011" y="1216022"/>
                </a:cubicBezTo>
                <a:cubicBezTo>
                  <a:pt x="272216" y="1216022"/>
                  <a:pt x="0" y="943806"/>
                  <a:pt x="0" y="608011"/>
                </a:cubicBezTo>
                <a:cubicBezTo>
                  <a:pt x="0" y="272216"/>
                  <a:pt x="272216" y="0"/>
                  <a:pt x="608011" y="0"/>
                </a:cubicBezTo>
                <a:cubicBezTo>
                  <a:pt x="943806" y="0"/>
                  <a:pt x="1216022" y="272216"/>
                  <a:pt x="1216022" y="608011"/>
                </a:cubicBezTo>
                <a:close/>
              </a:path>
            </a:pathLst>
          </a:custGeom>
          <a:solidFill>
            <a:srgbClr val="E2E2E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200"/>
              <a:buFont typeface="Arial"/>
              <a:buNone/>
            </a:pPr>
            <a:r>
              <a:t/>
            </a:r>
            <a:endParaRPr b="0" i="0" sz="2200" u="none" cap="none" strike="noStrike">
              <a:solidFill>
                <a:srgbClr val="000000"/>
              </a:solidFill>
              <a:latin typeface="Bitter"/>
              <a:ea typeface="Bitter"/>
              <a:cs typeface="Bitter"/>
              <a:sym typeface="Bitter"/>
            </a:endParaRPr>
          </a:p>
        </p:txBody>
      </p:sp>
      <p:sp>
        <p:nvSpPr>
          <p:cNvPr id="379" name="Google Shape;379;g335e5722816_0_2"/>
          <p:cNvSpPr/>
          <p:nvPr/>
        </p:nvSpPr>
        <p:spPr>
          <a:xfrm>
            <a:off x="5142764" y="2251719"/>
            <a:ext cx="1413161" cy="1206993"/>
          </a:xfrm>
          <a:custGeom>
            <a:rect b="b" l="l" r="r" t="t"/>
            <a:pathLst>
              <a:path extrusionOk="0" h="580285" w="653485">
                <a:moveTo>
                  <a:pt x="653485" y="290078"/>
                </a:moveTo>
                <a:cubicBezTo>
                  <a:pt x="546471" y="464203"/>
                  <a:pt x="354338" y="580286"/>
                  <a:pt x="134998" y="580286"/>
                </a:cubicBezTo>
                <a:cubicBezTo>
                  <a:pt x="119452" y="580286"/>
                  <a:pt x="104034" y="579638"/>
                  <a:pt x="88747" y="578472"/>
                </a:cubicBezTo>
                <a:cubicBezTo>
                  <a:pt x="83823" y="473142"/>
                  <a:pt x="51952" y="374808"/>
                  <a:pt x="0" y="290078"/>
                </a:cubicBezTo>
                <a:cubicBezTo>
                  <a:pt x="51952" y="205477"/>
                  <a:pt x="83823" y="107144"/>
                  <a:pt x="88747" y="1814"/>
                </a:cubicBezTo>
                <a:cubicBezTo>
                  <a:pt x="104034" y="648"/>
                  <a:pt x="119452" y="0"/>
                  <a:pt x="134998" y="0"/>
                </a:cubicBezTo>
                <a:cubicBezTo>
                  <a:pt x="354338" y="0"/>
                  <a:pt x="546471" y="116083"/>
                  <a:pt x="653485" y="290078"/>
                </a:cubicBezTo>
                <a:close/>
              </a:path>
            </a:pathLst>
          </a:custGeom>
          <a:solidFill>
            <a:srgbClr val="F2AA3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200"/>
              <a:buFont typeface="Arial"/>
              <a:buNone/>
            </a:pPr>
            <a:r>
              <a:t/>
            </a:r>
            <a:endParaRPr b="0" i="0" sz="2200" u="none" cap="none" strike="noStrike">
              <a:solidFill>
                <a:srgbClr val="000000"/>
              </a:solidFill>
              <a:latin typeface="Bitter"/>
              <a:ea typeface="Bitter"/>
              <a:cs typeface="Bitter"/>
              <a:sym typeface="Bitter"/>
            </a:endParaRPr>
          </a:p>
        </p:txBody>
      </p:sp>
      <p:sp>
        <p:nvSpPr>
          <p:cNvPr id="380" name="Google Shape;380;g335e5722816_0_2"/>
          <p:cNvSpPr/>
          <p:nvPr/>
        </p:nvSpPr>
        <p:spPr>
          <a:xfrm>
            <a:off x="4125803" y="3260592"/>
            <a:ext cx="1216484" cy="1322329"/>
          </a:xfrm>
          <a:custGeom>
            <a:rect b="b" l="l" r="r" t="t"/>
            <a:pathLst>
              <a:path extrusionOk="0" h="635735" w="562536">
                <a:moveTo>
                  <a:pt x="562536" y="122820"/>
                </a:moveTo>
                <a:cubicBezTo>
                  <a:pt x="562536" y="338273"/>
                  <a:pt x="450470" y="527686"/>
                  <a:pt x="281398" y="635736"/>
                </a:cubicBezTo>
                <a:cubicBezTo>
                  <a:pt x="112196" y="527686"/>
                  <a:pt x="0" y="338403"/>
                  <a:pt x="0" y="122820"/>
                </a:cubicBezTo>
                <a:cubicBezTo>
                  <a:pt x="0" y="112974"/>
                  <a:pt x="259" y="103127"/>
                  <a:pt x="777" y="93281"/>
                </a:cubicBezTo>
                <a:cubicBezTo>
                  <a:pt x="103516" y="85637"/>
                  <a:pt x="199129" y="52341"/>
                  <a:pt x="281398" y="0"/>
                </a:cubicBezTo>
                <a:cubicBezTo>
                  <a:pt x="363537" y="52471"/>
                  <a:pt x="459150" y="85637"/>
                  <a:pt x="561759" y="93281"/>
                </a:cubicBezTo>
                <a:cubicBezTo>
                  <a:pt x="562277" y="103127"/>
                  <a:pt x="562536" y="112974"/>
                  <a:pt x="562536" y="122820"/>
                </a:cubicBezTo>
                <a:close/>
              </a:path>
            </a:pathLst>
          </a:custGeom>
          <a:solidFill>
            <a:srgbClr val="C2635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200"/>
              <a:buFont typeface="Arial"/>
              <a:buNone/>
            </a:pPr>
            <a:r>
              <a:t/>
            </a:r>
            <a:endParaRPr b="0" i="0" sz="2200" u="none" cap="none" strike="noStrike">
              <a:solidFill>
                <a:srgbClr val="000000"/>
              </a:solidFill>
              <a:latin typeface="Bitter"/>
              <a:ea typeface="Bitter"/>
              <a:cs typeface="Bitter"/>
              <a:sym typeface="Bitter"/>
            </a:endParaRPr>
          </a:p>
        </p:txBody>
      </p:sp>
      <p:sp>
        <p:nvSpPr>
          <p:cNvPr id="381" name="Google Shape;381;g335e5722816_0_2"/>
          <p:cNvSpPr/>
          <p:nvPr/>
        </p:nvSpPr>
        <p:spPr>
          <a:xfrm>
            <a:off x="2905897" y="2239326"/>
            <a:ext cx="1413440" cy="1206993"/>
          </a:xfrm>
          <a:custGeom>
            <a:rect b="b" l="l" r="r" t="t"/>
            <a:pathLst>
              <a:path extrusionOk="0" h="580285" w="653614">
                <a:moveTo>
                  <a:pt x="564609" y="1814"/>
                </a:moveTo>
                <a:cubicBezTo>
                  <a:pt x="569532" y="107144"/>
                  <a:pt x="601533" y="205477"/>
                  <a:pt x="653615" y="290078"/>
                </a:cubicBezTo>
                <a:cubicBezTo>
                  <a:pt x="601533" y="374808"/>
                  <a:pt x="569532" y="473142"/>
                  <a:pt x="564609" y="578472"/>
                </a:cubicBezTo>
                <a:cubicBezTo>
                  <a:pt x="549322" y="579638"/>
                  <a:pt x="533904" y="580286"/>
                  <a:pt x="518357" y="580286"/>
                </a:cubicBezTo>
                <a:cubicBezTo>
                  <a:pt x="299017" y="580286"/>
                  <a:pt x="106885" y="464203"/>
                  <a:pt x="0" y="290078"/>
                </a:cubicBezTo>
                <a:cubicBezTo>
                  <a:pt x="106885" y="116083"/>
                  <a:pt x="299017" y="0"/>
                  <a:pt x="518357" y="0"/>
                </a:cubicBezTo>
                <a:cubicBezTo>
                  <a:pt x="533904" y="0"/>
                  <a:pt x="549322" y="648"/>
                  <a:pt x="564609" y="1814"/>
                </a:cubicBezTo>
                <a:close/>
              </a:path>
            </a:pathLst>
          </a:custGeom>
          <a:solidFill>
            <a:srgbClr val="21486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200"/>
              <a:buFont typeface="Arial"/>
              <a:buNone/>
            </a:pPr>
            <a:r>
              <a:t/>
            </a:r>
            <a:endParaRPr b="0" i="0" sz="2200" u="none" cap="none" strike="noStrike">
              <a:solidFill>
                <a:srgbClr val="000000"/>
              </a:solidFill>
              <a:latin typeface="Bitter"/>
              <a:ea typeface="Bitter"/>
              <a:cs typeface="Bitter"/>
              <a:sym typeface="Bitter"/>
            </a:endParaRPr>
          </a:p>
        </p:txBody>
      </p:sp>
      <p:sp>
        <p:nvSpPr>
          <p:cNvPr id="382" name="Google Shape;382;g335e5722816_0_2"/>
          <p:cNvSpPr/>
          <p:nvPr/>
        </p:nvSpPr>
        <p:spPr>
          <a:xfrm>
            <a:off x="4320057" y="2437060"/>
            <a:ext cx="828733" cy="811398"/>
          </a:xfrm>
          <a:custGeom>
            <a:rect b="b" l="l" r="r" t="t"/>
            <a:pathLst>
              <a:path extrusionOk="0" h="390095" w="383229">
                <a:moveTo>
                  <a:pt x="191615" y="0"/>
                </a:moveTo>
                <a:cubicBezTo>
                  <a:pt x="269219" y="49750"/>
                  <a:pt x="334905" y="116472"/>
                  <a:pt x="383229" y="194983"/>
                </a:cubicBezTo>
                <a:cubicBezTo>
                  <a:pt x="334905" y="273624"/>
                  <a:pt x="269219" y="340346"/>
                  <a:pt x="191615" y="390096"/>
                </a:cubicBezTo>
                <a:cubicBezTo>
                  <a:pt x="113881" y="340476"/>
                  <a:pt x="48195" y="273624"/>
                  <a:pt x="0" y="194983"/>
                </a:cubicBezTo>
                <a:cubicBezTo>
                  <a:pt x="48195" y="116472"/>
                  <a:pt x="113881" y="49620"/>
                  <a:pt x="191615" y="0"/>
                </a:cubicBezTo>
                <a:close/>
              </a:path>
            </a:pathLst>
          </a:custGeom>
          <a:solidFill>
            <a:srgbClr val="F4F4F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200"/>
              <a:buFont typeface="Arial"/>
              <a:buNone/>
            </a:pPr>
            <a:r>
              <a:t/>
            </a:r>
            <a:endParaRPr b="0" i="0" sz="2200" u="none" cap="none" strike="noStrike">
              <a:solidFill>
                <a:srgbClr val="000000"/>
              </a:solidFill>
              <a:latin typeface="Bitter"/>
              <a:ea typeface="Bitter"/>
              <a:cs typeface="Bitter"/>
              <a:sym typeface="Bitter"/>
            </a:endParaRPr>
          </a:p>
        </p:txBody>
      </p:sp>
      <p:sp>
        <p:nvSpPr>
          <p:cNvPr id="383" name="Google Shape;383;g335e5722816_0_2"/>
          <p:cNvSpPr/>
          <p:nvPr/>
        </p:nvSpPr>
        <p:spPr>
          <a:xfrm>
            <a:off x="4125803" y="1102763"/>
            <a:ext cx="1216484" cy="1322329"/>
          </a:xfrm>
          <a:custGeom>
            <a:rect b="b" l="l" r="r" t="t"/>
            <a:pathLst>
              <a:path extrusionOk="0" h="635735" w="562536">
                <a:moveTo>
                  <a:pt x="561759" y="542455"/>
                </a:moveTo>
                <a:cubicBezTo>
                  <a:pt x="459150" y="550099"/>
                  <a:pt x="363537" y="583265"/>
                  <a:pt x="281398" y="635736"/>
                </a:cubicBezTo>
                <a:cubicBezTo>
                  <a:pt x="199129" y="583395"/>
                  <a:pt x="103516" y="550099"/>
                  <a:pt x="777" y="542455"/>
                </a:cubicBezTo>
                <a:cubicBezTo>
                  <a:pt x="259" y="532609"/>
                  <a:pt x="0" y="522762"/>
                  <a:pt x="0" y="512916"/>
                </a:cubicBezTo>
                <a:cubicBezTo>
                  <a:pt x="0" y="297333"/>
                  <a:pt x="112196" y="108050"/>
                  <a:pt x="281398" y="0"/>
                </a:cubicBezTo>
                <a:cubicBezTo>
                  <a:pt x="450470" y="108050"/>
                  <a:pt x="562536" y="297463"/>
                  <a:pt x="562536" y="512916"/>
                </a:cubicBezTo>
                <a:cubicBezTo>
                  <a:pt x="562536" y="522762"/>
                  <a:pt x="562277" y="532609"/>
                  <a:pt x="561759" y="542455"/>
                </a:cubicBezTo>
                <a:close/>
              </a:path>
            </a:pathLst>
          </a:custGeom>
          <a:solidFill>
            <a:srgbClr val="84C17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200"/>
              <a:buFont typeface="Arial"/>
              <a:buNone/>
            </a:pPr>
            <a:r>
              <a:t/>
            </a:r>
            <a:endParaRPr b="0" i="0" sz="2200" u="none" cap="none" strike="noStrike">
              <a:solidFill>
                <a:srgbClr val="000000"/>
              </a:solidFill>
              <a:latin typeface="Bitter"/>
              <a:ea typeface="Bitter"/>
              <a:cs typeface="Bitter"/>
              <a:sym typeface="Bitter"/>
            </a:endParaRPr>
          </a:p>
        </p:txBody>
      </p:sp>
      <p:sp>
        <p:nvSpPr>
          <p:cNvPr id="384" name="Google Shape;384;g335e5722816_0_2"/>
          <p:cNvSpPr/>
          <p:nvPr/>
        </p:nvSpPr>
        <p:spPr>
          <a:xfrm>
            <a:off x="4126082" y="917419"/>
            <a:ext cx="2629645" cy="2529324"/>
          </a:xfrm>
          <a:custGeom>
            <a:rect b="b" l="l" r="r" t="t"/>
            <a:pathLst>
              <a:path extrusionOk="0" h="1216021" w="1216021">
                <a:moveTo>
                  <a:pt x="1216022" y="608011"/>
                </a:moveTo>
                <a:cubicBezTo>
                  <a:pt x="1216022" y="943806"/>
                  <a:pt x="943806" y="1216022"/>
                  <a:pt x="608011" y="1216022"/>
                </a:cubicBezTo>
                <a:cubicBezTo>
                  <a:pt x="272216" y="1216022"/>
                  <a:pt x="0" y="943806"/>
                  <a:pt x="0" y="608011"/>
                </a:cubicBezTo>
                <a:cubicBezTo>
                  <a:pt x="0" y="272216"/>
                  <a:pt x="272216" y="0"/>
                  <a:pt x="608011" y="0"/>
                </a:cubicBezTo>
                <a:cubicBezTo>
                  <a:pt x="943806" y="0"/>
                  <a:pt x="1216022" y="272216"/>
                  <a:pt x="1216022" y="608011"/>
                </a:cubicBezTo>
                <a:close/>
              </a:path>
            </a:pathLst>
          </a:custGeom>
          <a:noFill/>
          <a:ln cap="flat" cmpd="sng" w="12925">
            <a:solidFill>
              <a:srgbClr val="FFFFF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200"/>
              <a:buFont typeface="Arial"/>
              <a:buNone/>
            </a:pPr>
            <a:r>
              <a:t/>
            </a:r>
            <a:endParaRPr b="0" i="0" sz="2200" u="none" cap="none" strike="noStrike">
              <a:solidFill>
                <a:srgbClr val="000000"/>
              </a:solidFill>
              <a:latin typeface="Bitter"/>
              <a:ea typeface="Bitter"/>
              <a:cs typeface="Bitter"/>
              <a:sym typeface="Bitter"/>
            </a:endParaRPr>
          </a:p>
        </p:txBody>
      </p:sp>
      <p:sp>
        <p:nvSpPr>
          <p:cNvPr id="385" name="Google Shape;385;g335e5722816_0_2"/>
          <p:cNvSpPr/>
          <p:nvPr/>
        </p:nvSpPr>
        <p:spPr>
          <a:xfrm>
            <a:off x="2711921" y="2239326"/>
            <a:ext cx="2629645" cy="2529324"/>
          </a:xfrm>
          <a:custGeom>
            <a:rect b="b" l="l" r="r" t="t"/>
            <a:pathLst>
              <a:path extrusionOk="0" h="1216021" w="1216021">
                <a:moveTo>
                  <a:pt x="1216022" y="608011"/>
                </a:moveTo>
                <a:cubicBezTo>
                  <a:pt x="1216022" y="943806"/>
                  <a:pt x="943806" y="1216021"/>
                  <a:pt x="608011" y="1216021"/>
                </a:cubicBezTo>
                <a:cubicBezTo>
                  <a:pt x="272216" y="1216021"/>
                  <a:pt x="0" y="943806"/>
                  <a:pt x="0" y="608011"/>
                </a:cubicBezTo>
                <a:cubicBezTo>
                  <a:pt x="0" y="272216"/>
                  <a:pt x="272216" y="0"/>
                  <a:pt x="608011" y="0"/>
                </a:cubicBezTo>
                <a:cubicBezTo>
                  <a:pt x="943806" y="0"/>
                  <a:pt x="1216022" y="272216"/>
                  <a:pt x="1216022" y="608011"/>
                </a:cubicBezTo>
                <a:close/>
              </a:path>
            </a:pathLst>
          </a:custGeom>
          <a:noFill/>
          <a:ln cap="flat" cmpd="sng" w="12925">
            <a:solidFill>
              <a:srgbClr val="FFFFF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200"/>
              <a:buFont typeface="Arial"/>
              <a:buNone/>
            </a:pPr>
            <a:r>
              <a:t/>
            </a:r>
            <a:endParaRPr b="0" i="0" sz="2200" u="none" cap="none" strike="noStrike">
              <a:solidFill>
                <a:srgbClr val="000000"/>
              </a:solidFill>
              <a:latin typeface="Bitter"/>
              <a:ea typeface="Bitter"/>
              <a:cs typeface="Bitter"/>
              <a:sym typeface="Bitter"/>
            </a:endParaRPr>
          </a:p>
        </p:txBody>
      </p:sp>
      <p:sp>
        <p:nvSpPr>
          <p:cNvPr id="386" name="Google Shape;386;g335e5722816_0_2"/>
          <p:cNvSpPr/>
          <p:nvPr/>
        </p:nvSpPr>
        <p:spPr>
          <a:xfrm>
            <a:off x="4126082" y="2239326"/>
            <a:ext cx="2629645" cy="2529324"/>
          </a:xfrm>
          <a:custGeom>
            <a:rect b="b" l="l" r="r" t="t"/>
            <a:pathLst>
              <a:path extrusionOk="0" h="1216021" w="1216021">
                <a:moveTo>
                  <a:pt x="1216022" y="608011"/>
                </a:moveTo>
                <a:cubicBezTo>
                  <a:pt x="1216022" y="943806"/>
                  <a:pt x="943806" y="1216021"/>
                  <a:pt x="608011" y="1216021"/>
                </a:cubicBezTo>
                <a:cubicBezTo>
                  <a:pt x="272216" y="1216021"/>
                  <a:pt x="0" y="943806"/>
                  <a:pt x="0" y="608011"/>
                </a:cubicBezTo>
                <a:cubicBezTo>
                  <a:pt x="0" y="272216"/>
                  <a:pt x="272216" y="0"/>
                  <a:pt x="608011" y="0"/>
                </a:cubicBezTo>
                <a:cubicBezTo>
                  <a:pt x="943806" y="0"/>
                  <a:pt x="1216022" y="272216"/>
                  <a:pt x="1216022" y="608011"/>
                </a:cubicBezTo>
                <a:close/>
              </a:path>
            </a:pathLst>
          </a:custGeom>
          <a:noFill/>
          <a:ln cap="flat" cmpd="sng" w="12925">
            <a:solidFill>
              <a:srgbClr val="FFFFF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200"/>
              <a:buFont typeface="Arial"/>
              <a:buNone/>
            </a:pPr>
            <a:r>
              <a:t/>
            </a:r>
            <a:endParaRPr b="0" i="0" sz="2200" u="none" cap="none" strike="noStrike">
              <a:solidFill>
                <a:srgbClr val="000000"/>
              </a:solidFill>
              <a:latin typeface="Bitter"/>
              <a:ea typeface="Bitter"/>
              <a:cs typeface="Bitter"/>
              <a:sym typeface="Bitter"/>
            </a:endParaRPr>
          </a:p>
        </p:txBody>
      </p:sp>
      <p:sp>
        <p:nvSpPr>
          <p:cNvPr id="387" name="Google Shape;387;g335e5722816_0_2"/>
          <p:cNvSpPr/>
          <p:nvPr/>
        </p:nvSpPr>
        <p:spPr>
          <a:xfrm>
            <a:off x="2711921" y="917419"/>
            <a:ext cx="2629645" cy="2529324"/>
          </a:xfrm>
          <a:custGeom>
            <a:rect b="b" l="l" r="r" t="t"/>
            <a:pathLst>
              <a:path extrusionOk="0" h="1216021" w="1216021">
                <a:moveTo>
                  <a:pt x="1216022" y="608011"/>
                </a:moveTo>
                <a:cubicBezTo>
                  <a:pt x="1216022" y="943806"/>
                  <a:pt x="943806" y="1216022"/>
                  <a:pt x="608011" y="1216022"/>
                </a:cubicBezTo>
                <a:cubicBezTo>
                  <a:pt x="272216" y="1216022"/>
                  <a:pt x="0" y="943806"/>
                  <a:pt x="0" y="608011"/>
                </a:cubicBezTo>
                <a:cubicBezTo>
                  <a:pt x="0" y="272216"/>
                  <a:pt x="272216" y="0"/>
                  <a:pt x="608011" y="0"/>
                </a:cubicBezTo>
                <a:cubicBezTo>
                  <a:pt x="943806" y="0"/>
                  <a:pt x="1216022" y="272216"/>
                  <a:pt x="1216022" y="608011"/>
                </a:cubicBezTo>
                <a:close/>
              </a:path>
            </a:pathLst>
          </a:custGeom>
          <a:noFill/>
          <a:ln cap="flat" cmpd="sng" w="12925">
            <a:solidFill>
              <a:srgbClr val="FFFFF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200"/>
              <a:buFont typeface="Arial"/>
              <a:buNone/>
            </a:pPr>
            <a:r>
              <a:t/>
            </a:r>
            <a:endParaRPr b="0" i="0" sz="2200" u="none" cap="none" strike="noStrike">
              <a:solidFill>
                <a:srgbClr val="000000"/>
              </a:solidFill>
              <a:latin typeface="Bitter"/>
              <a:ea typeface="Bitter"/>
              <a:cs typeface="Bitter"/>
              <a:sym typeface="Bitter"/>
            </a:endParaRPr>
          </a:p>
        </p:txBody>
      </p:sp>
      <p:sp>
        <p:nvSpPr>
          <p:cNvPr id="388" name="Google Shape;388;g335e5722816_0_2"/>
          <p:cNvSpPr txBox="1"/>
          <p:nvPr/>
        </p:nvSpPr>
        <p:spPr>
          <a:xfrm>
            <a:off x="4536030" y="1678557"/>
            <a:ext cx="405600" cy="246300"/>
          </a:xfrm>
          <a:prstGeom prst="rect">
            <a:avLst/>
          </a:prstGeom>
          <a:noFill/>
          <a:ln>
            <a:noFill/>
          </a:ln>
        </p:spPr>
        <p:txBody>
          <a:bodyPr anchorCtr="0" anchor="t" bIns="45700" lIns="0" spcFirstLastPara="1" rIns="0" wrap="square" tIns="45700">
            <a:spAutoFit/>
          </a:bodyPr>
          <a:lstStyle/>
          <a:p>
            <a:pPr indent="0" lvl="0" marL="0" marR="0" rtl="0" algn="ctr">
              <a:lnSpc>
                <a:spcPct val="100000"/>
              </a:lnSpc>
              <a:spcBef>
                <a:spcPts val="0"/>
              </a:spcBef>
              <a:spcAft>
                <a:spcPts val="0"/>
              </a:spcAft>
              <a:buClr>
                <a:srgbClr val="000000"/>
              </a:buClr>
              <a:buSzPts val="1000"/>
              <a:buFont typeface="Arial"/>
              <a:buNone/>
            </a:pPr>
            <a:r>
              <a:rPr b="1" i="0" lang="en-US" sz="1000" u="none" cap="none" strike="noStrike">
                <a:solidFill>
                  <a:srgbClr val="FFFFFF"/>
                </a:solidFill>
                <a:latin typeface="Bitter"/>
                <a:ea typeface="Bitter"/>
                <a:cs typeface="Bitter"/>
                <a:sym typeface="Bitter"/>
              </a:rPr>
              <a:t>A</a:t>
            </a:r>
            <a:endParaRPr b="1" i="0" sz="1000" u="none" cap="none" strike="noStrike">
              <a:solidFill>
                <a:srgbClr val="FFFFFF"/>
              </a:solidFill>
              <a:latin typeface="Bitter"/>
              <a:ea typeface="Bitter"/>
              <a:cs typeface="Bitter"/>
              <a:sym typeface="Bitter"/>
            </a:endParaRPr>
          </a:p>
        </p:txBody>
      </p:sp>
      <p:sp>
        <p:nvSpPr>
          <p:cNvPr id="389" name="Google Shape;389;g335e5722816_0_2"/>
          <p:cNvSpPr txBox="1"/>
          <p:nvPr/>
        </p:nvSpPr>
        <p:spPr>
          <a:xfrm>
            <a:off x="5587433" y="2661310"/>
            <a:ext cx="405600" cy="246300"/>
          </a:xfrm>
          <a:prstGeom prst="rect">
            <a:avLst/>
          </a:prstGeom>
          <a:noFill/>
          <a:ln>
            <a:noFill/>
          </a:ln>
        </p:spPr>
        <p:txBody>
          <a:bodyPr anchorCtr="0" anchor="t" bIns="45700" lIns="0" spcFirstLastPara="1" rIns="0" wrap="square" tIns="45700">
            <a:spAutoFit/>
          </a:bodyPr>
          <a:lstStyle/>
          <a:p>
            <a:pPr indent="0" lvl="0" marL="0" marR="0" rtl="0" algn="ctr">
              <a:lnSpc>
                <a:spcPct val="100000"/>
              </a:lnSpc>
              <a:spcBef>
                <a:spcPts val="0"/>
              </a:spcBef>
              <a:spcAft>
                <a:spcPts val="0"/>
              </a:spcAft>
              <a:buClr>
                <a:srgbClr val="000000"/>
              </a:buClr>
              <a:buSzPts val="1000"/>
              <a:buFont typeface="Arial"/>
              <a:buNone/>
            </a:pPr>
            <a:r>
              <a:rPr b="1" i="0" lang="en-US" sz="1000" u="none" cap="none" strike="noStrike">
                <a:solidFill>
                  <a:srgbClr val="FFFFFF"/>
                </a:solidFill>
                <a:latin typeface="Bitter"/>
                <a:ea typeface="Bitter"/>
                <a:cs typeface="Bitter"/>
                <a:sym typeface="Bitter"/>
              </a:rPr>
              <a:t>B</a:t>
            </a:r>
            <a:endParaRPr b="1" i="0" sz="1000" u="none" cap="none" strike="noStrike">
              <a:solidFill>
                <a:srgbClr val="FFFFFF"/>
              </a:solidFill>
              <a:latin typeface="Bitter"/>
              <a:ea typeface="Bitter"/>
              <a:cs typeface="Bitter"/>
              <a:sym typeface="Bitter"/>
            </a:endParaRPr>
          </a:p>
        </p:txBody>
      </p:sp>
      <p:sp>
        <p:nvSpPr>
          <p:cNvPr id="390" name="Google Shape;390;g335e5722816_0_2"/>
          <p:cNvSpPr txBox="1"/>
          <p:nvPr/>
        </p:nvSpPr>
        <p:spPr>
          <a:xfrm>
            <a:off x="4536030" y="3700242"/>
            <a:ext cx="405600" cy="246300"/>
          </a:xfrm>
          <a:prstGeom prst="rect">
            <a:avLst/>
          </a:prstGeom>
          <a:noFill/>
          <a:ln>
            <a:noFill/>
          </a:ln>
        </p:spPr>
        <p:txBody>
          <a:bodyPr anchorCtr="0" anchor="t" bIns="45700" lIns="0" spcFirstLastPara="1" rIns="0" wrap="square" tIns="45700">
            <a:spAutoFit/>
          </a:bodyPr>
          <a:lstStyle/>
          <a:p>
            <a:pPr indent="0" lvl="0" marL="0" marR="0" rtl="0" algn="ctr">
              <a:lnSpc>
                <a:spcPct val="100000"/>
              </a:lnSpc>
              <a:spcBef>
                <a:spcPts val="0"/>
              </a:spcBef>
              <a:spcAft>
                <a:spcPts val="0"/>
              </a:spcAft>
              <a:buClr>
                <a:srgbClr val="000000"/>
              </a:buClr>
              <a:buSzPts val="1000"/>
              <a:buFont typeface="Arial"/>
              <a:buNone/>
            </a:pPr>
            <a:r>
              <a:rPr b="1" i="0" lang="en-US" sz="1000" u="none" cap="none" strike="noStrike">
                <a:solidFill>
                  <a:srgbClr val="FFFFFF"/>
                </a:solidFill>
                <a:latin typeface="Bitter"/>
                <a:ea typeface="Bitter"/>
                <a:cs typeface="Bitter"/>
                <a:sym typeface="Bitter"/>
              </a:rPr>
              <a:t>C</a:t>
            </a:r>
            <a:endParaRPr b="1" i="0" sz="1000" u="none" cap="none" strike="noStrike">
              <a:solidFill>
                <a:srgbClr val="FFFFFF"/>
              </a:solidFill>
              <a:latin typeface="Bitter"/>
              <a:ea typeface="Bitter"/>
              <a:cs typeface="Bitter"/>
              <a:sym typeface="Bitter"/>
            </a:endParaRPr>
          </a:p>
        </p:txBody>
      </p:sp>
      <p:sp>
        <p:nvSpPr>
          <p:cNvPr id="391" name="Google Shape;391;g335e5722816_0_2"/>
          <p:cNvSpPr txBox="1"/>
          <p:nvPr/>
        </p:nvSpPr>
        <p:spPr>
          <a:xfrm>
            <a:off x="3515876" y="2661310"/>
            <a:ext cx="405600" cy="246300"/>
          </a:xfrm>
          <a:prstGeom prst="rect">
            <a:avLst/>
          </a:prstGeom>
          <a:noFill/>
          <a:ln>
            <a:noFill/>
          </a:ln>
        </p:spPr>
        <p:txBody>
          <a:bodyPr anchorCtr="0" anchor="t" bIns="45700" lIns="0" spcFirstLastPara="1" rIns="0" wrap="square" tIns="45700">
            <a:spAutoFit/>
          </a:bodyPr>
          <a:lstStyle/>
          <a:p>
            <a:pPr indent="0" lvl="0" marL="0" marR="0" rtl="0" algn="ctr">
              <a:lnSpc>
                <a:spcPct val="100000"/>
              </a:lnSpc>
              <a:spcBef>
                <a:spcPts val="0"/>
              </a:spcBef>
              <a:spcAft>
                <a:spcPts val="0"/>
              </a:spcAft>
              <a:buClr>
                <a:srgbClr val="000000"/>
              </a:buClr>
              <a:buSzPts val="1000"/>
              <a:buFont typeface="Arial"/>
              <a:buNone/>
            </a:pPr>
            <a:r>
              <a:rPr b="1" i="0" lang="en-US" sz="1000" u="none" cap="none" strike="noStrike">
                <a:solidFill>
                  <a:srgbClr val="FFFFFF"/>
                </a:solidFill>
                <a:latin typeface="Bitter"/>
                <a:ea typeface="Bitter"/>
                <a:cs typeface="Bitter"/>
                <a:sym typeface="Bitter"/>
              </a:rPr>
              <a:t>D</a:t>
            </a:r>
            <a:endParaRPr b="1" i="0" sz="1000" u="none" cap="none" strike="noStrike">
              <a:solidFill>
                <a:srgbClr val="FFFFFF"/>
              </a:solidFill>
              <a:latin typeface="Bitter"/>
              <a:ea typeface="Bitter"/>
              <a:cs typeface="Bitter"/>
              <a:sym typeface="Bitter"/>
            </a:endParaRPr>
          </a:p>
        </p:txBody>
      </p:sp>
      <p:sp>
        <p:nvSpPr>
          <p:cNvPr id="392" name="Google Shape;392;g335e5722816_0_2"/>
          <p:cNvSpPr txBox="1"/>
          <p:nvPr/>
        </p:nvSpPr>
        <p:spPr>
          <a:xfrm>
            <a:off x="4280300" y="2431913"/>
            <a:ext cx="948300" cy="846600"/>
          </a:xfrm>
          <a:prstGeom prst="rect">
            <a:avLst/>
          </a:prstGeom>
          <a:solidFill>
            <a:srgbClr val="E2E2E2"/>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700"/>
              <a:buFont typeface="Arial"/>
              <a:buNone/>
            </a:pPr>
            <a:r>
              <a:rPr b="1" i="0" lang="en-US" sz="700" u="none" cap="none" strike="noStrike">
                <a:solidFill>
                  <a:srgbClr val="000000"/>
                </a:solidFill>
                <a:latin typeface="Bitter"/>
                <a:ea typeface="Bitter"/>
                <a:cs typeface="Bitter"/>
                <a:sym typeface="Bitter"/>
              </a:rPr>
              <a:t>-Initial open coding </a:t>
            </a:r>
            <a:endParaRPr b="1" i="0" sz="700" u="none" cap="none" strike="noStrike">
              <a:solidFill>
                <a:srgbClr val="000000"/>
              </a:solidFill>
              <a:latin typeface="Bitter"/>
              <a:ea typeface="Bitter"/>
              <a:cs typeface="Bitter"/>
              <a:sym typeface="Bitter"/>
            </a:endParaRPr>
          </a:p>
          <a:p>
            <a:pPr indent="0" lvl="0" marL="0" marR="0" rtl="0" algn="ctr">
              <a:lnSpc>
                <a:spcPct val="100000"/>
              </a:lnSpc>
              <a:spcBef>
                <a:spcPts val="0"/>
              </a:spcBef>
              <a:spcAft>
                <a:spcPts val="0"/>
              </a:spcAft>
              <a:buClr>
                <a:srgbClr val="000000"/>
              </a:buClr>
              <a:buSzPts val="700"/>
              <a:buFont typeface="Arial"/>
              <a:buNone/>
            </a:pPr>
            <a:r>
              <a:rPr b="1" i="0" lang="en-US" sz="700" u="none" cap="none" strike="noStrike">
                <a:solidFill>
                  <a:srgbClr val="000000"/>
                </a:solidFill>
                <a:latin typeface="Bitter"/>
                <a:ea typeface="Bitter"/>
                <a:cs typeface="Bitter"/>
                <a:sym typeface="Bitter"/>
              </a:rPr>
              <a:t>-Drafting memos -Synthesizing themes </a:t>
            </a:r>
            <a:endParaRPr b="1" i="0" sz="700" u="none" cap="none" strike="noStrike">
              <a:solidFill>
                <a:srgbClr val="000000"/>
              </a:solidFill>
              <a:latin typeface="Bitter"/>
              <a:ea typeface="Bitter"/>
              <a:cs typeface="Bitter"/>
              <a:sym typeface="Bitter"/>
            </a:endParaRPr>
          </a:p>
          <a:p>
            <a:pPr indent="0" lvl="0" marL="0" marR="0" rtl="0" algn="ctr">
              <a:lnSpc>
                <a:spcPct val="100000"/>
              </a:lnSpc>
              <a:spcBef>
                <a:spcPts val="0"/>
              </a:spcBef>
              <a:spcAft>
                <a:spcPts val="0"/>
              </a:spcAft>
              <a:buClr>
                <a:srgbClr val="000000"/>
              </a:buClr>
              <a:buSzPts val="700"/>
              <a:buFont typeface="Arial"/>
              <a:buNone/>
            </a:pPr>
            <a:r>
              <a:rPr b="1" i="0" lang="en-US" sz="700" u="none" cap="none" strike="noStrike">
                <a:solidFill>
                  <a:srgbClr val="000000"/>
                </a:solidFill>
                <a:latin typeface="Bitter"/>
                <a:ea typeface="Bitter"/>
                <a:cs typeface="Bitter"/>
                <a:sym typeface="Bitter"/>
              </a:rPr>
              <a:t>-Organizing codes</a:t>
            </a:r>
            <a:endParaRPr b="1" i="0" sz="700" u="none" cap="none" strike="noStrike">
              <a:solidFill>
                <a:srgbClr val="FFFFFF"/>
              </a:solidFill>
              <a:latin typeface="Bitter"/>
              <a:ea typeface="Bitter"/>
              <a:cs typeface="Bitter"/>
              <a:sym typeface="Bitter"/>
            </a:endParaRPr>
          </a:p>
        </p:txBody>
      </p:sp>
      <p:sp>
        <p:nvSpPr>
          <p:cNvPr id="393" name="Google Shape;393;g335e5722816_0_2"/>
          <p:cNvSpPr txBox="1"/>
          <p:nvPr/>
        </p:nvSpPr>
        <p:spPr>
          <a:xfrm>
            <a:off x="3528157" y="1062451"/>
            <a:ext cx="825900" cy="2154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800"/>
              <a:buFont typeface="Arial"/>
              <a:buNone/>
            </a:pPr>
            <a:r>
              <a:rPr b="1" i="0" lang="en-US" sz="800" u="none" cap="none" strike="noStrike">
                <a:solidFill>
                  <a:srgbClr val="000000"/>
                </a:solidFill>
                <a:latin typeface="Bitter"/>
                <a:ea typeface="Bitter"/>
                <a:cs typeface="Bitter"/>
                <a:sym typeface="Bitter"/>
              </a:rPr>
              <a:t>Chat GPT</a:t>
            </a:r>
            <a:endParaRPr b="1" i="0" sz="800" u="none" cap="none" strike="noStrike">
              <a:solidFill>
                <a:srgbClr val="000000"/>
              </a:solidFill>
              <a:latin typeface="Bitter"/>
              <a:ea typeface="Bitter"/>
              <a:cs typeface="Bitter"/>
              <a:sym typeface="Bitter"/>
            </a:endParaRPr>
          </a:p>
        </p:txBody>
      </p:sp>
      <p:sp>
        <p:nvSpPr>
          <p:cNvPr id="394" name="Google Shape;394;g335e5722816_0_2"/>
          <p:cNvSpPr txBox="1"/>
          <p:nvPr/>
        </p:nvSpPr>
        <p:spPr>
          <a:xfrm>
            <a:off x="5087636" y="1062462"/>
            <a:ext cx="905400" cy="2154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800"/>
              <a:buFont typeface="Arial"/>
              <a:buNone/>
            </a:pPr>
            <a:r>
              <a:rPr b="1" i="0" lang="en-US" sz="800" u="none" cap="none" strike="noStrike">
                <a:solidFill>
                  <a:srgbClr val="000000"/>
                </a:solidFill>
                <a:latin typeface="Bitter"/>
                <a:ea typeface="Bitter"/>
                <a:cs typeface="Bitter"/>
                <a:sym typeface="Bitter"/>
              </a:rPr>
              <a:t>Gemini</a:t>
            </a:r>
            <a:endParaRPr b="1" i="0" sz="800" u="none" cap="none" strike="noStrike">
              <a:solidFill>
                <a:srgbClr val="000000"/>
              </a:solidFill>
              <a:latin typeface="Bitter"/>
              <a:ea typeface="Bitter"/>
              <a:cs typeface="Bitter"/>
              <a:sym typeface="Bitter"/>
            </a:endParaRPr>
          </a:p>
        </p:txBody>
      </p:sp>
      <p:sp>
        <p:nvSpPr>
          <p:cNvPr id="395" name="Google Shape;395;g335e5722816_0_2"/>
          <p:cNvSpPr txBox="1"/>
          <p:nvPr/>
        </p:nvSpPr>
        <p:spPr>
          <a:xfrm>
            <a:off x="3160494" y="3484855"/>
            <a:ext cx="825900" cy="2154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800"/>
              <a:buFont typeface="Arial"/>
              <a:buNone/>
            </a:pPr>
            <a:r>
              <a:rPr b="1" i="0" lang="en-US" sz="800" u="none" cap="none" strike="noStrike">
                <a:solidFill>
                  <a:srgbClr val="000000"/>
                </a:solidFill>
                <a:latin typeface="Bitter"/>
                <a:ea typeface="Bitter"/>
                <a:cs typeface="Bitter"/>
                <a:sym typeface="Bitter"/>
              </a:rPr>
              <a:t>Copilot</a:t>
            </a:r>
            <a:endParaRPr b="1" i="0" sz="800" u="none" cap="none" strike="noStrike">
              <a:solidFill>
                <a:srgbClr val="000000"/>
              </a:solidFill>
              <a:latin typeface="Bitter"/>
              <a:ea typeface="Bitter"/>
              <a:cs typeface="Bitter"/>
              <a:sym typeface="Bitter"/>
            </a:endParaRPr>
          </a:p>
        </p:txBody>
      </p:sp>
      <p:sp>
        <p:nvSpPr>
          <p:cNvPr id="396" name="Google Shape;396;g335e5722816_0_2"/>
          <p:cNvSpPr txBox="1"/>
          <p:nvPr/>
        </p:nvSpPr>
        <p:spPr>
          <a:xfrm>
            <a:off x="5481686" y="3440552"/>
            <a:ext cx="905400" cy="2154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800"/>
              <a:buFont typeface="Arial"/>
              <a:buNone/>
            </a:pPr>
            <a:r>
              <a:rPr b="1" i="0" lang="en-US" sz="800" u="none" cap="none" strike="noStrike">
                <a:solidFill>
                  <a:srgbClr val="000000"/>
                </a:solidFill>
                <a:latin typeface="Bitter"/>
                <a:ea typeface="Bitter"/>
                <a:cs typeface="Bitter"/>
                <a:sym typeface="Bitter"/>
              </a:rPr>
              <a:t>NotebookLM</a:t>
            </a:r>
            <a:endParaRPr b="1" i="0" sz="800" u="none" cap="none" strike="noStrike">
              <a:solidFill>
                <a:srgbClr val="000000"/>
              </a:solidFill>
              <a:latin typeface="Bitter"/>
              <a:ea typeface="Bitter"/>
              <a:cs typeface="Bitter"/>
              <a:sym typeface="Bitter"/>
            </a:endParaRPr>
          </a:p>
        </p:txBody>
      </p:sp>
      <p:sp>
        <p:nvSpPr>
          <p:cNvPr id="397" name="Google Shape;397;g335e5722816_0_2"/>
          <p:cNvSpPr txBox="1"/>
          <p:nvPr/>
        </p:nvSpPr>
        <p:spPr>
          <a:xfrm>
            <a:off x="2912213" y="1359188"/>
            <a:ext cx="1330200" cy="792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650"/>
              <a:buFont typeface="Arial"/>
              <a:buNone/>
            </a:pPr>
            <a:r>
              <a:rPr b="0" i="0" lang="en-US" sz="650" u="none" cap="none" strike="noStrike">
                <a:solidFill>
                  <a:srgbClr val="000000"/>
                </a:solidFill>
                <a:latin typeface="Bitter"/>
                <a:ea typeface="Bitter"/>
                <a:cs typeface="Bitter"/>
                <a:sym typeface="Bitter"/>
              </a:rPr>
              <a:t>Flexible qualitative analysis using conversation.</a:t>
            </a:r>
            <a:endParaRPr b="0" i="0" sz="650" u="none" cap="none" strike="noStrike">
              <a:solidFill>
                <a:srgbClr val="000000"/>
              </a:solidFill>
              <a:latin typeface="Bitter"/>
              <a:ea typeface="Bitter"/>
              <a:cs typeface="Bitter"/>
              <a:sym typeface="Bitter"/>
            </a:endParaRPr>
          </a:p>
          <a:p>
            <a:pPr indent="0" lvl="0" marL="0" marR="0" rtl="0" algn="l">
              <a:lnSpc>
                <a:spcPct val="100000"/>
              </a:lnSpc>
              <a:spcBef>
                <a:spcPts val="0"/>
              </a:spcBef>
              <a:spcAft>
                <a:spcPts val="0"/>
              </a:spcAft>
              <a:buClr>
                <a:srgbClr val="000000"/>
              </a:buClr>
              <a:buSzPts val="650"/>
              <a:buFont typeface="Arial"/>
              <a:buNone/>
            </a:pPr>
            <a:r>
              <a:t/>
            </a:r>
            <a:endParaRPr b="0" i="0" sz="650" u="none" cap="none" strike="noStrike">
              <a:solidFill>
                <a:srgbClr val="000000"/>
              </a:solidFill>
              <a:latin typeface="Bitter"/>
              <a:ea typeface="Bitter"/>
              <a:cs typeface="Bitter"/>
              <a:sym typeface="Bitter"/>
            </a:endParaRPr>
          </a:p>
          <a:p>
            <a:pPr indent="0" lvl="0" marL="0" marR="0" rtl="0" algn="ctr">
              <a:lnSpc>
                <a:spcPct val="100000"/>
              </a:lnSpc>
              <a:spcBef>
                <a:spcPts val="0"/>
              </a:spcBef>
              <a:spcAft>
                <a:spcPts val="0"/>
              </a:spcAft>
              <a:buClr>
                <a:srgbClr val="000000"/>
              </a:buClr>
              <a:buSzPts val="650"/>
              <a:buFont typeface="Arial"/>
              <a:buNone/>
            </a:pPr>
            <a:r>
              <a:rPr b="0" i="0" lang="en-US" sz="650" u="none" cap="none" strike="noStrike">
                <a:solidFill>
                  <a:srgbClr val="000000"/>
                </a:solidFill>
                <a:latin typeface="Bitter"/>
                <a:ea typeface="Bitter"/>
                <a:cs typeface="Bitter"/>
                <a:sym typeface="Bitter"/>
              </a:rPr>
              <a:t>Integrates well with coding logic and pattern detection.</a:t>
            </a:r>
            <a:endParaRPr b="0" i="0" sz="650" u="none" cap="none" strike="noStrike">
              <a:solidFill>
                <a:srgbClr val="000000"/>
              </a:solidFill>
              <a:latin typeface="Bitter"/>
              <a:ea typeface="Bitter"/>
              <a:cs typeface="Bitter"/>
              <a:sym typeface="Bitter"/>
            </a:endParaRPr>
          </a:p>
          <a:p>
            <a:pPr indent="0" lvl="0" marL="0" marR="0" rtl="0" algn="ctr">
              <a:lnSpc>
                <a:spcPct val="100000"/>
              </a:lnSpc>
              <a:spcBef>
                <a:spcPts val="0"/>
              </a:spcBef>
              <a:spcAft>
                <a:spcPts val="0"/>
              </a:spcAft>
              <a:buClr>
                <a:srgbClr val="000000"/>
              </a:buClr>
              <a:buSzPts val="650"/>
              <a:buFont typeface="Arial"/>
              <a:buNone/>
            </a:pPr>
            <a:r>
              <a:t/>
            </a:r>
            <a:endParaRPr b="0" i="0" sz="650" u="none" cap="none" strike="noStrike">
              <a:solidFill>
                <a:srgbClr val="000000"/>
              </a:solidFill>
              <a:latin typeface="Bitter"/>
              <a:ea typeface="Bitter"/>
              <a:cs typeface="Bitter"/>
              <a:sym typeface="Bitter"/>
            </a:endParaRPr>
          </a:p>
          <a:p>
            <a:pPr indent="0" lvl="0" marL="0" marR="0" rtl="0" algn="ctr">
              <a:lnSpc>
                <a:spcPct val="100000"/>
              </a:lnSpc>
              <a:spcBef>
                <a:spcPts val="0"/>
              </a:spcBef>
              <a:spcAft>
                <a:spcPts val="0"/>
              </a:spcAft>
              <a:buClr>
                <a:srgbClr val="000000"/>
              </a:buClr>
              <a:buSzPts val="650"/>
              <a:buFont typeface="Arial"/>
              <a:buNone/>
            </a:pPr>
            <a:r>
              <a:rPr b="0" i="0" lang="en-US" sz="650" u="none" cap="none" strike="noStrike">
                <a:solidFill>
                  <a:srgbClr val="000000"/>
                </a:solidFill>
                <a:latin typeface="Bitter"/>
                <a:ea typeface="Bitter"/>
                <a:cs typeface="Bitter"/>
                <a:sym typeface="Bitter"/>
              </a:rPr>
              <a:t>Thematic exploration</a:t>
            </a:r>
            <a:endParaRPr b="0" i="0" sz="650" u="none" cap="none" strike="noStrike">
              <a:solidFill>
                <a:srgbClr val="000000"/>
              </a:solidFill>
              <a:latin typeface="Bitter"/>
              <a:ea typeface="Bitter"/>
              <a:cs typeface="Bitter"/>
              <a:sym typeface="Bitter"/>
            </a:endParaRPr>
          </a:p>
        </p:txBody>
      </p:sp>
      <p:sp>
        <p:nvSpPr>
          <p:cNvPr id="398" name="Google Shape;398;g335e5722816_0_2"/>
          <p:cNvSpPr txBox="1"/>
          <p:nvPr/>
        </p:nvSpPr>
        <p:spPr>
          <a:xfrm>
            <a:off x="5294800" y="1368900"/>
            <a:ext cx="1216500" cy="738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700"/>
              <a:buFont typeface="Arial"/>
              <a:buNone/>
            </a:pPr>
            <a:r>
              <a:rPr b="0" i="0" lang="en-US" sz="700" u="none" cap="none" strike="noStrike">
                <a:solidFill>
                  <a:srgbClr val="000000"/>
                </a:solidFill>
                <a:latin typeface="Bitter"/>
                <a:ea typeface="Bitter"/>
                <a:cs typeface="Bitter"/>
                <a:sym typeface="Bitter"/>
              </a:rPr>
              <a:t>Contextual awareness in document threads.</a:t>
            </a:r>
            <a:endParaRPr b="0" i="0" sz="700" u="none" cap="none" strike="noStrike">
              <a:solidFill>
                <a:srgbClr val="000000"/>
              </a:solidFill>
              <a:latin typeface="Bitter"/>
              <a:ea typeface="Bitter"/>
              <a:cs typeface="Bitter"/>
              <a:sym typeface="Bitter"/>
            </a:endParaRPr>
          </a:p>
          <a:p>
            <a:pPr indent="0" lvl="0" marL="0" marR="0" rtl="0" algn="ctr">
              <a:lnSpc>
                <a:spcPct val="100000"/>
              </a:lnSpc>
              <a:spcBef>
                <a:spcPts val="0"/>
              </a:spcBef>
              <a:spcAft>
                <a:spcPts val="0"/>
              </a:spcAft>
              <a:buClr>
                <a:srgbClr val="000000"/>
              </a:buClr>
              <a:buSzPts val="700"/>
              <a:buFont typeface="Arial"/>
              <a:buNone/>
            </a:pPr>
            <a:r>
              <a:t/>
            </a:r>
            <a:endParaRPr b="0" i="0" sz="700" u="none" cap="none" strike="noStrike">
              <a:solidFill>
                <a:srgbClr val="000000"/>
              </a:solidFill>
              <a:latin typeface="Bitter"/>
              <a:ea typeface="Bitter"/>
              <a:cs typeface="Bitter"/>
              <a:sym typeface="Bitter"/>
            </a:endParaRPr>
          </a:p>
          <a:p>
            <a:pPr indent="0" lvl="0" marL="0" marR="0" rtl="0" algn="ctr">
              <a:lnSpc>
                <a:spcPct val="100000"/>
              </a:lnSpc>
              <a:spcBef>
                <a:spcPts val="0"/>
              </a:spcBef>
              <a:spcAft>
                <a:spcPts val="0"/>
              </a:spcAft>
              <a:buClr>
                <a:srgbClr val="000000"/>
              </a:buClr>
              <a:buSzPts val="700"/>
              <a:buFont typeface="Arial"/>
              <a:buNone/>
            </a:pPr>
            <a:r>
              <a:rPr b="0" i="0" lang="en-US" sz="700" u="none" cap="none" strike="noStrike">
                <a:solidFill>
                  <a:srgbClr val="000000"/>
                </a:solidFill>
                <a:latin typeface="Bitter"/>
                <a:ea typeface="Bitter"/>
                <a:cs typeface="Bitter"/>
                <a:sym typeface="Bitter"/>
              </a:rPr>
              <a:t>Good for multi-document coding in Google Workspace.</a:t>
            </a:r>
            <a:endParaRPr b="0" i="0" sz="700" u="none" cap="none" strike="noStrike">
              <a:solidFill>
                <a:srgbClr val="000000"/>
              </a:solidFill>
              <a:latin typeface="Bitter"/>
              <a:ea typeface="Bitter"/>
              <a:cs typeface="Bitter"/>
              <a:sym typeface="Bitter"/>
            </a:endParaRPr>
          </a:p>
        </p:txBody>
      </p:sp>
      <p:sp>
        <p:nvSpPr>
          <p:cNvPr id="399" name="Google Shape;399;g335e5722816_0_2"/>
          <p:cNvSpPr txBox="1"/>
          <p:nvPr/>
        </p:nvSpPr>
        <p:spPr>
          <a:xfrm>
            <a:off x="5246175" y="3633200"/>
            <a:ext cx="1376400" cy="846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700"/>
              <a:buFont typeface="Arial"/>
              <a:buNone/>
            </a:pPr>
            <a:r>
              <a:rPr b="0" i="0" lang="en-US" sz="700" u="none" cap="none" strike="noStrike">
                <a:solidFill>
                  <a:srgbClr val="000000"/>
                </a:solidFill>
                <a:latin typeface="Bitter"/>
                <a:ea typeface="Bitter"/>
                <a:cs typeface="Bitter"/>
                <a:sym typeface="Bitter"/>
              </a:rPr>
              <a:t>Anchoring qualitative insights to specific citations or sources, which is crucial for academic rigor.</a:t>
            </a:r>
            <a:endParaRPr b="0" i="0" sz="700" u="none" cap="none" strike="noStrike">
              <a:solidFill>
                <a:srgbClr val="000000"/>
              </a:solidFill>
              <a:latin typeface="Bitter"/>
              <a:ea typeface="Bitter"/>
              <a:cs typeface="Bitter"/>
              <a:sym typeface="Bitter"/>
            </a:endParaRPr>
          </a:p>
          <a:p>
            <a:pPr indent="0" lvl="0" marL="0" marR="0" rtl="0" algn="ctr">
              <a:lnSpc>
                <a:spcPct val="100000"/>
              </a:lnSpc>
              <a:spcBef>
                <a:spcPts val="0"/>
              </a:spcBef>
              <a:spcAft>
                <a:spcPts val="0"/>
              </a:spcAft>
              <a:buClr>
                <a:srgbClr val="000000"/>
              </a:buClr>
              <a:buSzPts val="700"/>
              <a:buFont typeface="Arial"/>
              <a:buNone/>
            </a:pPr>
            <a:r>
              <a:t/>
            </a:r>
            <a:endParaRPr b="0" i="0" sz="700" u="none" cap="none" strike="noStrike">
              <a:solidFill>
                <a:srgbClr val="000000"/>
              </a:solidFill>
              <a:latin typeface="Bitter"/>
              <a:ea typeface="Bitter"/>
              <a:cs typeface="Bitter"/>
              <a:sym typeface="Bitter"/>
            </a:endParaRPr>
          </a:p>
          <a:p>
            <a:pPr indent="0" lvl="0" marL="0" marR="0" rtl="0" algn="ctr">
              <a:lnSpc>
                <a:spcPct val="100000"/>
              </a:lnSpc>
              <a:spcBef>
                <a:spcPts val="0"/>
              </a:spcBef>
              <a:spcAft>
                <a:spcPts val="0"/>
              </a:spcAft>
              <a:buClr>
                <a:srgbClr val="000000"/>
              </a:buClr>
              <a:buSzPts val="700"/>
              <a:buFont typeface="Arial"/>
              <a:buNone/>
            </a:pPr>
            <a:r>
              <a:rPr b="0" i="0" lang="en-US" sz="700" u="none" cap="none" strike="noStrike">
                <a:solidFill>
                  <a:srgbClr val="000000"/>
                </a:solidFill>
                <a:latin typeface="Bitter"/>
                <a:ea typeface="Bitter"/>
                <a:cs typeface="Bitter"/>
                <a:sym typeface="Bitter"/>
              </a:rPr>
              <a:t>More consistent sentiment coding</a:t>
            </a:r>
            <a:endParaRPr b="0" i="0" sz="700" u="none" cap="none" strike="noStrike">
              <a:solidFill>
                <a:srgbClr val="000000"/>
              </a:solidFill>
              <a:latin typeface="Bitter"/>
              <a:ea typeface="Bitter"/>
              <a:cs typeface="Bitter"/>
              <a:sym typeface="Bitter"/>
            </a:endParaRPr>
          </a:p>
        </p:txBody>
      </p:sp>
      <p:sp>
        <p:nvSpPr>
          <p:cNvPr id="400" name="Google Shape;400;g335e5722816_0_2"/>
          <p:cNvSpPr txBox="1"/>
          <p:nvPr/>
        </p:nvSpPr>
        <p:spPr>
          <a:xfrm>
            <a:off x="3019475" y="3677475"/>
            <a:ext cx="1216500" cy="846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700"/>
              <a:buFont typeface="Arial"/>
              <a:buNone/>
            </a:pPr>
            <a:r>
              <a:rPr b="0" i="0" lang="en-US" sz="700" u="none" cap="none" strike="noStrike">
                <a:solidFill>
                  <a:srgbClr val="000000"/>
                </a:solidFill>
                <a:latin typeface="Bitter"/>
                <a:ea typeface="Bitter"/>
                <a:cs typeface="Bitter"/>
                <a:sym typeface="Bitter"/>
              </a:rPr>
              <a:t>In-app document manipulation (e.g., tagging codes in Word or Excel), especially for enterprise teams.</a:t>
            </a:r>
            <a:endParaRPr b="0" i="0" sz="700" u="none" cap="none" strike="noStrike">
              <a:solidFill>
                <a:srgbClr val="000000"/>
              </a:solidFill>
              <a:latin typeface="Bitter"/>
              <a:ea typeface="Bitter"/>
              <a:cs typeface="Bitter"/>
              <a:sym typeface="Bitter"/>
            </a:endParaRPr>
          </a:p>
          <a:p>
            <a:pPr indent="0" lvl="0" marL="0" marR="0" rtl="0" algn="ctr">
              <a:lnSpc>
                <a:spcPct val="100000"/>
              </a:lnSpc>
              <a:spcBef>
                <a:spcPts val="0"/>
              </a:spcBef>
              <a:spcAft>
                <a:spcPts val="0"/>
              </a:spcAft>
              <a:buClr>
                <a:srgbClr val="000000"/>
              </a:buClr>
              <a:buSzPts val="700"/>
              <a:buFont typeface="Arial"/>
              <a:buNone/>
            </a:pPr>
            <a:r>
              <a:t/>
            </a:r>
            <a:endParaRPr b="0" i="0" sz="700" u="none" cap="none" strike="noStrike">
              <a:solidFill>
                <a:srgbClr val="000000"/>
              </a:solidFill>
              <a:latin typeface="Bitter"/>
              <a:ea typeface="Bitter"/>
              <a:cs typeface="Bitter"/>
              <a:sym typeface="Bitter"/>
            </a:endParaRPr>
          </a:p>
          <a:p>
            <a:pPr indent="0" lvl="0" marL="0" marR="0" rtl="0" algn="ctr">
              <a:lnSpc>
                <a:spcPct val="100000"/>
              </a:lnSpc>
              <a:spcBef>
                <a:spcPts val="0"/>
              </a:spcBef>
              <a:spcAft>
                <a:spcPts val="0"/>
              </a:spcAft>
              <a:buClr>
                <a:srgbClr val="000000"/>
              </a:buClr>
              <a:buSzPts val="700"/>
              <a:buFont typeface="Arial"/>
              <a:buNone/>
            </a:pPr>
            <a:r>
              <a:rPr b="0" i="0" lang="en-US" sz="700" u="none" cap="none" strike="noStrike">
                <a:solidFill>
                  <a:srgbClr val="000000"/>
                </a:solidFill>
                <a:latin typeface="Bitter"/>
                <a:ea typeface="Bitter"/>
                <a:cs typeface="Bitter"/>
                <a:sym typeface="Bitter"/>
              </a:rPr>
              <a:t>Closed loop.</a:t>
            </a:r>
            <a:endParaRPr b="0" i="0" sz="700" u="none" cap="none" strike="noStrike">
              <a:solidFill>
                <a:srgbClr val="000000"/>
              </a:solidFill>
              <a:latin typeface="Bitter"/>
              <a:ea typeface="Bitter"/>
              <a:cs typeface="Bitter"/>
              <a:sym typeface="Bitte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4" name="Shape 404"/>
        <p:cNvGrpSpPr/>
        <p:nvPr/>
      </p:nvGrpSpPr>
      <p:grpSpPr>
        <a:xfrm>
          <a:off x="0" y="0"/>
          <a:ext cx="0" cy="0"/>
          <a:chOff x="0" y="0"/>
          <a:chExt cx="0" cy="0"/>
        </a:xfrm>
      </p:grpSpPr>
      <p:graphicFrame>
        <p:nvGraphicFramePr>
          <p:cNvPr id="405" name="Google Shape;405;g335e5722816_0_130"/>
          <p:cNvGraphicFramePr/>
          <p:nvPr/>
        </p:nvGraphicFramePr>
        <p:xfrm>
          <a:off x="342900" y="289775"/>
          <a:ext cx="3000000" cy="3000000"/>
        </p:xfrm>
        <a:graphic>
          <a:graphicData uri="http://schemas.openxmlformats.org/drawingml/2006/table">
            <a:tbl>
              <a:tblPr>
                <a:noFill/>
                <a:tableStyleId>{5D1A58BF-A45E-4E31-A6B5-8FFB7DD6D48B}</a:tableStyleId>
              </a:tblPr>
              <a:tblGrid>
                <a:gridCol w="1107800"/>
                <a:gridCol w="4202300"/>
                <a:gridCol w="2924000"/>
              </a:tblGrid>
              <a:tr h="165100">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latin typeface="Bitter"/>
                        <a:ea typeface="Bitter"/>
                        <a:cs typeface="Bitter"/>
                        <a:sym typeface="Bitte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marR="0" rtl="0" algn="ctr">
                        <a:lnSpc>
                          <a:spcPct val="50000"/>
                        </a:lnSpc>
                        <a:spcBef>
                          <a:spcPts val="0"/>
                        </a:spcBef>
                        <a:spcAft>
                          <a:spcPts val="0"/>
                        </a:spcAft>
                        <a:buClr>
                          <a:srgbClr val="000000"/>
                        </a:buClr>
                        <a:buSzPts val="1300"/>
                        <a:buFont typeface="Arial"/>
                        <a:buNone/>
                      </a:pPr>
                      <a:r>
                        <a:rPr b="1" lang="en-US" sz="1300" u="none" cap="none" strike="noStrike">
                          <a:latin typeface="Bitter"/>
                          <a:ea typeface="Bitter"/>
                          <a:cs typeface="Bitter"/>
                          <a:sym typeface="Bitter"/>
                        </a:rPr>
                        <a:t>Pros</a:t>
                      </a:r>
                      <a:endParaRPr b="1" sz="1300" u="none" cap="none" strike="noStrike">
                        <a:latin typeface="Bitter"/>
                        <a:ea typeface="Bitter"/>
                        <a:cs typeface="Bitter"/>
                        <a:sym typeface="Bitter"/>
                      </a:endParaRPr>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marR="0" rtl="0" algn="ctr">
                        <a:lnSpc>
                          <a:spcPct val="50000"/>
                        </a:lnSpc>
                        <a:spcBef>
                          <a:spcPts val="0"/>
                        </a:spcBef>
                        <a:spcAft>
                          <a:spcPts val="0"/>
                        </a:spcAft>
                        <a:buClr>
                          <a:srgbClr val="000000"/>
                        </a:buClr>
                        <a:buSzPts val="1300"/>
                        <a:buFont typeface="Arial"/>
                        <a:buNone/>
                      </a:pPr>
                      <a:r>
                        <a:rPr b="1" lang="en-US" sz="1300" u="none" cap="none" strike="noStrike">
                          <a:latin typeface="Bitter"/>
                          <a:ea typeface="Bitter"/>
                          <a:cs typeface="Bitter"/>
                          <a:sym typeface="Bitter"/>
                        </a:rPr>
                        <a:t>Cons</a:t>
                      </a:r>
                      <a:endParaRPr b="1" sz="1300" u="none" cap="none" strike="noStrike">
                        <a:latin typeface="Bitter"/>
                        <a:ea typeface="Bitter"/>
                        <a:cs typeface="Bitter"/>
                        <a:sym typeface="Bitter"/>
                      </a:endParaRPr>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r h="793725">
                <a:tc>
                  <a:txBody>
                    <a:bodyPr/>
                    <a:lstStyle/>
                    <a:p>
                      <a:pPr indent="0" lvl="0" marL="0" marR="0" rtl="0" algn="l">
                        <a:lnSpc>
                          <a:spcPct val="100000"/>
                        </a:lnSpc>
                        <a:spcBef>
                          <a:spcPts val="0"/>
                        </a:spcBef>
                        <a:spcAft>
                          <a:spcPts val="0"/>
                        </a:spcAft>
                        <a:buClr>
                          <a:srgbClr val="000000"/>
                        </a:buClr>
                        <a:buSzPts val="1200"/>
                        <a:buFont typeface="Arial"/>
                        <a:buNone/>
                      </a:pPr>
                      <a:r>
                        <a:rPr lang="en-US" sz="1200" u="none" cap="none" strike="noStrike">
                          <a:latin typeface="Bitter"/>
                          <a:ea typeface="Bitter"/>
                          <a:cs typeface="Bitter"/>
                          <a:sym typeface="Bitter"/>
                        </a:rPr>
                        <a:t>ChatGPT</a:t>
                      </a:r>
                      <a:endParaRPr sz="1200" u="none" cap="none" strike="noStrike">
                        <a:latin typeface="Bitter"/>
                        <a:ea typeface="Bitter"/>
                        <a:cs typeface="Bitter"/>
                        <a:sym typeface="Bitter"/>
                      </a:endParaRPr>
                    </a:p>
                  </a:txBody>
                  <a:tcPr marT="91425" marB="91425" marR="91425" marL="91425" anchor="ctr">
                    <a:lnL cap="flat" cmpd="sng" w="9525">
                      <a:solidFill>
                        <a:srgbClr val="9E9E9E">
                          <a:alpha val="0"/>
                        </a:srgbClr>
                      </a:solidFill>
                      <a:prstDash val="solid"/>
                      <a:round/>
                      <a:headEnd len="sm" w="sm" type="none"/>
                      <a:tailEnd len="sm" w="sm" type="none"/>
                    </a:lnL>
                    <a:lnT cap="flat" cmpd="sng" w="9525">
                      <a:solidFill>
                        <a:srgbClr val="9E9E9E">
                          <a:alpha val="0"/>
                        </a:srgbClr>
                      </a:solidFill>
                      <a:prstDash val="solid"/>
                      <a:round/>
                      <a:headEnd len="sm" w="sm" type="none"/>
                      <a:tailEnd len="sm" w="sm" type="none"/>
                    </a:lnT>
                  </a:tcPr>
                </a:tc>
                <a:tc>
                  <a:txBody>
                    <a:bodyPr/>
                    <a:lstStyle/>
                    <a:p>
                      <a:pPr indent="0" lvl="0" marL="0" marR="0" rtl="0" algn="l">
                        <a:lnSpc>
                          <a:spcPct val="100000"/>
                        </a:lnSpc>
                        <a:spcBef>
                          <a:spcPts val="0"/>
                        </a:spcBef>
                        <a:spcAft>
                          <a:spcPts val="0"/>
                        </a:spcAft>
                        <a:buClr>
                          <a:srgbClr val="000000"/>
                        </a:buClr>
                        <a:buSzPts val="600"/>
                        <a:buFont typeface="Arial"/>
                        <a:buNone/>
                      </a:pPr>
                      <a:r>
                        <a:rPr lang="en-US" sz="600" u="none" cap="none" strike="noStrike">
                          <a:latin typeface="Bitter"/>
                          <a:ea typeface="Bitter"/>
                          <a:cs typeface="Bitter"/>
                          <a:sym typeface="Bitter"/>
                        </a:rPr>
                        <a:t>Conversational refinement: “Does this quote fit the theme of resilience?”</a:t>
                      </a:r>
                      <a:endParaRPr sz="600" u="none" cap="none" strike="noStrike">
                        <a:latin typeface="Bitter"/>
                        <a:ea typeface="Bitter"/>
                        <a:cs typeface="Bitter"/>
                        <a:sym typeface="Bitter"/>
                      </a:endParaRPr>
                    </a:p>
                    <a:p>
                      <a:pPr indent="0" lvl="0" marL="0" marR="0" rtl="0" algn="l">
                        <a:lnSpc>
                          <a:spcPct val="100000"/>
                        </a:lnSpc>
                        <a:spcBef>
                          <a:spcPts val="0"/>
                        </a:spcBef>
                        <a:spcAft>
                          <a:spcPts val="0"/>
                        </a:spcAft>
                        <a:buClr>
                          <a:srgbClr val="000000"/>
                        </a:buClr>
                        <a:buSzPts val="600"/>
                        <a:buFont typeface="Arial"/>
                        <a:buNone/>
                      </a:pPr>
                      <a:r>
                        <a:t/>
                      </a:r>
                      <a:endParaRPr sz="600" u="none" cap="none" strike="noStrike">
                        <a:latin typeface="Bitter"/>
                        <a:ea typeface="Bitter"/>
                        <a:cs typeface="Bitter"/>
                        <a:sym typeface="Bitter"/>
                      </a:endParaRPr>
                    </a:p>
                    <a:p>
                      <a:pPr indent="0" lvl="0" marL="0" marR="0" rtl="0" algn="l">
                        <a:lnSpc>
                          <a:spcPct val="100000"/>
                        </a:lnSpc>
                        <a:spcBef>
                          <a:spcPts val="0"/>
                        </a:spcBef>
                        <a:spcAft>
                          <a:spcPts val="0"/>
                        </a:spcAft>
                        <a:buClr>
                          <a:srgbClr val="000000"/>
                        </a:buClr>
                        <a:buSzPts val="600"/>
                        <a:buFont typeface="Arial"/>
                        <a:buNone/>
                      </a:pPr>
                      <a:r>
                        <a:rPr lang="en-US" sz="600" u="none" cap="none" strike="noStrike">
                          <a:latin typeface="Bitter"/>
                          <a:ea typeface="Bitter"/>
                          <a:cs typeface="Bitter"/>
                          <a:sym typeface="Bitter"/>
                        </a:rPr>
                        <a:t>Flexible coding logic: Supports development of codebooks, categories, and rules for inclusion/exclusion.</a:t>
                      </a:r>
                      <a:endParaRPr sz="600" u="none" cap="none" strike="noStrike">
                        <a:latin typeface="Bitter"/>
                        <a:ea typeface="Bitter"/>
                        <a:cs typeface="Bitter"/>
                        <a:sym typeface="Bitter"/>
                      </a:endParaRPr>
                    </a:p>
                    <a:p>
                      <a:pPr indent="0" lvl="0" marL="0" marR="0" rtl="0" algn="l">
                        <a:lnSpc>
                          <a:spcPct val="100000"/>
                        </a:lnSpc>
                        <a:spcBef>
                          <a:spcPts val="0"/>
                        </a:spcBef>
                        <a:spcAft>
                          <a:spcPts val="0"/>
                        </a:spcAft>
                        <a:buClr>
                          <a:srgbClr val="000000"/>
                        </a:buClr>
                        <a:buSzPts val="600"/>
                        <a:buFont typeface="Arial"/>
                        <a:buNone/>
                      </a:pPr>
                      <a:r>
                        <a:t/>
                      </a:r>
                      <a:endParaRPr sz="600" u="none" cap="none" strike="noStrike">
                        <a:latin typeface="Bitter"/>
                        <a:ea typeface="Bitter"/>
                        <a:cs typeface="Bitter"/>
                        <a:sym typeface="Bitter"/>
                      </a:endParaRPr>
                    </a:p>
                    <a:p>
                      <a:pPr indent="0" lvl="0" marL="0" marR="0" rtl="0" algn="l">
                        <a:lnSpc>
                          <a:spcPct val="100000"/>
                        </a:lnSpc>
                        <a:spcBef>
                          <a:spcPts val="0"/>
                        </a:spcBef>
                        <a:spcAft>
                          <a:spcPts val="0"/>
                        </a:spcAft>
                        <a:buClr>
                          <a:srgbClr val="000000"/>
                        </a:buClr>
                        <a:buSzPts val="600"/>
                        <a:buFont typeface="Arial"/>
                        <a:buNone/>
                      </a:pPr>
                      <a:r>
                        <a:rPr lang="en-US" sz="600" u="none" cap="none" strike="noStrike">
                          <a:latin typeface="Bitter"/>
                          <a:ea typeface="Bitter"/>
                          <a:cs typeface="Bitter"/>
                          <a:sym typeface="Bitter"/>
                        </a:rPr>
                        <a:t>Bulk text analysis: Handles long interview transcripts, breaks them into themes, and suggests analytical memos.</a:t>
                      </a:r>
                      <a:endParaRPr sz="600" u="none" cap="none" strike="noStrike">
                        <a:latin typeface="Bitter"/>
                        <a:ea typeface="Bitter"/>
                        <a:cs typeface="Bitter"/>
                        <a:sym typeface="Bitter"/>
                      </a:endParaRPr>
                    </a:p>
                    <a:p>
                      <a:pPr indent="0" lvl="0" marL="0" marR="0" rtl="0" algn="l">
                        <a:lnSpc>
                          <a:spcPct val="100000"/>
                        </a:lnSpc>
                        <a:spcBef>
                          <a:spcPts val="0"/>
                        </a:spcBef>
                        <a:spcAft>
                          <a:spcPts val="0"/>
                        </a:spcAft>
                        <a:buClr>
                          <a:srgbClr val="000000"/>
                        </a:buClr>
                        <a:buSzPts val="600"/>
                        <a:buFont typeface="Arial"/>
                        <a:buNone/>
                      </a:pPr>
                      <a:r>
                        <a:t/>
                      </a:r>
                      <a:endParaRPr sz="600" u="none" cap="none" strike="noStrike">
                        <a:latin typeface="Bitter"/>
                        <a:ea typeface="Bitter"/>
                        <a:cs typeface="Bitter"/>
                        <a:sym typeface="Bitter"/>
                      </a:endParaRPr>
                    </a:p>
                    <a:p>
                      <a:pPr indent="0" lvl="0" marL="0" marR="0" rtl="0" algn="l">
                        <a:lnSpc>
                          <a:spcPct val="100000"/>
                        </a:lnSpc>
                        <a:spcBef>
                          <a:spcPts val="0"/>
                        </a:spcBef>
                        <a:spcAft>
                          <a:spcPts val="0"/>
                        </a:spcAft>
                        <a:buClr>
                          <a:srgbClr val="000000"/>
                        </a:buClr>
                        <a:buSzPts val="600"/>
                        <a:buFont typeface="Arial"/>
                        <a:buNone/>
                      </a:pPr>
                      <a:r>
                        <a:rPr lang="en-US" sz="600" u="none" cap="none" strike="noStrike">
                          <a:latin typeface="Bitter"/>
                          <a:ea typeface="Bitter"/>
                          <a:cs typeface="Bitter"/>
                          <a:sym typeface="Bitter"/>
                        </a:rPr>
                        <a:t>Custom workflows: “Organize these themes hierarchically.”</a:t>
                      </a:r>
                      <a:endParaRPr sz="600" u="none" cap="none" strike="noStrike">
                        <a:latin typeface="Bitter"/>
                        <a:ea typeface="Bitter"/>
                        <a:cs typeface="Bitter"/>
                        <a:sym typeface="Bitter"/>
                      </a:endParaRPr>
                    </a:p>
                  </a:txBody>
                  <a:tcPr marT="91425" marB="91425" marR="91425" marL="91425">
                    <a:lnT cap="flat" cmpd="sng" w="9525">
                      <a:solidFill>
                        <a:schemeClr val="dk1"/>
                      </a:solidFill>
                      <a:prstDash val="solid"/>
                      <a:round/>
                      <a:headEnd len="sm" w="sm" type="none"/>
                      <a:tailEnd len="sm" w="sm" type="none"/>
                    </a:lnT>
                  </a:tcPr>
                </a:tc>
                <a:tc>
                  <a:txBody>
                    <a:bodyPr/>
                    <a:lstStyle/>
                    <a:p>
                      <a:pPr indent="0" lvl="0" marL="0" marR="0" rtl="0" algn="l">
                        <a:lnSpc>
                          <a:spcPct val="100000"/>
                        </a:lnSpc>
                        <a:spcBef>
                          <a:spcPts val="0"/>
                        </a:spcBef>
                        <a:spcAft>
                          <a:spcPts val="0"/>
                        </a:spcAft>
                        <a:buClr>
                          <a:srgbClr val="000000"/>
                        </a:buClr>
                        <a:buSzPts val="600"/>
                        <a:buFont typeface="Arial"/>
                        <a:buNone/>
                      </a:pPr>
                      <a:r>
                        <a:rPr lang="en-US" sz="600" u="none" cap="none" strike="noStrike">
                          <a:latin typeface="Bitter"/>
                          <a:ea typeface="Bitter"/>
                          <a:cs typeface="Bitter"/>
                          <a:sym typeface="Bitter"/>
                        </a:rPr>
                        <a:t>No document memory: Doesn't retain state between long uploads unless using advanced modes (e.g., Code Interpreter or file uploads).</a:t>
                      </a:r>
                      <a:endParaRPr sz="600" u="none" cap="none" strike="noStrike">
                        <a:latin typeface="Bitter"/>
                        <a:ea typeface="Bitter"/>
                        <a:cs typeface="Bitter"/>
                        <a:sym typeface="Bitter"/>
                      </a:endParaRPr>
                    </a:p>
                    <a:p>
                      <a:pPr indent="0" lvl="0" marL="0" marR="0" rtl="0" algn="l">
                        <a:lnSpc>
                          <a:spcPct val="100000"/>
                        </a:lnSpc>
                        <a:spcBef>
                          <a:spcPts val="0"/>
                        </a:spcBef>
                        <a:spcAft>
                          <a:spcPts val="0"/>
                        </a:spcAft>
                        <a:buClr>
                          <a:srgbClr val="000000"/>
                        </a:buClr>
                        <a:buSzPts val="600"/>
                        <a:buFont typeface="Arial"/>
                        <a:buNone/>
                      </a:pPr>
                      <a:r>
                        <a:t/>
                      </a:r>
                      <a:endParaRPr sz="600" u="none" cap="none" strike="noStrike">
                        <a:latin typeface="Bitter"/>
                        <a:ea typeface="Bitter"/>
                        <a:cs typeface="Bitter"/>
                        <a:sym typeface="Bitter"/>
                      </a:endParaRPr>
                    </a:p>
                    <a:p>
                      <a:pPr indent="0" lvl="0" marL="0" marR="0" rtl="0" algn="l">
                        <a:lnSpc>
                          <a:spcPct val="100000"/>
                        </a:lnSpc>
                        <a:spcBef>
                          <a:spcPts val="0"/>
                        </a:spcBef>
                        <a:spcAft>
                          <a:spcPts val="0"/>
                        </a:spcAft>
                        <a:buClr>
                          <a:srgbClr val="000000"/>
                        </a:buClr>
                        <a:buSzPts val="600"/>
                        <a:buFont typeface="Arial"/>
                        <a:buNone/>
                      </a:pPr>
                      <a:r>
                        <a:rPr lang="en-US" sz="600" u="none" cap="none" strike="noStrike">
                          <a:latin typeface="Bitter"/>
                          <a:ea typeface="Bitter"/>
                          <a:cs typeface="Bitter"/>
                          <a:sym typeface="Bitter"/>
                        </a:rPr>
                        <a:t>Limited document anchoring: Doesn’t automatically reference source files (like NotebookLM).</a:t>
                      </a:r>
                      <a:endParaRPr sz="600" u="none" cap="none" strike="noStrike">
                        <a:latin typeface="Bitter"/>
                        <a:ea typeface="Bitter"/>
                        <a:cs typeface="Bitter"/>
                        <a:sym typeface="Bitter"/>
                      </a:endParaRPr>
                    </a:p>
                    <a:p>
                      <a:pPr indent="0" lvl="0" marL="0" marR="0" rtl="0" algn="l">
                        <a:lnSpc>
                          <a:spcPct val="100000"/>
                        </a:lnSpc>
                        <a:spcBef>
                          <a:spcPts val="0"/>
                        </a:spcBef>
                        <a:spcAft>
                          <a:spcPts val="0"/>
                        </a:spcAft>
                        <a:buClr>
                          <a:srgbClr val="000000"/>
                        </a:buClr>
                        <a:buSzPts val="600"/>
                        <a:buFont typeface="Arial"/>
                        <a:buNone/>
                      </a:pPr>
                      <a:r>
                        <a:t/>
                      </a:r>
                      <a:endParaRPr sz="600" u="none" cap="none" strike="noStrike">
                        <a:latin typeface="Bitter"/>
                        <a:ea typeface="Bitter"/>
                        <a:cs typeface="Bitter"/>
                        <a:sym typeface="Bitter"/>
                      </a:endParaRPr>
                    </a:p>
                    <a:p>
                      <a:pPr indent="0" lvl="0" marL="0" marR="0" rtl="0" algn="l">
                        <a:lnSpc>
                          <a:spcPct val="100000"/>
                        </a:lnSpc>
                        <a:spcBef>
                          <a:spcPts val="0"/>
                        </a:spcBef>
                        <a:spcAft>
                          <a:spcPts val="0"/>
                        </a:spcAft>
                        <a:buClr>
                          <a:srgbClr val="000000"/>
                        </a:buClr>
                        <a:buSzPts val="600"/>
                        <a:buFont typeface="Arial"/>
                        <a:buNone/>
                      </a:pPr>
                      <a:r>
                        <a:rPr lang="en-US" sz="600" u="none" cap="none" strike="noStrike">
                          <a:latin typeface="Bitter"/>
                          <a:ea typeface="Bitter"/>
                          <a:cs typeface="Bitter"/>
                          <a:sym typeface="Bitter"/>
                        </a:rPr>
                        <a:t>Output may need manual verification: Especially when applying codes across large sets of text.</a:t>
                      </a:r>
                      <a:endParaRPr sz="600" u="none" cap="none" strike="noStrike">
                        <a:latin typeface="Bitter"/>
                        <a:ea typeface="Bitter"/>
                        <a:cs typeface="Bitter"/>
                        <a:sym typeface="Bitter"/>
                      </a:endParaRPr>
                    </a:p>
                  </a:txBody>
                  <a:tcPr marT="91425" marB="91425" marR="91425" marL="91425">
                    <a:lnT cap="flat" cmpd="sng" w="9525">
                      <a:solidFill>
                        <a:srgbClr val="9E9E9E">
                          <a:alpha val="0"/>
                        </a:srgbClr>
                      </a:solidFill>
                      <a:prstDash val="solid"/>
                      <a:round/>
                      <a:headEnd len="sm" w="sm" type="none"/>
                      <a:tailEnd len="sm" w="sm" type="none"/>
                    </a:lnT>
                  </a:tcPr>
                </a:tc>
              </a:tr>
              <a:tr h="793725">
                <a:tc>
                  <a:txBody>
                    <a:bodyPr/>
                    <a:lstStyle/>
                    <a:p>
                      <a:pPr indent="0" lvl="0" marL="0" marR="0" rtl="0" algn="l">
                        <a:lnSpc>
                          <a:spcPct val="100000"/>
                        </a:lnSpc>
                        <a:spcBef>
                          <a:spcPts val="0"/>
                        </a:spcBef>
                        <a:spcAft>
                          <a:spcPts val="0"/>
                        </a:spcAft>
                        <a:buClr>
                          <a:srgbClr val="000000"/>
                        </a:buClr>
                        <a:buSzPts val="1200"/>
                        <a:buFont typeface="Arial"/>
                        <a:buNone/>
                      </a:pPr>
                      <a:r>
                        <a:rPr lang="en-US" sz="1200" u="none" cap="none" strike="noStrike">
                          <a:latin typeface="Bitter"/>
                          <a:ea typeface="Bitter"/>
                          <a:cs typeface="Bitter"/>
                          <a:sym typeface="Bitter"/>
                        </a:rPr>
                        <a:t>CoPilot</a:t>
                      </a:r>
                      <a:endParaRPr sz="1200" u="none" cap="none" strike="noStrike">
                        <a:latin typeface="Bitter"/>
                        <a:ea typeface="Bitter"/>
                        <a:cs typeface="Bitter"/>
                        <a:sym typeface="Bitter"/>
                      </a:endParaRPr>
                    </a:p>
                  </a:txBody>
                  <a:tcPr marT="91425" marB="91425" marR="91425" marL="91425" anchor="ctr">
                    <a:lnL cap="flat" cmpd="sng" w="9525">
                      <a:solidFill>
                        <a:srgbClr val="9E9E9E">
                          <a:alpha val="0"/>
                        </a:srgbClr>
                      </a:solidFill>
                      <a:prstDash val="solid"/>
                      <a:round/>
                      <a:headEnd len="sm" w="sm" type="none"/>
                      <a:tailEnd len="sm" w="sm" type="none"/>
                    </a:lnL>
                  </a:tcPr>
                </a:tc>
                <a:tc>
                  <a:txBody>
                    <a:bodyPr/>
                    <a:lstStyle/>
                    <a:p>
                      <a:pPr indent="0" lvl="0" marL="0" marR="0" rtl="0" algn="l">
                        <a:lnSpc>
                          <a:spcPct val="100000"/>
                        </a:lnSpc>
                        <a:spcBef>
                          <a:spcPts val="0"/>
                        </a:spcBef>
                        <a:spcAft>
                          <a:spcPts val="0"/>
                        </a:spcAft>
                        <a:buClr>
                          <a:srgbClr val="000000"/>
                        </a:buClr>
                        <a:buSzPts val="600"/>
                        <a:buFont typeface="Arial"/>
                        <a:buNone/>
                      </a:pPr>
                      <a:r>
                        <a:rPr lang="en-US" sz="600" u="none" cap="none" strike="noStrike">
                          <a:latin typeface="Bitter"/>
                          <a:ea typeface="Bitter"/>
                          <a:cs typeface="Bitter"/>
                          <a:sym typeface="Bitter"/>
                        </a:rPr>
                        <a:t>In-app tagging and automation: Works in Word and Excel to insert, tag, and highlight text segments with specific codes.</a:t>
                      </a:r>
                      <a:endParaRPr sz="600" u="none" cap="none" strike="noStrike">
                        <a:latin typeface="Bitter"/>
                        <a:ea typeface="Bitter"/>
                        <a:cs typeface="Bitter"/>
                        <a:sym typeface="Bitter"/>
                      </a:endParaRPr>
                    </a:p>
                    <a:p>
                      <a:pPr indent="0" lvl="0" marL="0" marR="0" rtl="0" algn="l">
                        <a:lnSpc>
                          <a:spcPct val="100000"/>
                        </a:lnSpc>
                        <a:spcBef>
                          <a:spcPts val="0"/>
                        </a:spcBef>
                        <a:spcAft>
                          <a:spcPts val="0"/>
                        </a:spcAft>
                        <a:buClr>
                          <a:srgbClr val="000000"/>
                        </a:buClr>
                        <a:buSzPts val="600"/>
                        <a:buFont typeface="Arial"/>
                        <a:buNone/>
                      </a:pPr>
                      <a:r>
                        <a:t/>
                      </a:r>
                      <a:endParaRPr sz="600" u="none" cap="none" strike="noStrike">
                        <a:latin typeface="Bitter"/>
                        <a:ea typeface="Bitter"/>
                        <a:cs typeface="Bitter"/>
                        <a:sym typeface="Bitter"/>
                      </a:endParaRPr>
                    </a:p>
                    <a:p>
                      <a:pPr indent="0" lvl="0" marL="0" marR="0" rtl="0" algn="l">
                        <a:lnSpc>
                          <a:spcPct val="100000"/>
                        </a:lnSpc>
                        <a:spcBef>
                          <a:spcPts val="0"/>
                        </a:spcBef>
                        <a:spcAft>
                          <a:spcPts val="0"/>
                        </a:spcAft>
                        <a:buClr>
                          <a:srgbClr val="000000"/>
                        </a:buClr>
                        <a:buSzPts val="600"/>
                        <a:buFont typeface="Arial"/>
                        <a:buNone/>
                      </a:pPr>
                      <a:r>
                        <a:rPr lang="en-US" sz="600" u="none" cap="none" strike="noStrike">
                          <a:latin typeface="Bitter"/>
                          <a:ea typeface="Bitter"/>
                          <a:cs typeface="Bitter"/>
                          <a:sym typeface="Bitter"/>
                        </a:rPr>
                        <a:t>Powerful in structured data: Can apply qualitative codes across surveys, interview matrices, etc., using formulas or macros.</a:t>
                      </a:r>
                      <a:endParaRPr sz="600" u="none" cap="none" strike="noStrike">
                        <a:latin typeface="Bitter"/>
                        <a:ea typeface="Bitter"/>
                        <a:cs typeface="Bitter"/>
                        <a:sym typeface="Bitter"/>
                      </a:endParaRPr>
                    </a:p>
                    <a:p>
                      <a:pPr indent="0" lvl="0" marL="0" marR="0" rtl="0" algn="l">
                        <a:lnSpc>
                          <a:spcPct val="100000"/>
                        </a:lnSpc>
                        <a:spcBef>
                          <a:spcPts val="0"/>
                        </a:spcBef>
                        <a:spcAft>
                          <a:spcPts val="0"/>
                        </a:spcAft>
                        <a:buClr>
                          <a:srgbClr val="000000"/>
                        </a:buClr>
                        <a:buSzPts val="600"/>
                        <a:buFont typeface="Arial"/>
                        <a:buNone/>
                      </a:pPr>
                      <a:r>
                        <a:t/>
                      </a:r>
                      <a:endParaRPr sz="600" u="none" cap="none" strike="noStrike">
                        <a:latin typeface="Bitter"/>
                        <a:ea typeface="Bitter"/>
                        <a:cs typeface="Bitter"/>
                        <a:sym typeface="Bitter"/>
                      </a:endParaRPr>
                    </a:p>
                    <a:p>
                      <a:pPr indent="0" lvl="0" marL="0" marR="0" rtl="0" algn="l">
                        <a:lnSpc>
                          <a:spcPct val="100000"/>
                        </a:lnSpc>
                        <a:spcBef>
                          <a:spcPts val="0"/>
                        </a:spcBef>
                        <a:spcAft>
                          <a:spcPts val="0"/>
                        </a:spcAft>
                        <a:buClr>
                          <a:srgbClr val="000000"/>
                        </a:buClr>
                        <a:buSzPts val="600"/>
                        <a:buFont typeface="Arial"/>
                        <a:buNone/>
                      </a:pPr>
                      <a:r>
                        <a:rPr lang="en-US" sz="600" u="none" cap="none" strike="noStrike">
                          <a:latin typeface="Bitter"/>
                          <a:ea typeface="Bitter"/>
                          <a:cs typeface="Bitter"/>
                          <a:sym typeface="Bitter"/>
                        </a:rPr>
                        <a:t>Integration with Teams/SharePoint: Great for collaborative coding in enterprise or institutional settings.</a:t>
                      </a:r>
                      <a:endParaRPr sz="600" u="none" cap="none" strike="noStrike">
                        <a:latin typeface="Bitter"/>
                        <a:ea typeface="Bitter"/>
                        <a:cs typeface="Bitter"/>
                        <a:sym typeface="Bitter"/>
                      </a:endParaRPr>
                    </a:p>
                    <a:p>
                      <a:pPr indent="0" lvl="0" marL="0" marR="0" rtl="0" algn="l">
                        <a:lnSpc>
                          <a:spcPct val="100000"/>
                        </a:lnSpc>
                        <a:spcBef>
                          <a:spcPts val="0"/>
                        </a:spcBef>
                        <a:spcAft>
                          <a:spcPts val="0"/>
                        </a:spcAft>
                        <a:buClr>
                          <a:srgbClr val="000000"/>
                        </a:buClr>
                        <a:buSzPts val="600"/>
                        <a:buFont typeface="Arial"/>
                        <a:buNone/>
                      </a:pPr>
                      <a:r>
                        <a:t/>
                      </a:r>
                      <a:endParaRPr sz="600" u="none" cap="none" strike="noStrike">
                        <a:latin typeface="Bitter"/>
                        <a:ea typeface="Bitter"/>
                        <a:cs typeface="Bitter"/>
                        <a:sym typeface="Bitter"/>
                      </a:endParaRPr>
                    </a:p>
                    <a:p>
                      <a:pPr indent="0" lvl="0" marL="0" marR="0" rtl="0" algn="l">
                        <a:lnSpc>
                          <a:spcPct val="100000"/>
                        </a:lnSpc>
                        <a:spcBef>
                          <a:spcPts val="0"/>
                        </a:spcBef>
                        <a:spcAft>
                          <a:spcPts val="0"/>
                        </a:spcAft>
                        <a:buClr>
                          <a:srgbClr val="000000"/>
                        </a:buClr>
                        <a:buSzPts val="600"/>
                        <a:buFont typeface="Arial"/>
                        <a:buNone/>
                      </a:pPr>
                      <a:r>
                        <a:rPr lang="en-US" sz="600" u="none" cap="none" strike="noStrike">
                          <a:latin typeface="Bitter"/>
                          <a:ea typeface="Bitter"/>
                          <a:cs typeface="Bitter"/>
                          <a:sym typeface="Bitter"/>
                        </a:rPr>
                        <a:t>Actionable summaries: Generates theme summaries alongside the original document.</a:t>
                      </a:r>
                      <a:endParaRPr sz="600" u="none" cap="none" strike="noStrike">
                        <a:latin typeface="Bitter"/>
                        <a:ea typeface="Bitter"/>
                        <a:cs typeface="Bitter"/>
                        <a:sym typeface="Bitter"/>
                      </a:endParaRPr>
                    </a:p>
                  </a:txBody>
                  <a:tcPr marT="91425" marB="91425" marR="91425" marL="91425"/>
                </a:tc>
                <a:tc>
                  <a:txBody>
                    <a:bodyPr/>
                    <a:lstStyle/>
                    <a:p>
                      <a:pPr indent="0" lvl="0" marL="0" marR="0" rtl="0" algn="l">
                        <a:lnSpc>
                          <a:spcPct val="100000"/>
                        </a:lnSpc>
                        <a:spcBef>
                          <a:spcPts val="0"/>
                        </a:spcBef>
                        <a:spcAft>
                          <a:spcPts val="0"/>
                        </a:spcAft>
                        <a:buClr>
                          <a:srgbClr val="000000"/>
                        </a:buClr>
                        <a:buSzPts val="600"/>
                        <a:buFont typeface="Arial"/>
                        <a:buNone/>
                      </a:pPr>
                      <a:r>
                        <a:rPr lang="en-US" sz="600" u="none" cap="none" strike="noStrike">
                          <a:latin typeface="Bitter"/>
                          <a:ea typeface="Bitter"/>
                          <a:cs typeface="Bitter"/>
                          <a:sym typeface="Bitter"/>
                        </a:rPr>
                        <a:t>Limited creativity: Copilot follows a more conservative logic, which is great for compliance but less helpful in open exploratory coding.</a:t>
                      </a:r>
                      <a:endParaRPr sz="600" u="none" cap="none" strike="noStrike">
                        <a:latin typeface="Bitter"/>
                        <a:ea typeface="Bitter"/>
                        <a:cs typeface="Bitter"/>
                        <a:sym typeface="Bitter"/>
                      </a:endParaRPr>
                    </a:p>
                    <a:p>
                      <a:pPr indent="0" lvl="0" marL="0" marR="0" rtl="0" algn="l">
                        <a:lnSpc>
                          <a:spcPct val="100000"/>
                        </a:lnSpc>
                        <a:spcBef>
                          <a:spcPts val="0"/>
                        </a:spcBef>
                        <a:spcAft>
                          <a:spcPts val="0"/>
                        </a:spcAft>
                        <a:buClr>
                          <a:srgbClr val="000000"/>
                        </a:buClr>
                        <a:buSzPts val="600"/>
                        <a:buFont typeface="Arial"/>
                        <a:buNone/>
                      </a:pPr>
                      <a:r>
                        <a:t/>
                      </a:r>
                      <a:endParaRPr sz="600" u="none" cap="none" strike="noStrike">
                        <a:latin typeface="Bitter"/>
                        <a:ea typeface="Bitter"/>
                        <a:cs typeface="Bitter"/>
                        <a:sym typeface="Bitter"/>
                      </a:endParaRPr>
                    </a:p>
                    <a:p>
                      <a:pPr indent="0" lvl="0" marL="0" marR="0" rtl="0" algn="l">
                        <a:lnSpc>
                          <a:spcPct val="100000"/>
                        </a:lnSpc>
                        <a:spcBef>
                          <a:spcPts val="0"/>
                        </a:spcBef>
                        <a:spcAft>
                          <a:spcPts val="0"/>
                        </a:spcAft>
                        <a:buClr>
                          <a:srgbClr val="000000"/>
                        </a:buClr>
                        <a:buSzPts val="600"/>
                        <a:buFont typeface="Arial"/>
                        <a:buNone/>
                      </a:pPr>
                      <a:r>
                        <a:rPr lang="en-US" sz="600" u="none" cap="none" strike="noStrike">
                          <a:latin typeface="Bitter"/>
                          <a:ea typeface="Bitter"/>
                          <a:cs typeface="Bitter"/>
                          <a:sym typeface="Bitter"/>
                        </a:rPr>
                        <a:t>Requires Microsoft ecosystem: Only works fully in 365 apps, limiting portability.</a:t>
                      </a:r>
                      <a:endParaRPr sz="600" u="none" cap="none" strike="noStrike">
                        <a:latin typeface="Bitter"/>
                        <a:ea typeface="Bitter"/>
                        <a:cs typeface="Bitter"/>
                        <a:sym typeface="Bitter"/>
                      </a:endParaRPr>
                    </a:p>
                    <a:p>
                      <a:pPr indent="0" lvl="0" marL="0" marR="0" rtl="0" algn="l">
                        <a:lnSpc>
                          <a:spcPct val="100000"/>
                        </a:lnSpc>
                        <a:spcBef>
                          <a:spcPts val="0"/>
                        </a:spcBef>
                        <a:spcAft>
                          <a:spcPts val="0"/>
                        </a:spcAft>
                        <a:buClr>
                          <a:srgbClr val="000000"/>
                        </a:buClr>
                        <a:buSzPts val="600"/>
                        <a:buFont typeface="Arial"/>
                        <a:buNone/>
                      </a:pPr>
                      <a:r>
                        <a:t/>
                      </a:r>
                      <a:endParaRPr sz="600" u="none" cap="none" strike="noStrike">
                        <a:latin typeface="Bitter"/>
                        <a:ea typeface="Bitter"/>
                        <a:cs typeface="Bitter"/>
                        <a:sym typeface="Bitter"/>
                      </a:endParaRPr>
                    </a:p>
                    <a:p>
                      <a:pPr indent="0" lvl="0" marL="0" marR="0" rtl="0" algn="l">
                        <a:lnSpc>
                          <a:spcPct val="100000"/>
                        </a:lnSpc>
                        <a:spcBef>
                          <a:spcPts val="0"/>
                        </a:spcBef>
                        <a:spcAft>
                          <a:spcPts val="0"/>
                        </a:spcAft>
                        <a:buClr>
                          <a:srgbClr val="000000"/>
                        </a:buClr>
                        <a:buSzPts val="600"/>
                        <a:buFont typeface="Arial"/>
                        <a:buNone/>
                      </a:pPr>
                      <a:r>
                        <a:rPr lang="en-US" sz="600" u="none" cap="none" strike="noStrike">
                          <a:latin typeface="Bitter"/>
                          <a:ea typeface="Bitter"/>
                          <a:cs typeface="Bitter"/>
                          <a:sym typeface="Bitter"/>
                        </a:rPr>
                        <a:t>Doesn’t infer nuance well: May struggle with interpreting subtle emotional or sociocultural cues.</a:t>
                      </a:r>
                      <a:endParaRPr sz="600" u="none" cap="none" strike="noStrike">
                        <a:latin typeface="Bitter"/>
                        <a:ea typeface="Bitter"/>
                        <a:cs typeface="Bitter"/>
                        <a:sym typeface="Bitter"/>
                      </a:endParaRPr>
                    </a:p>
                  </a:txBody>
                  <a:tcPr marT="91425" marB="91425" marR="91425" marL="91425"/>
                </a:tc>
              </a:tr>
              <a:tr h="825400">
                <a:tc>
                  <a:txBody>
                    <a:bodyPr/>
                    <a:lstStyle/>
                    <a:p>
                      <a:pPr indent="0" lvl="0" marL="0" marR="0" rtl="0" algn="l">
                        <a:lnSpc>
                          <a:spcPct val="100000"/>
                        </a:lnSpc>
                        <a:spcBef>
                          <a:spcPts val="0"/>
                        </a:spcBef>
                        <a:spcAft>
                          <a:spcPts val="0"/>
                        </a:spcAft>
                        <a:buClr>
                          <a:srgbClr val="000000"/>
                        </a:buClr>
                        <a:buSzPts val="1200"/>
                        <a:buFont typeface="Arial"/>
                        <a:buNone/>
                      </a:pPr>
                      <a:r>
                        <a:rPr lang="en-US" sz="1200" u="none" cap="none" strike="noStrike">
                          <a:latin typeface="Bitter"/>
                          <a:ea typeface="Bitter"/>
                          <a:cs typeface="Bitter"/>
                          <a:sym typeface="Bitter"/>
                        </a:rPr>
                        <a:t>Gemini</a:t>
                      </a:r>
                      <a:endParaRPr sz="1200" u="none" cap="none" strike="noStrike">
                        <a:latin typeface="Bitter"/>
                        <a:ea typeface="Bitter"/>
                        <a:cs typeface="Bitter"/>
                        <a:sym typeface="Bitter"/>
                      </a:endParaRPr>
                    </a:p>
                  </a:txBody>
                  <a:tcPr marT="91425" marB="91425" marR="91425" marL="91425" anchor="ctr">
                    <a:lnL cap="flat" cmpd="sng" w="9525">
                      <a:solidFill>
                        <a:srgbClr val="9E9E9E">
                          <a:alpha val="0"/>
                        </a:srgbClr>
                      </a:solidFill>
                      <a:prstDash val="solid"/>
                      <a:round/>
                      <a:headEnd len="sm" w="sm" type="none"/>
                      <a:tailEnd len="sm" w="sm" type="none"/>
                    </a:lnL>
                  </a:tcPr>
                </a:tc>
                <a:tc>
                  <a:txBody>
                    <a:bodyPr/>
                    <a:lstStyle/>
                    <a:p>
                      <a:pPr indent="0" lvl="0" marL="0" marR="0" rtl="0" algn="l">
                        <a:lnSpc>
                          <a:spcPct val="100000"/>
                        </a:lnSpc>
                        <a:spcBef>
                          <a:spcPts val="0"/>
                        </a:spcBef>
                        <a:spcAft>
                          <a:spcPts val="0"/>
                        </a:spcAft>
                        <a:buClr>
                          <a:srgbClr val="000000"/>
                        </a:buClr>
                        <a:buSzPts val="600"/>
                        <a:buFont typeface="Arial"/>
                        <a:buNone/>
                      </a:pPr>
                      <a:r>
                        <a:rPr lang="en-US" sz="600" u="none" cap="none" strike="noStrike">
                          <a:latin typeface="Bitter"/>
                          <a:ea typeface="Bitter"/>
                          <a:cs typeface="Bitter"/>
                          <a:sym typeface="Bitter"/>
                        </a:rPr>
                        <a:t>Google Docs integration: Can analyze directly inside your docs (especially Gemini for Workspace).</a:t>
                      </a:r>
                      <a:endParaRPr sz="600" u="none" cap="none" strike="noStrike">
                        <a:latin typeface="Bitter"/>
                        <a:ea typeface="Bitter"/>
                        <a:cs typeface="Bitter"/>
                        <a:sym typeface="Bitter"/>
                      </a:endParaRPr>
                    </a:p>
                    <a:p>
                      <a:pPr indent="0" lvl="0" marL="0" marR="0" rtl="0" algn="l">
                        <a:lnSpc>
                          <a:spcPct val="100000"/>
                        </a:lnSpc>
                        <a:spcBef>
                          <a:spcPts val="0"/>
                        </a:spcBef>
                        <a:spcAft>
                          <a:spcPts val="0"/>
                        </a:spcAft>
                        <a:buClr>
                          <a:srgbClr val="000000"/>
                        </a:buClr>
                        <a:buSzPts val="600"/>
                        <a:buFont typeface="Arial"/>
                        <a:buNone/>
                      </a:pPr>
                      <a:r>
                        <a:t/>
                      </a:r>
                      <a:endParaRPr sz="600" u="none" cap="none" strike="noStrike">
                        <a:latin typeface="Bitter"/>
                        <a:ea typeface="Bitter"/>
                        <a:cs typeface="Bitter"/>
                        <a:sym typeface="Bitter"/>
                      </a:endParaRPr>
                    </a:p>
                    <a:p>
                      <a:pPr indent="0" lvl="0" marL="0" marR="0" rtl="0" algn="l">
                        <a:lnSpc>
                          <a:spcPct val="100000"/>
                        </a:lnSpc>
                        <a:spcBef>
                          <a:spcPts val="0"/>
                        </a:spcBef>
                        <a:spcAft>
                          <a:spcPts val="0"/>
                        </a:spcAft>
                        <a:buClr>
                          <a:srgbClr val="000000"/>
                        </a:buClr>
                        <a:buSzPts val="600"/>
                        <a:buFont typeface="Arial"/>
                        <a:buNone/>
                      </a:pPr>
                      <a:r>
                        <a:rPr lang="en-US" sz="600" u="none" cap="none" strike="noStrike">
                          <a:latin typeface="Bitter"/>
                          <a:ea typeface="Bitter"/>
                          <a:cs typeface="Bitter"/>
                          <a:sym typeface="Bitter"/>
                        </a:rPr>
                        <a:t>Contextual memory: Keeps better in-document memory than ChatGPT, which helps with continuity across coding sessions.</a:t>
                      </a:r>
                      <a:endParaRPr sz="600" u="none" cap="none" strike="noStrike">
                        <a:latin typeface="Bitter"/>
                        <a:ea typeface="Bitter"/>
                        <a:cs typeface="Bitter"/>
                        <a:sym typeface="Bitter"/>
                      </a:endParaRPr>
                    </a:p>
                    <a:p>
                      <a:pPr indent="0" lvl="0" marL="0" marR="0" rtl="0" algn="l">
                        <a:lnSpc>
                          <a:spcPct val="100000"/>
                        </a:lnSpc>
                        <a:spcBef>
                          <a:spcPts val="0"/>
                        </a:spcBef>
                        <a:spcAft>
                          <a:spcPts val="0"/>
                        </a:spcAft>
                        <a:buClr>
                          <a:srgbClr val="000000"/>
                        </a:buClr>
                        <a:buSzPts val="600"/>
                        <a:buFont typeface="Arial"/>
                        <a:buNone/>
                      </a:pPr>
                      <a:r>
                        <a:t/>
                      </a:r>
                      <a:endParaRPr sz="600" u="none" cap="none" strike="noStrike">
                        <a:latin typeface="Bitter"/>
                        <a:ea typeface="Bitter"/>
                        <a:cs typeface="Bitter"/>
                        <a:sym typeface="Bitter"/>
                      </a:endParaRPr>
                    </a:p>
                    <a:p>
                      <a:pPr indent="0" lvl="0" marL="0" marR="0" rtl="0" algn="l">
                        <a:lnSpc>
                          <a:spcPct val="100000"/>
                        </a:lnSpc>
                        <a:spcBef>
                          <a:spcPts val="0"/>
                        </a:spcBef>
                        <a:spcAft>
                          <a:spcPts val="0"/>
                        </a:spcAft>
                        <a:buClr>
                          <a:srgbClr val="000000"/>
                        </a:buClr>
                        <a:buSzPts val="600"/>
                        <a:buFont typeface="Arial"/>
                        <a:buNone/>
                      </a:pPr>
                      <a:r>
                        <a:rPr lang="en-US" sz="600" u="none" cap="none" strike="noStrike">
                          <a:latin typeface="Bitter"/>
                          <a:ea typeface="Bitter"/>
                          <a:cs typeface="Bitter"/>
                          <a:sym typeface="Bitter"/>
                        </a:rPr>
                        <a:t>Semantic tagging: Strong at understanding implicit themes (e.g., detecting “power dynamics” even if not explicitly stated).</a:t>
                      </a:r>
                      <a:endParaRPr sz="600" u="none" cap="none" strike="noStrike">
                        <a:latin typeface="Bitter"/>
                        <a:ea typeface="Bitter"/>
                        <a:cs typeface="Bitter"/>
                        <a:sym typeface="Bitter"/>
                      </a:endParaRPr>
                    </a:p>
                    <a:p>
                      <a:pPr indent="0" lvl="0" marL="0" marR="0" rtl="0" algn="l">
                        <a:lnSpc>
                          <a:spcPct val="100000"/>
                        </a:lnSpc>
                        <a:spcBef>
                          <a:spcPts val="0"/>
                        </a:spcBef>
                        <a:spcAft>
                          <a:spcPts val="0"/>
                        </a:spcAft>
                        <a:buClr>
                          <a:srgbClr val="000000"/>
                        </a:buClr>
                        <a:buSzPts val="600"/>
                        <a:buFont typeface="Arial"/>
                        <a:buNone/>
                      </a:pPr>
                      <a:r>
                        <a:t/>
                      </a:r>
                      <a:endParaRPr sz="600" u="none" cap="none" strike="noStrike">
                        <a:latin typeface="Bitter"/>
                        <a:ea typeface="Bitter"/>
                        <a:cs typeface="Bitter"/>
                        <a:sym typeface="Bitter"/>
                      </a:endParaRPr>
                    </a:p>
                    <a:p>
                      <a:pPr indent="0" lvl="0" marL="0" marR="0" rtl="0" algn="l">
                        <a:lnSpc>
                          <a:spcPct val="100000"/>
                        </a:lnSpc>
                        <a:spcBef>
                          <a:spcPts val="0"/>
                        </a:spcBef>
                        <a:spcAft>
                          <a:spcPts val="0"/>
                        </a:spcAft>
                        <a:buClr>
                          <a:srgbClr val="000000"/>
                        </a:buClr>
                        <a:buSzPts val="600"/>
                        <a:buFont typeface="Arial"/>
                        <a:buNone/>
                      </a:pPr>
                      <a:r>
                        <a:rPr lang="en-US" sz="600" u="none" cap="none" strike="noStrike">
                          <a:latin typeface="Bitter"/>
                          <a:ea typeface="Bitter"/>
                          <a:cs typeface="Bitter"/>
                          <a:sym typeface="Bitter"/>
                        </a:rPr>
                        <a:t>Voice of the participant: Preserves narrative tone well during synthesis.</a:t>
                      </a:r>
                      <a:endParaRPr sz="600" u="none" cap="none" strike="noStrike">
                        <a:latin typeface="Bitter"/>
                        <a:ea typeface="Bitter"/>
                        <a:cs typeface="Bitter"/>
                        <a:sym typeface="Bitter"/>
                      </a:endParaRPr>
                    </a:p>
                  </a:txBody>
                  <a:tcPr marT="91425" marB="91425" marR="91425" marL="91425"/>
                </a:tc>
                <a:tc>
                  <a:txBody>
                    <a:bodyPr/>
                    <a:lstStyle/>
                    <a:p>
                      <a:pPr indent="0" lvl="0" marL="0" marR="0" rtl="0" algn="l">
                        <a:lnSpc>
                          <a:spcPct val="100000"/>
                        </a:lnSpc>
                        <a:spcBef>
                          <a:spcPts val="0"/>
                        </a:spcBef>
                        <a:spcAft>
                          <a:spcPts val="0"/>
                        </a:spcAft>
                        <a:buClr>
                          <a:srgbClr val="000000"/>
                        </a:buClr>
                        <a:buSzPts val="600"/>
                        <a:buFont typeface="Arial"/>
                        <a:buNone/>
                      </a:pPr>
                      <a:r>
                        <a:rPr lang="en-US" sz="600" u="none" cap="none" strike="noStrike">
                          <a:latin typeface="Bitter"/>
                          <a:ea typeface="Bitter"/>
                          <a:cs typeface="Bitter"/>
                          <a:sym typeface="Bitter"/>
                        </a:rPr>
                        <a:t>Limited cross-document synthesis: Unlike NotebookLM, it can struggle to consolidate findings across files.</a:t>
                      </a:r>
                      <a:endParaRPr sz="600" u="none" cap="none" strike="noStrike">
                        <a:latin typeface="Bitter"/>
                        <a:ea typeface="Bitter"/>
                        <a:cs typeface="Bitter"/>
                        <a:sym typeface="Bitter"/>
                      </a:endParaRPr>
                    </a:p>
                    <a:p>
                      <a:pPr indent="0" lvl="0" marL="0" marR="0" rtl="0" algn="l">
                        <a:lnSpc>
                          <a:spcPct val="100000"/>
                        </a:lnSpc>
                        <a:spcBef>
                          <a:spcPts val="0"/>
                        </a:spcBef>
                        <a:spcAft>
                          <a:spcPts val="0"/>
                        </a:spcAft>
                        <a:buClr>
                          <a:srgbClr val="000000"/>
                        </a:buClr>
                        <a:buSzPts val="600"/>
                        <a:buFont typeface="Arial"/>
                        <a:buNone/>
                      </a:pPr>
                      <a:r>
                        <a:t/>
                      </a:r>
                      <a:endParaRPr sz="600" u="none" cap="none" strike="noStrike">
                        <a:latin typeface="Bitter"/>
                        <a:ea typeface="Bitter"/>
                        <a:cs typeface="Bitter"/>
                        <a:sym typeface="Bitter"/>
                      </a:endParaRPr>
                    </a:p>
                    <a:p>
                      <a:pPr indent="0" lvl="0" marL="0" marR="0" rtl="0" algn="l">
                        <a:lnSpc>
                          <a:spcPct val="100000"/>
                        </a:lnSpc>
                        <a:spcBef>
                          <a:spcPts val="0"/>
                        </a:spcBef>
                        <a:spcAft>
                          <a:spcPts val="0"/>
                        </a:spcAft>
                        <a:buClr>
                          <a:srgbClr val="000000"/>
                        </a:buClr>
                        <a:buSzPts val="600"/>
                        <a:buFont typeface="Arial"/>
                        <a:buNone/>
                      </a:pPr>
                      <a:r>
                        <a:rPr lang="en-US" sz="600" u="none" cap="none" strike="noStrike">
                          <a:latin typeface="Bitter"/>
                          <a:ea typeface="Bitter"/>
                          <a:cs typeface="Bitter"/>
                          <a:sym typeface="Bitter"/>
                        </a:rPr>
                        <a:t>Prompt sensitivity: Requires well-structured prompts; unclear instructions can lead to generic or shallow output.</a:t>
                      </a:r>
                      <a:endParaRPr sz="600" u="none" cap="none" strike="noStrike">
                        <a:latin typeface="Bitter"/>
                        <a:ea typeface="Bitter"/>
                        <a:cs typeface="Bitter"/>
                        <a:sym typeface="Bitter"/>
                      </a:endParaRPr>
                    </a:p>
                    <a:p>
                      <a:pPr indent="0" lvl="0" marL="0" marR="0" rtl="0" algn="l">
                        <a:lnSpc>
                          <a:spcPct val="100000"/>
                        </a:lnSpc>
                        <a:spcBef>
                          <a:spcPts val="0"/>
                        </a:spcBef>
                        <a:spcAft>
                          <a:spcPts val="0"/>
                        </a:spcAft>
                        <a:buClr>
                          <a:srgbClr val="000000"/>
                        </a:buClr>
                        <a:buSzPts val="600"/>
                        <a:buFont typeface="Arial"/>
                        <a:buNone/>
                      </a:pPr>
                      <a:r>
                        <a:t/>
                      </a:r>
                      <a:endParaRPr sz="600" u="none" cap="none" strike="noStrike">
                        <a:latin typeface="Bitter"/>
                        <a:ea typeface="Bitter"/>
                        <a:cs typeface="Bitter"/>
                        <a:sym typeface="Bitter"/>
                      </a:endParaRPr>
                    </a:p>
                    <a:p>
                      <a:pPr indent="0" lvl="0" marL="0" marR="0" rtl="0" algn="l">
                        <a:lnSpc>
                          <a:spcPct val="100000"/>
                        </a:lnSpc>
                        <a:spcBef>
                          <a:spcPts val="0"/>
                        </a:spcBef>
                        <a:spcAft>
                          <a:spcPts val="0"/>
                        </a:spcAft>
                        <a:buClr>
                          <a:srgbClr val="000000"/>
                        </a:buClr>
                        <a:buSzPts val="600"/>
                        <a:buFont typeface="Arial"/>
                        <a:buNone/>
                      </a:pPr>
                      <a:r>
                        <a:rPr lang="en-US" sz="600" u="none" cap="none" strike="noStrike">
                          <a:latin typeface="Bitter"/>
                          <a:ea typeface="Bitter"/>
                          <a:cs typeface="Bitter"/>
                          <a:sym typeface="Bitter"/>
                        </a:rPr>
                        <a:t>Fewer bulk tools: Not as efficient for applying codes across massive datasets.</a:t>
                      </a:r>
                      <a:endParaRPr sz="600" u="none" cap="none" strike="noStrike">
                        <a:latin typeface="Bitter"/>
                        <a:ea typeface="Bitter"/>
                        <a:cs typeface="Bitter"/>
                        <a:sym typeface="Bitter"/>
                      </a:endParaRPr>
                    </a:p>
                  </a:txBody>
                  <a:tcPr marT="91425" marB="91425" marR="91425" marL="91425"/>
                </a:tc>
              </a:tr>
              <a:tr h="793725">
                <a:tc>
                  <a:txBody>
                    <a:bodyPr/>
                    <a:lstStyle/>
                    <a:p>
                      <a:pPr indent="0" lvl="0" marL="0" marR="0" rtl="0" algn="l">
                        <a:lnSpc>
                          <a:spcPct val="100000"/>
                        </a:lnSpc>
                        <a:spcBef>
                          <a:spcPts val="0"/>
                        </a:spcBef>
                        <a:spcAft>
                          <a:spcPts val="0"/>
                        </a:spcAft>
                        <a:buClr>
                          <a:srgbClr val="000000"/>
                        </a:buClr>
                        <a:buSzPts val="1200"/>
                        <a:buFont typeface="Arial"/>
                        <a:buNone/>
                      </a:pPr>
                      <a:r>
                        <a:rPr lang="en-US" sz="1200" u="none" cap="none" strike="noStrike">
                          <a:latin typeface="Bitter"/>
                          <a:ea typeface="Bitter"/>
                          <a:cs typeface="Bitter"/>
                          <a:sym typeface="Bitter"/>
                        </a:rPr>
                        <a:t>NotebookLM</a:t>
                      </a:r>
                      <a:endParaRPr sz="1200" u="none" cap="none" strike="noStrike">
                        <a:latin typeface="Bitter"/>
                        <a:ea typeface="Bitter"/>
                        <a:cs typeface="Bitter"/>
                        <a:sym typeface="Bitter"/>
                      </a:endParaRPr>
                    </a:p>
                  </a:txBody>
                  <a:tcPr marT="91425" marB="91425" marR="91425" marL="91425" anchor="ctr">
                    <a:lnL cap="flat" cmpd="sng" w="9525">
                      <a:solidFill>
                        <a:srgbClr val="9E9E9E">
                          <a:alpha val="0"/>
                        </a:srgbClr>
                      </a:solidFill>
                      <a:prstDash val="solid"/>
                      <a:round/>
                      <a:headEnd len="sm" w="sm" type="none"/>
                      <a:tailEnd len="sm" w="sm" type="none"/>
                    </a:lnL>
                  </a:tcPr>
                </a:tc>
                <a:tc>
                  <a:txBody>
                    <a:bodyPr/>
                    <a:lstStyle/>
                    <a:p>
                      <a:pPr indent="0" lvl="0" marL="0" marR="0" rtl="0" algn="l">
                        <a:lnSpc>
                          <a:spcPct val="100000"/>
                        </a:lnSpc>
                        <a:spcBef>
                          <a:spcPts val="0"/>
                        </a:spcBef>
                        <a:spcAft>
                          <a:spcPts val="0"/>
                        </a:spcAft>
                        <a:buClr>
                          <a:srgbClr val="000000"/>
                        </a:buClr>
                        <a:buSzPts val="600"/>
                        <a:buFont typeface="Arial"/>
                        <a:buNone/>
                      </a:pPr>
                      <a:r>
                        <a:rPr lang="en-US" sz="600" u="none" cap="none" strike="noStrike">
                          <a:latin typeface="Bitter"/>
                          <a:ea typeface="Bitter"/>
                          <a:cs typeface="Bitter"/>
                          <a:sym typeface="Bitter"/>
                        </a:rPr>
                        <a:t>Deep linking to sources: Every insight is anchored to the original document; perfect for ensuring traceability in research.</a:t>
                      </a:r>
                      <a:endParaRPr sz="600" u="none" cap="none" strike="noStrike">
                        <a:latin typeface="Bitter"/>
                        <a:ea typeface="Bitter"/>
                        <a:cs typeface="Bitter"/>
                        <a:sym typeface="Bitter"/>
                      </a:endParaRPr>
                    </a:p>
                    <a:p>
                      <a:pPr indent="0" lvl="0" marL="0" marR="0" rtl="0" algn="l">
                        <a:lnSpc>
                          <a:spcPct val="100000"/>
                        </a:lnSpc>
                        <a:spcBef>
                          <a:spcPts val="0"/>
                        </a:spcBef>
                        <a:spcAft>
                          <a:spcPts val="0"/>
                        </a:spcAft>
                        <a:buClr>
                          <a:srgbClr val="000000"/>
                        </a:buClr>
                        <a:buSzPts val="600"/>
                        <a:buFont typeface="Arial"/>
                        <a:buNone/>
                      </a:pPr>
                      <a:r>
                        <a:t/>
                      </a:r>
                      <a:endParaRPr sz="600" u="none" cap="none" strike="noStrike">
                        <a:latin typeface="Bitter"/>
                        <a:ea typeface="Bitter"/>
                        <a:cs typeface="Bitter"/>
                        <a:sym typeface="Bitter"/>
                      </a:endParaRPr>
                    </a:p>
                    <a:p>
                      <a:pPr indent="0" lvl="0" marL="0" marR="0" rtl="0" algn="l">
                        <a:lnSpc>
                          <a:spcPct val="100000"/>
                        </a:lnSpc>
                        <a:spcBef>
                          <a:spcPts val="0"/>
                        </a:spcBef>
                        <a:spcAft>
                          <a:spcPts val="0"/>
                        </a:spcAft>
                        <a:buClr>
                          <a:srgbClr val="000000"/>
                        </a:buClr>
                        <a:buSzPts val="600"/>
                        <a:buFont typeface="Arial"/>
                        <a:buNone/>
                      </a:pPr>
                      <a:r>
                        <a:rPr lang="en-US" sz="600" u="none" cap="none" strike="noStrike">
                          <a:latin typeface="Bitter"/>
                          <a:ea typeface="Bitter"/>
                          <a:cs typeface="Bitter"/>
                          <a:sym typeface="Bitter"/>
                        </a:rPr>
                        <a:t>Cross-document synthesis: Can analyze multiple qualitative data sources (e.g., focus group transcripts, memos) in tandem.</a:t>
                      </a:r>
                      <a:endParaRPr sz="600" u="none" cap="none" strike="noStrike">
                        <a:latin typeface="Bitter"/>
                        <a:ea typeface="Bitter"/>
                        <a:cs typeface="Bitter"/>
                        <a:sym typeface="Bitter"/>
                      </a:endParaRPr>
                    </a:p>
                    <a:p>
                      <a:pPr indent="0" lvl="0" marL="0" marR="0" rtl="0" algn="l">
                        <a:lnSpc>
                          <a:spcPct val="100000"/>
                        </a:lnSpc>
                        <a:spcBef>
                          <a:spcPts val="0"/>
                        </a:spcBef>
                        <a:spcAft>
                          <a:spcPts val="0"/>
                        </a:spcAft>
                        <a:buClr>
                          <a:srgbClr val="000000"/>
                        </a:buClr>
                        <a:buSzPts val="600"/>
                        <a:buFont typeface="Arial"/>
                        <a:buNone/>
                      </a:pPr>
                      <a:r>
                        <a:t/>
                      </a:r>
                      <a:endParaRPr sz="600" u="none" cap="none" strike="noStrike">
                        <a:latin typeface="Bitter"/>
                        <a:ea typeface="Bitter"/>
                        <a:cs typeface="Bitter"/>
                        <a:sym typeface="Bitter"/>
                      </a:endParaRPr>
                    </a:p>
                    <a:p>
                      <a:pPr indent="0" lvl="0" marL="0" marR="0" rtl="0" algn="l">
                        <a:lnSpc>
                          <a:spcPct val="100000"/>
                        </a:lnSpc>
                        <a:spcBef>
                          <a:spcPts val="0"/>
                        </a:spcBef>
                        <a:spcAft>
                          <a:spcPts val="0"/>
                        </a:spcAft>
                        <a:buClr>
                          <a:srgbClr val="000000"/>
                        </a:buClr>
                        <a:buSzPts val="600"/>
                        <a:buFont typeface="Arial"/>
                        <a:buNone/>
                      </a:pPr>
                      <a:r>
                        <a:rPr lang="en-US" sz="600" u="none" cap="none" strike="noStrike">
                          <a:latin typeface="Bitter"/>
                          <a:ea typeface="Bitter"/>
                          <a:cs typeface="Bitter"/>
                          <a:sym typeface="Bitter"/>
                        </a:rPr>
                        <a:t>Codebook development: You can upload a working codebook and use it as a reference lens for subsequent analysis.</a:t>
                      </a:r>
                      <a:endParaRPr sz="600" u="none" cap="none" strike="noStrike">
                        <a:latin typeface="Bitter"/>
                        <a:ea typeface="Bitter"/>
                        <a:cs typeface="Bitter"/>
                        <a:sym typeface="Bitter"/>
                      </a:endParaRPr>
                    </a:p>
                    <a:p>
                      <a:pPr indent="0" lvl="0" marL="0" marR="0" rtl="0" algn="l">
                        <a:lnSpc>
                          <a:spcPct val="100000"/>
                        </a:lnSpc>
                        <a:spcBef>
                          <a:spcPts val="0"/>
                        </a:spcBef>
                        <a:spcAft>
                          <a:spcPts val="0"/>
                        </a:spcAft>
                        <a:buClr>
                          <a:srgbClr val="000000"/>
                        </a:buClr>
                        <a:buSzPts val="600"/>
                        <a:buFont typeface="Arial"/>
                        <a:buNone/>
                      </a:pPr>
                      <a:r>
                        <a:t/>
                      </a:r>
                      <a:endParaRPr sz="600" u="none" cap="none" strike="noStrike">
                        <a:latin typeface="Bitter"/>
                        <a:ea typeface="Bitter"/>
                        <a:cs typeface="Bitter"/>
                        <a:sym typeface="Bitter"/>
                      </a:endParaRPr>
                    </a:p>
                    <a:p>
                      <a:pPr indent="0" lvl="0" marL="0" marR="0" rtl="0" algn="l">
                        <a:lnSpc>
                          <a:spcPct val="100000"/>
                        </a:lnSpc>
                        <a:spcBef>
                          <a:spcPts val="0"/>
                        </a:spcBef>
                        <a:spcAft>
                          <a:spcPts val="0"/>
                        </a:spcAft>
                        <a:buClr>
                          <a:srgbClr val="000000"/>
                        </a:buClr>
                        <a:buSzPts val="600"/>
                        <a:buFont typeface="Arial"/>
                        <a:buNone/>
                      </a:pPr>
                      <a:r>
                        <a:rPr lang="en-US" sz="600" u="none" cap="none" strike="noStrike">
                          <a:latin typeface="Bitter"/>
                          <a:ea typeface="Bitter"/>
                          <a:cs typeface="Bitter"/>
                          <a:sym typeface="Bitter"/>
                        </a:rPr>
                        <a:t>Memory-based learning: Learns from uploaded documents and maintains a running knowledge base.</a:t>
                      </a:r>
                      <a:endParaRPr sz="600" u="none" cap="none" strike="noStrike">
                        <a:latin typeface="Bitter"/>
                        <a:ea typeface="Bitter"/>
                        <a:cs typeface="Bitter"/>
                        <a:sym typeface="Bitter"/>
                      </a:endParaRPr>
                    </a:p>
                  </a:txBody>
                  <a:tcPr marT="91425" marB="91425" marR="91425" marL="91425"/>
                </a:tc>
                <a:tc>
                  <a:txBody>
                    <a:bodyPr/>
                    <a:lstStyle/>
                    <a:p>
                      <a:pPr indent="0" lvl="0" marL="0" marR="0" rtl="0" algn="l">
                        <a:lnSpc>
                          <a:spcPct val="100000"/>
                        </a:lnSpc>
                        <a:spcBef>
                          <a:spcPts val="0"/>
                        </a:spcBef>
                        <a:spcAft>
                          <a:spcPts val="0"/>
                        </a:spcAft>
                        <a:buClr>
                          <a:srgbClr val="000000"/>
                        </a:buClr>
                        <a:buSzPts val="600"/>
                        <a:buFont typeface="Arial"/>
                        <a:buNone/>
                      </a:pPr>
                      <a:r>
                        <a:rPr lang="en-US" sz="600" u="none" cap="none" strike="noStrike">
                          <a:latin typeface="Bitter"/>
                          <a:ea typeface="Bitter"/>
                          <a:cs typeface="Bitter"/>
                          <a:sym typeface="Bitter"/>
                        </a:rPr>
                        <a:t>Narrow interface: Less dynamic than a conversational tool; works best when the user is highly structured.</a:t>
                      </a:r>
                      <a:endParaRPr sz="600" u="none" cap="none" strike="noStrike">
                        <a:latin typeface="Bitter"/>
                        <a:ea typeface="Bitter"/>
                        <a:cs typeface="Bitter"/>
                        <a:sym typeface="Bitter"/>
                      </a:endParaRPr>
                    </a:p>
                    <a:p>
                      <a:pPr indent="0" lvl="0" marL="0" marR="0" rtl="0" algn="l">
                        <a:lnSpc>
                          <a:spcPct val="100000"/>
                        </a:lnSpc>
                        <a:spcBef>
                          <a:spcPts val="0"/>
                        </a:spcBef>
                        <a:spcAft>
                          <a:spcPts val="0"/>
                        </a:spcAft>
                        <a:buClr>
                          <a:srgbClr val="000000"/>
                        </a:buClr>
                        <a:buSzPts val="600"/>
                        <a:buFont typeface="Arial"/>
                        <a:buNone/>
                      </a:pPr>
                      <a:r>
                        <a:t/>
                      </a:r>
                      <a:endParaRPr sz="600" u="none" cap="none" strike="noStrike">
                        <a:latin typeface="Bitter"/>
                        <a:ea typeface="Bitter"/>
                        <a:cs typeface="Bitter"/>
                        <a:sym typeface="Bitter"/>
                      </a:endParaRPr>
                    </a:p>
                    <a:p>
                      <a:pPr indent="0" lvl="0" marL="0" marR="0" rtl="0" algn="l">
                        <a:lnSpc>
                          <a:spcPct val="100000"/>
                        </a:lnSpc>
                        <a:spcBef>
                          <a:spcPts val="0"/>
                        </a:spcBef>
                        <a:spcAft>
                          <a:spcPts val="0"/>
                        </a:spcAft>
                        <a:buClr>
                          <a:srgbClr val="000000"/>
                        </a:buClr>
                        <a:buSzPts val="600"/>
                        <a:buFont typeface="Arial"/>
                        <a:buNone/>
                      </a:pPr>
                      <a:r>
                        <a:rPr lang="en-US" sz="600" u="none" cap="none" strike="noStrike">
                          <a:latin typeface="Bitter"/>
                          <a:ea typeface="Bitter"/>
                          <a:cs typeface="Bitter"/>
                          <a:sym typeface="Bitter"/>
                        </a:rPr>
                        <a:t>Limited spontaneous interaction: Doesn’t allow for iterative back-and-forth questioning like ChatGPT.</a:t>
                      </a:r>
                      <a:endParaRPr sz="600" u="none" cap="none" strike="noStrike">
                        <a:latin typeface="Bitter"/>
                        <a:ea typeface="Bitter"/>
                        <a:cs typeface="Bitter"/>
                        <a:sym typeface="Bitter"/>
                      </a:endParaRPr>
                    </a:p>
                    <a:p>
                      <a:pPr indent="0" lvl="0" marL="0" marR="0" rtl="0" algn="l">
                        <a:lnSpc>
                          <a:spcPct val="100000"/>
                        </a:lnSpc>
                        <a:spcBef>
                          <a:spcPts val="0"/>
                        </a:spcBef>
                        <a:spcAft>
                          <a:spcPts val="0"/>
                        </a:spcAft>
                        <a:buClr>
                          <a:srgbClr val="000000"/>
                        </a:buClr>
                        <a:buSzPts val="600"/>
                        <a:buFont typeface="Arial"/>
                        <a:buNone/>
                      </a:pPr>
                      <a:r>
                        <a:t/>
                      </a:r>
                      <a:endParaRPr sz="600" u="none" cap="none" strike="noStrike">
                        <a:latin typeface="Bitter"/>
                        <a:ea typeface="Bitter"/>
                        <a:cs typeface="Bitter"/>
                        <a:sym typeface="Bitter"/>
                      </a:endParaRPr>
                    </a:p>
                    <a:p>
                      <a:pPr indent="0" lvl="0" marL="0" marR="0" rtl="0" algn="l">
                        <a:lnSpc>
                          <a:spcPct val="100000"/>
                        </a:lnSpc>
                        <a:spcBef>
                          <a:spcPts val="0"/>
                        </a:spcBef>
                        <a:spcAft>
                          <a:spcPts val="0"/>
                        </a:spcAft>
                        <a:buClr>
                          <a:srgbClr val="000000"/>
                        </a:buClr>
                        <a:buSzPts val="600"/>
                        <a:buFont typeface="Arial"/>
                        <a:buNone/>
                      </a:pPr>
                      <a:r>
                        <a:rPr lang="en-US" sz="600" u="none" cap="none" strike="noStrike">
                          <a:latin typeface="Bitter"/>
                          <a:ea typeface="Bitter"/>
                          <a:cs typeface="Bitter"/>
                          <a:sym typeface="Bitter"/>
                        </a:rPr>
                        <a:t>No live editing: Outputs need to be copied back into your original documents.</a:t>
                      </a:r>
                      <a:endParaRPr sz="600" u="none" cap="none" strike="noStrike">
                        <a:latin typeface="Bitter"/>
                        <a:ea typeface="Bitter"/>
                        <a:cs typeface="Bitter"/>
                        <a:sym typeface="Bitter"/>
                      </a:endParaRPr>
                    </a:p>
                  </a:txBody>
                  <a:tcPr marT="91425" marB="91425" marR="91425" marL="91425"/>
                </a:tc>
              </a:tr>
            </a:tbl>
          </a:graphicData>
        </a:graphic>
      </p:graphicFrame>
      <p:sp>
        <p:nvSpPr>
          <p:cNvPr id="406" name="Google Shape;406;g335e5722816_0_130"/>
          <p:cNvSpPr/>
          <p:nvPr/>
        </p:nvSpPr>
        <p:spPr>
          <a:xfrm>
            <a:off x="1450700" y="299300"/>
            <a:ext cx="4202400" cy="390600"/>
          </a:xfrm>
          <a:prstGeom prst="roundRect">
            <a:avLst>
              <a:gd fmla="val 16667" name="adj"/>
            </a:avLst>
          </a:prstGeom>
          <a:noFill/>
          <a:ln cap="flat" cmpd="sng" w="9525">
            <a:solidFill>
              <a:srgbClr val="38761D"/>
            </a:solidFill>
            <a:prstDash val="solid"/>
            <a:round/>
            <a:headEnd len="sm" w="sm" type="none"/>
            <a:tailEnd len="sm" w="sm" type="none"/>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Bitter"/>
              <a:ea typeface="Bitter"/>
              <a:cs typeface="Bitter"/>
              <a:sym typeface="Bitter"/>
            </a:endParaRPr>
          </a:p>
        </p:txBody>
      </p:sp>
      <p:sp>
        <p:nvSpPr>
          <p:cNvPr id="407" name="Google Shape;407;g335e5722816_0_130"/>
          <p:cNvSpPr/>
          <p:nvPr/>
        </p:nvSpPr>
        <p:spPr>
          <a:xfrm>
            <a:off x="5653000" y="299300"/>
            <a:ext cx="2924100" cy="390600"/>
          </a:xfrm>
          <a:prstGeom prst="roundRect">
            <a:avLst>
              <a:gd fmla="val 16667" name="adj"/>
            </a:avLst>
          </a:prstGeom>
          <a:noFill/>
          <a:ln cap="flat" cmpd="sng" w="9525">
            <a:solidFill>
              <a:srgbClr val="98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Bitter"/>
              <a:ea typeface="Bitter"/>
              <a:cs typeface="Bitter"/>
              <a:sym typeface="Bitte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1" name="Shape 411"/>
        <p:cNvGrpSpPr/>
        <p:nvPr/>
      </p:nvGrpSpPr>
      <p:grpSpPr>
        <a:xfrm>
          <a:off x="0" y="0"/>
          <a:ext cx="0" cy="0"/>
          <a:chOff x="0" y="0"/>
          <a:chExt cx="0" cy="0"/>
        </a:xfrm>
      </p:grpSpPr>
      <p:sp>
        <p:nvSpPr>
          <p:cNvPr id="412" name="Google Shape;412;g3052b9d857a_0_0"/>
          <p:cNvSpPr txBox="1"/>
          <p:nvPr/>
        </p:nvSpPr>
        <p:spPr>
          <a:xfrm>
            <a:off x="328328" y="86100"/>
            <a:ext cx="8234100" cy="5136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00000"/>
              </a:buClr>
              <a:buSzPts val="3300"/>
              <a:buFont typeface="Arial"/>
              <a:buNone/>
            </a:pPr>
            <a:r>
              <a:rPr b="1" i="0" lang="en-US" sz="3300" u="none" cap="none" strike="noStrike">
                <a:solidFill>
                  <a:srgbClr val="9D0F14"/>
                </a:solidFill>
                <a:latin typeface="Alumni Sans"/>
                <a:ea typeface="Alumni Sans"/>
                <a:cs typeface="Alumni Sans"/>
                <a:sym typeface="Alumni Sans"/>
              </a:rPr>
              <a:t>Using AI to Create a Strategic Summary</a:t>
            </a:r>
            <a:endParaRPr b="1" i="0" sz="3300" u="none" cap="none" strike="noStrike">
              <a:solidFill>
                <a:srgbClr val="9D0F14"/>
              </a:solidFill>
              <a:latin typeface="Alumni Sans"/>
              <a:ea typeface="Alumni Sans"/>
              <a:cs typeface="Alumni Sans"/>
              <a:sym typeface="Alumni Sans"/>
            </a:endParaRPr>
          </a:p>
          <a:p>
            <a:pPr indent="0" lvl="0" marL="0" marR="0" rtl="0" algn="l">
              <a:lnSpc>
                <a:spcPct val="90000"/>
              </a:lnSpc>
              <a:spcBef>
                <a:spcPts val="0"/>
              </a:spcBef>
              <a:spcAft>
                <a:spcPts val="0"/>
              </a:spcAft>
              <a:buClr>
                <a:srgbClr val="000000"/>
              </a:buClr>
              <a:buSzPts val="3300"/>
              <a:buFont typeface="Arial"/>
              <a:buNone/>
            </a:pPr>
            <a:r>
              <a:t/>
            </a:r>
            <a:endParaRPr b="1" i="0" sz="3300" u="none" cap="none" strike="noStrike">
              <a:solidFill>
                <a:srgbClr val="9D0F14"/>
              </a:solidFill>
              <a:latin typeface="Alumni Sans"/>
              <a:ea typeface="Alumni Sans"/>
              <a:cs typeface="Alumni Sans"/>
              <a:sym typeface="Alumni Sans"/>
            </a:endParaRPr>
          </a:p>
        </p:txBody>
      </p:sp>
      <p:cxnSp>
        <p:nvCxnSpPr>
          <p:cNvPr id="413" name="Google Shape;413;g3052b9d857a_0_0"/>
          <p:cNvCxnSpPr/>
          <p:nvPr/>
        </p:nvCxnSpPr>
        <p:spPr>
          <a:xfrm>
            <a:off x="328325" y="730978"/>
            <a:ext cx="8234100" cy="0"/>
          </a:xfrm>
          <a:prstGeom prst="straightConnector1">
            <a:avLst/>
          </a:prstGeom>
          <a:noFill/>
          <a:ln cap="flat" cmpd="sng" w="9525">
            <a:solidFill>
              <a:srgbClr val="9D0F14"/>
            </a:solidFill>
            <a:prstDash val="solid"/>
            <a:round/>
            <a:headEnd len="sm" w="sm" type="none"/>
            <a:tailEnd len="sm" w="sm" type="none"/>
          </a:ln>
        </p:spPr>
      </p:cxnSp>
      <p:sp>
        <p:nvSpPr>
          <p:cNvPr id="414" name="Google Shape;414;g3052b9d857a_0_0"/>
          <p:cNvSpPr txBox="1"/>
          <p:nvPr/>
        </p:nvSpPr>
        <p:spPr>
          <a:xfrm>
            <a:off x="342900" y="988225"/>
            <a:ext cx="8160300" cy="3648000"/>
          </a:xfrm>
          <a:prstGeom prst="rect">
            <a:avLst/>
          </a:prstGeom>
          <a:noFill/>
          <a:ln>
            <a:noFill/>
          </a:ln>
        </p:spPr>
        <p:txBody>
          <a:bodyPr anchorCtr="0" anchor="t" bIns="91425" lIns="91425" spcFirstLastPara="1" rIns="91425" wrap="square" tIns="91425">
            <a:spAutoFit/>
          </a:bodyPr>
          <a:lstStyle/>
          <a:p>
            <a:pPr indent="-342900" lvl="0" marL="457200" marR="0" rtl="0" algn="l">
              <a:lnSpc>
                <a:spcPct val="115000"/>
              </a:lnSpc>
              <a:spcBef>
                <a:spcPts val="1000"/>
              </a:spcBef>
              <a:spcAft>
                <a:spcPts val="0"/>
              </a:spcAft>
              <a:buClr>
                <a:srgbClr val="222222"/>
              </a:buClr>
              <a:buSzPts val="1800"/>
              <a:buFont typeface="Bitter"/>
              <a:buChar char="●"/>
            </a:pPr>
            <a:r>
              <a:rPr b="0" i="0" lang="en-US" sz="1800" u="none" cap="none" strike="noStrike">
                <a:solidFill>
                  <a:srgbClr val="222222"/>
                </a:solidFill>
                <a:highlight>
                  <a:schemeClr val="lt1"/>
                </a:highlight>
                <a:latin typeface="Bitter"/>
                <a:ea typeface="Bitter"/>
                <a:cs typeface="Bitter"/>
                <a:sym typeface="Bitter"/>
              </a:rPr>
              <a:t>269 student comments related to parking, residence halls, and faculty</a:t>
            </a:r>
            <a:endParaRPr b="0" i="0" sz="1800" u="none" cap="none" strike="noStrike">
              <a:solidFill>
                <a:srgbClr val="222222"/>
              </a:solidFill>
              <a:highlight>
                <a:schemeClr val="lt1"/>
              </a:highlight>
              <a:latin typeface="Bitter"/>
              <a:ea typeface="Bitter"/>
              <a:cs typeface="Bitter"/>
              <a:sym typeface="Bitter"/>
            </a:endParaRPr>
          </a:p>
          <a:p>
            <a:pPr indent="-342900" lvl="0" marL="457200" marR="0" rtl="0" algn="l">
              <a:lnSpc>
                <a:spcPct val="115000"/>
              </a:lnSpc>
              <a:spcBef>
                <a:spcPts val="0"/>
              </a:spcBef>
              <a:spcAft>
                <a:spcPts val="0"/>
              </a:spcAft>
              <a:buClr>
                <a:srgbClr val="222222"/>
              </a:buClr>
              <a:buSzPts val="1800"/>
              <a:buFont typeface="Bitter"/>
              <a:buChar char="●"/>
            </a:pPr>
            <a:r>
              <a:rPr b="0" i="0" lang="en-US" sz="1800" u="none" cap="none" strike="noStrike">
                <a:solidFill>
                  <a:srgbClr val="222222"/>
                </a:solidFill>
                <a:highlight>
                  <a:schemeClr val="lt1"/>
                </a:highlight>
                <a:latin typeface="Bitter"/>
                <a:ea typeface="Bitter"/>
                <a:cs typeface="Bitter"/>
                <a:sym typeface="Bitter"/>
              </a:rPr>
              <a:t>Prompts (Sample of prompts used)</a:t>
            </a:r>
            <a:endParaRPr b="0" i="0" sz="1800" u="none" cap="none" strike="noStrike">
              <a:solidFill>
                <a:srgbClr val="222222"/>
              </a:solidFill>
              <a:highlight>
                <a:schemeClr val="lt1"/>
              </a:highlight>
              <a:latin typeface="Bitter"/>
              <a:ea typeface="Bitter"/>
              <a:cs typeface="Bitter"/>
              <a:sym typeface="Bitter"/>
            </a:endParaRPr>
          </a:p>
          <a:p>
            <a:pPr indent="-342900" lvl="1" marL="914400" marR="0" rtl="0" algn="l">
              <a:lnSpc>
                <a:spcPct val="115000"/>
              </a:lnSpc>
              <a:spcBef>
                <a:spcPts val="0"/>
              </a:spcBef>
              <a:spcAft>
                <a:spcPts val="0"/>
              </a:spcAft>
              <a:buClr>
                <a:srgbClr val="222222"/>
              </a:buClr>
              <a:buSzPts val="1800"/>
              <a:buFont typeface="Bitter"/>
              <a:buChar char="○"/>
            </a:pPr>
            <a:r>
              <a:rPr b="0" i="0" lang="en-US" sz="1800" u="none" cap="none" strike="noStrike">
                <a:solidFill>
                  <a:schemeClr val="dk1"/>
                </a:solidFill>
                <a:latin typeface="Bitter"/>
                <a:ea typeface="Bitter"/>
                <a:cs typeface="Bitter"/>
                <a:sym typeface="Bitter"/>
              </a:rPr>
              <a:t>“As a qualitative researcher review the attached document and identify comments related to parking”</a:t>
            </a:r>
            <a:endParaRPr b="0" i="0" sz="1800" u="none" cap="none" strike="noStrike">
              <a:solidFill>
                <a:schemeClr val="dk1"/>
              </a:solidFill>
              <a:latin typeface="Bitter"/>
              <a:ea typeface="Bitter"/>
              <a:cs typeface="Bitter"/>
              <a:sym typeface="Bitter"/>
            </a:endParaRPr>
          </a:p>
          <a:p>
            <a:pPr indent="-342900" lvl="1" marL="914400" marR="0" rtl="0" algn="l">
              <a:lnSpc>
                <a:spcPct val="115000"/>
              </a:lnSpc>
              <a:spcBef>
                <a:spcPts val="0"/>
              </a:spcBef>
              <a:spcAft>
                <a:spcPts val="0"/>
              </a:spcAft>
              <a:buClr>
                <a:srgbClr val="222222"/>
              </a:buClr>
              <a:buSzPts val="1800"/>
              <a:buFont typeface="Bitter"/>
              <a:buChar char="○"/>
            </a:pPr>
            <a:r>
              <a:rPr b="0" i="0" lang="en-US" sz="1800" u="none" cap="none" strike="noStrike">
                <a:solidFill>
                  <a:schemeClr val="dk1"/>
                </a:solidFill>
                <a:latin typeface="Bitter"/>
                <a:ea typeface="Bitter"/>
                <a:cs typeface="Bitter"/>
                <a:sym typeface="Bitter"/>
              </a:rPr>
              <a:t>“Review the excel file and create a table that shows each comment and identify comments related to parking (line item)”</a:t>
            </a:r>
            <a:endParaRPr b="0" i="0" sz="1800" u="none" cap="none" strike="noStrike">
              <a:solidFill>
                <a:schemeClr val="dk1"/>
              </a:solidFill>
              <a:latin typeface="Bitter"/>
              <a:ea typeface="Bitter"/>
              <a:cs typeface="Bitter"/>
              <a:sym typeface="Bitter"/>
            </a:endParaRPr>
          </a:p>
          <a:p>
            <a:pPr indent="-342900" lvl="1" marL="914400" marR="0" rtl="0" algn="l">
              <a:lnSpc>
                <a:spcPct val="115000"/>
              </a:lnSpc>
              <a:spcBef>
                <a:spcPts val="0"/>
              </a:spcBef>
              <a:spcAft>
                <a:spcPts val="0"/>
              </a:spcAft>
              <a:buClr>
                <a:srgbClr val="222222"/>
              </a:buClr>
              <a:buSzPts val="1800"/>
              <a:buFont typeface="Bitter"/>
              <a:buChar char="○"/>
            </a:pPr>
            <a:r>
              <a:rPr b="0" i="0" lang="en-US" sz="1800" u="none" cap="none" strike="noStrike">
                <a:solidFill>
                  <a:schemeClr val="dk1"/>
                </a:solidFill>
                <a:latin typeface="Bitter"/>
                <a:ea typeface="Bitter"/>
                <a:cs typeface="Bitter"/>
                <a:sym typeface="Bitter"/>
              </a:rPr>
              <a:t>“Create a table listing every comment and highlighting if it is related to parking (line item)”</a:t>
            </a:r>
            <a:endParaRPr b="0" i="0" sz="1800" u="none" cap="none" strike="noStrike">
              <a:solidFill>
                <a:schemeClr val="dk1"/>
              </a:solidFill>
              <a:latin typeface="Bitter"/>
              <a:ea typeface="Bitter"/>
              <a:cs typeface="Bitter"/>
              <a:sym typeface="Bitter"/>
            </a:endParaRPr>
          </a:p>
          <a:p>
            <a:pPr indent="-342900" lvl="1" marL="914400" marR="0" rtl="0" algn="l">
              <a:lnSpc>
                <a:spcPct val="115000"/>
              </a:lnSpc>
              <a:spcBef>
                <a:spcPts val="0"/>
              </a:spcBef>
              <a:spcAft>
                <a:spcPts val="0"/>
              </a:spcAft>
              <a:buClr>
                <a:srgbClr val="222222"/>
              </a:buClr>
              <a:buSzPts val="1800"/>
              <a:buFont typeface="Bitter"/>
              <a:buChar char="○"/>
            </a:pPr>
            <a:r>
              <a:rPr b="0" i="0" lang="en-US" sz="1800" u="none" cap="none" strike="noStrike">
                <a:solidFill>
                  <a:schemeClr val="dk1"/>
                </a:solidFill>
                <a:latin typeface="Bitter"/>
                <a:ea typeface="Bitter"/>
                <a:cs typeface="Bitter"/>
                <a:sym typeface="Bitter"/>
              </a:rPr>
              <a:t>“As a qualitative researcher I would like a summary of student comments in the attached file. Base the summary on frequency and strength of language.”</a:t>
            </a:r>
            <a:endParaRPr b="0" i="0" sz="1800" u="none" cap="none" strike="noStrike">
              <a:solidFill>
                <a:schemeClr val="dk1"/>
              </a:solidFill>
              <a:latin typeface="Bitter"/>
              <a:ea typeface="Bitter"/>
              <a:cs typeface="Bitter"/>
              <a:sym typeface="Bitte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8" name="Shape 418"/>
        <p:cNvGrpSpPr/>
        <p:nvPr/>
      </p:nvGrpSpPr>
      <p:grpSpPr>
        <a:xfrm>
          <a:off x="0" y="0"/>
          <a:ext cx="0" cy="0"/>
          <a:chOff x="0" y="0"/>
          <a:chExt cx="0" cy="0"/>
        </a:xfrm>
      </p:grpSpPr>
      <p:sp>
        <p:nvSpPr>
          <p:cNvPr id="419" name="Google Shape;419;g3052b9d857a_0_6"/>
          <p:cNvSpPr txBox="1"/>
          <p:nvPr/>
        </p:nvSpPr>
        <p:spPr>
          <a:xfrm>
            <a:off x="328328" y="86100"/>
            <a:ext cx="8234100" cy="5136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00000"/>
              </a:buClr>
              <a:buSzPts val="3300"/>
              <a:buFont typeface="Arial"/>
              <a:buNone/>
            </a:pPr>
            <a:r>
              <a:rPr b="1" i="0" lang="en-US" sz="3300" u="none" cap="none" strike="noStrike">
                <a:solidFill>
                  <a:srgbClr val="9D0F14"/>
                </a:solidFill>
                <a:latin typeface="Alumni Sans"/>
                <a:ea typeface="Alumni Sans"/>
                <a:cs typeface="Alumni Sans"/>
                <a:sym typeface="Alumni Sans"/>
              </a:rPr>
              <a:t>First Attempt at Using AI to Create a Strategic Summary</a:t>
            </a:r>
            <a:endParaRPr b="1" i="0" sz="3300" u="none" cap="none" strike="noStrike">
              <a:solidFill>
                <a:srgbClr val="9D0F14"/>
              </a:solidFill>
              <a:latin typeface="Alumni Sans"/>
              <a:ea typeface="Alumni Sans"/>
              <a:cs typeface="Alumni Sans"/>
              <a:sym typeface="Alumni Sans"/>
            </a:endParaRPr>
          </a:p>
          <a:p>
            <a:pPr indent="0" lvl="0" marL="0" marR="0" rtl="0" algn="l">
              <a:lnSpc>
                <a:spcPct val="90000"/>
              </a:lnSpc>
              <a:spcBef>
                <a:spcPts val="0"/>
              </a:spcBef>
              <a:spcAft>
                <a:spcPts val="0"/>
              </a:spcAft>
              <a:buClr>
                <a:srgbClr val="000000"/>
              </a:buClr>
              <a:buSzPts val="3300"/>
              <a:buFont typeface="Arial"/>
              <a:buNone/>
            </a:pPr>
            <a:r>
              <a:t/>
            </a:r>
            <a:endParaRPr b="1" i="0" sz="3300" u="none" cap="none" strike="noStrike">
              <a:solidFill>
                <a:srgbClr val="9D0F14"/>
              </a:solidFill>
              <a:latin typeface="Alumni Sans"/>
              <a:ea typeface="Alumni Sans"/>
              <a:cs typeface="Alumni Sans"/>
              <a:sym typeface="Alumni Sans"/>
            </a:endParaRPr>
          </a:p>
        </p:txBody>
      </p:sp>
      <p:cxnSp>
        <p:nvCxnSpPr>
          <p:cNvPr id="420" name="Google Shape;420;g3052b9d857a_0_6"/>
          <p:cNvCxnSpPr/>
          <p:nvPr/>
        </p:nvCxnSpPr>
        <p:spPr>
          <a:xfrm>
            <a:off x="328325" y="730978"/>
            <a:ext cx="8234100" cy="0"/>
          </a:xfrm>
          <a:prstGeom prst="straightConnector1">
            <a:avLst/>
          </a:prstGeom>
          <a:noFill/>
          <a:ln cap="flat" cmpd="sng" w="9525">
            <a:solidFill>
              <a:srgbClr val="9D0F14"/>
            </a:solidFill>
            <a:prstDash val="solid"/>
            <a:round/>
            <a:headEnd len="sm" w="sm" type="none"/>
            <a:tailEnd len="sm" w="sm" type="none"/>
          </a:ln>
        </p:spPr>
      </p:cxnSp>
      <p:sp>
        <p:nvSpPr>
          <p:cNvPr id="421" name="Google Shape;421;g3052b9d857a_0_6"/>
          <p:cNvSpPr txBox="1"/>
          <p:nvPr/>
        </p:nvSpPr>
        <p:spPr>
          <a:xfrm>
            <a:off x="342900" y="1425375"/>
            <a:ext cx="3994200" cy="2552700"/>
          </a:xfrm>
          <a:prstGeom prst="rect">
            <a:avLst/>
          </a:prstGeom>
          <a:noFill/>
          <a:ln>
            <a:noFill/>
          </a:ln>
        </p:spPr>
        <p:txBody>
          <a:bodyPr anchorCtr="0" anchor="t" bIns="91425" lIns="91425" spcFirstLastPara="1" rIns="91425" wrap="square" tIns="91425">
            <a:spAutoFit/>
          </a:bodyPr>
          <a:lstStyle/>
          <a:p>
            <a:pPr indent="-336550" lvl="0" marL="457200" marR="0" rtl="0" algn="l">
              <a:lnSpc>
                <a:spcPct val="115000"/>
              </a:lnSpc>
              <a:spcBef>
                <a:spcPts val="1000"/>
              </a:spcBef>
              <a:spcAft>
                <a:spcPts val="0"/>
              </a:spcAft>
              <a:buClr>
                <a:srgbClr val="222222"/>
              </a:buClr>
              <a:buSzPts val="1700"/>
              <a:buFont typeface="Bitter"/>
              <a:buChar char="●"/>
            </a:pPr>
            <a:r>
              <a:rPr b="0" i="0" lang="en-US" sz="1700" u="none" cap="none" strike="noStrike">
                <a:solidFill>
                  <a:srgbClr val="222222"/>
                </a:solidFill>
                <a:highlight>
                  <a:schemeClr val="lt1"/>
                </a:highlight>
                <a:latin typeface="Bitter"/>
                <a:ea typeface="Bitter"/>
                <a:cs typeface="Bitter"/>
                <a:sym typeface="Bitter"/>
              </a:rPr>
              <a:t>Less robust summary of comments related to parking than Notebook LM.  Provided simple lists when asked for more of a narrative.</a:t>
            </a:r>
            <a:endParaRPr b="0" i="0" sz="1700" u="none" cap="none" strike="noStrike">
              <a:solidFill>
                <a:srgbClr val="222222"/>
              </a:solidFill>
              <a:highlight>
                <a:schemeClr val="lt1"/>
              </a:highlight>
              <a:latin typeface="Bitter"/>
              <a:ea typeface="Bitter"/>
              <a:cs typeface="Bitter"/>
              <a:sym typeface="Bitter"/>
            </a:endParaRPr>
          </a:p>
          <a:p>
            <a:pPr indent="-336550" lvl="0" marL="457200" marR="0" rtl="0" algn="l">
              <a:lnSpc>
                <a:spcPct val="115000"/>
              </a:lnSpc>
              <a:spcBef>
                <a:spcPts val="0"/>
              </a:spcBef>
              <a:spcAft>
                <a:spcPts val="0"/>
              </a:spcAft>
              <a:buClr>
                <a:srgbClr val="222222"/>
              </a:buClr>
              <a:buSzPts val="1700"/>
              <a:buFont typeface="Bitter"/>
              <a:buChar char="●"/>
            </a:pPr>
            <a:r>
              <a:rPr b="0" i="0" lang="en-US" sz="1700" u="none" cap="none" strike="noStrike">
                <a:solidFill>
                  <a:srgbClr val="222222"/>
                </a:solidFill>
                <a:highlight>
                  <a:schemeClr val="lt1"/>
                </a:highlight>
                <a:latin typeface="Bitter"/>
                <a:ea typeface="Bitter"/>
                <a:cs typeface="Bitter"/>
                <a:sym typeface="Bitter"/>
              </a:rPr>
              <a:t>Missed a significant number of comments when asked for line item identification.</a:t>
            </a:r>
            <a:endParaRPr b="0" i="0" sz="1700" u="none" cap="none" strike="noStrike">
              <a:solidFill>
                <a:schemeClr val="dk1"/>
              </a:solidFill>
              <a:latin typeface="Bitter"/>
              <a:ea typeface="Bitter"/>
              <a:cs typeface="Bitter"/>
              <a:sym typeface="Bitter"/>
            </a:endParaRPr>
          </a:p>
        </p:txBody>
      </p:sp>
      <p:sp>
        <p:nvSpPr>
          <p:cNvPr id="422" name="Google Shape;422;g3052b9d857a_0_6"/>
          <p:cNvSpPr txBox="1"/>
          <p:nvPr/>
        </p:nvSpPr>
        <p:spPr>
          <a:xfrm>
            <a:off x="4806900" y="1425375"/>
            <a:ext cx="3994200" cy="3154500"/>
          </a:xfrm>
          <a:prstGeom prst="rect">
            <a:avLst/>
          </a:prstGeom>
          <a:noFill/>
          <a:ln>
            <a:noFill/>
          </a:ln>
        </p:spPr>
        <p:txBody>
          <a:bodyPr anchorCtr="0" anchor="t" bIns="91425" lIns="91425" spcFirstLastPara="1" rIns="91425" wrap="square" tIns="91425">
            <a:spAutoFit/>
          </a:bodyPr>
          <a:lstStyle/>
          <a:p>
            <a:pPr indent="-336550" lvl="0" marL="457200" marR="0" rtl="0" algn="l">
              <a:lnSpc>
                <a:spcPct val="115000"/>
              </a:lnSpc>
              <a:spcBef>
                <a:spcPts val="0"/>
              </a:spcBef>
              <a:spcAft>
                <a:spcPts val="0"/>
              </a:spcAft>
              <a:buClr>
                <a:srgbClr val="222222"/>
              </a:buClr>
              <a:buSzPts val="1700"/>
              <a:buFont typeface="Bitter"/>
              <a:buChar char="●"/>
            </a:pPr>
            <a:r>
              <a:rPr b="0" i="0" lang="en-US" sz="1700" u="none" cap="none" strike="noStrike">
                <a:solidFill>
                  <a:srgbClr val="222222"/>
                </a:solidFill>
                <a:highlight>
                  <a:schemeClr val="lt1"/>
                </a:highlight>
                <a:latin typeface="Bitter"/>
                <a:ea typeface="Bitter"/>
                <a:cs typeface="Bitter"/>
                <a:sym typeface="Bitter"/>
              </a:rPr>
              <a:t>Better job at flagging each individual comment.</a:t>
            </a:r>
            <a:endParaRPr b="0" i="0" sz="1700" u="none" cap="none" strike="noStrike">
              <a:solidFill>
                <a:srgbClr val="222222"/>
              </a:solidFill>
              <a:highlight>
                <a:schemeClr val="lt1"/>
              </a:highlight>
              <a:latin typeface="Bitter"/>
              <a:ea typeface="Bitter"/>
              <a:cs typeface="Bitter"/>
              <a:sym typeface="Bitter"/>
            </a:endParaRPr>
          </a:p>
          <a:p>
            <a:pPr indent="-336550" lvl="0" marL="457200" marR="0" rtl="0" algn="l">
              <a:lnSpc>
                <a:spcPct val="115000"/>
              </a:lnSpc>
              <a:spcBef>
                <a:spcPts val="0"/>
              </a:spcBef>
              <a:spcAft>
                <a:spcPts val="0"/>
              </a:spcAft>
              <a:buClr>
                <a:srgbClr val="222222"/>
              </a:buClr>
              <a:buSzPts val="1700"/>
              <a:buFont typeface="Bitter"/>
              <a:buChar char="●"/>
            </a:pPr>
            <a:r>
              <a:rPr b="0" i="0" lang="en-US" sz="1700" u="none" cap="none" strike="noStrike">
                <a:solidFill>
                  <a:srgbClr val="222222"/>
                </a:solidFill>
                <a:highlight>
                  <a:schemeClr val="lt1"/>
                </a:highlight>
                <a:latin typeface="Bitter"/>
                <a:ea typeface="Bitter"/>
                <a:cs typeface="Bitter"/>
                <a:sym typeface="Bitter"/>
              </a:rPr>
              <a:t>Created a more nuanced and descriptive summary.</a:t>
            </a:r>
            <a:endParaRPr b="0" i="0" sz="1700" u="none" cap="none" strike="noStrike">
              <a:solidFill>
                <a:srgbClr val="222222"/>
              </a:solidFill>
              <a:highlight>
                <a:schemeClr val="lt1"/>
              </a:highlight>
              <a:latin typeface="Bitter"/>
              <a:ea typeface="Bitter"/>
              <a:cs typeface="Bitter"/>
              <a:sym typeface="Bitter"/>
            </a:endParaRPr>
          </a:p>
          <a:p>
            <a:pPr indent="-336550" lvl="0" marL="457200" marR="0" rtl="0" algn="l">
              <a:lnSpc>
                <a:spcPct val="115000"/>
              </a:lnSpc>
              <a:spcBef>
                <a:spcPts val="0"/>
              </a:spcBef>
              <a:spcAft>
                <a:spcPts val="0"/>
              </a:spcAft>
              <a:buClr>
                <a:srgbClr val="222222"/>
              </a:buClr>
              <a:buSzPts val="1700"/>
              <a:buFont typeface="Bitter"/>
              <a:buChar char="●"/>
            </a:pPr>
            <a:r>
              <a:rPr b="0" i="0" lang="en-US" sz="1700" u="none" cap="none" strike="noStrike">
                <a:solidFill>
                  <a:srgbClr val="222222"/>
                </a:solidFill>
                <a:highlight>
                  <a:schemeClr val="lt1"/>
                </a:highlight>
                <a:latin typeface="Bitter"/>
                <a:ea typeface="Bitter"/>
                <a:cs typeface="Bitter"/>
                <a:sym typeface="Bitter"/>
              </a:rPr>
              <a:t>Segmented longer, multi focused comments and identified parking issues that were embedded in the comments.</a:t>
            </a:r>
            <a:endParaRPr b="0" i="0" sz="1700" u="none" cap="none" strike="noStrike">
              <a:solidFill>
                <a:srgbClr val="222222"/>
              </a:solidFill>
              <a:highlight>
                <a:schemeClr val="lt1"/>
              </a:highlight>
              <a:latin typeface="Bitter"/>
              <a:ea typeface="Bitter"/>
              <a:cs typeface="Bitter"/>
              <a:sym typeface="Bitter"/>
            </a:endParaRPr>
          </a:p>
          <a:p>
            <a:pPr indent="-336550" lvl="0" marL="457200" marR="0" rtl="0" algn="l">
              <a:lnSpc>
                <a:spcPct val="115000"/>
              </a:lnSpc>
              <a:spcBef>
                <a:spcPts val="0"/>
              </a:spcBef>
              <a:spcAft>
                <a:spcPts val="0"/>
              </a:spcAft>
              <a:buClr>
                <a:srgbClr val="222222"/>
              </a:buClr>
              <a:buSzPts val="1700"/>
              <a:buFont typeface="Bitter"/>
              <a:buChar char="●"/>
            </a:pPr>
            <a:r>
              <a:rPr b="0" i="0" lang="en-US" sz="1700" u="none" cap="none" strike="noStrike">
                <a:solidFill>
                  <a:srgbClr val="222222"/>
                </a:solidFill>
                <a:highlight>
                  <a:schemeClr val="lt1"/>
                </a:highlight>
                <a:latin typeface="Bitter"/>
                <a:ea typeface="Bitter"/>
                <a:cs typeface="Bitter"/>
                <a:sym typeface="Bitter"/>
              </a:rPr>
              <a:t>Better at identifying student sentiment in terms of language.</a:t>
            </a:r>
            <a:endParaRPr b="0" i="0" sz="1700" u="none" cap="none" strike="noStrike">
              <a:solidFill>
                <a:srgbClr val="222222"/>
              </a:solidFill>
              <a:highlight>
                <a:schemeClr val="lt1"/>
              </a:highlight>
              <a:latin typeface="Bitter"/>
              <a:ea typeface="Bitter"/>
              <a:cs typeface="Bitter"/>
              <a:sym typeface="Bitter"/>
            </a:endParaRPr>
          </a:p>
        </p:txBody>
      </p:sp>
      <p:cxnSp>
        <p:nvCxnSpPr>
          <p:cNvPr id="423" name="Google Shape;423;g3052b9d857a_0_6"/>
          <p:cNvCxnSpPr/>
          <p:nvPr/>
        </p:nvCxnSpPr>
        <p:spPr>
          <a:xfrm flipH="1" rot="-5400000">
            <a:off x="2633700" y="2916803"/>
            <a:ext cx="3876600" cy="5700"/>
          </a:xfrm>
          <a:prstGeom prst="straightConnector1">
            <a:avLst/>
          </a:prstGeom>
          <a:noFill/>
          <a:ln cap="flat" cmpd="sng" w="9525">
            <a:solidFill>
              <a:srgbClr val="9D0F14"/>
            </a:solidFill>
            <a:prstDash val="solid"/>
            <a:round/>
            <a:headEnd len="sm" w="sm" type="none"/>
            <a:tailEnd len="sm" w="sm" type="none"/>
          </a:ln>
        </p:spPr>
      </p:cxnSp>
      <p:sp>
        <p:nvSpPr>
          <p:cNvPr id="424" name="Google Shape;424;g3052b9d857a_0_6"/>
          <p:cNvSpPr txBox="1"/>
          <p:nvPr/>
        </p:nvSpPr>
        <p:spPr>
          <a:xfrm>
            <a:off x="342900" y="772550"/>
            <a:ext cx="3994200" cy="4770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1900"/>
              <a:buFont typeface="Arial"/>
              <a:buNone/>
            </a:pPr>
            <a:r>
              <a:rPr b="1" i="0" lang="en-US" sz="1900" u="none" cap="none" strike="noStrike">
                <a:solidFill>
                  <a:srgbClr val="222222"/>
                </a:solidFill>
                <a:highlight>
                  <a:schemeClr val="lt1"/>
                </a:highlight>
                <a:latin typeface="Bitter"/>
                <a:ea typeface="Bitter"/>
                <a:cs typeface="Bitter"/>
                <a:sym typeface="Bitter"/>
              </a:rPr>
              <a:t>CoPilot</a:t>
            </a:r>
            <a:endParaRPr b="1" i="0" sz="1900" u="none" cap="none" strike="noStrike">
              <a:solidFill>
                <a:schemeClr val="dk1"/>
              </a:solidFill>
              <a:latin typeface="Bitter"/>
              <a:ea typeface="Bitter"/>
              <a:cs typeface="Bitter"/>
              <a:sym typeface="Bitter"/>
            </a:endParaRPr>
          </a:p>
        </p:txBody>
      </p:sp>
      <p:cxnSp>
        <p:nvCxnSpPr>
          <p:cNvPr id="425" name="Google Shape;425;g3052b9d857a_0_6"/>
          <p:cNvCxnSpPr/>
          <p:nvPr/>
        </p:nvCxnSpPr>
        <p:spPr>
          <a:xfrm>
            <a:off x="454950" y="1294253"/>
            <a:ext cx="8234100" cy="0"/>
          </a:xfrm>
          <a:prstGeom prst="straightConnector1">
            <a:avLst/>
          </a:prstGeom>
          <a:noFill/>
          <a:ln cap="flat" cmpd="sng" w="9525">
            <a:solidFill>
              <a:srgbClr val="9D0F14"/>
            </a:solidFill>
            <a:prstDash val="solid"/>
            <a:round/>
            <a:headEnd len="sm" w="sm" type="none"/>
            <a:tailEnd len="sm" w="sm" type="none"/>
          </a:ln>
        </p:spPr>
      </p:cxnSp>
      <p:sp>
        <p:nvSpPr>
          <p:cNvPr id="426" name="Google Shape;426;g3052b9d857a_0_6"/>
          <p:cNvSpPr txBox="1"/>
          <p:nvPr/>
        </p:nvSpPr>
        <p:spPr>
          <a:xfrm>
            <a:off x="4694850" y="772550"/>
            <a:ext cx="3994200" cy="4770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1900"/>
              <a:buFont typeface="Arial"/>
              <a:buNone/>
            </a:pPr>
            <a:r>
              <a:rPr b="1" i="0" lang="en-US" sz="1900" u="none" cap="none" strike="noStrike">
                <a:solidFill>
                  <a:srgbClr val="222222"/>
                </a:solidFill>
                <a:highlight>
                  <a:schemeClr val="lt1"/>
                </a:highlight>
                <a:latin typeface="Bitter"/>
                <a:ea typeface="Bitter"/>
                <a:cs typeface="Bitter"/>
                <a:sym typeface="Bitter"/>
              </a:rPr>
              <a:t>Notebook LM</a:t>
            </a:r>
            <a:endParaRPr b="1" i="0" sz="1900" u="none" cap="none" strike="noStrike">
              <a:solidFill>
                <a:schemeClr val="dk1"/>
              </a:solidFill>
              <a:latin typeface="Bitter"/>
              <a:ea typeface="Bitter"/>
              <a:cs typeface="Bitter"/>
              <a:sym typeface="Bitte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0" name="Shape 430"/>
        <p:cNvGrpSpPr/>
        <p:nvPr/>
      </p:nvGrpSpPr>
      <p:grpSpPr>
        <a:xfrm>
          <a:off x="0" y="0"/>
          <a:ext cx="0" cy="0"/>
          <a:chOff x="0" y="0"/>
          <a:chExt cx="0" cy="0"/>
        </a:xfrm>
      </p:grpSpPr>
      <p:sp>
        <p:nvSpPr>
          <p:cNvPr id="431" name="Google Shape;431;g357a0874a22_0_14"/>
          <p:cNvSpPr txBox="1"/>
          <p:nvPr/>
        </p:nvSpPr>
        <p:spPr>
          <a:xfrm>
            <a:off x="328314" y="86101"/>
            <a:ext cx="6598800" cy="5136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00000"/>
              </a:buClr>
              <a:buSzPts val="4300"/>
              <a:buFont typeface="Arial"/>
              <a:buNone/>
            </a:pPr>
            <a:r>
              <a:rPr b="1" i="0" lang="en-US" sz="4300" u="none" cap="none" strike="noStrike">
                <a:solidFill>
                  <a:srgbClr val="9D0F14"/>
                </a:solidFill>
                <a:latin typeface="Alumni Sans"/>
                <a:ea typeface="Alumni Sans"/>
                <a:cs typeface="Alumni Sans"/>
                <a:sym typeface="Alumni Sans"/>
              </a:rPr>
              <a:t>Initial Thoughts of Using AI</a:t>
            </a:r>
            <a:endParaRPr b="1" i="0" sz="4300" u="none" cap="none" strike="noStrike">
              <a:solidFill>
                <a:srgbClr val="9D0F14"/>
              </a:solidFill>
              <a:latin typeface="Alumni Sans"/>
              <a:ea typeface="Alumni Sans"/>
              <a:cs typeface="Alumni Sans"/>
              <a:sym typeface="Alumni Sans"/>
            </a:endParaRPr>
          </a:p>
        </p:txBody>
      </p:sp>
      <p:cxnSp>
        <p:nvCxnSpPr>
          <p:cNvPr id="432" name="Google Shape;432;g357a0874a22_0_14"/>
          <p:cNvCxnSpPr/>
          <p:nvPr/>
        </p:nvCxnSpPr>
        <p:spPr>
          <a:xfrm>
            <a:off x="328325" y="730978"/>
            <a:ext cx="8234100" cy="0"/>
          </a:xfrm>
          <a:prstGeom prst="straightConnector1">
            <a:avLst/>
          </a:prstGeom>
          <a:noFill/>
          <a:ln cap="flat" cmpd="sng" w="9525">
            <a:solidFill>
              <a:srgbClr val="9D0F14"/>
            </a:solidFill>
            <a:prstDash val="solid"/>
            <a:round/>
            <a:headEnd len="sm" w="sm" type="none"/>
            <a:tailEnd len="sm" w="sm" type="none"/>
          </a:ln>
        </p:spPr>
      </p:cxnSp>
      <p:sp>
        <p:nvSpPr>
          <p:cNvPr id="433" name="Google Shape;433;g357a0874a22_0_14"/>
          <p:cNvSpPr txBox="1"/>
          <p:nvPr/>
        </p:nvSpPr>
        <p:spPr>
          <a:xfrm>
            <a:off x="342900" y="988225"/>
            <a:ext cx="8160300" cy="3853500"/>
          </a:xfrm>
          <a:prstGeom prst="rect">
            <a:avLst/>
          </a:prstGeom>
          <a:noFill/>
          <a:ln>
            <a:noFill/>
          </a:ln>
        </p:spPr>
        <p:txBody>
          <a:bodyPr anchorCtr="0" anchor="t" bIns="91425" lIns="91425" spcFirstLastPara="1" rIns="91425" wrap="square" tIns="91425">
            <a:spAutoFit/>
          </a:bodyPr>
          <a:lstStyle/>
          <a:p>
            <a:pPr indent="-361950" lvl="0" marL="457200" marR="0" rtl="0" algn="l">
              <a:lnSpc>
                <a:spcPct val="115000"/>
              </a:lnSpc>
              <a:spcBef>
                <a:spcPts val="0"/>
              </a:spcBef>
              <a:spcAft>
                <a:spcPts val="0"/>
              </a:spcAft>
              <a:buClr>
                <a:schemeClr val="dk1"/>
              </a:buClr>
              <a:buSzPts val="2100"/>
              <a:buFont typeface="Bitter"/>
              <a:buChar char="●"/>
            </a:pPr>
            <a:r>
              <a:rPr b="0" i="0" lang="en-US" sz="2100" u="none" cap="none" strike="noStrike">
                <a:solidFill>
                  <a:schemeClr val="dk1"/>
                </a:solidFill>
                <a:latin typeface="Bitter"/>
                <a:ea typeface="Bitter"/>
                <a:cs typeface="Bitter"/>
                <a:sym typeface="Bitter"/>
              </a:rPr>
              <a:t>Be cautious of aesthetically appealing outputs - they can be misleading in their perceived accuracy</a:t>
            </a:r>
            <a:endParaRPr b="0" i="0" sz="2100" u="none" cap="none" strike="noStrike">
              <a:solidFill>
                <a:schemeClr val="dk1"/>
              </a:solidFill>
              <a:latin typeface="Bitter"/>
              <a:ea typeface="Bitter"/>
              <a:cs typeface="Bitter"/>
              <a:sym typeface="Bitter"/>
            </a:endParaRPr>
          </a:p>
          <a:p>
            <a:pPr indent="-361950" lvl="0" marL="457200" marR="0" rtl="0" algn="l">
              <a:lnSpc>
                <a:spcPct val="115000"/>
              </a:lnSpc>
              <a:spcBef>
                <a:spcPts val="0"/>
              </a:spcBef>
              <a:spcAft>
                <a:spcPts val="0"/>
              </a:spcAft>
              <a:buClr>
                <a:schemeClr val="dk1"/>
              </a:buClr>
              <a:buSzPts val="2100"/>
              <a:buFont typeface="Bitter"/>
              <a:buChar char="●"/>
            </a:pPr>
            <a:r>
              <a:rPr b="0" i="0" lang="en-US" sz="2100" u="none" cap="none" strike="noStrike">
                <a:solidFill>
                  <a:schemeClr val="dk1"/>
                </a:solidFill>
                <a:latin typeface="Bitter"/>
                <a:ea typeface="Bitter"/>
                <a:cs typeface="Bitter"/>
                <a:sym typeface="Bitter"/>
              </a:rPr>
              <a:t>The initial summary did not align with stakeholder expectations shaped by daily exposure to individual comments</a:t>
            </a:r>
            <a:endParaRPr b="0" i="0" sz="2100" u="none" cap="none" strike="noStrike">
              <a:solidFill>
                <a:schemeClr val="dk1"/>
              </a:solidFill>
              <a:latin typeface="Bitter"/>
              <a:ea typeface="Bitter"/>
              <a:cs typeface="Bitter"/>
              <a:sym typeface="Bitter"/>
            </a:endParaRPr>
          </a:p>
          <a:p>
            <a:pPr indent="-361950" lvl="0" marL="457200" marR="0" rtl="0" algn="l">
              <a:lnSpc>
                <a:spcPct val="115000"/>
              </a:lnSpc>
              <a:spcBef>
                <a:spcPts val="0"/>
              </a:spcBef>
              <a:spcAft>
                <a:spcPts val="0"/>
              </a:spcAft>
              <a:buClr>
                <a:schemeClr val="dk1"/>
              </a:buClr>
              <a:buSzPts val="2100"/>
              <a:buFont typeface="Bitter"/>
              <a:buChar char="●"/>
            </a:pPr>
            <a:r>
              <a:rPr b="0" i="0" lang="en-US" sz="2100" u="none" cap="none" strike="noStrike">
                <a:solidFill>
                  <a:schemeClr val="dk1"/>
                </a:solidFill>
                <a:latin typeface="Bitter"/>
                <a:ea typeface="Bitter"/>
                <a:cs typeface="Bitter"/>
                <a:sym typeface="Bitter"/>
              </a:rPr>
              <a:t>The summary emphasized critical feedback, which may have overshadowed positive sentiment</a:t>
            </a:r>
            <a:endParaRPr b="0" i="0" sz="2100" u="none" cap="none" strike="noStrike">
              <a:solidFill>
                <a:schemeClr val="dk1"/>
              </a:solidFill>
              <a:latin typeface="Bitter"/>
              <a:ea typeface="Bitter"/>
              <a:cs typeface="Bitter"/>
              <a:sym typeface="Bitter"/>
            </a:endParaRPr>
          </a:p>
          <a:p>
            <a:pPr indent="-361950" lvl="1" marL="914400" marR="0" rtl="0" algn="l">
              <a:lnSpc>
                <a:spcPct val="115000"/>
              </a:lnSpc>
              <a:spcBef>
                <a:spcPts val="0"/>
              </a:spcBef>
              <a:spcAft>
                <a:spcPts val="0"/>
              </a:spcAft>
              <a:buClr>
                <a:schemeClr val="dk1"/>
              </a:buClr>
              <a:buSzPts val="2100"/>
              <a:buFont typeface="Bitter"/>
              <a:buChar char="○"/>
            </a:pPr>
            <a:r>
              <a:rPr b="0" i="0" lang="en-US" sz="2100" u="none" cap="none" strike="noStrike">
                <a:solidFill>
                  <a:schemeClr val="dk1"/>
                </a:solidFill>
                <a:latin typeface="Bitter"/>
                <a:ea typeface="Bitter"/>
                <a:cs typeface="Bitter"/>
                <a:sym typeface="Bitter"/>
              </a:rPr>
              <a:t>Strong language in negative comments had a disproportionate influence on the model’s tone and framing.</a:t>
            </a:r>
            <a:endParaRPr b="0" i="0" sz="1800" u="none" cap="none" strike="noStrike">
              <a:solidFill>
                <a:srgbClr val="000000"/>
              </a:solidFill>
              <a:latin typeface="Bitter"/>
              <a:ea typeface="Bitter"/>
              <a:cs typeface="Bitter"/>
              <a:sym typeface="Bitte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7" name="Shape 437"/>
        <p:cNvGrpSpPr/>
        <p:nvPr/>
      </p:nvGrpSpPr>
      <p:grpSpPr>
        <a:xfrm>
          <a:off x="0" y="0"/>
          <a:ext cx="0" cy="0"/>
          <a:chOff x="0" y="0"/>
          <a:chExt cx="0" cy="0"/>
        </a:xfrm>
      </p:grpSpPr>
      <p:sp>
        <p:nvSpPr>
          <p:cNvPr id="438" name="Google Shape;438;p3"/>
          <p:cNvSpPr txBox="1"/>
          <p:nvPr>
            <p:ph type="title"/>
          </p:nvPr>
        </p:nvSpPr>
        <p:spPr>
          <a:xfrm>
            <a:off x="628650" y="102073"/>
            <a:ext cx="7886700" cy="6291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Clr>
                <a:schemeClr val="dk1"/>
              </a:buClr>
              <a:buSzPts val="1100"/>
              <a:buFont typeface="Arial"/>
              <a:buNone/>
            </a:pPr>
            <a:r>
              <a:rPr b="1" lang="en-US" sz="3900">
                <a:solidFill>
                  <a:srgbClr val="9D0F14"/>
                </a:solidFill>
                <a:latin typeface="Alumni Sans"/>
                <a:ea typeface="Alumni Sans"/>
                <a:cs typeface="Alumni Sans"/>
                <a:sym typeface="Alumni Sans"/>
              </a:rPr>
              <a:t>AI Tools: Key Considerations</a:t>
            </a:r>
            <a:endParaRPr sz="4900">
              <a:latin typeface="Alumni Sans"/>
              <a:ea typeface="Alumni Sans"/>
              <a:cs typeface="Alumni Sans"/>
              <a:sym typeface="Alumni Sans"/>
            </a:endParaRPr>
          </a:p>
        </p:txBody>
      </p:sp>
      <p:sp>
        <p:nvSpPr>
          <p:cNvPr id="439" name="Google Shape;439;p3"/>
          <p:cNvSpPr txBox="1"/>
          <p:nvPr>
            <p:ph idx="12" type="sldNum"/>
          </p:nvPr>
        </p:nvSpPr>
        <p:spPr>
          <a:xfrm>
            <a:off x="6457950" y="4767263"/>
            <a:ext cx="2057400" cy="273844"/>
          </a:xfrm>
          <a:prstGeom prst="rect">
            <a:avLst/>
          </a:prstGeom>
          <a:noFill/>
          <a:ln>
            <a:noFill/>
          </a:ln>
        </p:spPr>
        <p:txBody>
          <a:bodyPr anchorCtr="0" anchor="ctr" bIns="0" lIns="0" spcFirstLastPara="1" rIns="0" wrap="square" tIns="0">
            <a:normAutofit/>
          </a:bodyPr>
          <a:lstStyle/>
          <a:p>
            <a:pPr indent="0" lvl="0" marL="0" rtl="0" algn="r">
              <a:lnSpc>
                <a:spcPct val="100000"/>
              </a:lnSpc>
              <a:spcBef>
                <a:spcPts val="0"/>
              </a:spcBef>
              <a:spcAft>
                <a:spcPts val="0"/>
              </a:spcAft>
              <a:buClr>
                <a:srgbClr val="000000"/>
              </a:buClr>
              <a:buSzPts val="1000"/>
              <a:buFont typeface="Arial"/>
              <a:buNone/>
            </a:pPr>
            <a:fld id="{00000000-1234-1234-1234-123412341234}" type="slidenum">
              <a:rPr lang="en-US"/>
              <a:t>‹#›</a:t>
            </a:fld>
            <a:endParaRPr/>
          </a:p>
        </p:txBody>
      </p:sp>
      <p:sp>
        <p:nvSpPr>
          <p:cNvPr id="440" name="Google Shape;440;p3"/>
          <p:cNvSpPr txBox="1"/>
          <p:nvPr/>
        </p:nvSpPr>
        <p:spPr>
          <a:xfrm>
            <a:off x="628675" y="935438"/>
            <a:ext cx="7886700" cy="36279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000"/>
              <a:buFont typeface="Arial"/>
              <a:buNone/>
            </a:pPr>
            <a:r>
              <a:rPr b="1" i="0" lang="en-US" sz="2500" u="none" cap="none" strike="noStrike">
                <a:solidFill>
                  <a:schemeClr val="dk1"/>
                </a:solidFill>
                <a:latin typeface="Bitter"/>
                <a:ea typeface="Bitter"/>
                <a:cs typeface="Bitter"/>
                <a:sym typeface="Bitter"/>
              </a:rPr>
              <a:t>Privacy &amp; Confidentiality</a:t>
            </a:r>
            <a:endParaRPr b="1" i="0" sz="2500" u="none" cap="none" strike="noStrike">
              <a:solidFill>
                <a:schemeClr val="dk1"/>
              </a:solidFill>
              <a:latin typeface="Bitter"/>
              <a:ea typeface="Bitter"/>
              <a:cs typeface="Bitter"/>
              <a:sym typeface="Bitter"/>
            </a:endParaRPr>
          </a:p>
          <a:p>
            <a:pPr indent="-387350" lvl="0" marL="457200" marR="0" rtl="0" algn="l">
              <a:lnSpc>
                <a:spcPct val="115000"/>
              </a:lnSpc>
              <a:spcBef>
                <a:spcPts val="200"/>
              </a:spcBef>
              <a:spcAft>
                <a:spcPts val="0"/>
              </a:spcAft>
              <a:buClr>
                <a:schemeClr val="dk1"/>
              </a:buClr>
              <a:buSzPts val="2500"/>
              <a:buFont typeface="Bitter"/>
              <a:buChar char="●"/>
            </a:pPr>
            <a:r>
              <a:rPr b="0" i="0" lang="en-US" sz="2500" u="none" cap="none" strike="noStrike">
                <a:solidFill>
                  <a:schemeClr val="dk1"/>
                </a:solidFill>
                <a:latin typeface="Bitter"/>
                <a:ea typeface="Bitter"/>
                <a:cs typeface="Bitter"/>
                <a:sym typeface="Bitter"/>
              </a:rPr>
              <a:t>Strip raw, identifiable data before using AI tools.</a:t>
            </a:r>
            <a:endParaRPr b="0" i="0" sz="2500" u="none" cap="none" strike="noStrike">
              <a:solidFill>
                <a:schemeClr val="dk1"/>
              </a:solidFill>
              <a:latin typeface="Bitter"/>
              <a:ea typeface="Bitter"/>
              <a:cs typeface="Bitter"/>
              <a:sym typeface="Bitter"/>
            </a:endParaRPr>
          </a:p>
          <a:p>
            <a:pPr indent="-387350" lvl="0" marL="457200" marR="0" rtl="0" algn="l">
              <a:lnSpc>
                <a:spcPct val="115000"/>
              </a:lnSpc>
              <a:spcBef>
                <a:spcPts val="0"/>
              </a:spcBef>
              <a:spcAft>
                <a:spcPts val="0"/>
              </a:spcAft>
              <a:buClr>
                <a:schemeClr val="dk1"/>
              </a:buClr>
              <a:buSzPts val="2500"/>
              <a:buFont typeface="Bitter"/>
              <a:buChar char="●"/>
            </a:pPr>
            <a:r>
              <a:rPr b="0" i="0" lang="en-US" sz="2500" u="none" cap="none" strike="noStrike">
                <a:solidFill>
                  <a:schemeClr val="dk1"/>
                </a:solidFill>
                <a:latin typeface="Bitter"/>
                <a:ea typeface="Bitter"/>
                <a:cs typeface="Bitter"/>
                <a:sym typeface="Bitter"/>
              </a:rPr>
              <a:t>Understand how data is stored and used (e.g., CoPilot is closed-loop vs. public LLMs that may learn from your data).</a:t>
            </a:r>
            <a:endParaRPr b="0" i="0" sz="2500" u="none" cap="none" strike="noStrike">
              <a:solidFill>
                <a:schemeClr val="dk1"/>
              </a:solidFill>
              <a:latin typeface="Bitter"/>
              <a:ea typeface="Bitter"/>
              <a:cs typeface="Bitter"/>
              <a:sym typeface="Bitter"/>
            </a:endParaRPr>
          </a:p>
          <a:p>
            <a:pPr indent="-387350" lvl="0" marL="457200" marR="0" rtl="0" algn="l">
              <a:lnSpc>
                <a:spcPct val="115000"/>
              </a:lnSpc>
              <a:spcBef>
                <a:spcPts val="0"/>
              </a:spcBef>
              <a:spcAft>
                <a:spcPts val="0"/>
              </a:spcAft>
              <a:buClr>
                <a:schemeClr val="dk1"/>
              </a:buClr>
              <a:buSzPts val="2500"/>
              <a:buFont typeface="Bitter"/>
              <a:buChar char="●"/>
            </a:pPr>
            <a:r>
              <a:rPr b="0" i="0" lang="en-US" sz="2500" u="none" cap="none" strike="noStrike">
                <a:solidFill>
                  <a:schemeClr val="dk1"/>
                </a:solidFill>
                <a:latin typeface="Bitter"/>
                <a:ea typeface="Bitter"/>
                <a:cs typeface="Bitter"/>
                <a:sym typeface="Bitter"/>
              </a:rPr>
              <a:t>Know if your data is used to train the model.</a:t>
            </a:r>
            <a:endParaRPr b="0" i="0" sz="2500" u="none" cap="none" strike="noStrike">
              <a:solidFill>
                <a:schemeClr val="dk1"/>
              </a:solidFill>
              <a:latin typeface="Bitter"/>
              <a:ea typeface="Bitter"/>
              <a:cs typeface="Bitter"/>
              <a:sym typeface="Bitter"/>
            </a:endParaRPr>
          </a:p>
        </p:txBody>
      </p:sp>
      <p:cxnSp>
        <p:nvCxnSpPr>
          <p:cNvPr id="441" name="Google Shape;441;p3"/>
          <p:cNvCxnSpPr/>
          <p:nvPr/>
        </p:nvCxnSpPr>
        <p:spPr>
          <a:xfrm>
            <a:off x="328325" y="730978"/>
            <a:ext cx="8234100" cy="0"/>
          </a:xfrm>
          <a:prstGeom prst="straightConnector1">
            <a:avLst/>
          </a:prstGeom>
          <a:noFill/>
          <a:ln cap="flat" cmpd="sng" w="9525">
            <a:solidFill>
              <a:srgbClr val="9D0F14"/>
            </a:solidFill>
            <a:prstDash val="solid"/>
            <a:round/>
            <a:headEnd len="sm" w="sm" type="none"/>
            <a:tailEnd len="sm" w="sm" type="none"/>
          </a:ln>
        </p:spPr>
      </p:cxn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5" name="Shape 445"/>
        <p:cNvGrpSpPr/>
        <p:nvPr/>
      </p:nvGrpSpPr>
      <p:grpSpPr>
        <a:xfrm>
          <a:off x="0" y="0"/>
          <a:ext cx="0" cy="0"/>
          <a:chOff x="0" y="0"/>
          <a:chExt cx="0" cy="0"/>
        </a:xfrm>
      </p:grpSpPr>
      <p:sp>
        <p:nvSpPr>
          <p:cNvPr id="446" name="Google Shape;446;g336091c04c0_1_23"/>
          <p:cNvSpPr txBox="1"/>
          <p:nvPr>
            <p:ph type="title"/>
          </p:nvPr>
        </p:nvSpPr>
        <p:spPr>
          <a:xfrm>
            <a:off x="628650" y="102073"/>
            <a:ext cx="7886700" cy="6291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Clr>
                <a:schemeClr val="dk1"/>
              </a:buClr>
              <a:buSzPts val="1100"/>
              <a:buFont typeface="Arial"/>
              <a:buNone/>
            </a:pPr>
            <a:r>
              <a:rPr b="1" lang="en-US" sz="3900">
                <a:solidFill>
                  <a:srgbClr val="9D0F14"/>
                </a:solidFill>
                <a:latin typeface="Alumni Sans"/>
                <a:ea typeface="Alumni Sans"/>
                <a:cs typeface="Alumni Sans"/>
                <a:sym typeface="Alumni Sans"/>
              </a:rPr>
              <a:t>AI Tools: Key Considerations</a:t>
            </a:r>
            <a:endParaRPr sz="4900">
              <a:latin typeface="Alumni Sans"/>
              <a:ea typeface="Alumni Sans"/>
              <a:cs typeface="Alumni Sans"/>
              <a:sym typeface="Alumni Sans"/>
            </a:endParaRPr>
          </a:p>
        </p:txBody>
      </p:sp>
      <p:sp>
        <p:nvSpPr>
          <p:cNvPr id="447" name="Google Shape;447;g336091c04c0_1_23"/>
          <p:cNvSpPr txBox="1"/>
          <p:nvPr>
            <p:ph idx="12" type="sldNum"/>
          </p:nvPr>
        </p:nvSpPr>
        <p:spPr>
          <a:xfrm>
            <a:off x="6457950" y="4767263"/>
            <a:ext cx="2057400" cy="273900"/>
          </a:xfrm>
          <a:prstGeom prst="rect">
            <a:avLst/>
          </a:prstGeom>
          <a:noFill/>
          <a:ln>
            <a:noFill/>
          </a:ln>
        </p:spPr>
        <p:txBody>
          <a:bodyPr anchorCtr="0" anchor="ctr" bIns="0" lIns="0" spcFirstLastPara="1" rIns="0" wrap="square" tIns="0">
            <a:normAutofit/>
          </a:bodyPr>
          <a:lstStyle/>
          <a:p>
            <a:pPr indent="0" lvl="0" marL="0" rtl="0" algn="r">
              <a:lnSpc>
                <a:spcPct val="100000"/>
              </a:lnSpc>
              <a:spcBef>
                <a:spcPts val="0"/>
              </a:spcBef>
              <a:spcAft>
                <a:spcPts val="0"/>
              </a:spcAft>
              <a:buClr>
                <a:srgbClr val="000000"/>
              </a:buClr>
              <a:buSzPts val="1000"/>
              <a:buFont typeface="Arial"/>
              <a:buNone/>
            </a:pPr>
            <a:fld id="{00000000-1234-1234-1234-123412341234}" type="slidenum">
              <a:rPr lang="en-US"/>
              <a:t>‹#›</a:t>
            </a:fld>
            <a:endParaRPr/>
          </a:p>
        </p:txBody>
      </p:sp>
      <p:sp>
        <p:nvSpPr>
          <p:cNvPr id="448" name="Google Shape;448;g336091c04c0_1_23"/>
          <p:cNvSpPr txBox="1"/>
          <p:nvPr/>
        </p:nvSpPr>
        <p:spPr>
          <a:xfrm>
            <a:off x="604940" y="927725"/>
            <a:ext cx="7910400" cy="36228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000"/>
              <a:buFont typeface="Arial"/>
              <a:buNone/>
            </a:pPr>
            <a:r>
              <a:rPr b="1" i="0" lang="en-US" sz="2500" u="none" cap="none" strike="noStrike">
                <a:solidFill>
                  <a:schemeClr val="dk1"/>
                </a:solidFill>
                <a:latin typeface="Bitter"/>
                <a:ea typeface="Bitter"/>
                <a:cs typeface="Bitter"/>
                <a:sym typeface="Bitter"/>
              </a:rPr>
              <a:t>Equity &amp; Bias</a:t>
            </a:r>
            <a:endParaRPr b="1" i="0" sz="2500" u="none" cap="none" strike="noStrike">
              <a:solidFill>
                <a:schemeClr val="dk1"/>
              </a:solidFill>
              <a:latin typeface="Bitter"/>
              <a:ea typeface="Bitter"/>
              <a:cs typeface="Bitter"/>
              <a:sym typeface="Bitter"/>
            </a:endParaRPr>
          </a:p>
          <a:p>
            <a:pPr indent="-387350" lvl="0" marL="457200" marR="0" rtl="0" algn="l">
              <a:lnSpc>
                <a:spcPct val="115000"/>
              </a:lnSpc>
              <a:spcBef>
                <a:spcPts val="0"/>
              </a:spcBef>
              <a:spcAft>
                <a:spcPts val="0"/>
              </a:spcAft>
              <a:buClr>
                <a:schemeClr val="dk1"/>
              </a:buClr>
              <a:buSzPts val="2500"/>
              <a:buFont typeface="Bitter"/>
              <a:buChar char="●"/>
            </a:pPr>
            <a:r>
              <a:rPr b="0" i="0" lang="en-US" sz="2500" u="none" cap="none" strike="noStrike">
                <a:solidFill>
                  <a:schemeClr val="dk1"/>
                </a:solidFill>
                <a:latin typeface="Bitter"/>
                <a:ea typeface="Bitter"/>
                <a:cs typeface="Bitter"/>
                <a:sym typeface="Bitter"/>
              </a:rPr>
              <a:t>AI may overlook underrepresented voices or reinforce dominant ones.</a:t>
            </a:r>
            <a:endParaRPr b="0" i="0" sz="2500" u="none" cap="none" strike="noStrike">
              <a:solidFill>
                <a:schemeClr val="dk1"/>
              </a:solidFill>
              <a:latin typeface="Bitter"/>
              <a:ea typeface="Bitter"/>
              <a:cs typeface="Bitter"/>
              <a:sym typeface="Bitter"/>
            </a:endParaRPr>
          </a:p>
          <a:p>
            <a:pPr indent="-387350" lvl="0" marL="457200" marR="0" rtl="0" algn="l">
              <a:lnSpc>
                <a:spcPct val="115000"/>
              </a:lnSpc>
              <a:spcBef>
                <a:spcPts val="0"/>
              </a:spcBef>
              <a:spcAft>
                <a:spcPts val="0"/>
              </a:spcAft>
              <a:buClr>
                <a:schemeClr val="dk1"/>
              </a:buClr>
              <a:buSzPts val="2500"/>
              <a:buFont typeface="Bitter"/>
              <a:buChar char="●"/>
            </a:pPr>
            <a:r>
              <a:rPr b="0" i="0" lang="en-US" sz="2500" u="none" cap="none" strike="noStrike">
                <a:solidFill>
                  <a:schemeClr val="dk1"/>
                </a:solidFill>
                <a:latin typeface="Bitter"/>
                <a:ea typeface="Bitter"/>
                <a:cs typeface="Bitter"/>
                <a:sym typeface="Bitter"/>
              </a:rPr>
              <a:t>Stronger language may skew results toward negative responses.</a:t>
            </a:r>
            <a:endParaRPr b="0" i="0" sz="2500" u="none" cap="none" strike="noStrike">
              <a:solidFill>
                <a:schemeClr val="dk1"/>
              </a:solidFill>
              <a:latin typeface="Bitter"/>
              <a:ea typeface="Bitter"/>
              <a:cs typeface="Bitter"/>
              <a:sym typeface="Bitter"/>
            </a:endParaRPr>
          </a:p>
          <a:p>
            <a:pPr indent="-387350" lvl="0" marL="457200" marR="0" rtl="0" algn="l">
              <a:lnSpc>
                <a:spcPct val="115000"/>
              </a:lnSpc>
              <a:spcBef>
                <a:spcPts val="0"/>
              </a:spcBef>
              <a:spcAft>
                <a:spcPts val="0"/>
              </a:spcAft>
              <a:buClr>
                <a:schemeClr val="dk1"/>
              </a:buClr>
              <a:buSzPts val="2500"/>
              <a:buFont typeface="Bitter"/>
              <a:buChar char="●"/>
            </a:pPr>
            <a:r>
              <a:rPr b="0" i="0" lang="en-US" sz="2500" u="none" cap="none" strike="noStrike">
                <a:solidFill>
                  <a:schemeClr val="dk1"/>
                </a:solidFill>
                <a:latin typeface="Bitter"/>
                <a:ea typeface="Bitter"/>
                <a:cs typeface="Bitter"/>
                <a:sym typeface="Bitter"/>
              </a:rPr>
              <a:t>Ask: Whose voices are being grouped or erased? What perspectives are missing?</a:t>
            </a:r>
            <a:endParaRPr b="0" i="0" sz="2500" u="none" cap="none" strike="noStrike">
              <a:solidFill>
                <a:schemeClr val="dk1"/>
              </a:solidFill>
              <a:latin typeface="Bitter"/>
              <a:ea typeface="Bitter"/>
              <a:cs typeface="Bitter"/>
              <a:sym typeface="Bitter"/>
            </a:endParaRPr>
          </a:p>
          <a:p>
            <a:pPr indent="0" lvl="0" marL="0" marR="0" rtl="0" algn="l">
              <a:lnSpc>
                <a:spcPct val="100000"/>
              </a:lnSpc>
              <a:spcBef>
                <a:spcPts val="0"/>
              </a:spcBef>
              <a:spcAft>
                <a:spcPts val="0"/>
              </a:spcAft>
              <a:buClr>
                <a:srgbClr val="000000"/>
              </a:buClr>
              <a:buSzPts val="1000"/>
              <a:buFont typeface="Arial"/>
              <a:buNone/>
            </a:pPr>
            <a:r>
              <a:t/>
            </a:r>
            <a:endParaRPr b="0" i="0" sz="2500" u="none" cap="none" strike="noStrike">
              <a:solidFill>
                <a:schemeClr val="dk1"/>
              </a:solidFill>
              <a:latin typeface="Bitter"/>
              <a:ea typeface="Bitter"/>
              <a:cs typeface="Bitter"/>
              <a:sym typeface="Bitter"/>
            </a:endParaRPr>
          </a:p>
        </p:txBody>
      </p:sp>
      <p:cxnSp>
        <p:nvCxnSpPr>
          <p:cNvPr id="449" name="Google Shape;449;g336091c04c0_1_23"/>
          <p:cNvCxnSpPr/>
          <p:nvPr/>
        </p:nvCxnSpPr>
        <p:spPr>
          <a:xfrm>
            <a:off x="328325" y="730978"/>
            <a:ext cx="8234100" cy="0"/>
          </a:xfrm>
          <a:prstGeom prst="straightConnector1">
            <a:avLst/>
          </a:prstGeom>
          <a:noFill/>
          <a:ln cap="flat" cmpd="sng" w="9525">
            <a:solidFill>
              <a:srgbClr val="9D0F14"/>
            </a:solidFill>
            <a:prstDash val="solid"/>
            <a:round/>
            <a:headEnd len="sm" w="sm" type="none"/>
            <a:tailEnd len="sm" w="sm" type="none"/>
          </a:ln>
        </p:spPr>
      </p:cxn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3" name="Shape 453"/>
        <p:cNvGrpSpPr/>
        <p:nvPr/>
      </p:nvGrpSpPr>
      <p:grpSpPr>
        <a:xfrm>
          <a:off x="0" y="0"/>
          <a:ext cx="0" cy="0"/>
          <a:chOff x="0" y="0"/>
          <a:chExt cx="0" cy="0"/>
        </a:xfrm>
      </p:grpSpPr>
      <p:sp>
        <p:nvSpPr>
          <p:cNvPr id="454" name="Google Shape;454;g336091c04c0_1_38"/>
          <p:cNvSpPr txBox="1"/>
          <p:nvPr>
            <p:ph type="title"/>
          </p:nvPr>
        </p:nvSpPr>
        <p:spPr>
          <a:xfrm>
            <a:off x="628650" y="102073"/>
            <a:ext cx="7886700" cy="6291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Clr>
                <a:schemeClr val="dk1"/>
              </a:buClr>
              <a:buSzPts val="1100"/>
              <a:buFont typeface="Arial"/>
              <a:buNone/>
            </a:pPr>
            <a:r>
              <a:rPr b="1" lang="en-US" sz="3900">
                <a:solidFill>
                  <a:srgbClr val="9D0F14"/>
                </a:solidFill>
                <a:latin typeface="Alumni Sans"/>
                <a:ea typeface="Alumni Sans"/>
                <a:cs typeface="Alumni Sans"/>
                <a:sym typeface="Alumni Sans"/>
              </a:rPr>
              <a:t>AI Tools: Key Considerations</a:t>
            </a:r>
            <a:endParaRPr sz="4900">
              <a:latin typeface="Alumni Sans"/>
              <a:ea typeface="Alumni Sans"/>
              <a:cs typeface="Alumni Sans"/>
              <a:sym typeface="Alumni Sans"/>
            </a:endParaRPr>
          </a:p>
        </p:txBody>
      </p:sp>
      <p:sp>
        <p:nvSpPr>
          <p:cNvPr id="455" name="Google Shape;455;g336091c04c0_1_38"/>
          <p:cNvSpPr txBox="1"/>
          <p:nvPr>
            <p:ph idx="12" type="sldNum"/>
          </p:nvPr>
        </p:nvSpPr>
        <p:spPr>
          <a:xfrm>
            <a:off x="6457950" y="4767263"/>
            <a:ext cx="2057400" cy="273900"/>
          </a:xfrm>
          <a:prstGeom prst="rect">
            <a:avLst/>
          </a:prstGeom>
          <a:noFill/>
          <a:ln>
            <a:noFill/>
          </a:ln>
        </p:spPr>
        <p:txBody>
          <a:bodyPr anchorCtr="0" anchor="ctr" bIns="0" lIns="0" spcFirstLastPara="1" rIns="0" wrap="square" tIns="0">
            <a:normAutofit/>
          </a:bodyPr>
          <a:lstStyle/>
          <a:p>
            <a:pPr indent="0" lvl="0" marL="0" rtl="0" algn="r">
              <a:lnSpc>
                <a:spcPct val="100000"/>
              </a:lnSpc>
              <a:spcBef>
                <a:spcPts val="0"/>
              </a:spcBef>
              <a:spcAft>
                <a:spcPts val="0"/>
              </a:spcAft>
              <a:buClr>
                <a:srgbClr val="000000"/>
              </a:buClr>
              <a:buSzPts val="1000"/>
              <a:buFont typeface="Arial"/>
              <a:buNone/>
            </a:pPr>
            <a:fld id="{00000000-1234-1234-1234-123412341234}" type="slidenum">
              <a:rPr lang="en-US"/>
              <a:t>‹#›</a:t>
            </a:fld>
            <a:endParaRPr/>
          </a:p>
        </p:txBody>
      </p:sp>
      <p:sp>
        <p:nvSpPr>
          <p:cNvPr id="456" name="Google Shape;456;g336091c04c0_1_38"/>
          <p:cNvSpPr txBox="1"/>
          <p:nvPr/>
        </p:nvSpPr>
        <p:spPr>
          <a:xfrm>
            <a:off x="628665" y="918000"/>
            <a:ext cx="7886700" cy="36537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000"/>
              <a:buFont typeface="Arial"/>
              <a:buNone/>
            </a:pPr>
            <a:r>
              <a:rPr b="1" i="0" lang="en-US" sz="2500" u="none" cap="none" strike="noStrike">
                <a:solidFill>
                  <a:schemeClr val="dk1"/>
                </a:solidFill>
                <a:latin typeface="Bitter"/>
                <a:ea typeface="Bitter"/>
                <a:cs typeface="Bitter"/>
                <a:sym typeface="Bitter"/>
              </a:rPr>
              <a:t>Interpretation Limitations</a:t>
            </a:r>
            <a:endParaRPr b="1" i="0" sz="2500" u="none" cap="none" strike="noStrike">
              <a:solidFill>
                <a:schemeClr val="dk1"/>
              </a:solidFill>
              <a:latin typeface="Bitter"/>
              <a:ea typeface="Bitter"/>
              <a:cs typeface="Bitter"/>
              <a:sym typeface="Bitter"/>
            </a:endParaRPr>
          </a:p>
          <a:p>
            <a:pPr indent="-387350" lvl="0" marL="457200" marR="0" rtl="0" algn="l">
              <a:lnSpc>
                <a:spcPct val="115000"/>
              </a:lnSpc>
              <a:spcBef>
                <a:spcPts val="0"/>
              </a:spcBef>
              <a:spcAft>
                <a:spcPts val="0"/>
              </a:spcAft>
              <a:buClr>
                <a:schemeClr val="dk1"/>
              </a:buClr>
              <a:buSzPts val="2500"/>
              <a:buFont typeface="Bitter"/>
              <a:buChar char="●"/>
            </a:pPr>
            <a:r>
              <a:rPr b="0" i="0" lang="en-US" sz="2500" u="none" cap="none" strike="noStrike">
                <a:solidFill>
                  <a:schemeClr val="dk1"/>
                </a:solidFill>
                <a:latin typeface="Bitter"/>
                <a:ea typeface="Bitter"/>
                <a:cs typeface="Bitter"/>
                <a:sym typeface="Bitter"/>
              </a:rPr>
              <a:t>AI may miss tone, context, and cultural nuance.</a:t>
            </a:r>
            <a:endParaRPr b="0" i="0" sz="2500" u="none" cap="none" strike="noStrike">
              <a:solidFill>
                <a:schemeClr val="dk1"/>
              </a:solidFill>
              <a:latin typeface="Bitter"/>
              <a:ea typeface="Bitter"/>
              <a:cs typeface="Bitter"/>
              <a:sym typeface="Bitter"/>
            </a:endParaRPr>
          </a:p>
          <a:p>
            <a:pPr indent="-387350" lvl="0" marL="457200" marR="0" rtl="0" algn="l">
              <a:lnSpc>
                <a:spcPct val="115000"/>
              </a:lnSpc>
              <a:spcBef>
                <a:spcPts val="0"/>
              </a:spcBef>
              <a:spcAft>
                <a:spcPts val="0"/>
              </a:spcAft>
              <a:buClr>
                <a:schemeClr val="dk1"/>
              </a:buClr>
              <a:buSzPts val="2500"/>
              <a:buFont typeface="Bitter"/>
              <a:buChar char="●"/>
            </a:pPr>
            <a:r>
              <a:rPr b="0" i="0" lang="en-US" sz="2500" u="none" cap="none" strike="noStrike">
                <a:solidFill>
                  <a:schemeClr val="dk1"/>
                </a:solidFill>
                <a:latin typeface="Bitter"/>
                <a:ea typeface="Bitter"/>
                <a:cs typeface="Bitter"/>
                <a:sym typeface="Bitter"/>
              </a:rPr>
              <a:t>Provides surface-level themes - human review is essential.</a:t>
            </a:r>
            <a:endParaRPr b="0" i="0" sz="2500" u="none" cap="none" strike="noStrike">
              <a:solidFill>
                <a:schemeClr val="dk1"/>
              </a:solidFill>
              <a:latin typeface="Bitter"/>
              <a:ea typeface="Bitter"/>
              <a:cs typeface="Bitter"/>
              <a:sym typeface="Bitter"/>
            </a:endParaRPr>
          </a:p>
          <a:p>
            <a:pPr indent="-387350" lvl="0" marL="457200" marR="0" rtl="0" algn="l">
              <a:lnSpc>
                <a:spcPct val="115000"/>
              </a:lnSpc>
              <a:spcBef>
                <a:spcPts val="0"/>
              </a:spcBef>
              <a:spcAft>
                <a:spcPts val="0"/>
              </a:spcAft>
              <a:buClr>
                <a:schemeClr val="dk1"/>
              </a:buClr>
              <a:buSzPts val="2500"/>
              <a:buFont typeface="Bitter"/>
              <a:buChar char="●"/>
            </a:pPr>
            <a:r>
              <a:rPr b="0" i="0" lang="en-US" sz="2500" u="none" cap="none" strike="noStrike">
                <a:solidFill>
                  <a:schemeClr val="dk1"/>
                </a:solidFill>
                <a:latin typeface="Bitter"/>
                <a:ea typeface="Bitter"/>
                <a:cs typeface="Bitter"/>
                <a:sym typeface="Bitter"/>
              </a:rPr>
              <a:t>Avoid oversimplifying complex sentiments.</a:t>
            </a:r>
            <a:endParaRPr b="0" i="0" sz="2500" u="none" cap="none" strike="noStrike">
              <a:solidFill>
                <a:schemeClr val="dk1"/>
              </a:solidFill>
              <a:latin typeface="Bitter"/>
              <a:ea typeface="Bitter"/>
              <a:cs typeface="Bitter"/>
              <a:sym typeface="Bitter"/>
            </a:endParaRPr>
          </a:p>
        </p:txBody>
      </p:sp>
      <p:cxnSp>
        <p:nvCxnSpPr>
          <p:cNvPr id="457" name="Google Shape;457;g336091c04c0_1_38"/>
          <p:cNvCxnSpPr/>
          <p:nvPr/>
        </p:nvCxnSpPr>
        <p:spPr>
          <a:xfrm>
            <a:off x="328325" y="730978"/>
            <a:ext cx="8234100" cy="0"/>
          </a:xfrm>
          <a:prstGeom prst="straightConnector1">
            <a:avLst/>
          </a:prstGeom>
          <a:noFill/>
          <a:ln cap="flat" cmpd="sng" w="9525">
            <a:solidFill>
              <a:srgbClr val="9D0F14"/>
            </a:solidFill>
            <a:prstDash val="solid"/>
            <a:round/>
            <a:headEnd len="sm" w="sm" type="none"/>
            <a:tailEnd len="sm" w="sm" type="none"/>
          </a:ln>
        </p:spPr>
      </p:cxn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g34e8b0a7fff_0_0"/>
          <p:cNvSpPr txBox="1"/>
          <p:nvPr/>
        </p:nvSpPr>
        <p:spPr>
          <a:xfrm>
            <a:off x="8690443" y="4890475"/>
            <a:ext cx="423300" cy="115500"/>
          </a:xfrm>
          <a:prstGeom prst="rect">
            <a:avLst/>
          </a:prstGeom>
          <a:noFill/>
          <a:ln>
            <a:noFill/>
          </a:ln>
        </p:spPr>
        <p:txBody>
          <a:bodyPr anchorCtr="0" anchor="b" bIns="19050" lIns="19050" spcFirstLastPara="1" rIns="19050" wrap="square" tIns="19050">
            <a:spAutoFit/>
          </a:bodyPr>
          <a:lstStyle/>
          <a:p>
            <a:pPr indent="0" lvl="0" marL="0" marR="0" rtl="0" algn="ctr">
              <a:lnSpc>
                <a:spcPct val="100000"/>
              </a:lnSpc>
              <a:spcBef>
                <a:spcPts val="0"/>
              </a:spcBef>
              <a:spcAft>
                <a:spcPts val="0"/>
              </a:spcAft>
              <a:buClr>
                <a:srgbClr val="000000"/>
              </a:buClr>
              <a:buSzPts val="500"/>
              <a:buFont typeface="Arial"/>
              <a:buNone/>
            </a:pPr>
            <a:fld id="{00000000-1234-1234-1234-123412341234}" type="slidenum">
              <a:rPr b="0" i="0" lang="en-US" sz="500" u="none" cap="none" strike="noStrike">
                <a:solidFill>
                  <a:schemeClr val="lt1"/>
                </a:solidFill>
                <a:latin typeface="Arial"/>
                <a:ea typeface="Arial"/>
                <a:cs typeface="Arial"/>
                <a:sym typeface="Arial"/>
              </a:rPr>
              <a:t>‹#›</a:t>
            </a:fld>
            <a:endParaRPr b="0" i="0" sz="700" u="none" cap="none" strike="noStrike">
              <a:solidFill>
                <a:schemeClr val="lt1"/>
              </a:solidFill>
              <a:latin typeface="Helvetica Neue"/>
              <a:ea typeface="Helvetica Neue"/>
              <a:cs typeface="Helvetica Neue"/>
              <a:sym typeface="Helvetica Neue"/>
            </a:endParaRPr>
          </a:p>
        </p:txBody>
      </p:sp>
      <p:sp>
        <p:nvSpPr>
          <p:cNvPr id="98" name="Google Shape;98;g34e8b0a7fff_0_0"/>
          <p:cNvSpPr txBox="1"/>
          <p:nvPr/>
        </p:nvSpPr>
        <p:spPr>
          <a:xfrm>
            <a:off x="7382309" y="4881314"/>
            <a:ext cx="1477200" cy="115500"/>
          </a:xfrm>
          <a:prstGeom prst="rect">
            <a:avLst/>
          </a:prstGeom>
          <a:noFill/>
          <a:ln>
            <a:noFill/>
          </a:ln>
        </p:spPr>
        <p:txBody>
          <a:bodyPr anchorCtr="0" anchor="ctr" bIns="19050" lIns="19050" spcFirstLastPara="1" rIns="19050" wrap="square" tIns="19050">
            <a:spAutoFit/>
          </a:bodyPr>
          <a:lstStyle/>
          <a:p>
            <a:pPr indent="0" lvl="0" marL="0" marR="0" rtl="0" algn="r">
              <a:lnSpc>
                <a:spcPct val="200000"/>
              </a:lnSpc>
              <a:spcBef>
                <a:spcPts val="0"/>
              </a:spcBef>
              <a:spcAft>
                <a:spcPts val="0"/>
              </a:spcAft>
              <a:buClr>
                <a:srgbClr val="FFFFFF"/>
              </a:buClr>
              <a:buSzPts val="500"/>
              <a:buFont typeface="Arial"/>
              <a:buNone/>
            </a:pPr>
            <a:r>
              <a:rPr b="0" i="0" lang="en-US" sz="500" u="none" cap="none" strike="noStrike">
                <a:solidFill>
                  <a:schemeClr val="lt1"/>
                </a:solidFill>
                <a:latin typeface="Arial"/>
                <a:ea typeface="Arial"/>
                <a:cs typeface="Arial"/>
                <a:sym typeface="Arial"/>
              </a:rPr>
              <a:t>Confidential &amp; Proprietary   | </a:t>
            </a:r>
            <a:endParaRPr b="0" i="0" sz="500" u="none" cap="none" strike="noStrike">
              <a:solidFill>
                <a:schemeClr val="lt1"/>
              </a:solidFill>
              <a:latin typeface="Arial"/>
              <a:ea typeface="Arial"/>
              <a:cs typeface="Arial"/>
              <a:sym typeface="Arial"/>
            </a:endParaRPr>
          </a:p>
        </p:txBody>
      </p:sp>
      <p:sp>
        <p:nvSpPr>
          <p:cNvPr id="99" name="Google Shape;99;g34e8b0a7fff_0_0"/>
          <p:cNvSpPr txBox="1"/>
          <p:nvPr/>
        </p:nvSpPr>
        <p:spPr>
          <a:xfrm>
            <a:off x="510514" y="436289"/>
            <a:ext cx="7884600" cy="592500"/>
          </a:xfrm>
          <a:prstGeom prst="rect">
            <a:avLst/>
          </a:prstGeom>
          <a:noFill/>
          <a:ln>
            <a:noFill/>
          </a:ln>
        </p:spPr>
        <p:txBody>
          <a:bodyPr anchorCtr="0" anchor="ctr" bIns="45700" lIns="91425" spcFirstLastPara="1" rIns="91425" wrap="square" tIns="45700">
            <a:noAutofit/>
          </a:bodyPr>
          <a:lstStyle/>
          <a:p>
            <a:pPr indent="0" lvl="0" marL="0" marR="0" rtl="0" algn="l">
              <a:lnSpc>
                <a:spcPct val="115000"/>
              </a:lnSpc>
              <a:spcBef>
                <a:spcPts val="0"/>
              </a:spcBef>
              <a:spcAft>
                <a:spcPts val="0"/>
              </a:spcAft>
              <a:buClr>
                <a:srgbClr val="000000"/>
              </a:buClr>
              <a:buSzPts val="5000"/>
              <a:buFont typeface="Arial"/>
              <a:buNone/>
            </a:pPr>
            <a:r>
              <a:rPr b="1" i="0" lang="en-US" sz="5000" u="none" cap="none" strike="noStrike">
                <a:solidFill>
                  <a:srgbClr val="9D0F14"/>
                </a:solidFill>
                <a:latin typeface="Alumni Sans"/>
                <a:ea typeface="Alumni Sans"/>
                <a:cs typeface="Alumni Sans"/>
                <a:sym typeface="Alumni Sans"/>
              </a:rPr>
              <a:t>Overview</a:t>
            </a:r>
            <a:endParaRPr b="1" i="0" sz="4000" u="none" cap="none" strike="noStrike">
              <a:solidFill>
                <a:srgbClr val="000000"/>
              </a:solidFill>
              <a:latin typeface="Arial"/>
              <a:ea typeface="Arial"/>
              <a:cs typeface="Arial"/>
              <a:sym typeface="Arial"/>
            </a:endParaRPr>
          </a:p>
        </p:txBody>
      </p:sp>
      <p:grpSp>
        <p:nvGrpSpPr>
          <p:cNvPr id="100" name="Google Shape;100;g34e8b0a7fff_0_0"/>
          <p:cNvGrpSpPr/>
          <p:nvPr/>
        </p:nvGrpSpPr>
        <p:grpSpPr>
          <a:xfrm>
            <a:off x="-3118277" y="527965"/>
            <a:ext cx="11341765" cy="4402439"/>
            <a:chOff x="-5291441" y="-810386"/>
            <a:chExt cx="15511166" cy="6300900"/>
          </a:xfrm>
        </p:grpSpPr>
        <p:sp>
          <p:nvSpPr>
            <p:cNvPr id="101" name="Google Shape;101;g34e8b0a7fff_0_0"/>
            <p:cNvSpPr/>
            <p:nvPr/>
          </p:nvSpPr>
          <p:spPr>
            <a:xfrm>
              <a:off x="-5291441" y="-810386"/>
              <a:ext cx="6300900" cy="6300900"/>
            </a:xfrm>
            <a:prstGeom prst="blockArc">
              <a:avLst>
                <a:gd fmla="val 18900000" name="adj1"/>
                <a:gd fmla="val 2700000" name="adj2"/>
                <a:gd fmla="val 343" name="adj3"/>
              </a:avLst>
            </a:prstGeom>
            <a:noFill/>
            <a:ln cap="flat" cmpd="sng" w="12700">
              <a:solidFill>
                <a:srgbClr val="000000"/>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 name="Google Shape;102;g34e8b0a7fff_0_0"/>
            <p:cNvSpPr/>
            <p:nvPr/>
          </p:nvSpPr>
          <p:spPr>
            <a:xfrm>
              <a:off x="528525" y="359810"/>
              <a:ext cx="9691200" cy="720000"/>
            </a:xfrm>
            <a:prstGeom prst="rect">
              <a:avLst/>
            </a:prstGeom>
            <a:gradFill>
              <a:gsLst>
                <a:gs pos="0">
                  <a:srgbClr val="FFFFFF"/>
                </a:gs>
                <a:gs pos="50000">
                  <a:srgbClr val="FFFFFF"/>
                </a:gs>
                <a:gs pos="100000">
                  <a:srgbClr val="E1E1E1"/>
                </a:gs>
              </a:gsLst>
              <a:lin ang="5400012" scaled="0"/>
            </a:gradFill>
            <a:ln>
              <a:noFill/>
            </a:ln>
            <a:effectLst>
              <a:outerShdw blurRad="57150" rotWithShape="0" algn="ctr" dir="5400000" dist="19050">
                <a:srgbClr val="000000">
                  <a:alpha val="62352"/>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 name="Google Shape;103;g34e8b0a7fff_0_0"/>
            <p:cNvSpPr txBox="1"/>
            <p:nvPr/>
          </p:nvSpPr>
          <p:spPr>
            <a:xfrm>
              <a:off x="528525" y="359810"/>
              <a:ext cx="9691200" cy="720000"/>
            </a:xfrm>
            <a:prstGeom prst="rect">
              <a:avLst/>
            </a:prstGeom>
            <a:noFill/>
            <a:ln>
              <a:noFill/>
            </a:ln>
          </p:spPr>
          <p:txBody>
            <a:bodyPr anchorCtr="0" anchor="ctr" bIns="93975" lIns="571475" spcFirstLastPara="1" rIns="93975" wrap="square" tIns="93975">
              <a:noAutofit/>
            </a:bodyPr>
            <a:lstStyle/>
            <a:p>
              <a:pPr indent="0" lvl="0" marL="0" marR="0" rtl="0" algn="l">
                <a:lnSpc>
                  <a:spcPct val="90000"/>
                </a:lnSpc>
                <a:spcBef>
                  <a:spcPts val="0"/>
                </a:spcBef>
                <a:spcAft>
                  <a:spcPts val="0"/>
                </a:spcAft>
                <a:buClr>
                  <a:srgbClr val="000000"/>
                </a:buClr>
                <a:buSzPts val="3700"/>
                <a:buFont typeface="Arial"/>
                <a:buNone/>
              </a:pPr>
              <a:r>
                <a:rPr b="0" i="0" lang="en-US" sz="3100" u="none" cap="none" strike="noStrike">
                  <a:solidFill>
                    <a:srgbClr val="000000"/>
                  </a:solidFill>
                  <a:latin typeface="Bitter"/>
                  <a:ea typeface="Bitter"/>
                  <a:cs typeface="Bitter"/>
                  <a:sym typeface="Bitter"/>
                </a:rPr>
                <a:t>Qualitative + Quantitative</a:t>
              </a:r>
              <a:endParaRPr b="0" i="0" sz="800" u="none" cap="none" strike="noStrike">
                <a:solidFill>
                  <a:srgbClr val="000000"/>
                </a:solidFill>
                <a:latin typeface="Bitter"/>
                <a:ea typeface="Bitter"/>
                <a:cs typeface="Bitter"/>
                <a:sym typeface="Bitter"/>
              </a:endParaRPr>
            </a:p>
          </p:txBody>
        </p:sp>
        <p:sp>
          <p:nvSpPr>
            <p:cNvPr id="104" name="Google Shape;104;g34e8b0a7fff_0_0"/>
            <p:cNvSpPr/>
            <p:nvPr/>
          </p:nvSpPr>
          <p:spPr>
            <a:xfrm>
              <a:off x="78528" y="269810"/>
              <a:ext cx="900000" cy="900000"/>
            </a:xfrm>
            <a:prstGeom prst="ellipse">
              <a:avLst/>
            </a:prstGeom>
            <a:solidFill>
              <a:srgbClr val="FFFFFF"/>
            </a:solidFill>
            <a:ln cap="flat" cmpd="sng" w="9525">
              <a:solidFill>
                <a:srgbClr val="000000"/>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 name="Google Shape;105;g34e8b0a7fff_0_0"/>
            <p:cNvSpPr/>
            <p:nvPr/>
          </p:nvSpPr>
          <p:spPr>
            <a:xfrm>
              <a:off x="941315" y="1439989"/>
              <a:ext cx="9278400" cy="720000"/>
            </a:xfrm>
            <a:prstGeom prst="rect">
              <a:avLst/>
            </a:prstGeom>
            <a:gradFill>
              <a:gsLst>
                <a:gs pos="0">
                  <a:srgbClr val="FFFFFF"/>
                </a:gs>
                <a:gs pos="50000">
                  <a:srgbClr val="FFFFFF"/>
                </a:gs>
                <a:gs pos="100000">
                  <a:srgbClr val="E1E1E1"/>
                </a:gs>
              </a:gsLst>
              <a:lin ang="5400012" scaled="0"/>
            </a:gradFill>
            <a:ln>
              <a:noFill/>
            </a:ln>
            <a:effectLst>
              <a:outerShdw blurRad="57150" rotWithShape="0" algn="ctr" dir="5400000" dist="19050">
                <a:srgbClr val="000000">
                  <a:alpha val="62352"/>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 name="Google Shape;106;g34e8b0a7fff_0_0"/>
            <p:cNvSpPr txBox="1"/>
            <p:nvPr/>
          </p:nvSpPr>
          <p:spPr>
            <a:xfrm>
              <a:off x="941315" y="1439989"/>
              <a:ext cx="9278400" cy="720000"/>
            </a:xfrm>
            <a:prstGeom prst="rect">
              <a:avLst/>
            </a:prstGeom>
            <a:noFill/>
            <a:ln>
              <a:noFill/>
            </a:ln>
          </p:spPr>
          <p:txBody>
            <a:bodyPr anchorCtr="0" anchor="ctr" bIns="93975" lIns="571475" spcFirstLastPara="1" rIns="93975" wrap="square" tIns="93975">
              <a:noAutofit/>
            </a:bodyPr>
            <a:lstStyle/>
            <a:p>
              <a:pPr indent="0" lvl="0" marL="0" marR="0" rtl="0" algn="l">
                <a:lnSpc>
                  <a:spcPct val="90000"/>
                </a:lnSpc>
                <a:spcBef>
                  <a:spcPts val="0"/>
                </a:spcBef>
                <a:spcAft>
                  <a:spcPts val="0"/>
                </a:spcAft>
                <a:buClr>
                  <a:srgbClr val="FFFFFF"/>
                </a:buClr>
                <a:buSzPts val="3700"/>
                <a:buFont typeface="Calibri"/>
                <a:buNone/>
              </a:pPr>
              <a:r>
                <a:rPr b="0" i="0" lang="en-US" sz="3100" u="none" cap="none" strike="noStrike">
                  <a:solidFill>
                    <a:srgbClr val="000000"/>
                  </a:solidFill>
                  <a:latin typeface="Bitter"/>
                  <a:ea typeface="Bitter"/>
                  <a:cs typeface="Bitter"/>
                  <a:sym typeface="Bitter"/>
                </a:rPr>
                <a:t>Student outreach</a:t>
              </a:r>
              <a:endParaRPr b="0" i="0" sz="800" u="none" cap="none" strike="noStrike">
                <a:solidFill>
                  <a:srgbClr val="000000"/>
                </a:solidFill>
                <a:latin typeface="Bitter"/>
                <a:ea typeface="Bitter"/>
                <a:cs typeface="Bitter"/>
                <a:sym typeface="Bitter"/>
              </a:endParaRPr>
            </a:p>
          </p:txBody>
        </p:sp>
        <p:sp>
          <p:nvSpPr>
            <p:cNvPr id="107" name="Google Shape;107;g34e8b0a7fff_0_0"/>
            <p:cNvSpPr/>
            <p:nvPr/>
          </p:nvSpPr>
          <p:spPr>
            <a:xfrm>
              <a:off x="491318" y="1349990"/>
              <a:ext cx="900000" cy="900000"/>
            </a:xfrm>
            <a:prstGeom prst="ellipse">
              <a:avLst/>
            </a:prstGeom>
            <a:solidFill>
              <a:srgbClr val="FFFFFF"/>
            </a:solidFill>
            <a:ln cap="flat" cmpd="sng" w="9525">
              <a:solidFill>
                <a:srgbClr val="000000"/>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 name="Google Shape;108;g34e8b0a7fff_0_0"/>
            <p:cNvSpPr/>
            <p:nvPr/>
          </p:nvSpPr>
          <p:spPr>
            <a:xfrm>
              <a:off x="941315" y="2520169"/>
              <a:ext cx="9278400" cy="720000"/>
            </a:xfrm>
            <a:prstGeom prst="rect">
              <a:avLst/>
            </a:prstGeom>
            <a:gradFill>
              <a:gsLst>
                <a:gs pos="0">
                  <a:srgbClr val="FFFFFF"/>
                </a:gs>
                <a:gs pos="50000">
                  <a:srgbClr val="FFFFFF"/>
                </a:gs>
                <a:gs pos="100000">
                  <a:srgbClr val="E1E1E1"/>
                </a:gs>
              </a:gsLst>
              <a:lin ang="5400012" scaled="0"/>
            </a:gradFill>
            <a:ln>
              <a:noFill/>
            </a:ln>
            <a:effectLst>
              <a:outerShdw blurRad="57150" rotWithShape="0" algn="ctr" dir="5400000" dist="19050">
                <a:srgbClr val="000000">
                  <a:alpha val="62352"/>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 name="Google Shape;109;g34e8b0a7fff_0_0"/>
            <p:cNvSpPr txBox="1"/>
            <p:nvPr/>
          </p:nvSpPr>
          <p:spPr>
            <a:xfrm>
              <a:off x="941315" y="2520169"/>
              <a:ext cx="9278400" cy="720000"/>
            </a:xfrm>
            <a:prstGeom prst="rect">
              <a:avLst/>
            </a:prstGeom>
            <a:noFill/>
            <a:ln>
              <a:noFill/>
            </a:ln>
          </p:spPr>
          <p:txBody>
            <a:bodyPr anchorCtr="0" anchor="ctr" bIns="93975" lIns="571475" spcFirstLastPara="1" rIns="93975" wrap="square" tIns="93975">
              <a:noAutofit/>
            </a:bodyPr>
            <a:lstStyle/>
            <a:p>
              <a:pPr indent="0" lvl="0" marL="0" marR="0" rtl="0" algn="l">
                <a:lnSpc>
                  <a:spcPct val="90000"/>
                </a:lnSpc>
                <a:spcBef>
                  <a:spcPts val="0"/>
                </a:spcBef>
                <a:spcAft>
                  <a:spcPts val="0"/>
                </a:spcAft>
                <a:buClr>
                  <a:srgbClr val="FFFFFF"/>
                </a:buClr>
                <a:buSzPts val="3700"/>
                <a:buFont typeface="Calibri"/>
                <a:buNone/>
              </a:pPr>
              <a:r>
                <a:rPr b="0" i="0" lang="en-US" sz="3100" u="none" cap="none" strike="noStrike">
                  <a:solidFill>
                    <a:srgbClr val="000000"/>
                  </a:solidFill>
                  <a:latin typeface="Bitter"/>
                  <a:ea typeface="Bitter"/>
                  <a:cs typeface="Bitter"/>
                  <a:sym typeface="Bitter"/>
                </a:rPr>
                <a:t>Analysis &amp; AI tools</a:t>
              </a:r>
              <a:endParaRPr b="0" i="0" sz="800" u="none" cap="none" strike="noStrike">
                <a:solidFill>
                  <a:srgbClr val="000000"/>
                </a:solidFill>
                <a:latin typeface="Bitter"/>
                <a:ea typeface="Bitter"/>
                <a:cs typeface="Bitter"/>
                <a:sym typeface="Bitter"/>
              </a:endParaRPr>
            </a:p>
          </p:txBody>
        </p:sp>
        <p:sp>
          <p:nvSpPr>
            <p:cNvPr id="110" name="Google Shape;110;g34e8b0a7fff_0_0"/>
            <p:cNvSpPr/>
            <p:nvPr/>
          </p:nvSpPr>
          <p:spPr>
            <a:xfrm>
              <a:off x="491318" y="2430169"/>
              <a:ext cx="900000" cy="900000"/>
            </a:xfrm>
            <a:prstGeom prst="ellipse">
              <a:avLst/>
            </a:prstGeom>
            <a:solidFill>
              <a:srgbClr val="FFFFFF"/>
            </a:solidFill>
            <a:ln cap="flat" cmpd="sng" w="9525">
              <a:solidFill>
                <a:srgbClr val="000000"/>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 name="Google Shape;111;g34e8b0a7fff_0_0"/>
            <p:cNvSpPr/>
            <p:nvPr/>
          </p:nvSpPr>
          <p:spPr>
            <a:xfrm>
              <a:off x="528525" y="3600348"/>
              <a:ext cx="9691200" cy="720000"/>
            </a:xfrm>
            <a:prstGeom prst="rect">
              <a:avLst/>
            </a:prstGeom>
            <a:gradFill>
              <a:gsLst>
                <a:gs pos="0">
                  <a:srgbClr val="FFFFFF"/>
                </a:gs>
                <a:gs pos="50000">
                  <a:srgbClr val="FFFFFF"/>
                </a:gs>
                <a:gs pos="100000">
                  <a:srgbClr val="E1E1E1"/>
                </a:gs>
              </a:gsLst>
              <a:lin ang="5400012" scaled="0"/>
            </a:gradFill>
            <a:ln>
              <a:noFill/>
            </a:ln>
            <a:effectLst>
              <a:outerShdw blurRad="57150" rotWithShape="0" algn="ctr" dir="5400000" dist="19050">
                <a:srgbClr val="000000">
                  <a:alpha val="62352"/>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 name="Google Shape;112;g34e8b0a7fff_0_0"/>
            <p:cNvSpPr txBox="1"/>
            <p:nvPr/>
          </p:nvSpPr>
          <p:spPr>
            <a:xfrm>
              <a:off x="528525" y="3600348"/>
              <a:ext cx="9691200" cy="720000"/>
            </a:xfrm>
            <a:prstGeom prst="rect">
              <a:avLst/>
            </a:prstGeom>
            <a:noFill/>
            <a:ln>
              <a:noFill/>
            </a:ln>
          </p:spPr>
          <p:txBody>
            <a:bodyPr anchorCtr="0" anchor="ctr" bIns="93975" lIns="571475" spcFirstLastPara="1" rIns="93975" wrap="square" tIns="93975">
              <a:noAutofit/>
            </a:bodyPr>
            <a:lstStyle/>
            <a:p>
              <a:pPr indent="0" lvl="0" marL="0" marR="0" rtl="0" algn="l">
                <a:lnSpc>
                  <a:spcPct val="90000"/>
                </a:lnSpc>
                <a:spcBef>
                  <a:spcPts val="0"/>
                </a:spcBef>
                <a:spcAft>
                  <a:spcPts val="0"/>
                </a:spcAft>
                <a:buClr>
                  <a:srgbClr val="FFFFFF"/>
                </a:buClr>
                <a:buSzPts val="3700"/>
                <a:buFont typeface="Calibri"/>
                <a:buNone/>
              </a:pPr>
              <a:r>
                <a:rPr b="0" i="0" lang="en-US" sz="3100" u="none" cap="none" strike="noStrike">
                  <a:solidFill>
                    <a:srgbClr val="000000"/>
                  </a:solidFill>
                  <a:latin typeface="Bitter"/>
                  <a:ea typeface="Bitter"/>
                  <a:cs typeface="Bitter"/>
                  <a:sym typeface="Bitter"/>
                </a:rPr>
                <a:t>Lessons learned </a:t>
              </a:r>
              <a:endParaRPr b="0" i="0" sz="800" u="none" cap="none" strike="noStrike">
                <a:solidFill>
                  <a:srgbClr val="000000"/>
                </a:solidFill>
                <a:latin typeface="Bitter"/>
                <a:ea typeface="Bitter"/>
                <a:cs typeface="Bitter"/>
                <a:sym typeface="Bitter"/>
              </a:endParaRPr>
            </a:p>
          </p:txBody>
        </p:sp>
        <p:sp>
          <p:nvSpPr>
            <p:cNvPr id="113" name="Google Shape;113;g34e8b0a7fff_0_0"/>
            <p:cNvSpPr/>
            <p:nvPr/>
          </p:nvSpPr>
          <p:spPr>
            <a:xfrm>
              <a:off x="78528" y="3510349"/>
              <a:ext cx="900000" cy="900000"/>
            </a:xfrm>
            <a:prstGeom prst="ellipse">
              <a:avLst/>
            </a:prstGeom>
            <a:solidFill>
              <a:srgbClr val="FFFFFF"/>
            </a:solidFill>
            <a:ln cap="flat" cmpd="sng" w="9525">
              <a:solidFill>
                <a:srgbClr val="000000"/>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descr="A black background with a black square&#10;&#10;Description automatically generated with medium confidence" id="114" name="Google Shape;114;g34e8b0a7fff_0_0"/>
          <p:cNvPicPr preferRelativeResize="0"/>
          <p:nvPr/>
        </p:nvPicPr>
        <p:blipFill rotWithShape="1">
          <a:blip r:embed="rId3">
            <a:alphaModFix/>
          </a:blip>
          <a:srcRect b="0" l="0" r="0" t="0"/>
          <a:stretch/>
        </p:blipFill>
        <p:spPr>
          <a:xfrm>
            <a:off x="826546" y="1262612"/>
            <a:ext cx="619781" cy="592343"/>
          </a:xfrm>
          <a:prstGeom prst="rect">
            <a:avLst/>
          </a:prstGeom>
          <a:noFill/>
          <a:ln>
            <a:noFill/>
          </a:ln>
        </p:spPr>
      </p:pic>
      <p:pic>
        <p:nvPicPr>
          <p:cNvPr descr="A black background with a black square&#10;&#10;Description automatically generated with medium confidence" id="115" name="Google Shape;115;g34e8b0a7fff_0_0"/>
          <p:cNvPicPr preferRelativeResize="0"/>
          <p:nvPr/>
        </p:nvPicPr>
        <p:blipFill rotWithShape="1">
          <a:blip r:embed="rId4">
            <a:alphaModFix/>
          </a:blip>
          <a:srcRect b="0" l="0" r="0" t="0"/>
          <a:stretch/>
        </p:blipFill>
        <p:spPr>
          <a:xfrm>
            <a:off x="1182077" y="2088762"/>
            <a:ext cx="505357" cy="482975"/>
          </a:xfrm>
          <a:prstGeom prst="rect">
            <a:avLst/>
          </a:prstGeom>
          <a:noFill/>
          <a:ln>
            <a:noFill/>
          </a:ln>
        </p:spPr>
      </p:pic>
      <p:pic>
        <p:nvPicPr>
          <p:cNvPr descr="A black background with a black square&#10;&#10;Description automatically generated with medium confidence" id="116" name="Google Shape;116;g34e8b0a7fff_0_0"/>
          <p:cNvPicPr preferRelativeResize="0"/>
          <p:nvPr/>
        </p:nvPicPr>
        <p:blipFill rotWithShape="1">
          <a:blip r:embed="rId5">
            <a:alphaModFix/>
          </a:blip>
          <a:srcRect b="0" l="0" r="0" t="0"/>
          <a:stretch/>
        </p:blipFill>
        <p:spPr>
          <a:xfrm>
            <a:off x="1203113" y="2884800"/>
            <a:ext cx="463275" cy="442750"/>
          </a:xfrm>
          <a:prstGeom prst="rect">
            <a:avLst/>
          </a:prstGeom>
          <a:noFill/>
          <a:ln>
            <a:noFill/>
          </a:ln>
        </p:spPr>
      </p:pic>
      <p:pic>
        <p:nvPicPr>
          <p:cNvPr descr="A black background with a black square&#10;&#10;Description automatically generated with medium confidence" id="117" name="Google Shape;117;g34e8b0a7fff_0_0"/>
          <p:cNvPicPr preferRelativeResize="0"/>
          <p:nvPr/>
        </p:nvPicPr>
        <p:blipFill rotWithShape="1">
          <a:blip r:embed="rId6">
            <a:alphaModFix/>
          </a:blip>
          <a:srcRect b="0" l="0" r="0" t="0"/>
          <a:stretch/>
        </p:blipFill>
        <p:spPr>
          <a:xfrm>
            <a:off x="867225" y="3605074"/>
            <a:ext cx="538425" cy="51460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1" name="Shape 461"/>
        <p:cNvGrpSpPr/>
        <p:nvPr/>
      </p:nvGrpSpPr>
      <p:grpSpPr>
        <a:xfrm>
          <a:off x="0" y="0"/>
          <a:ext cx="0" cy="0"/>
          <a:chOff x="0" y="0"/>
          <a:chExt cx="0" cy="0"/>
        </a:xfrm>
      </p:grpSpPr>
      <p:sp>
        <p:nvSpPr>
          <p:cNvPr id="462" name="Google Shape;462;g336091c04c0_1_53"/>
          <p:cNvSpPr txBox="1"/>
          <p:nvPr>
            <p:ph type="title"/>
          </p:nvPr>
        </p:nvSpPr>
        <p:spPr>
          <a:xfrm>
            <a:off x="628650" y="102073"/>
            <a:ext cx="7886700" cy="6291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Clr>
                <a:schemeClr val="dk1"/>
              </a:buClr>
              <a:buSzPts val="1100"/>
              <a:buFont typeface="Arial"/>
              <a:buNone/>
            </a:pPr>
            <a:r>
              <a:rPr b="1" lang="en-US" sz="3900">
                <a:solidFill>
                  <a:srgbClr val="9D0F14"/>
                </a:solidFill>
                <a:latin typeface="Alumni Sans"/>
                <a:ea typeface="Alumni Sans"/>
                <a:cs typeface="Alumni Sans"/>
                <a:sym typeface="Alumni Sans"/>
              </a:rPr>
              <a:t>AI Tools: Key Considerations</a:t>
            </a:r>
            <a:endParaRPr sz="4900">
              <a:latin typeface="Alumni Sans"/>
              <a:ea typeface="Alumni Sans"/>
              <a:cs typeface="Alumni Sans"/>
              <a:sym typeface="Alumni Sans"/>
            </a:endParaRPr>
          </a:p>
        </p:txBody>
      </p:sp>
      <p:sp>
        <p:nvSpPr>
          <p:cNvPr id="463" name="Google Shape;463;g336091c04c0_1_53"/>
          <p:cNvSpPr txBox="1"/>
          <p:nvPr>
            <p:ph idx="12" type="sldNum"/>
          </p:nvPr>
        </p:nvSpPr>
        <p:spPr>
          <a:xfrm>
            <a:off x="6457950" y="4767263"/>
            <a:ext cx="2057400" cy="273900"/>
          </a:xfrm>
          <a:prstGeom prst="rect">
            <a:avLst/>
          </a:prstGeom>
          <a:noFill/>
          <a:ln>
            <a:noFill/>
          </a:ln>
        </p:spPr>
        <p:txBody>
          <a:bodyPr anchorCtr="0" anchor="ctr" bIns="0" lIns="0" spcFirstLastPara="1" rIns="0" wrap="square" tIns="0">
            <a:normAutofit/>
          </a:bodyPr>
          <a:lstStyle/>
          <a:p>
            <a:pPr indent="0" lvl="0" marL="0" rtl="0" algn="r">
              <a:lnSpc>
                <a:spcPct val="100000"/>
              </a:lnSpc>
              <a:spcBef>
                <a:spcPts val="0"/>
              </a:spcBef>
              <a:spcAft>
                <a:spcPts val="0"/>
              </a:spcAft>
              <a:buClr>
                <a:srgbClr val="000000"/>
              </a:buClr>
              <a:buSzPts val="1000"/>
              <a:buFont typeface="Arial"/>
              <a:buNone/>
            </a:pPr>
            <a:fld id="{00000000-1234-1234-1234-123412341234}" type="slidenum">
              <a:rPr lang="en-US"/>
              <a:t>‹#›</a:t>
            </a:fld>
            <a:endParaRPr/>
          </a:p>
        </p:txBody>
      </p:sp>
      <p:sp>
        <p:nvSpPr>
          <p:cNvPr id="464" name="Google Shape;464;g336091c04c0_1_53"/>
          <p:cNvSpPr txBox="1"/>
          <p:nvPr/>
        </p:nvSpPr>
        <p:spPr>
          <a:xfrm>
            <a:off x="628665" y="906850"/>
            <a:ext cx="7886700" cy="36759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2500"/>
              <a:buFont typeface="Arial"/>
              <a:buNone/>
            </a:pPr>
            <a:r>
              <a:rPr b="1" i="0" lang="en-US" sz="2500" u="none" cap="none" strike="noStrike">
                <a:solidFill>
                  <a:schemeClr val="dk1"/>
                </a:solidFill>
                <a:latin typeface="Bitter"/>
                <a:ea typeface="Bitter"/>
                <a:cs typeface="Bitter"/>
                <a:sym typeface="Bitter"/>
              </a:rPr>
              <a:t>Source Integrity &amp; Prompting</a:t>
            </a:r>
            <a:endParaRPr b="1" i="0" sz="2500" u="none" cap="none" strike="noStrike">
              <a:solidFill>
                <a:schemeClr val="dk1"/>
              </a:solidFill>
              <a:latin typeface="Bitter"/>
              <a:ea typeface="Bitter"/>
              <a:cs typeface="Bitter"/>
              <a:sym typeface="Bitter"/>
            </a:endParaRPr>
          </a:p>
          <a:p>
            <a:pPr indent="-387350" lvl="0" marL="457200" marR="0" rtl="0" algn="l">
              <a:lnSpc>
                <a:spcPct val="115000"/>
              </a:lnSpc>
              <a:spcBef>
                <a:spcPts val="0"/>
              </a:spcBef>
              <a:spcAft>
                <a:spcPts val="0"/>
              </a:spcAft>
              <a:buClr>
                <a:schemeClr val="dk1"/>
              </a:buClr>
              <a:buSzPts val="2500"/>
              <a:buFont typeface="Bitter"/>
              <a:buChar char="●"/>
            </a:pPr>
            <a:r>
              <a:rPr b="0" i="0" lang="en-US" sz="2500" u="none" cap="none" strike="noStrike">
                <a:solidFill>
                  <a:schemeClr val="dk1"/>
                </a:solidFill>
                <a:latin typeface="Bitter"/>
                <a:ea typeface="Bitter"/>
                <a:cs typeface="Bitter"/>
                <a:sym typeface="Bitter"/>
              </a:rPr>
              <a:t>Unclear prompts can lead AI to pull from unintended sources.</a:t>
            </a:r>
            <a:endParaRPr b="0" i="0" sz="2500" u="none" cap="none" strike="noStrike">
              <a:solidFill>
                <a:schemeClr val="dk1"/>
              </a:solidFill>
              <a:latin typeface="Bitter"/>
              <a:ea typeface="Bitter"/>
              <a:cs typeface="Bitter"/>
              <a:sym typeface="Bitter"/>
            </a:endParaRPr>
          </a:p>
          <a:p>
            <a:pPr indent="-387350" lvl="0" marL="457200" marR="0" rtl="0" algn="l">
              <a:lnSpc>
                <a:spcPct val="115000"/>
              </a:lnSpc>
              <a:spcBef>
                <a:spcPts val="0"/>
              </a:spcBef>
              <a:spcAft>
                <a:spcPts val="0"/>
              </a:spcAft>
              <a:buClr>
                <a:schemeClr val="dk1"/>
              </a:buClr>
              <a:buSzPts val="2500"/>
              <a:buFont typeface="Bitter"/>
              <a:buChar char="●"/>
            </a:pPr>
            <a:r>
              <a:rPr b="0" i="0" lang="en-US" sz="2500" u="none" cap="none" strike="noStrike">
                <a:solidFill>
                  <a:schemeClr val="dk1"/>
                </a:solidFill>
                <a:latin typeface="Bitter"/>
                <a:ea typeface="Bitter"/>
                <a:cs typeface="Bitter"/>
                <a:sym typeface="Bitter"/>
              </a:rPr>
              <a:t>Be specific and consistent - track when &amp; how you phrase prompts.</a:t>
            </a:r>
            <a:endParaRPr b="0" i="0" sz="2500" u="none" cap="none" strike="noStrike">
              <a:solidFill>
                <a:schemeClr val="dk1"/>
              </a:solidFill>
              <a:latin typeface="Bitter"/>
              <a:ea typeface="Bitter"/>
              <a:cs typeface="Bitter"/>
              <a:sym typeface="Bitter"/>
            </a:endParaRPr>
          </a:p>
          <a:p>
            <a:pPr indent="-387350" lvl="0" marL="457200" marR="0" rtl="0" algn="l">
              <a:lnSpc>
                <a:spcPct val="115000"/>
              </a:lnSpc>
              <a:spcBef>
                <a:spcPts val="0"/>
              </a:spcBef>
              <a:spcAft>
                <a:spcPts val="0"/>
              </a:spcAft>
              <a:buClr>
                <a:schemeClr val="dk1"/>
              </a:buClr>
              <a:buSzPts val="2500"/>
              <a:buFont typeface="Bitter"/>
              <a:buChar char="●"/>
            </a:pPr>
            <a:r>
              <a:rPr b="0" i="0" lang="en-US" sz="2500" u="none" cap="none" strike="noStrike">
                <a:solidFill>
                  <a:schemeClr val="dk1"/>
                </a:solidFill>
                <a:latin typeface="Bitter"/>
                <a:ea typeface="Bitter"/>
                <a:cs typeface="Bitter"/>
                <a:sym typeface="Bitter"/>
              </a:rPr>
              <a:t>Results may vary with phrasing - replication is difficult.</a:t>
            </a:r>
            <a:endParaRPr b="0" i="0" sz="2500" u="none" cap="none" strike="noStrike">
              <a:solidFill>
                <a:schemeClr val="dk1"/>
              </a:solidFill>
              <a:latin typeface="Bitter"/>
              <a:ea typeface="Bitter"/>
              <a:cs typeface="Bitter"/>
              <a:sym typeface="Bitter"/>
            </a:endParaRPr>
          </a:p>
        </p:txBody>
      </p:sp>
      <p:cxnSp>
        <p:nvCxnSpPr>
          <p:cNvPr id="465" name="Google Shape;465;g336091c04c0_1_53"/>
          <p:cNvCxnSpPr/>
          <p:nvPr/>
        </p:nvCxnSpPr>
        <p:spPr>
          <a:xfrm>
            <a:off x="328325" y="730978"/>
            <a:ext cx="8234100" cy="0"/>
          </a:xfrm>
          <a:prstGeom prst="straightConnector1">
            <a:avLst/>
          </a:prstGeom>
          <a:noFill/>
          <a:ln cap="flat" cmpd="sng" w="9525">
            <a:solidFill>
              <a:srgbClr val="9D0F14"/>
            </a:solidFill>
            <a:prstDash val="solid"/>
            <a:round/>
            <a:headEnd len="sm" w="sm" type="none"/>
            <a:tailEnd len="sm" w="sm" type="none"/>
          </a:ln>
        </p:spPr>
      </p:cxn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9" name="Shape 469"/>
        <p:cNvGrpSpPr/>
        <p:nvPr/>
      </p:nvGrpSpPr>
      <p:grpSpPr>
        <a:xfrm>
          <a:off x="0" y="0"/>
          <a:ext cx="0" cy="0"/>
          <a:chOff x="0" y="0"/>
          <a:chExt cx="0" cy="0"/>
        </a:xfrm>
      </p:grpSpPr>
      <p:sp>
        <p:nvSpPr>
          <p:cNvPr id="470" name="Google Shape;470;g336091c04c0_1_68"/>
          <p:cNvSpPr txBox="1"/>
          <p:nvPr>
            <p:ph type="title"/>
          </p:nvPr>
        </p:nvSpPr>
        <p:spPr>
          <a:xfrm>
            <a:off x="628650" y="102073"/>
            <a:ext cx="7886700" cy="6291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Clr>
                <a:schemeClr val="dk1"/>
              </a:buClr>
              <a:buSzPts val="1100"/>
              <a:buFont typeface="Arial"/>
              <a:buNone/>
            </a:pPr>
            <a:r>
              <a:rPr b="1" lang="en-US" sz="3900">
                <a:solidFill>
                  <a:srgbClr val="9D0F14"/>
                </a:solidFill>
                <a:latin typeface="Alumni Sans"/>
                <a:ea typeface="Alumni Sans"/>
                <a:cs typeface="Alumni Sans"/>
                <a:sym typeface="Alumni Sans"/>
              </a:rPr>
              <a:t>AI Tools: Key Considerations</a:t>
            </a:r>
            <a:endParaRPr sz="4900">
              <a:latin typeface="Alumni Sans"/>
              <a:ea typeface="Alumni Sans"/>
              <a:cs typeface="Alumni Sans"/>
              <a:sym typeface="Alumni Sans"/>
            </a:endParaRPr>
          </a:p>
        </p:txBody>
      </p:sp>
      <p:sp>
        <p:nvSpPr>
          <p:cNvPr id="471" name="Google Shape;471;g336091c04c0_1_68"/>
          <p:cNvSpPr txBox="1"/>
          <p:nvPr>
            <p:ph idx="12" type="sldNum"/>
          </p:nvPr>
        </p:nvSpPr>
        <p:spPr>
          <a:xfrm>
            <a:off x="6457950" y="4767263"/>
            <a:ext cx="2057400" cy="273900"/>
          </a:xfrm>
          <a:prstGeom prst="rect">
            <a:avLst/>
          </a:prstGeom>
          <a:noFill/>
          <a:ln>
            <a:noFill/>
          </a:ln>
        </p:spPr>
        <p:txBody>
          <a:bodyPr anchorCtr="0" anchor="ctr" bIns="0" lIns="0" spcFirstLastPara="1" rIns="0" wrap="square" tIns="0">
            <a:normAutofit/>
          </a:bodyPr>
          <a:lstStyle/>
          <a:p>
            <a:pPr indent="0" lvl="0" marL="0" rtl="0" algn="r">
              <a:lnSpc>
                <a:spcPct val="100000"/>
              </a:lnSpc>
              <a:spcBef>
                <a:spcPts val="0"/>
              </a:spcBef>
              <a:spcAft>
                <a:spcPts val="0"/>
              </a:spcAft>
              <a:buClr>
                <a:srgbClr val="000000"/>
              </a:buClr>
              <a:buSzPts val="1000"/>
              <a:buFont typeface="Arial"/>
              <a:buNone/>
            </a:pPr>
            <a:fld id="{00000000-1234-1234-1234-123412341234}" type="slidenum">
              <a:rPr lang="en-US"/>
              <a:t>‹#›</a:t>
            </a:fld>
            <a:endParaRPr/>
          </a:p>
        </p:txBody>
      </p:sp>
      <p:sp>
        <p:nvSpPr>
          <p:cNvPr id="472" name="Google Shape;472;g336091c04c0_1_68"/>
          <p:cNvSpPr txBox="1"/>
          <p:nvPr/>
        </p:nvSpPr>
        <p:spPr>
          <a:xfrm>
            <a:off x="628800" y="921775"/>
            <a:ext cx="7886700" cy="36426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000"/>
              <a:buFont typeface="Arial"/>
              <a:buNone/>
            </a:pPr>
            <a:r>
              <a:rPr b="1" i="0" lang="en-US" sz="2500" u="none" cap="none" strike="noStrike">
                <a:solidFill>
                  <a:schemeClr val="dk1"/>
                </a:solidFill>
                <a:latin typeface="Bitter"/>
                <a:ea typeface="Bitter"/>
                <a:cs typeface="Bitter"/>
                <a:sym typeface="Bitter"/>
              </a:rPr>
              <a:t>Human Expertise Leads - AI Facilitates</a:t>
            </a:r>
            <a:endParaRPr b="1" i="0" sz="2500" u="none" cap="none" strike="noStrike">
              <a:solidFill>
                <a:schemeClr val="dk1"/>
              </a:solidFill>
              <a:latin typeface="Bitter"/>
              <a:ea typeface="Bitter"/>
              <a:cs typeface="Bitter"/>
              <a:sym typeface="Bitter"/>
            </a:endParaRPr>
          </a:p>
          <a:p>
            <a:pPr indent="-387350" lvl="0" marL="457200" marR="0" rtl="0" algn="l">
              <a:lnSpc>
                <a:spcPct val="115000"/>
              </a:lnSpc>
              <a:spcBef>
                <a:spcPts val="200"/>
              </a:spcBef>
              <a:spcAft>
                <a:spcPts val="0"/>
              </a:spcAft>
              <a:buClr>
                <a:schemeClr val="dk1"/>
              </a:buClr>
              <a:buSzPts val="2500"/>
              <a:buFont typeface="Bitter"/>
              <a:buChar char="●"/>
            </a:pPr>
            <a:r>
              <a:rPr b="0" i="0" lang="en-US" sz="2500" u="none" cap="none" strike="noStrike">
                <a:solidFill>
                  <a:schemeClr val="dk1"/>
                </a:solidFill>
                <a:latin typeface="Bitter"/>
                <a:ea typeface="Bitter"/>
                <a:cs typeface="Bitter"/>
                <a:sym typeface="Bitter"/>
              </a:rPr>
              <a:t>AI is a support tool, not a substitute for professional judgment.</a:t>
            </a:r>
            <a:endParaRPr b="0" i="0" sz="2500" u="none" cap="none" strike="noStrike">
              <a:solidFill>
                <a:schemeClr val="dk1"/>
              </a:solidFill>
              <a:latin typeface="Bitter"/>
              <a:ea typeface="Bitter"/>
              <a:cs typeface="Bitter"/>
              <a:sym typeface="Bitter"/>
            </a:endParaRPr>
          </a:p>
          <a:p>
            <a:pPr indent="-387350" lvl="0" marL="457200" marR="0" rtl="0" algn="l">
              <a:lnSpc>
                <a:spcPct val="115000"/>
              </a:lnSpc>
              <a:spcBef>
                <a:spcPts val="0"/>
              </a:spcBef>
              <a:spcAft>
                <a:spcPts val="0"/>
              </a:spcAft>
              <a:buClr>
                <a:schemeClr val="dk1"/>
              </a:buClr>
              <a:buSzPts val="2500"/>
              <a:buFont typeface="Bitter"/>
              <a:buChar char="●"/>
            </a:pPr>
            <a:r>
              <a:rPr b="0" i="0" lang="en-US" sz="2500" u="none" cap="none" strike="noStrike">
                <a:solidFill>
                  <a:schemeClr val="dk1"/>
                </a:solidFill>
                <a:latin typeface="Bitter"/>
                <a:ea typeface="Bitter"/>
                <a:cs typeface="Bitter"/>
                <a:sym typeface="Bitter"/>
              </a:rPr>
              <a:t>Analysts guide stakeholders in understanding what they’re really trying to measure.</a:t>
            </a:r>
            <a:endParaRPr b="0" i="0" sz="2500" u="none" cap="none" strike="noStrike">
              <a:solidFill>
                <a:schemeClr val="dk1"/>
              </a:solidFill>
              <a:latin typeface="Bitter"/>
              <a:ea typeface="Bitter"/>
              <a:cs typeface="Bitter"/>
              <a:sym typeface="Bitter"/>
            </a:endParaRPr>
          </a:p>
          <a:p>
            <a:pPr indent="-387350" lvl="0" marL="457200" marR="0" rtl="0" algn="l">
              <a:lnSpc>
                <a:spcPct val="115000"/>
              </a:lnSpc>
              <a:spcBef>
                <a:spcPts val="0"/>
              </a:spcBef>
              <a:spcAft>
                <a:spcPts val="0"/>
              </a:spcAft>
              <a:buClr>
                <a:schemeClr val="dk1"/>
              </a:buClr>
              <a:buSzPts val="2500"/>
              <a:buFont typeface="Bitter"/>
              <a:buChar char="●"/>
            </a:pPr>
            <a:r>
              <a:rPr b="0" i="0" lang="en-US" sz="2500" u="none" cap="none" strike="noStrike">
                <a:solidFill>
                  <a:schemeClr val="dk1"/>
                </a:solidFill>
                <a:latin typeface="Bitter"/>
                <a:ea typeface="Bitter"/>
                <a:cs typeface="Bitter"/>
                <a:sym typeface="Bitter"/>
              </a:rPr>
              <a:t>AI can find patterns, but analysts find meaning.</a:t>
            </a:r>
            <a:endParaRPr b="0" i="0" sz="2500" u="none" cap="none" strike="noStrike">
              <a:solidFill>
                <a:schemeClr val="dk1"/>
              </a:solidFill>
              <a:latin typeface="Bitter"/>
              <a:ea typeface="Bitter"/>
              <a:cs typeface="Bitter"/>
              <a:sym typeface="Bitter"/>
            </a:endParaRPr>
          </a:p>
          <a:p>
            <a:pPr indent="0" lvl="0" marL="0" marR="0" rtl="0" algn="l">
              <a:lnSpc>
                <a:spcPct val="100000"/>
              </a:lnSpc>
              <a:spcBef>
                <a:spcPts val="0"/>
              </a:spcBef>
              <a:spcAft>
                <a:spcPts val="0"/>
              </a:spcAft>
              <a:buClr>
                <a:srgbClr val="000000"/>
              </a:buClr>
              <a:buSzPts val="1000"/>
              <a:buFont typeface="Arial"/>
              <a:buNone/>
            </a:pPr>
            <a:r>
              <a:t/>
            </a:r>
            <a:endParaRPr b="0" i="0" sz="2500" u="none" cap="none" strike="noStrike">
              <a:solidFill>
                <a:schemeClr val="dk1"/>
              </a:solidFill>
              <a:latin typeface="Bitter"/>
              <a:ea typeface="Bitter"/>
              <a:cs typeface="Bitter"/>
              <a:sym typeface="Bitter"/>
            </a:endParaRPr>
          </a:p>
        </p:txBody>
      </p:sp>
      <p:cxnSp>
        <p:nvCxnSpPr>
          <p:cNvPr id="473" name="Google Shape;473;g336091c04c0_1_68"/>
          <p:cNvCxnSpPr/>
          <p:nvPr/>
        </p:nvCxnSpPr>
        <p:spPr>
          <a:xfrm>
            <a:off x="328325" y="730978"/>
            <a:ext cx="8234100" cy="0"/>
          </a:xfrm>
          <a:prstGeom prst="straightConnector1">
            <a:avLst/>
          </a:prstGeom>
          <a:noFill/>
          <a:ln cap="flat" cmpd="sng" w="9525">
            <a:solidFill>
              <a:srgbClr val="9D0F14"/>
            </a:solidFill>
            <a:prstDash val="solid"/>
            <a:round/>
            <a:headEnd len="sm" w="sm" type="none"/>
            <a:tailEnd len="sm" w="sm" type="none"/>
          </a:ln>
        </p:spPr>
      </p:cxn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7" name="Shape 477"/>
        <p:cNvGrpSpPr/>
        <p:nvPr/>
      </p:nvGrpSpPr>
      <p:grpSpPr>
        <a:xfrm>
          <a:off x="0" y="0"/>
          <a:ext cx="0" cy="0"/>
          <a:chOff x="0" y="0"/>
          <a:chExt cx="0" cy="0"/>
        </a:xfrm>
      </p:grpSpPr>
      <p:sp>
        <p:nvSpPr>
          <p:cNvPr id="478" name="Google Shape;478;p2"/>
          <p:cNvSpPr txBox="1"/>
          <p:nvPr>
            <p:ph type="ctrTitle"/>
          </p:nvPr>
        </p:nvSpPr>
        <p:spPr>
          <a:xfrm>
            <a:off x="731000" y="252617"/>
            <a:ext cx="7621200" cy="762000"/>
          </a:xfrm>
          <a:prstGeom prst="rect">
            <a:avLst/>
          </a:prstGeom>
          <a:noFill/>
          <a:ln>
            <a:noFill/>
          </a:ln>
        </p:spPr>
        <p:txBody>
          <a:bodyPr anchorCtr="0" anchor="b" bIns="0" lIns="0" spcFirstLastPara="1" rIns="0" wrap="square" tIns="0">
            <a:noAutofit/>
          </a:bodyPr>
          <a:lstStyle/>
          <a:p>
            <a:pPr indent="0" lvl="0" marL="0" rtl="0" algn="ctr">
              <a:lnSpc>
                <a:spcPct val="60000"/>
              </a:lnSpc>
              <a:spcBef>
                <a:spcPts val="0"/>
              </a:spcBef>
              <a:spcAft>
                <a:spcPts val="0"/>
              </a:spcAft>
              <a:buClr>
                <a:schemeClr val="lt2"/>
              </a:buClr>
              <a:buSzPts val="3200"/>
              <a:buFont typeface="Alumni Sans"/>
              <a:buNone/>
            </a:pPr>
            <a:r>
              <a:rPr b="1" lang="en-US" sz="3700">
                <a:latin typeface="Alumni Sans"/>
                <a:ea typeface="Alumni Sans"/>
                <a:cs typeface="Alumni Sans"/>
                <a:sym typeface="Alumni Sans"/>
              </a:rPr>
              <a:t>Thank you!</a:t>
            </a:r>
            <a:endParaRPr b="1" sz="3700">
              <a:latin typeface="Alumni Sans"/>
              <a:ea typeface="Alumni Sans"/>
              <a:cs typeface="Alumni Sans"/>
              <a:sym typeface="Alumni Sans"/>
            </a:endParaRPr>
          </a:p>
          <a:p>
            <a:pPr indent="0" lvl="0" marL="0" rtl="0" algn="ctr">
              <a:lnSpc>
                <a:spcPct val="60000"/>
              </a:lnSpc>
              <a:spcBef>
                <a:spcPts val="0"/>
              </a:spcBef>
              <a:spcAft>
                <a:spcPts val="0"/>
              </a:spcAft>
              <a:buClr>
                <a:schemeClr val="lt2"/>
              </a:buClr>
              <a:buSzPts val="3200"/>
              <a:buFont typeface="Alumni Sans"/>
              <a:buNone/>
            </a:pPr>
            <a:r>
              <a:rPr b="1" lang="en-US" sz="3700">
                <a:latin typeface="Alumni Sans"/>
                <a:ea typeface="Alumni Sans"/>
                <a:cs typeface="Alumni Sans"/>
                <a:sym typeface="Alumni Sans"/>
              </a:rPr>
              <a:t>Let’s stay connected!</a:t>
            </a:r>
            <a:endParaRPr b="1" sz="3700">
              <a:latin typeface="Alumni Sans"/>
              <a:ea typeface="Alumni Sans"/>
              <a:cs typeface="Alumni Sans"/>
              <a:sym typeface="Alumni Sans"/>
            </a:endParaRPr>
          </a:p>
        </p:txBody>
      </p:sp>
      <p:pic>
        <p:nvPicPr>
          <p:cNvPr id="479" name="Google Shape;479;p2" title="20250110-Ahmed Belazi copy.jpg"/>
          <p:cNvPicPr preferRelativeResize="0"/>
          <p:nvPr>
            <p:ph idx="2" type="pic"/>
          </p:nvPr>
        </p:nvPicPr>
        <p:blipFill rotWithShape="1">
          <a:blip r:embed="rId3">
            <a:alphaModFix/>
          </a:blip>
          <a:srcRect b="524" l="0" r="0" t="533"/>
          <a:stretch/>
        </p:blipFill>
        <p:spPr>
          <a:xfrm>
            <a:off x="1512975" y="1514500"/>
            <a:ext cx="944100" cy="944700"/>
          </a:xfrm>
          <a:prstGeom prst="ellipse">
            <a:avLst/>
          </a:prstGeom>
          <a:noFill/>
          <a:ln>
            <a:noFill/>
          </a:ln>
        </p:spPr>
      </p:pic>
      <p:sp>
        <p:nvSpPr>
          <p:cNvPr id="480" name="Google Shape;480;p2"/>
          <p:cNvSpPr txBox="1"/>
          <p:nvPr/>
        </p:nvSpPr>
        <p:spPr>
          <a:xfrm>
            <a:off x="3711200" y="1595200"/>
            <a:ext cx="3605700" cy="783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000"/>
              <a:buFont typeface="Arial"/>
              <a:buNone/>
            </a:pPr>
            <a:r>
              <a:rPr b="1" i="0" lang="en-US" sz="1000" u="none" cap="none" strike="noStrike">
                <a:solidFill>
                  <a:schemeClr val="lt1"/>
                </a:solidFill>
                <a:latin typeface="Bitter"/>
                <a:ea typeface="Bitter"/>
                <a:cs typeface="Bitter"/>
                <a:sym typeface="Bitter"/>
              </a:rPr>
              <a:t>Ahmed Belazi</a:t>
            </a:r>
            <a:endParaRPr b="1" i="0" sz="1000" u="none" cap="none" strike="noStrike">
              <a:solidFill>
                <a:schemeClr val="lt1"/>
              </a:solidFill>
              <a:latin typeface="Bitter"/>
              <a:ea typeface="Bitter"/>
              <a:cs typeface="Bitter"/>
              <a:sym typeface="Bitter"/>
            </a:endParaRPr>
          </a:p>
          <a:p>
            <a:pPr indent="0" lvl="0" marL="0" marR="0" rtl="0" algn="l">
              <a:lnSpc>
                <a:spcPct val="100000"/>
              </a:lnSpc>
              <a:spcBef>
                <a:spcPts val="0"/>
              </a:spcBef>
              <a:spcAft>
                <a:spcPts val="0"/>
              </a:spcAft>
              <a:buClr>
                <a:srgbClr val="000000"/>
              </a:buClr>
              <a:buSzPts val="1000"/>
              <a:buFont typeface="Arial"/>
              <a:buNone/>
            </a:pPr>
            <a:r>
              <a:rPr b="0" i="0" lang="en-US" sz="1000" u="none" cap="none" strike="noStrike">
                <a:solidFill>
                  <a:schemeClr val="lt1"/>
                </a:solidFill>
                <a:latin typeface="Bitter"/>
                <a:ea typeface="Bitter"/>
                <a:cs typeface="Bitter"/>
                <a:sym typeface="Bitter"/>
              </a:rPr>
              <a:t>Executive Director of Strategic Analytics &amp; Technologies, </a:t>
            </a:r>
            <a:endParaRPr b="0" i="0" sz="1000" u="none" cap="none" strike="noStrike">
              <a:solidFill>
                <a:schemeClr val="lt1"/>
              </a:solidFill>
              <a:latin typeface="Bitter"/>
              <a:ea typeface="Bitter"/>
              <a:cs typeface="Bitter"/>
              <a:sym typeface="Bitter"/>
            </a:endParaRPr>
          </a:p>
          <a:p>
            <a:pPr indent="0" lvl="0" marL="0" marR="0" rtl="0" algn="l">
              <a:lnSpc>
                <a:spcPct val="100000"/>
              </a:lnSpc>
              <a:spcBef>
                <a:spcPts val="0"/>
              </a:spcBef>
              <a:spcAft>
                <a:spcPts val="0"/>
              </a:spcAft>
              <a:buClr>
                <a:srgbClr val="000000"/>
              </a:buClr>
              <a:buSzPts val="1000"/>
              <a:buFont typeface="Arial"/>
              <a:buNone/>
            </a:pPr>
            <a:r>
              <a:rPr b="0" i="0" lang="en-US" sz="1000" u="none" cap="none" strike="noStrike">
                <a:solidFill>
                  <a:schemeClr val="lt1"/>
                </a:solidFill>
                <a:latin typeface="Bitter"/>
                <a:ea typeface="Bitter"/>
                <a:cs typeface="Bitter"/>
                <a:sym typeface="Bitter"/>
              </a:rPr>
              <a:t>Division of Student Affairs</a:t>
            </a:r>
            <a:endParaRPr b="0" i="0" sz="1000" u="none" cap="none" strike="noStrike">
              <a:solidFill>
                <a:schemeClr val="lt1"/>
              </a:solidFill>
              <a:latin typeface="Bitter"/>
              <a:ea typeface="Bitter"/>
              <a:cs typeface="Bitter"/>
              <a:sym typeface="Bitter"/>
            </a:endParaRPr>
          </a:p>
          <a:p>
            <a:pPr indent="0" lvl="0" marL="0" marR="0" rtl="0" algn="l">
              <a:lnSpc>
                <a:spcPct val="100000"/>
              </a:lnSpc>
              <a:spcBef>
                <a:spcPts val="0"/>
              </a:spcBef>
              <a:spcAft>
                <a:spcPts val="0"/>
              </a:spcAft>
              <a:buClr>
                <a:srgbClr val="000000"/>
              </a:buClr>
              <a:buSzPts val="1000"/>
              <a:buFont typeface="Arial"/>
              <a:buNone/>
            </a:pPr>
            <a:r>
              <a:rPr b="0" i="0" lang="en-US" sz="1000" u="none" cap="none" strike="noStrike">
                <a:solidFill>
                  <a:schemeClr val="lt1"/>
                </a:solidFill>
                <a:latin typeface="Bitter"/>
                <a:ea typeface="Bitter"/>
                <a:cs typeface="Bitter"/>
                <a:sym typeface="Bitter"/>
              </a:rPr>
              <a:t>ahmed.w.belazi@stonybrook.edu</a:t>
            </a:r>
            <a:endParaRPr b="0" i="0" sz="1000" u="none" cap="none" strike="noStrike">
              <a:solidFill>
                <a:schemeClr val="lt1"/>
              </a:solidFill>
              <a:latin typeface="Bitter"/>
              <a:ea typeface="Bitter"/>
              <a:cs typeface="Bitter"/>
              <a:sym typeface="Bitter"/>
            </a:endParaRPr>
          </a:p>
        </p:txBody>
      </p:sp>
      <p:pic>
        <p:nvPicPr>
          <p:cNvPr id="481" name="Google Shape;481;p2" title="Robert Miller 2024.JPG"/>
          <p:cNvPicPr preferRelativeResize="0"/>
          <p:nvPr>
            <p:ph idx="3" type="pic"/>
          </p:nvPr>
        </p:nvPicPr>
        <p:blipFill rotWithShape="1">
          <a:blip r:embed="rId4">
            <a:alphaModFix/>
          </a:blip>
          <a:srcRect b="9978" l="0" r="0" t="9987"/>
          <a:stretch/>
        </p:blipFill>
        <p:spPr>
          <a:xfrm>
            <a:off x="1512975" y="2646800"/>
            <a:ext cx="944100" cy="944700"/>
          </a:xfrm>
          <a:prstGeom prst="ellipse">
            <a:avLst/>
          </a:prstGeom>
          <a:noFill/>
          <a:ln>
            <a:noFill/>
          </a:ln>
        </p:spPr>
      </p:pic>
      <p:sp>
        <p:nvSpPr>
          <p:cNvPr id="482" name="Google Shape;482;p2"/>
          <p:cNvSpPr txBox="1"/>
          <p:nvPr/>
        </p:nvSpPr>
        <p:spPr>
          <a:xfrm>
            <a:off x="3711200" y="2789900"/>
            <a:ext cx="3919800" cy="839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000"/>
              <a:buFont typeface="Arial"/>
              <a:buNone/>
            </a:pPr>
            <a:r>
              <a:rPr b="1" i="0" lang="en-US" sz="1000" u="none" cap="none" strike="noStrike">
                <a:solidFill>
                  <a:schemeClr val="lt1"/>
                </a:solidFill>
                <a:latin typeface="Bitter"/>
                <a:ea typeface="Bitter"/>
                <a:cs typeface="Bitter"/>
                <a:sym typeface="Bitter"/>
              </a:rPr>
              <a:t>Robert Miller</a:t>
            </a:r>
            <a:endParaRPr b="1" i="0" sz="1000" u="none" cap="none" strike="noStrike">
              <a:solidFill>
                <a:schemeClr val="lt1"/>
              </a:solidFill>
              <a:latin typeface="Bitter"/>
              <a:ea typeface="Bitter"/>
              <a:cs typeface="Bitter"/>
              <a:sym typeface="Bitter"/>
            </a:endParaRPr>
          </a:p>
          <a:p>
            <a:pPr indent="0" lvl="0" marL="0" marR="0" rtl="0" algn="l">
              <a:lnSpc>
                <a:spcPct val="100000"/>
              </a:lnSpc>
              <a:spcBef>
                <a:spcPts val="0"/>
              </a:spcBef>
              <a:spcAft>
                <a:spcPts val="0"/>
              </a:spcAft>
              <a:buClr>
                <a:srgbClr val="000000"/>
              </a:buClr>
              <a:buSzPts val="1000"/>
              <a:buFont typeface="Arial"/>
              <a:buNone/>
            </a:pPr>
            <a:r>
              <a:rPr b="0" i="0" lang="en-US" sz="1000" u="none" cap="none" strike="noStrike">
                <a:solidFill>
                  <a:schemeClr val="lt1"/>
                </a:solidFill>
                <a:latin typeface="Bitter"/>
                <a:ea typeface="Bitter"/>
                <a:cs typeface="Bitter"/>
                <a:sym typeface="Bitter"/>
              </a:rPr>
              <a:t>Director of Institutional Research, Planning, and Effectiveness,</a:t>
            </a:r>
            <a:endParaRPr b="0" i="0" sz="1000" u="none" cap="none" strike="noStrike">
              <a:solidFill>
                <a:schemeClr val="lt1"/>
              </a:solidFill>
              <a:latin typeface="Bitter"/>
              <a:ea typeface="Bitter"/>
              <a:cs typeface="Bitter"/>
              <a:sym typeface="Bitter"/>
            </a:endParaRPr>
          </a:p>
          <a:p>
            <a:pPr indent="0" lvl="0" marL="0" marR="0" rtl="0" algn="l">
              <a:lnSpc>
                <a:spcPct val="100000"/>
              </a:lnSpc>
              <a:spcBef>
                <a:spcPts val="0"/>
              </a:spcBef>
              <a:spcAft>
                <a:spcPts val="0"/>
              </a:spcAft>
              <a:buClr>
                <a:srgbClr val="000000"/>
              </a:buClr>
              <a:buSzPts val="1000"/>
              <a:buFont typeface="Arial"/>
              <a:buNone/>
            </a:pPr>
            <a:r>
              <a:rPr b="0" i="0" lang="en-US" sz="1000" u="none" cap="none" strike="noStrike">
                <a:solidFill>
                  <a:schemeClr val="lt1"/>
                </a:solidFill>
                <a:latin typeface="Bitter"/>
                <a:ea typeface="Bitter"/>
                <a:cs typeface="Bitter"/>
                <a:sym typeface="Bitter"/>
              </a:rPr>
              <a:t>Division of Educational &amp; Institutional Effectiveness</a:t>
            </a:r>
            <a:endParaRPr b="0" i="0" sz="1000" u="none" cap="none" strike="noStrike">
              <a:solidFill>
                <a:schemeClr val="lt1"/>
              </a:solidFill>
              <a:latin typeface="Bitter"/>
              <a:ea typeface="Bitter"/>
              <a:cs typeface="Bitter"/>
              <a:sym typeface="Bitter"/>
            </a:endParaRPr>
          </a:p>
          <a:p>
            <a:pPr indent="0" lvl="0" marL="0" marR="0" rtl="0" algn="l">
              <a:lnSpc>
                <a:spcPct val="100000"/>
              </a:lnSpc>
              <a:spcBef>
                <a:spcPts val="0"/>
              </a:spcBef>
              <a:spcAft>
                <a:spcPts val="0"/>
              </a:spcAft>
              <a:buClr>
                <a:srgbClr val="000000"/>
              </a:buClr>
              <a:buSzPts val="1000"/>
              <a:buFont typeface="Arial"/>
              <a:buNone/>
            </a:pPr>
            <a:r>
              <a:rPr b="0" i="0" lang="en-US" sz="1000" u="none" cap="none" strike="noStrike">
                <a:solidFill>
                  <a:schemeClr val="lt1"/>
                </a:solidFill>
                <a:latin typeface="Bitter"/>
                <a:ea typeface="Bitter"/>
                <a:cs typeface="Bitter"/>
                <a:sym typeface="Bitter"/>
              </a:rPr>
              <a:t>robert.l.miller@stonybrook.edu</a:t>
            </a:r>
            <a:endParaRPr b="0" i="0" sz="1000" u="none" cap="none" strike="noStrike">
              <a:solidFill>
                <a:schemeClr val="lt1"/>
              </a:solidFill>
              <a:latin typeface="Bitter"/>
              <a:ea typeface="Bitter"/>
              <a:cs typeface="Bitter"/>
              <a:sym typeface="Bitter"/>
            </a:endParaRPr>
          </a:p>
        </p:txBody>
      </p:sp>
      <p:pic>
        <p:nvPicPr>
          <p:cNvPr id="483" name="Google Shape;483;p2" title="Ahmed-s Dot Card.png"/>
          <p:cNvPicPr preferRelativeResize="0"/>
          <p:nvPr/>
        </p:nvPicPr>
        <p:blipFill rotWithShape="1">
          <a:blip r:embed="rId5">
            <a:alphaModFix/>
          </a:blip>
          <a:srcRect b="0" l="0" r="0" t="0"/>
          <a:stretch/>
        </p:blipFill>
        <p:spPr>
          <a:xfrm>
            <a:off x="2702550" y="1543363"/>
            <a:ext cx="886968" cy="886968"/>
          </a:xfrm>
          <a:prstGeom prst="rect">
            <a:avLst/>
          </a:prstGeom>
          <a:noFill/>
          <a:ln>
            <a:noFill/>
          </a:ln>
        </p:spPr>
      </p:pic>
      <p:pic>
        <p:nvPicPr>
          <p:cNvPr id="484" name="Google Shape;484;p2" title="Rob Miller-s Contact.png"/>
          <p:cNvPicPr preferRelativeResize="0"/>
          <p:nvPr/>
        </p:nvPicPr>
        <p:blipFill rotWithShape="1">
          <a:blip r:embed="rId6">
            <a:alphaModFix/>
          </a:blip>
          <a:srcRect b="0" l="0" r="0" t="0"/>
          <a:stretch/>
        </p:blipFill>
        <p:spPr>
          <a:xfrm>
            <a:off x="2702553" y="2709141"/>
            <a:ext cx="886968" cy="886968"/>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 name="Shape 123"/>
        <p:cNvGrpSpPr/>
        <p:nvPr/>
      </p:nvGrpSpPr>
      <p:grpSpPr>
        <a:xfrm>
          <a:off x="0" y="0"/>
          <a:ext cx="0" cy="0"/>
          <a:chOff x="0" y="0"/>
          <a:chExt cx="0" cy="0"/>
        </a:xfrm>
      </p:grpSpPr>
      <p:sp>
        <p:nvSpPr>
          <p:cNvPr id="124" name="Google Shape;124;g335e6949751_2_41"/>
          <p:cNvSpPr/>
          <p:nvPr/>
        </p:nvSpPr>
        <p:spPr>
          <a:xfrm>
            <a:off x="409784" y="4468762"/>
            <a:ext cx="1547400" cy="560400"/>
          </a:xfrm>
          <a:prstGeom prst="rect">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p:txBody>
      </p:sp>
      <p:sp>
        <p:nvSpPr>
          <p:cNvPr id="125" name="Google Shape;125;g335e6949751_2_41"/>
          <p:cNvSpPr txBox="1"/>
          <p:nvPr>
            <p:ph type="title"/>
          </p:nvPr>
        </p:nvSpPr>
        <p:spPr>
          <a:xfrm>
            <a:off x="409784" y="46490"/>
            <a:ext cx="8088300" cy="821400"/>
          </a:xfrm>
          <a:prstGeom prst="rect">
            <a:avLst/>
          </a:prstGeom>
          <a:noFill/>
          <a:ln>
            <a:noFill/>
          </a:ln>
        </p:spPr>
        <p:txBody>
          <a:bodyPr anchorCtr="0" anchor="t" bIns="25700" lIns="51425" spcFirstLastPara="1" rIns="51425" wrap="square" tIns="25700">
            <a:spAutoFit/>
          </a:bodyPr>
          <a:lstStyle/>
          <a:p>
            <a:pPr indent="0" lvl="0" marL="0" rtl="0" algn="l">
              <a:lnSpc>
                <a:spcPct val="115000"/>
              </a:lnSpc>
              <a:spcBef>
                <a:spcPts val="0"/>
              </a:spcBef>
              <a:spcAft>
                <a:spcPts val="0"/>
              </a:spcAft>
              <a:buClr>
                <a:schemeClr val="dk1"/>
              </a:buClr>
              <a:buSzPts val="1100"/>
              <a:buNone/>
            </a:pPr>
            <a:r>
              <a:rPr lang="en-US" sz="5000">
                <a:solidFill>
                  <a:srgbClr val="9D0F14"/>
                </a:solidFill>
                <a:latin typeface="Alumni Sans"/>
                <a:ea typeface="Alumni Sans"/>
                <a:cs typeface="Alumni Sans"/>
                <a:sym typeface="Alumni Sans"/>
              </a:rPr>
              <a:t>Organizational Partnership</a:t>
            </a:r>
            <a:endParaRPr/>
          </a:p>
        </p:txBody>
      </p:sp>
      <p:pic>
        <p:nvPicPr>
          <p:cNvPr id="126" name="Google Shape;126;g335e6949751_2_41"/>
          <p:cNvPicPr preferRelativeResize="0"/>
          <p:nvPr/>
        </p:nvPicPr>
        <p:blipFill rotWithShape="1">
          <a:blip r:embed="rId3">
            <a:alphaModFix/>
          </a:blip>
          <a:srcRect b="0" l="0" r="0" t="0"/>
          <a:stretch/>
        </p:blipFill>
        <p:spPr>
          <a:xfrm>
            <a:off x="1029625" y="1020290"/>
            <a:ext cx="7084762" cy="3296071"/>
          </a:xfrm>
          <a:prstGeom prst="rect">
            <a:avLst/>
          </a:prstGeom>
          <a:noFill/>
          <a:ln>
            <a:noFill/>
          </a:ln>
        </p:spPr>
      </p:pic>
      <p:sp>
        <p:nvSpPr>
          <p:cNvPr id="127" name="Google Shape;127;g335e6949751_2_41"/>
          <p:cNvSpPr txBox="1"/>
          <p:nvPr/>
        </p:nvSpPr>
        <p:spPr>
          <a:xfrm>
            <a:off x="3599102" y="4087025"/>
            <a:ext cx="592200" cy="169500"/>
          </a:xfrm>
          <a:prstGeom prst="rect">
            <a:avLst/>
          </a:prstGeom>
          <a:solidFill>
            <a:schemeClr val="lt1"/>
          </a:solid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600"/>
              <a:buFont typeface="Arial"/>
              <a:buNone/>
            </a:pPr>
            <a:r>
              <a:rPr b="0" i="0" lang="en-US" sz="600" u="none" cap="none" strike="noStrike">
                <a:solidFill>
                  <a:srgbClr val="454545"/>
                </a:solidFill>
                <a:latin typeface="Arial"/>
                <a:ea typeface="Arial"/>
                <a:cs typeface="Arial"/>
                <a:sym typeface="Arial"/>
              </a:rPr>
              <a:t>Rob Miller</a:t>
            </a:r>
            <a:endParaRPr b="0" i="0" sz="600" u="none" cap="none" strike="noStrike">
              <a:solidFill>
                <a:srgbClr val="454545"/>
              </a:solidFill>
              <a:latin typeface="Arial"/>
              <a:ea typeface="Arial"/>
              <a:cs typeface="Arial"/>
              <a:sym typeface="Arial"/>
            </a:endParaRPr>
          </a:p>
        </p:txBody>
      </p:sp>
      <p:sp>
        <p:nvSpPr>
          <p:cNvPr id="128" name="Google Shape;128;g335e6949751_2_41"/>
          <p:cNvSpPr txBox="1"/>
          <p:nvPr/>
        </p:nvSpPr>
        <p:spPr>
          <a:xfrm>
            <a:off x="3472650" y="2163725"/>
            <a:ext cx="718500" cy="219600"/>
          </a:xfrm>
          <a:prstGeom prst="rect">
            <a:avLst/>
          </a:prstGeom>
          <a:solidFill>
            <a:schemeClr val="lt1"/>
          </a:solid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600"/>
              <a:buFont typeface="Arial"/>
              <a:buNone/>
            </a:pPr>
            <a:r>
              <a:rPr b="0" i="0" lang="en-US" sz="600" u="none" cap="none" strike="noStrike">
                <a:solidFill>
                  <a:srgbClr val="454545"/>
                </a:solidFill>
                <a:latin typeface="Arial"/>
                <a:ea typeface="Arial"/>
                <a:cs typeface="Arial"/>
                <a:sym typeface="Arial"/>
              </a:rPr>
              <a:t>Braden Hosch</a:t>
            </a:r>
            <a:endParaRPr b="0" i="0" sz="600" u="none" cap="none" strike="noStrike">
              <a:solidFill>
                <a:srgbClr val="454545"/>
              </a:solidFill>
              <a:latin typeface="Arial"/>
              <a:ea typeface="Arial"/>
              <a:cs typeface="Arial"/>
              <a:sym typeface="Arial"/>
            </a:endParaRPr>
          </a:p>
        </p:txBody>
      </p:sp>
      <p:sp>
        <p:nvSpPr>
          <p:cNvPr id="129" name="Google Shape;129;g335e6949751_2_41"/>
          <p:cNvSpPr txBox="1"/>
          <p:nvPr/>
        </p:nvSpPr>
        <p:spPr>
          <a:xfrm>
            <a:off x="4165050" y="1360200"/>
            <a:ext cx="813900" cy="219600"/>
          </a:xfrm>
          <a:prstGeom prst="rect">
            <a:avLst/>
          </a:prstGeom>
          <a:solidFill>
            <a:schemeClr val="lt1"/>
          </a:solid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600"/>
              <a:buFont typeface="Arial"/>
              <a:buNone/>
            </a:pPr>
            <a:r>
              <a:rPr b="0" i="0" lang="en-US" sz="600" u="none" cap="none" strike="noStrike">
                <a:solidFill>
                  <a:srgbClr val="454545"/>
                </a:solidFill>
                <a:latin typeface="Arial"/>
                <a:ea typeface="Arial"/>
                <a:cs typeface="Arial"/>
                <a:sym typeface="Arial"/>
              </a:rPr>
              <a:t>Richard McCormick</a:t>
            </a:r>
            <a:endParaRPr b="0" i="0" sz="600" u="none" cap="none" strike="noStrike">
              <a:solidFill>
                <a:srgbClr val="454545"/>
              </a:solidFill>
              <a:latin typeface="Arial"/>
              <a:ea typeface="Arial"/>
              <a:cs typeface="Arial"/>
              <a:sym typeface="Arial"/>
            </a:endParaRPr>
          </a:p>
        </p:txBody>
      </p:sp>
      <p:sp>
        <p:nvSpPr>
          <p:cNvPr id="130" name="Google Shape;130;g335e6949751_2_41"/>
          <p:cNvSpPr/>
          <p:nvPr/>
        </p:nvSpPr>
        <p:spPr>
          <a:xfrm>
            <a:off x="2255425" y="3745725"/>
            <a:ext cx="983100" cy="560400"/>
          </a:xfrm>
          <a:prstGeom prst="roundRect">
            <a:avLst>
              <a:gd fmla="val 16667" name="adj"/>
            </a:avLst>
          </a:prstGeom>
          <a:solidFill>
            <a:srgbClr val="990000">
              <a:alpha val="31764"/>
            </a:srgbClr>
          </a:solidFill>
          <a:ln cap="flat" cmpd="sng" w="9525">
            <a:solidFill>
              <a:srgbClr val="222222"/>
            </a:solidFill>
            <a:prstDash val="solid"/>
            <a:round/>
            <a:headEnd len="sm" w="sm" type="none"/>
            <a:tailEnd len="sm" w="sm" type="none"/>
          </a:ln>
          <a:effectLst>
            <a:outerShdw blurRad="57150" rotWithShape="0" algn="bl" dir="5400000" dist="19050">
              <a:srgbClr val="000000">
                <a:alpha val="49803"/>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 name="Google Shape;131;g335e6949751_2_41"/>
          <p:cNvSpPr/>
          <p:nvPr/>
        </p:nvSpPr>
        <p:spPr>
          <a:xfrm>
            <a:off x="3403650" y="3745725"/>
            <a:ext cx="983100" cy="560400"/>
          </a:xfrm>
          <a:prstGeom prst="roundRect">
            <a:avLst>
              <a:gd fmla="val 16667" name="adj"/>
            </a:avLst>
          </a:prstGeom>
          <a:solidFill>
            <a:srgbClr val="990000">
              <a:alpha val="31764"/>
            </a:srgbClr>
          </a:solidFill>
          <a:ln cap="flat" cmpd="sng" w="9525">
            <a:solidFill>
              <a:srgbClr val="222222"/>
            </a:solidFill>
            <a:prstDash val="solid"/>
            <a:round/>
            <a:headEnd len="sm" w="sm" type="none"/>
            <a:tailEnd len="sm" w="sm" type="none"/>
          </a:ln>
          <a:effectLst>
            <a:outerShdw blurRad="57150" rotWithShape="0" algn="bl" dir="5400000" dist="19050">
              <a:srgbClr val="000000">
                <a:alpha val="49803"/>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 name="Google Shape;132;g335e6949751_2_41"/>
          <p:cNvSpPr/>
          <p:nvPr/>
        </p:nvSpPr>
        <p:spPr>
          <a:xfrm>
            <a:off x="1107200" y="3745725"/>
            <a:ext cx="983100" cy="560400"/>
          </a:xfrm>
          <a:prstGeom prst="roundRect">
            <a:avLst>
              <a:gd fmla="val 16667" name="adj"/>
            </a:avLst>
          </a:prstGeom>
          <a:solidFill>
            <a:srgbClr val="990000">
              <a:alpha val="31764"/>
            </a:srgbClr>
          </a:solidFill>
          <a:ln cap="flat" cmpd="sng" w="9525">
            <a:solidFill>
              <a:srgbClr val="222222"/>
            </a:solidFill>
            <a:prstDash val="solid"/>
            <a:round/>
            <a:headEnd len="sm" w="sm" type="none"/>
            <a:tailEnd len="sm" w="sm" type="none"/>
          </a:ln>
          <a:effectLst>
            <a:outerShdw blurRad="57150" rotWithShape="0" algn="bl" dir="5400000" dist="19050">
              <a:srgbClr val="000000">
                <a:alpha val="49803"/>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 name="Google Shape;133;g335e6949751_2_41"/>
          <p:cNvSpPr/>
          <p:nvPr/>
        </p:nvSpPr>
        <p:spPr>
          <a:xfrm>
            <a:off x="7027900" y="3410875"/>
            <a:ext cx="983100" cy="398100"/>
          </a:xfrm>
          <a:prstGeom prst="roundRect">
            <a:avLst>
              <a:gd fmla="val 16667" name="adj"/>
            </a:avLst>
          </a:prstGeom>
          <a:solidFill>
            <a:srgbClr val="990000">
              <a:alpha val="31764"/>
            </a:srgbClr>
          </a:solidFill>
          <a:ln cap="flat" cmpd="sng" w="9525">
            <a:solidFill>
              <a:srgbClr val="222222"/>
            </a:solidFill>
            <a:prstDash val="solid"/>
            <a:round/>
            <a:headEnd len="sm" w="sm" type="none"/>
            <a:tailEnd len="sm" w="sm" type="none"/>
          </a:ln>
          <a:effectLst>
            <a:outerShdw blurRad="57150" rotWithShape="0" algn="bl" dir="5400000" dist="19050">
              <a:srgbClr val="000000">
                <a:alpha val="49803"/>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 name="Google Shape;134;g335e6949751_2_41"/>
          <p:cNvSpPr/>
          <p:nvPr/>
        </p:nvSpPr>
        <p:spPr>
          <a:xfrm>
            <a:off x="7027900" y="2918452"/>
            <a:ext cx="983100" cy="398100"/>
          </a:xfrm>
          <a:prstGeom prst="roundRect">
            <a:avLst>
              <a:gd fmla="val 16667" name="adj"/>
            </a:avLst>
          </a:prstGeom>
          <a:solidFill>
            <a:srgbClr val="990000">
              <a:alpha val="31764"/>
            </a:srgbClr>
          </a:solidFill>
          <a:ln cap="flat" cmpd="sng" w="9525">
            <a:solidFill>
              <a:srgbClr val="222222"/>
            </a:solidFill>
            <a:prstDash val="solid"/>
            <a:round/>
            <a:headEnd len="sm" w="sm" type="none"/>
            <a:tailEnd len="sm" w="sm" type="none"/>
          </a:ln>
          <a:effectLst>
            <a:outerShdw blurRad="57150" rotWithShape="0" algn="bl" dir="5400000" dist="19050">
              <a:srgbClr val="000000">
                <a:alpha val="49803"/>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 name="Google Shape;135;g335e6949751_2_41"/>
          <p:cNvSpPr/>
          <p:nvPr/>
        </p:nvSpPr>
        <p:spPr>
          <a:xfrm>
            <a:off x="4022500" y="2784325"/>
            <a:ext cx="983100" cy="658800"/>
          </a:xfrm>
          <a:prstGeom prst="roundRect">
            <a:avLst>
              <a:gd fmla="val 16667" name="adj"/>
            </a:avLst>
          </a:prstGeom>
          <a:solidFill>
            <a:srgbClr val="990000">
              <a:alpha val="31764"/>
            </a:srgbClr>
          </a:solidFill>
          <a:ln cap="flat" cmpd="sng" w="9525">
            <a:solidFill>
              <a:srgbClr val="222222"/>
            </a:solidFill>
            <a:prstDash val="solid"/>
            <a:round/>
            <a:headEnd len="sm" w="sm" type="none"/>
            <a:tailEnd len="sm" w="sm" type="none"/>
          </a:ln>
          <a:effectLst>
            <a:outerShdw blurRad="57150" rotWithShape="0" algn="bl" dir="5400000" dist="19050">
              <a:srgbClr val="000000">
                <a:alpha val="49803"/>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3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3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3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35"/>
                                        </p:tgtEl>
                                        <p:attrNameLst>
                                          <p:attrName>style.visibility</p:attrName>
                                        </p:attrNameLst>
                                      </p:cBhvr>
                                      <p:to>
                                        <p:strVal val="visible"/>
                                      </p:to>
                                    </p:set>
                                  </p:childTnLst>
                                </p:cTn>
                              </p:par>
                              <p:par>
                                <p:cTn fill="hold" nodeType="withEffect" presetClass="entr" presetID="10" presetSubtype="0">
                                  <p:stCondLst>
                                    <p:cond delay="0"/>
                                  </p:stCondLst>
                                  <p:childTnLst>
                                    <p:set>
                                      <p:cBhvr>
                                        <p:cTn dur="1" fill="hold">
                                          <p:stCondLst>
                                            <p:cond delay="0"/>
                                          </p:stCondLst>
                                        </p:cTn>
                                        <p:tgtEl>
                                          <p:spTgt spid="133"/>
                                        </p:tgtEl>
                                        <p:attrNameLst>
                                          <p:attrName>style.visibility</p:attrName>
                                        </p:attrNameLst>
                                      </p:cBhvr>
                                      <p:to>
                                        <p:strVal val="visible"/>
                                      </p:to>
                                    </p:set>
                                    <p:animEffect filter="fade" transition="in">
                                      <p:cBhvr>
                                        <p:cTn dur="1000"/>
                                        <p:tgtEl>
                                          <p:spTgt spid="13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g34e8b0a7fff_0_112"/>
          <p:cNvSpPr txBox="1"/>
          <p:nvPr/>
        </p:nvSpPr>
        <p:spPr>
          <a:xfrm>
            <a:off x="8690443" y="4890475"/>
            <a:ext cx="423300" cy="115500"/>
          </a:xfrm>
          <a:prstGeom prst="rect">
            <a:avLst/>
          </a:prstGeom>
          <a:noFill/>
          <a:ln>
            <a:noFill/>
          </a:ln>
        </p:spPr>
        <p:txBody>
          <a:bodyPr anchorCtr="0" anchor="b" bIns="19050" lIns="19050" spcFirstLastPara="1" rIns="19050" wrap="square" tIns="19050">
            <a:spAutoFit/>
          </a:bodyPr>
          <a:lstStyle/>
          <a:p>
            <a:pPr indent="0" lvl="0" marL="0" marR="0" rtl="0" algn="ctr">
              <a:lnSpc>
                <a:spcPct val="100000"/>
              </a:lnSpc>
              <a:spcBef>
                <a:spcPts val="0"/>
              </a:spcBef>
              <a:spcAft>
                <a:spcPts val="0"/>
              </a:spcAft>
              <a:buClr>
                <a:srgbClr val="000000"/>
              </a:buClr>
              <a:buSzPts val="500"/>
              <a:buFont typeface="Arial"/>
              <a:buNone/>
            </a:pPr>
            <a:fld id="{00000000-1234-1234-1234-123412341234}" type="slidenum">
              <a:rPr b="0" i="0" lang="en-US" sz="500" u="none" cap="none" strike="noStrike">
                <a:solidFill>
                  <a:schemeClr val="lt1"/>
                </a:solidFill>
                <a:latin typeface="Arial"/>
                <a:ea typeface="Arial"/>
                <a:cs typeface="Arial"/>
                <a:sym typeface="Arial"/>
              </a:rPr>
              <a:t>‹#›</a:t>
            </a:fld>
            <a:endParaRPr b="0" i="0" sz="700" u="none" cap="none" strike="noStrike">
              <a:solidFill>
                <a:schemeClr val="lt1"/>
              </a:solidFill>
              <a:latin typeface="Helvetica Neue"/>
              <a:ea typeface="Helvetica Neue"/>
              <a:cs typeface="Helvetica Neue"/>
              <a:sym typeface="Helvetica Neue"/>
            </a:endParaRPr>
          </a:p>
        </p:txBody>
      </p:sp>
      <p:sp>
        <p:nvSpPr>
          <p:cNvPr id="141" name="Google Shape;141;g34e8b0a7fff_0_112"/>
          <p:cNvSpPr txBox="1"/>
          <p:nvPr/>
        </p:nvSpPr>
        <p:spPr>
          <a:xfrm>
            <a:off x="7382309" y="4881314"/>
            <a:ext cx="1477200" cy="115500"/>
          </a:xfrm>
          <a:prstGeom prst="rect">
            <a:avLst/>
          </a:prstGeom>
          <a:noFill/>
          <a:ln>
            <a:noFill/>
          </a:ln>
        </p:spPr>
        <p:txBody>
          <a:bodyPr anchorCtr="0" anchor="ctr" bIns="19050" lIns="19050" spcFirstLastPara="1" rIns="19050" wrap="square" tIns="19050">
            <a:spAutoFit/>
          </a:bodyPr>
          <a:lstStyle/>
          <a:p>
            <a:pPr indent="0" lvl="0" marL="0" marR="0" rtl="0" algn="r">
              <a:lnSpc>
                <a:spcPct val="200000"/>
              </a:lnSpc>
              <a:spcBef>
                <a:spcPts val="0"/>
              </a:spcBef>
              <a:spcAft>
                <a:spcPts val="0"/>
              </a:spcAft>
              <a:buClr>
                <a:srgbClr val="FFFFFF"/>
              </a:buClr>
              <a:buSzPts val="500"/>
              <a:buFont typeface="Arial"/>
              <a:buNone/>
            </a:pPr>
            <a:r>
              <a:rPr b="0" i="0" lang="en-US" sz="500" u="none" cap="none" strike="noStrike">
                <a:solidFill>
                  <a:schemeClr val="lt1"/>
                </a:solidFill>
                <a:latin typeface="Arial"/>
                <a:ea typeface="Arial"/>
                <a:cs typeface="Arial"/>
                <a:sym typeface="Arial"/>
              </a:rPr>
              <a:t>Confidential &amp; Proprietary   | </a:t>
            </a:r>
            <a:endParaRPr b="0" i="0" sz="500" u="none" cap="none" strike="noStrike">
              <a:solidFill>
                <a:schemeClr val="lt1"/>
              </a:solidFill>
              <a:latin typeface="Arial"/>
              <a:ea typeface="Arial"/>
              <a:cs typeface="Arial"/>
              <a:sym typeface="Arial"/>
            </a:endParaRPr>
          </a:p>
        </p:txBody>
      </p:sp>
      <p:sp>
        <p:nvSpPr>
          <p:cNvPr id="142" name="Google Shape;142;g34e8b0a7fff_0_112"/>
          <p:cNvSpPr txBox="1"/>
          <p:nvPr/>
        </p:nvSpPr>
        <p:spPr>
          <a:xfrm>
            <a:off x="258898" y="136950"/>
            <a:ext cx="8626200" cy="694500"/>
          </a:xfrm>
          <a:prstGeom prst="rect">
            <a:avLst/>
          </a:prstGeom>
          <a:noFill/>
          <a:ln>
            <a:noFill/>
          </a:ln>
        </p:spPr>
        <p:txBody>
          <a:bodyPr anchorCtr="0" anchor="t" bIns="45700" lIns="91425" spcFirstLastPara="1" rIns="91425" wrap="square" tIns="45700">
            <a:noAutofit/>
          </a:bodyPr>
          <a:lstStyle/>
          <a:p>
            <a:pPr indent="0" lvl="0" marL="0" marR="0" rtl="0" algn="l">
              <a:lnSpc>
                <a:spcPct val="115000"/>
              </a:lnSpc>
              <a:spcBef>
                <a:spcPts val="0"/>
              </a:spcBef>
              <a:spcAft>
                <a:spcPts val="0"/>
              </a:spcAft>
              <a:buClr>
                <a:schemeClr val="dk1"/>
              </a:buClr>
              <a:buSzPts val="1100"/>
              <a:buFont typeface="Arial"/>
              <a:buNone/>
            </a:pPr>
            <a:r>
              <a:rPr b="1" i="0" lang="en-US" sz="5000" u="none" cap="none" strike="noStrike">
                <a:solidFill>
                  <a:srgbClr val="9D0F14"/>
                </a:solidFill>
                <a:latin typeface="Alumni Sans"/>
                <a:ea typeface="Alumni Sans"/>
                <a:cs typeface="Alumni Sans"/>
                <a:sym typeface="Alumni Sans"/>
              </a:rPr>
              <a:t>Problems with Past Survey Activities</a:t>
            </a:r>
            <a:endParaRPr b="1" i="0" sz="4000" u="none" cap="none" strike="noStrike">
              <a:solidFill>
                <a:srgbClr val="000000"/>
              </a:solidFill>
              <a:latin typeface="Arial"/>
              <a:ea typeface="Arial"/>
              <a:cs typeface="Arial"/>
              <a:sym typeface="Arial"/>
            </a:endParaRPr>
          </a:p>
        </p:txBody>
      </p:sp>
      <p:sp>
        <p:nvSpPr>
          <p:cNvPr id="143" name="Google Shape;143;g34e8b0a7fff_0_112"/>
          <p:cNvSpPr/>
          <p:nvPr/>
        </p:nvSpPr>
        <p:spPr>
          <a:xfrm>
            <a:off x="598250" y="1053113"/>
            <a:ext cx="1552200" cy="3674700"/>
          </a:xfrm>
          <a:prstGeom prst="roundRect">
            <a:avLst>
              <a:gd fmla="val 10000" name="adj"/>
            </a:avLst>
          </a:prstGeom>
          <a:solidFill>
            <a:srgbClr val="FFFFFF"/>
          </a:solidFill>
          <a:ln cap="flat" cmpd="sng" w="12700">
            <a:solidFill>
              <a:srgbClr val="000000"/>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 name="Google Shape;144;g34e8b0a7fff_0_112"/>
          <p:cNvSpPr txBox="1"/>
          <p:nvPr/>
        </p:nvSpPr>
        <p:spPr>
          <a:xfrm>
            <a:off x="598250" y="2522913"/>
            <a:ext cx="1552200" cy="1469700"/>
          </a:xfrm>
          <a:prstGeom prst="rect">
            <a:avLst/>
          </a:prstGeom>
          <a:noFill/>
          <a:ln>
            <a:noFill/>
          </a:ln>
        </p:spPr>
        <p:txBody>
          <a:bodyPr anchorCtr="0" anchor="ctr" bIns="156450" lIns="156450" spcFirstLastPara="1" rIns="156450" wrap="square" tIns="156450">
            <a:noAutofit/>
          </a:bodyPr>
          <a:lstStyle/>
          <a:p>
            <a:pPr indent="0" lvl="0" marL="0" marR="0" rtl="0" algn="ctr">
              <a:lnSpc>
                <a:spcPct val="90000"/>
              </a:lnSpc>
              <a:spcBef>
                <a:spcPts val="0"/>
              </a:spcBef>
              <a:spcAft>
                <a:spcPts val="0"/>
              </a:spcAft>
              <a:buClr>
                <a:srgbClr val="FFFFFF"/>
              </a:buClr>
              <a:buSzPts val="2200"/>
              <a:buFont typeface="Calibri"/>
              <a:buNone/>
            </a:pPr>
            <a:r>
              <a:rPr b="0" i="0" lang="en-US" sz="1800" u="none" cap="none" strike="noStrike">
                <a:solidFill>
                  <a:schemeClr val="dk1"/>
                </a:solidFill>
                <a:latin typeface="Bitter"/>
                <a:ea typeface="Bitter"/>
                <a:cs typeface="Bitter"/>
                <a:sym typeface="Bitter"/>
              </a:rPr>
              <a:t>Cross- sectional survey research is too slow</a:t>
            </a:r>
            <a:endParaRPr b="0" i="0" sz="1000" u="none" cap="none" strike="noStrike">
              <a:solidFill>
                <a:schemeClr val="dk1"/>
              </a:solidFill>
              <a:latin typeface="Bitter"/>
              <a:ea typeface="Bitter"/>
              <a:cs typeface="Bitter"/>
              <a:sym typeface="Bitter"/>
            </a:endParaRPr>
          </a:p>
        </p:txBody>
      </p:sp>
      <p:sp>
        <p:nvSpPr>
          <p:cNvPr id="145" name="Google Shape;145;g34e8b0a7fff_0_112"/>
          <p:cNvSpPr/>
          <p:nvPr/>
        </p:nvSpPr>
        <p:spPr>
          <a:xfrm>
            <a:off x="758158" y="1273583"/>
            <a:ext cx="1232400" cy="1223700"/>
          </a:xfrm>
          <a:prstGeom prst="ellipse">
            <a:avLst/>
          </a:prstGeom>
          <a:blipFill rotWithShape="1">
            <a:blip r:embed="rId3">
              <a:alphaModFix/>
            </a:blip>
            <a:stretch>
              <a:fillRect b="0" l="-997" r="-996" t="0"/>
            </a:stretch>
          </a:blipFill>
          <a:ln cap="flat" cmpd="sng" w="12700">
            <a:solidFill>
              <a:srgbClr val="000000"/>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 name="Google Shape;146;g34e8b0a7fff_0_112"/>
          <p:cNvSpPr/>
          <p:nvPr/>
        </p:nvSpPr>
        <p:spPr>
          <a:xfrm>
            <a:off x="2197070" y="1053113"/>
            <a:ext cx="1552200" cy="3674700"/>
          </a:xfrm>
          <a:prstGeom prst="roundRect">
            <a:avLst>
              <a:gd fmla="val 10000" name="adj"/>
            </a:avLst>
          </a:prstGeom>
          <a:solidFill>
            <a:srgbClr val="FFFFFF"/>
          </a:solidFill>
          <a:ln cap="flat" cmpd="sng" w="12700">
            <a:solidFill>
              <a:srgbClr val="000000"/>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 name="Google Shape;147;g34e8b0a7fff_0_112"/>
          <p:cNvSpPr txBox="1"/>
          <p:nvPr/>
        </p:nvSpPr>
        <p:spPr>
          <a:xfrm>
            <a:off x="2197070" y="2522913"/>
            <a:ext cx="1552200" cy="1469700"/>
          </a:xfrm>
          <a:prstGeom prst="rect">
            <a:avLst/>
          </a:prstGeom>
          <a:noFill/>
          <a:ln>
            <a:noFill/>
          </a:ln>
        </p:spPr>
        <p:txBody>
          <a:bodyPr anchorCtr="0" anchor="ctr" bIns="156450" lIns="156450" spcFirstLastPara="1" rIns="156450" wrap="square" tIns="156450">
            <a:noAutofit/>
          </a:bodyPr>
          <a:lstStyle/>
          <a:p>
            <a:pPr indent="0" lvl="0" marL="0" marR="0" rtl="0" algn="ctr">
              <a:lnSpc>
                <a:spcPct val="90000"/>
              </a:lnSpc>
              <a:spcBef>
                <a:spcPts val="0"/>
              </a:spcBef>
              <a:spcAft>
                <a:spcPts val="0"/>
              </a:spcAft>
              <a:buClr>
                <a:srgbClr val="FFFFFF"/>
              </a:buClr>
              <a:buSzPts val="2200"/>
              <a:buFont typeface="Calibri"/>
              <a:buNone/>
            </a:pPr>
            <a:r>
              <a:rPr b="0" i="0" lang="en-US" sz="2200" u="none" cap="none" strike="noStrike">
                <a:solidFill>
                  <a:schemeClr val="dk1"/>
                </a:solidFill>
                <a:latin typeface="Bitter"/>
                <a:ea typeface="Bitter"/>
                <a:cs typeface="Bitter"/>
                <a:sym typeface="Bitter"/>
              </a:rPr>
              <a:t>Cycle time is too long</a:t>
            </a:r>
            <a:endParaRPr b="0" i="0" sz="1400" u="none" cap="none" strike="noStrike">
              <a:solidFill>
                <a:schemeClr val="dk1"/>
              </a:solidFill>
              <a:latin typeface="Bitter"/>
              <a:ea typeface="Bitter"/>
              <a:cs typeface="Bitter"/>
              <a:sym typeface="Bitter"/>
            </a:endParaRPr>
          </a:p>
        </p:txBody>
      </p:sp>
      <p:sp>
        <p:nvSpPr>
          <p:cNvPr id="148" name="Google Shape;148;g34e8b0a7fff_0_112"/>
          <p:cNvSpPr/>
          <p:nvPr/>
        </p:nvSpPr>
        <p:spPr>
          <a:xfrm>
            <a:off x="2356979" y="1273583"/>
            <a:ext cx="1232400" cy="1223700"/>
          </a:xfrm>
          <a:prstGeom prst="ellipse">
            <a:avLst/>
          </a:prstGeom>
          <a:blipFill rotWithShape="1">
            <a:blip r:embed="rId4">
              <a:alphaModFix/>
            </a:blip>
            <a:stretch>
              <a:fillRect b="0" l="0" r="0" t="0"/>
            </a:stretch>
          </a:blipFill>
          <a:ln cap="flat" cmpd="sng" w="12700">
            <a:solidFill>
              <a:srgbClr val="000000"/>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 name="Google Shape;149;g34e8b0a7fff_0_112"/>
          <p:cNvSpPr/>
          <p:nvPr/>
        </p:nvSpPr>
        <p:spPr>
          <a:xfrm>
            <a:off x="3795891" y="1053113"/>
            <a:ext cx="1552200" cy="3674700"/>
          </a:xfrm>
          <a:prstGeom prst="roundRect">
            <a:avLst>
              <a:gd fmla="val 10000" name="adj"/>
            </a:avLst>
          </a:prstGeom>
          <a:solidFill>
            <a:srgbClr val="FFFFFF"/>
          </a:solidFill>
          <a:ln cap="flat" cmpd="sng" w="12700">
            <a:solidFill>
              <a:srgbClr val="000000"/>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 name="Google Shape;150;g34e8b0a7fff_0_112"/>
          <p:cNvSpPr txBox="1"/>
          <p:nvPr/>
        </p:nvSpPr>
        <p:spPr>
          <a:xfrm>
            <a:off x="3749300" y="2522925"/>
            <a:ext cx="1645200" cy="1469700"/>
          </a:xfrm>
          <a:prstGeom prst="rect">
            <a:avLst/>
          </a:prstGeom>
          <a:noFill/>
          <a:ln>
            <a:noFill/>
          </a:ln>
        </p:spPr>
        <p:txBody>
          <a:bodyPr anchorCtr="0" anchor="ctr" bIns="156450" lIns="156450" spcFirstLastPara="1" rIns="156450" wrap="square" tIns="156450">
            <a:noAutofit/>
          </a:bodyPr>
          <a:lstStyle/>
          <a:p>
            <a:pPr indent="0" lvl="0" marL="0" marR="0" rtl="0" algn="ctr">
              <a:lnSpc>
                <a:spcPct val="90000"/>
              </a:lnSpc>
              <a:spcBef>
                <a:spcPts val="0"/>
              </a:spcBef>
              <a:spcAft>
                <a:spcPts val="0"/>
              </a:spcAft>
              <a:buClr>
                <a:srgbClr val="FFFFFF"/>
              </a:buClr>
              <a:buSzPts val="2200"/>
              <a:buFont typeface="Calibri"/>
              <a:buNone/>
            </a:pPr>
            <a:r>
              <a:rPr b="0" i="0" lang="en-US" sz="2200" u="none" cap="none" strike="noStrike">
                <a:solidFill>
                  <a:schemeClr val="dk1"/>
                </a:solidFill>
                <a:latin typeface="Bitter"/>
                <a:ea typeface="Bitter"/>
                <a:cs typeface="Bitter"/>
                <a:sym typeface="Bitter"/>
              </a:rPr>
              <a:t>Lengthy </a:t>
            </a:r>
            <a:r>
              <a:rPr b="0" i="0" lang="en-US" sz="1800" u="none" cap="none" strike="noStrike">
                <a:solidFill>
                  <a:schemeClr val="dk1"/>
                </a:solidFill>
                <a:latin typeface="Bitter"/>
                <a:ea typeface="Bitter"/>
                <a:cs typeface="Bitter"/>
                <a:sym typeface="Bitter"/>
              </a:rPr>
              <a:t>instruments</a:t>
            </a:r>
            <a:endParaRPr b="0" i="0" sz="1000" u="none" cap="none" strike="noStrike">
              <a:solidFill>
                <a:schemeClr val="dk1"/>
              </a:solidFill>
              <a:latin typeface="Bitter"/>
              <a:ea typeface="Bitter"/>
              <a:cs typeface="Bitter"/>
              <a:sym typeface="Bitter"/>
            </a:endParaRPr>
          </a:p>
        </p:txBody>
      </p:sp>
      <p:sp>
        <p:nvSpPr>
          <p:cNvPr id="151" name="Google Shape;151;g34e8b0a7fff_0_112"/>
          <p:cNvSpPr/>
          <p:nvPr/>
        </p:nvSpPr>
        <p:spPr>
          <a:xfrm>
            <a:off x="3955799" y="1273583"/>
            <a:ext cx="1232400" cy="1223700"/>
          </a:xfrm>
          <a:prstGeom prst="ellipse">
            <a:avLst/>
          </a:prstGeom>
          <a:blipFill rotWithShape="1">
            <a:blip r:embed="rId5">
              <a:alphaModFix/>
            </a:blip>
            <a:stretch>
              <a:fillRect b="0" l="0" r="0" t="0"/>
            </a:stretch>
          </a:blipFill>
          <a:ln cap="flat" cmpd="sng" w="12700">
            <a:solidFill>
              <a:srgbClr val="000000"/>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 name="Google Shape;152;g34e8b0a7fff_0_112"/>
          <p:cNvSpPr/>
          <p:nvPr/>
        </p:nvSpPr>
        <p:spPr>
          <a:xfrm>
            <a:off x="5394712" y="1053113"/>
            <a:ext cx="1552200" cy="3674700"/>
          </a:xfrm>
          <a:prstGeom prst="roundRect">
            <a:avLst>
              <a:gd fmla="val 10000" name="adj"/>
            </a:avLst>
          </a:prstGeom>
          <a:solidFill>
            <a:srgbClr val="FFFFFF"/>
          </a:solidFill>
          <a:ln cap="flat" cmpd="sng" w="12700">
            <a:solidFill>
              <a:srgbClr val="000000"/>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 name="Google Shape;153;g34e8b0a7fff_0_112"/>
          <p:cNvSpPr txBox="1"/>
          <p:nvPr/>
        </p:nvSpPr>
        <p:spPr>
          <a:xfrm>
            <a:off x="5394712" y="2522913"/>
            <a:ext cx="1552200" cy="1469700"/>
          </a:xfrm>
          <a:prstGeom prst="rect">
            <a:avLst/>
          </a:prstGeom>
          <a:noFill/>
          <a:ln>
            <a:noFill/>
          </a:ln>
        </p:spPr>
        <p:txBody>
          <a:bodyPr anchorCtr="0" anchor="ctr" bIns="156450" lIns="156450" spcFirstLastPara="1" rIns="156450" wrap="square" tIns="156450">
            <a:noAutofit/>
          </a:bodyPr>
          <a:lstStyle/>
          <a:p>
            <a:pPr indent="0" lvl="0" marL="0" marR="0" rtl="0" algn="ctr">
              <a:lnSpc>
                <a:spcPct val="90000"/>
              </a:lnSpc>
              <a:spcBef>
                <a:spcPts val="0"/>
              </a:spcBef>
              <a:spcAft>
                <a:spcPts val="0"/>
              </a:spcAft>
              <a:buClr>
                <a:srgbClr val="FFFFFF"/>
              </a:buClr>
              <a:buSzPts val="2200"/>
              <a:buFont typeface="Calibri"/>
              <a:buNone/>
            </a:pPr>
            <a:r>
              <a:rPr b="0" i="0" lang="en-US" sz="2100" u="none" cap="none" strike="noStrike">
                <a:solidFill>
                  <a:schemeClr val="dk1"/>
                </a:solidFill>
                <a:latin typeface="Bitter"/>
                <a:ea typeface="Bitter"/>
                <a:cs typeface="Bitter"/>
                <a:sym typeface="Bitter"/>
              </a:rPr>
              <a:t>Declining response rates</a:t>
            </a:r>
            <a:endParaRPr b="0" i="0" sz="1300" u="none" cap="none" strike="noStrike">
              <a:solidFill>
                <a:schemeClr val="dk1"/>
              </a:solidFill>
              <a:latin typeface="Bitter"/>
              <a:ea typeface="Bitter"/>
              <a:cs typeface="Bitter"/>
              <a:sym typeface="Bitter"/>
            </a:endParaRPr>
          </a:p>
        </p:txBody>
      </p:sp>
      <p:sp>
        <p:nvSpPr>
          <p:cNvPr id="154" name="Google Shape;154;g34e8b0a7fff_0_112"/>
          <p:cNvSpPr/>
          <p:nvPr/>
        </p:nvSpPr>
        <p:spPr>
          <a:xfrm>
            <a:off x="5554620" y="1273583"/>
            <a:ext cx="1232400" cy="1223700"/>
          </a:xfrm>
          <a:prstGeom prst="ellipse">
            <a:avLst/>
          </a:prstGeom>
          <a:blipFill rotWithShape="1">
            <a:blip r:embed="rId6">
              <a:alphaModFix/>
            </a:blip>
            <a:stretch>
              <a:fillRect b="0" l="0" r="0" t="0"/>
            </a:stretch>
          </a:blipFill>
          <a:ln cap="flat" cmpd="sng" w="12700">
            <a:solidFill>
              <a:srgbClr val="000000"/>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 name="Google Shape;155;g34e8b0a7fff_0_112"/>
          <p:cNvSpPr/>
          <p:nvPr/>
        </p:nvSpPr>
        <p:spPr>
          <a:xfrm>
            <a:off x="6993532" y="1053113"/>
            <a:ext cx="1552200" cy="3674700"/>
          </a:xfrm>
          <a:prstGeom prst="roundRect">
            <a:avLst>
              <a:gd fmla="val 10000" name="adj"/>
            </a:avLst>
          </a:prstGeom>
          <a:solidFill>
            <a:srgbClr val="FFFFFF"/>
          </a:solidFill>
          <a:ln cap="flat" cmpd="sng" w="12700">
            <a:solidFill>
              <a:srgbClr val="000000"/>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6" name="Google Shape;156;g34e8b0a7fff_0_112"/>
          <p:cNvSpPr txBox="1"/>
          <p:nvPr/>
        </p:nvSpPr>
        <p:spPr>
          <a:xfrm>
            <a:off x="6993532" y="2522913"/>
            <a:ext cx="1552200" cy="1469700"/>
          </a:xfrm>
          <a:prstGeom prst="rect">
            <a:avLst/>
          </a:prstGeom>
          <a:noFill/>
          <a:ln>
            <a:noFill/>
          </a:ln>
        </p:spPr>
        <p:txBody>
          <a:bodyPr anchorCtr="0" anchor="ctr" bIns="156450" lIns="156450" spcFirstLastPara="1" rIns="156450" wrap="square" tIns="156450">
            <a:noAutofit/>
          </a:bodyPr>
          <a:lstStyle/>
          <a:p>
            <a:pPr indent="0" lvl="0" marL="0" marR="0" rtl="0" algn="ctr">
              <a:lnSpc>
                <a:spcPct val="90000"/>
              </a:lnSpc>
              <a:spcBef>
                <a:spcPts val="0"/>
              </a:spcBef>
              <a:spcAft>
                <a:spcPts val="0"/>
              </a:spcAft>
              <a:buClr>
                <a:srgbClr val="FFFFFF"/>
              </a:buClr>
              <a:buSzPts val="2200"/>
              <a:buFont typeface="Calibri"/>
              <a:buNone/>
            </a:pPr>
            <a:r>
              <a:rPr b="0" i="0" lang="en-US" sz="2200" u="none" cap="none" strike="noStrike">
                <a:solidFill>
                  <a:schemeClr val="dk1"/>
                </a:solidFill>
                <a:latin typeface="Bitter"/>
                <a:ea typeface="Bitter"/>
                <a:cs typeface="Bitter"/>
                <a:sym typeface="Bitter"/>
              </a:rPr>
              <a:t>High burden for analysis</a:t>
            </a:r>
            <a:endParaRPr b="0" i="0" sz="1400" u="none" cap="none" strike="noStrike">
              <a:solidFill>
                <a:schemeClr val="dk1"/>
              </a:solidFill>
              <a:latin typeface="Bitter"/>
              <a:ea typeface="Bitter"/>
              <a:cs typeface="Bitter"/>
              <a:sym typeface="Bitter"/>
            </a:endParaRPr>
          </a:p>
        </p:txBody>
      </p:sp>
      <p:sp>
        <p:nvSpPr>
          <p:cNvPr id="157" name="Google Shape;157;g34e8b0a7fff_0_112"/>
          <p:cNvSpPr/>
          <p:nvPr/>
        </p:nvSpPr>
        <p:spPr>
          <a:xfrm>
            <a:off x="7153441" y="1273583"/>
            <a:ext cx="1232400" cy="1223700"/>
          </a:xfrm>
          <a:prstGeom prst="ellipse">
            <a:avLst/>
          </a:prstGeom>
          <a:blipFill rotWithShape="1">
            <a:blip r:embed="rId7">
              <a:alphaModFix/>
            </a:blip>
            <a:stretch>
              <a:fillRect b="0" l="-3995" r="-3995" t="0"/>
            </a:stretch>
          </a:blipFill>
          <a:ln cap="flat" cmpd="sng" w="12700">
            <a:solidFill>
              <a:srgbClr val="000000"/>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8" name="Google Shape;158;g34e8b0a7fff_0_112"/>
          <p:cNvSpPr/>
          <p:nvPr/>
        </p:nvSpPr>
        <p:spPr>
          <a:xfrm>
            <a:off x="898164" y="3907967"/>
            <a:ext cx="7311600" cy="550800"/>
          </a:xfrm>
          <a:prstGeom prst="leftRightArrow">
            <a:avLst>
              <a:gd fmla="val 50000" name="adj1"/>
              <a:gd fmla="val 50000" name="adj2"/>
            </a:avLst>
          </a:prstGeom>
          <a:solidFill>
            <a:srgbClr val="A5A5A5"/>
          </a:solidFill>
          <a:ln cap="flat" cmpd="sng" w="12700">
            <a:solidFill>
              <a:srgbClr val="FFFFFF"/>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g34e8b0a7fff_0_799"/>
          <p:cNvSpPr txBox="1"/>
          <p:nvPr/>
        </p:nvSpPr>
        <p:spPr>
          <a:xfrm>
            <a:off x="8690443" y="4890475"/>
            <a:ext cx="423300" cy="115500"/>
          </a:xfrm>
          <a:prstGeom prst="rect">
            <a:avLst/>
          </a:prstGeom>
          <a:noFill/>
          <a:ln>
            <a:noFill/>
          </a:ln>
        </p:spPr>
        <p:txBody>
          <a:bodyPr anchorCtr="0" anchor="b" bIns="19050" lIns="19050" spcFirstLastPara="1" rIns="19050" wrap="square" tIns="19050">
            <a:spAutoFit/>
          </a:bodyPr>
          <a:lstStyle/>
          <a:p>
            <a:pPr indent="0" lvl="0" marL="0" marR="0" rtl="0" algn="ctr">
              <a:lnSpc>
                <a:spcPct val="100000"/>
              </a:lnSpc>
              <a:spcBef>
                <a:spcPts val="0"/>
              </a:spcBef>
              <a:spcAft>
                <a:spcPts val="0"/>
              </a:spcAft>
              <a:buClr>
                <a:srgbClr val="000000"/>
              </a:buClr>
              <a:buSzPts val="500"/>
              <a:buFont typeface="Arial"/>
              <a:buNone/>
            </a:pPr>
            <a:fld id="{00000000-1234-1234-1234-123412341234}" type="slidenum">
              <a:rPr b="0" i="0" lang="en-US" sz="500" u="none" cap="none" strike="noStrike">
                <a:solidFill>
                  <a:schemeClr val="lt1"/>
                </a:solidFill>
                <a:latin typeface="Arial"/>
                <a:ea typeface="Arial"/>
                <a:cs typeface="Arial"/>
                <a:sym typeface="Arial"/>
              </a:rPr>
              <a:t>‹#›</a:t>
            </a:fld>
            <a:endParaRPr b="0" i="0" sz="700" u="none" cap="none" strike="noStrike">
              <a:solidFill>
                <a:schemeClr val="lt1"/>
              </a:solidFill>
              <a:latin typeface="Helvetica Neue"/>
              <a:ea typeface="Helvetica Neue"/>
              <a:cs typeface="Helvetica Neue"/>
              <a:sym typeface="Helvetica Neue"/>
            </a:endParaRPr>
          </a:p>
        </p:txBody>
      </p:sp>
      <p:sp>
        <p:nvSpPr>
          <p:cNvPr id="164" name="Google Shape;164;g34e8b0a7fff_0_799"/>
          <p:cNvSpPr txBox="1"/>
          <p:nvPr/>
        </p:nvSpPr>
        <p:spPr>
          <a:xfrm>
            <a:off x="7382309" y="4881314"/>
            <a:ext cx="1477200" cy="115500"/>
          </a:xfrm>
          <a:prstGeom prst="rect">
            <a:avLst/>
          </a:prstGeom>
          <a:noFill/>
          <a:ln>
            <a:noFill/>
          </a:ln>
        </p:spPr>
        <p:txBody>
          <a:bodyPr anchorCtr="0" anchor="ctr" bIns="19050" lIns="19050" spcFirstLastPara="1" rIns="19050" wrap="square" tIns="19050">
            <a:spAutoFit/>
          </a:bodyPr>
          <a:lstStyle/>
          <a:p>
            <a:pPr indent="0" lvl="0" marL="0" marR="0" rtl="0" algn="r">
              <a:lnSpc>
                <a:spcPct val="200000"/>
              </a:lnSpc>
              <a:spcBef>
                <a:spcPts val="0"/>
              </a:spcBef>
              <a:spcAft>
                <a:spcPts val="0"/>
              </a:spcAft>
              <a:buClr>
                <a:srgbClr val="FFFFFF"/>
              </a:buClr>
              <a:buSzPts val="500"/>
              <a:buFont typeface="Arial"/>
              <a:buNone/>
            </a:pPr>
            <a:r>
              <a:rPr b="0" i="0" lang="en-US" sz="500" u="none" cap="none" strike="noStrike">
                <a:solidFill>
                  <a:schemeClr val="lt1"/>
                </a:solidFill>
                <a:latin typeface="Arial"/>
                <a:ea typeface="Arial"/>
                <a:cs typeface="Arial"/>
                <a:sym typeface="Arial"/>
              </a:rPr>
              <a:t>Confidential &amp; Proprietary   | </a:t>
            </a:r>
            <a:endParaRPr b="0" i="0" sz="500" u="none" cap="none" strike="noStrike">
              <a:solidFill>
                <a:schemeClr val="lt1"/>
              </a:solidFill>
              <a:latin typeface="Arial"/>
              <a:ea typeface="Arial"/>
              <a:cs typeface="Arial"/>
              <a:sym typeface="Arial"/>
            </a:endParaRPr>
          </a:p>
        </p:txBody>
      </p:sp>
      <p:sp>
        <p:nvSpPr>
          <p:cNvPr id="165" name="Google Shape;165;g34e8b0a7fff_0_799"/>
          <p:cNvSpPr txBox="1"/>
          <p:nvPr/>
        </p:nvSpPr>
        <p:spPr>
          <a:xfrm>
            <a:off x="258888" y="203200"/>
            <a:ext cx="8739600" cy="6945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1"/>
              </a:buClr>
              <a:buSzPts val="3000"/>
              <a:buFont typeface="Verdana"/>
              <a:buNone/>
            </a:pPr>
            <a:r>
              <a:rPr b="1" i="0" lang="en-US" sz="3500" u="none" cap="none" strike="noStrike">
                <a:solidFill>
                  <a:srgbClr val="9D0F14"/>
                </a:solidFill>
                <a:latin typeface="Alumni Sans"/>
                <a:ea typeface="Alumni Sans"/>
                <a:cs typeface="Alumni Sans"/>
                <a:sym typeface="Alumni Sans"/>
              </a:rPr>
              <a:t>Email on Tuesday (+ reminder on Thursday)</a:t>
            </a:r>
            <a:endParaRPr b="1" i="0" sz="3500" u="none" cap="none" strike="noStrike">
              <a:solidFill>
                <a:srgbClr val="9D0F14"/>
              </a:solidFill>
              <a:latin typeface="Alumni Sans"/>
              <a:ea typeface="Alumni Sans"/>
              <a:cs typeface="Alumni Sans"/>
              <a:sym typeface="Alumni Sans"/>
            </a:endParaRPr>
          </a:p>
        </p:txBody>
      </p:sp>
      <p:sp>
        <p:nvSpPr>
          <p:cNvPr id="166" name="Google Shape;166;g34e8b0a7fff_0_799"/>
          <p:cNvSpPr txBox="1"/>
          <p:nvPr/>
        </p:nvSpPr>
        <p:spPr>
          <a:xfrm>
            <a:off x="311100" y="790350"/>
            <a:ext cx="8521800" cy="3900600"/>
          </a:xfrm>
          <a:prstGeom prst="rect">
            <a:avLst/>
          </a:prstGeom>
          <a:noFill/>
          <a:ln>
            <a:noFill/>
          </a:ln>
        </p:spPr>
        <p:txBody>
          <a:bodyPr anchorCtr="0" anchor="t" bIns="45700" lIns="0" spcFirstLastPara="1" rIns="0" wrap="square" tIns="45700">
            <a:noAutofit/>
          </a:bodyPr>
          <a:lstStyle/>
          <a:p>
            <a:pPr indent="0" lvl="0" marL="304792" marR="0" rtl="0" algn="l">
              <a:lnSpc>
                <a:spcPct val="100000"/>
              </a:lnSpc>
              <a:spcBef>
                <a:spcPts val="1000"/>
              </a:spcBef>
              <a:spcAft>
                <a:spcPts val="0"/>
              </a:spcAft>
              <a:buClr>
                <a:srgbClr val="000000"/>
              </a:buClr>
              <a:buSzPts val="1000"/>
              <a:buFont typeface="Arial"/>
              <a:buNone/>
            </a:pPr>
            <a:r>
              <a:rPr b="0" i="0" lang="en-US" sz="1000" u="none" cap="none" strike="noStrike">
                <a:solidFill>
                  <a:srgbClr val="000000"/>
                </a:solidFill>
                <a:latin typeface="Arial"/>
                <a:ea typeface="Arial"/>
                <a:cs typeface="Arial"/>
                <a:sym typeface="Arial"/>
              </a:rPr>
              <a:t>Dear Ahmed,</a:t>
            </a:r>
            <a:endParaRPr b="0" i="0" sz="2200" u="none" cap="none" strike="noStrike">
              <a:solidFill>
                <a:srgbClr val="000000"/>
              </a:solidFill>
              <a:latin typeface="Arial"/>
              <a:ea typeface="Arial"/>
              <a:cs typeface="Arial"/>
              <a:sym typeface="Arial"/>
            </a:endParaRPr>
          </a:p>
          <a:p>
            <a:pPr indent="0" lvl="0" marL="304792" marR="0" rtl="0" algn="l">
              <a:lnSpc>
                <a:spcPct val="100000"/>
              </a:lnSpc>
              <a:spcBef>
                <a:spcPts val="1000"/>
              </a:spcBef>
              <a:spcAft>
                <a:spcPts val="0"/>
              </a:spcAft>
              <a:buClr>
                <a:srgbClr val="000000"/>
              </a:buClr>
              <a:buSzPts val="1000"/>
              <a:buFont typeface="Arial"/>
              <a:buNone/>
            </a:pPr>
            <a:r>
              <a:rPr b="0" i="0" lang="en-US" sz="1000" u="none" cap="none" strike="noStrike">
                <a:solidFill>
                  <a:srgbClr val="000000"/>
                </a:solidFill>
                <a:latin typeface="Arial"/>
                <a:ea typeface="Arial"/>
                <a:cs typeface="Arial"/>
                <a:sym typeface="Arial"/>
              </a:rPr>
              <a:t>We want your feedback! Using the </a:t>
            </a:r>
            <a:r>
              <a:rPr b="0" i="0" lang="en-US" sz="1000" u="sng" cap="none" strike="noStrike">
                <a:solidFill>
                  <a:srgbClr val="D52027"/>
                </a:solidFill>
                <a:latin typeface="Arial"/>
                <a:ea typeface="Arial"/>
                <a:cs typeface="Arial"/>
                <a:sym typeface="Arial"/>
              </a:rPr>
              <a:t>Campus Pulse Survey</a:t>
            </a:r>
            <a:r>
              <a:rPr b="0" i="0" lang="en-US" sz="1000" u="none" cap="none" strike="noStrike">
                <a:solidFill>
                  <a:srgbClr val="000000"/>
                </a:solidFill>
                <a:latin typeface="Arial"/>
                <a:ea typeface="Arial"/>
                <a:cs typeface="Arial"/>
                <a:sym typeface="Arial"/>
              </a:rPr>
              <a:t>, our goal is to listen and understand more about your current experiences at Stony Brook University. Your feedback will help us improve our services and your experience. Your participation is voluntary and the survey is </a:t>
            </a:r>
            <a:r>
              <a:rPr b="1" i="0" lang="en-US" sz="1000" u="sng" cap="none" strike="noStrike">
                <a:solidFill>
                  <a:srgbClr val="000000"/>
                </a:solidFill>
                <a:latin typeface="Arial"/>
                <a:ea typeface="Arial"/>
                <a:cs typeface="Arial"/>
                <a:sym typeface="Arial"/>
              </a:rPr>
              <a:t>only one question</a:t>
            </a:r>
            <a:r>
              <a:rPr b="0" i="0" lang="en-US" sz="1000" u="none" cap="none" strike="noStrike">
                <a:solidFill>
                  <a:srgbClr val="000000"/>
                </a:solidFill>
                <a:latin typeface="Arial"/>
                <a:ea typeface="Arial"/>
                <a:cs typeface="Arial"/>
                <a:sym typeface="Arial"/>
              </a:rPr>
              <a:t> (with an option to share additional feedback as a comment).</a:t>
            </a:r>
            <a:endParaRPr b="0" i="0" sz="2200" u="none" cap="none" strike="noStrike">
              <a:solidFill>
                <a:srgbClr val="000000"/>
              </a:solidFill>
              <a:latin typeface="Arial"/>
              <a:ea typeface="Arial"/>
              <a:cs typeface="Arial"/>
              <a:sym typeface="Arial"/>
            </a:endParaRPr>
          </a:p>
          <a:p>
            <a:pPr indent="0" lvl="0" marL="304792" marR="0" rtl="0" algn="l">
              <a:lnSpc>
                <a:spcPct val="100000"/>
              </a:lnSpc>
              <a:spcBef>
                <a:spcPts val="1000"/>
              </a:spcBef>
              <a:spcAft>
                <a:spcPts val="0"/>
              </a:spcAft>
              <a:buClr>
                <a:srgbClr val="000000"/>
              </a:buClr>
              <a:buSzPts val="1000"/>
              <a:buFont typeface="Arial"/>
              <a:buNone/>
            </a:pPr>
            <a:r>
              <a:rPr b="0" i="0" lang="en-US" sz="1000" u="none" cap="none" strike="noStrike">
                <a:solidFill>
                  <a:srgbClr val="000000"/>
                </a:solidFill>
                <a:latin typeface="Arial"/>
                <a:ea typeface="Arial"/>
                <a:cs typeface="Arial"/>
                <a:sym typeface="Arial"/>
              </a:rPr>
              <a:t>You can participate by responding to the question below:</a:t>
            </a:r>
            <a:endParaRPr b="0" i="0" sz="2200" u="none" cap="none" strike="noStrike">
              <a:solidFill>
                <a:srgbClr val="000000"/>
              </a:solidFill>
              <a:latin typeface="Arial"/>
              <a:ea typeface="Arial"/>
              <a:cs typeface="Arial"/>
              <a:sym typeface="Arial"/>
            </a:endParaRPr>
          </a:p>
          <a:p>
            <a:pPr indent="-412751" lvl="0" marL="819143" marR="0" rtl="0" algn="l">
              <a:lnSpc>
                <a:spcPct val="100000"/>
              </a:lnSpc>
              <a:spcBef>
                <a:spcPts val="1000"/>
              </a:spcBef>
              <a:spcAft>
                <a:spcPts val="0"/>
              </a:spcAft>
              <a:buClr>
                <a:srgbClr val="000000"/>
              </a:buClr>
              <a:buSzPts val="1000"/>
              <a:buFont typeface="Arial"/>
              <a:buNone/>
            </a:pPr>
            <a:r>
              <a:t/>
            </a:r>
            <a:endParaRPr b="0" i="0" sz="1000" u="none" cap="none" strike="noStrike">
              <a:solidFill>
                <a:srgbClr val="000000"/>
              </a:solidFill>
              <a:latin typeface="Arial"/>
              <a:ea typeface="Arial"/>
              <a:cs typeface="Arial"/>
              <a:sym typeface="Arial"/>
            </a:endParaRPr>
          </a:p>
          <a:p>
            <a:pPr indent="-412751" lvl="0" marL="819143" marR="0" rtl="0" algn="l">
              <a:lnSpc>
                <a:spcPct val="100000"/>
              </a:lnSpc>
              <a:spcBef>
                <a:spcPts val="1000"/>
              </a:spcBef>
              <a:spcAft>
                <a:spcPts val="0"/>
              </a:spcAft>
              <a:buClr>
                <a:srgbClr val="000000"/>
              </a:buClr>
              <a:buSzPts val="1000"/>
              <a:buFont typeface="Arial"/>
              <a:buNone/>
            </a:pPr>
            <a:r>
              <a:t/>
            </a:r>
            <a:endParaRPr b="0" i="0" sz="1000" u="none" cap="none" strike="noStrike">
              <a:solidFill>
                <a:srgbClr val="000000"/>
              </a:solidFill>
              <a:latin typeface="Arial"/>
              <a:ea typeface="Arial"/>
              <a:cs typeface="Arial"/>
              <a:sym typeface="Arial"/>
            </a:endParaRPr>
          </a:p>
          <a:p>
            <a:pPr indent="-412751" lvl="0" marL="819143" marR="0" rtl="0" algn="l">
              <a:lnSpc>
                <a:spcPct val="100000"/>
              </a:lnSpc>
              <a:spcBef>
                <a:spcPts val="1000"/>
              </a:spcBef>
              <a:spcAft>
                <a:spcPts val="0"/>
              </a:spcAft>
              <a:buClr>
                <a:srgbClr val="000000"/>
              </a:buClr>
              <a:buSzPts val="1000"/>
              <a:buFont typeface="Arial"/>
              <a:buNone/>
            </a:pPr>
            <a:r>
              <a:t/>
            </a:r>
            <a:endParaRPr b="0" i="0" sz="1000" u="none" cap="none" strike="noStrike">
              <a:solidFill>
                <a:srgbClr val="000000"/>
              </a:solidFill>
              <a:latin typeface="Arial"/>
              <a:ea typeface="Arial"/>
              <a:cs typeface="Arial"/>
              <a:sym typeface="Arial"/>
            </a:endParaRPr>
          </a:p>
          <a:p>
            <a:pPr indent="-412751" lvl="0" marL="819143" marR="0" rtl="0" algn="l">
              <a:lnSpc>
                <a:spcPct val="100000"/>
              </a:lnSpc>
              <a:spcBef>
                <a:spcPts val="1000"/>
              </a:spcBef>
              <a:spcAft>
                <a:spcPts val="0"/>
              </a:spcAft>
              <a:buClr>
                <a:srgbClr val="000000"/>
              </a:buClr>
              <a:buSzPts val="1000"/>
              <a:buFont typeface="Arial"/>
              <a:buNone/>
            </a:pPr>
            <a:r>
              <a:t/>
            </a:r>
            <a:endParaRPr b="0" i="0" sz="1000" u="none" cap="none" strike="noStrike">
              <a:solidFill>
                <a:srgbClr val="000000"/>
              </a:solidFill>
              <a:latin typeface="Arial"/>
              <a:ea typeface="Arial"/>
              <a:cs typeface="Arial"/>
              <a:sym typeface="Arial"/>
            </a:endParaRPr>
          </a:p>
          <a:p>
            <a:pPr indent="-412751" lvl="0" marL="819143" marR="0" rtl="0" algn="l">
              <a:lnSpc>
                <a:spcPct val="100000"/>
              </a:lnSpc>
              <a:spcBef>
                <a:spcPts val="1000"/>
              </a:spcBef>
              <a:spcAft>
                <a:spcPts val="0"/>
              </a:spcAft>
              <a:buClr>
                <a:srgbClr val="000000"/>
              </a:buClr>
              <a:buSzPts val="1000"/>
              <a:buFont typeface="Arial"/>
              <a:buNone/>
            </a:pPr>
            <a:r>
              <a:t/>
            </a:r>
            <a:endParaRPr b="0" i="0" sz="1000" u="none" cap="none" strike="noStrike">
              <a:solidFill>
                <a:srgbClr val="000000"/>
              </a:solidFill>
              <a:latin typeface="Arial"/>
              <a:ea typeface="Arial"/>
              <a:cs typeface="Arial"/>
              <a:sym typeface="Arial"/>
            </a:endParaRPr>
          </a:p>
          <a:p>
            <a:pPr indent="0" lvl="0" marL="304792" marR="0" rtl="0" algn="l">
              <a:lnSpc>
                <a:spcPct val="100000"/>
              </a:lnSpc>
              <a:spcBef>
                <a:spcPts val="1000"/>
              </a:spcBef>
              <a:spcAft>
                <a:spcPts val="0"/>
              </a:spcAft>
              <a:buClr>
                <a:srgbClr val="000000"/>
              </a:buClr>
              <a:buSzPts val="1000"/>
              <a:buFont typeface="Arial"/>
              <a:buNone/>
            </a:pPr>
            <a:r>
              <a:rPr b="0" i="0" lang="en-US" sz="1000" u="none" cap="none" strike="noStrike">
                <a:solidFill>
                  <a:srgbClr val="000000"/>
                </a:solidFill>
                <a:latin typeface="Arial"/>
                <a:ea typeface="Arial"/>
                <a:cs typeface="Arial"/>
                <a:sym typeface="Arial"/>
              </a:rPr>
              <a:t>Or to respond via your web browser, you can </a:t>
            </a:r>
            <a:r>
              <a:rPr b="0" i="0" lang="en-US" sz="1000" u="sng" cap="none" strike="noStrike">
                <a:solidFill>
                  <a:srgbClr val="D52027"/>
                </a:solidFill>
                <a:latin typeface="Arial"/>
                <a:ea typeface="Arial"/>
                <a:cs typeface="Arial"/>
                <a:sym typeface="Arial"/>
              </a:rPr>
              <a:t>click here</a:t>
            </a:r>
            <a:r>
              <a:rPr b="0" i="0" lang="en-US" sz="1000" u="none" cap="none" strike="noStrike">
                <a:solidFill>
                  <a:srgbClr val="000000"/>
                </a:solidFill>
                <a:latin typeface="Arial"/>
                <a:ea typeface="Arial"/>
                <a:cs typeface="Arial"/>
                <a:sym typeface="Arial"/>
              </a:rPr>
              <a:t> or copy and paste the following URL into your browser: </a:t>
            </a:r>
            <a:endParaRPr b="0" i="0" sz="2200" u="none" cap="none" strike="noStrike">
              <a:solidFill>
                <a:srgbClr val="000000"/>
              </a:solidFill>
              <a:latin typeface="Arial"/>
              <a:ea typeface="Arial"/>
              <a:cs typeface="Arial"/>
              <a:sym typeface="Arial"/>
            </a:endParaRPr>
          </a:p>
          <a:p>
            <a:pPr indent="0" lvl="0" marL="304792" marR="0" rtl="0" algn="l">
              <a:lnSpc>
                <a:spcPct val="100000"/>
              </a:lnSpc>
              <a:spcBef>
                <a:spcPts val="1000"/>
              </a:spcBef>
              <a:spcAft>
                <a:spcPts val="0"/>
              </a:spcAft>
              <a:buClr>
                <a:srgbClr val="000000"/>
              </a:buClr>
              <a:buSzPts val="1000"/>
              <a:buFont typeface="Arial"/>
              <a:buNone/>
            </a:pPr>
            <a:r>
              <a:rPr b="0" i="0" lang="en-US" sz="1000" u="sng" cap="none" strike="noStrike">
                <a:solidFill>
                  <a:srgbClr val="D52027"/>
                </a:solidFill>
                <a:highlight>
                  <a:srgbClr val="FFFFFF"/>
                </a:highlight>
                <a:latin typeface="Arial"/>
                <a:ea typeface="Arial"/>
                <a:cs typeface="Arial"/>
                <a:sym typeface="Arial"/>
              </a:rPr>
              <a:t>https://stonybrookuniversity.co1.qualtrics.com/jfe/form/SV_2iy3WVHFwajp3im?Q_DL=QKNIpR5uiezXFpw_2iy3WVHFwajp3im_CGC_I0rwwd8SAedJiPE&amp;Q_CHL=email</a:t>
            </a:r>
            <a:endParaRPr b="0" i="0" sz="1000" u="none" cap="none" strike="noStrike">
              <a:solidFill>
                <a:srgbClr val="000000"/>
              </a:solidFill>
              <a:latin typeface="Arial"/>
              <a:ea typeface="Arial"/>
              <a:cs typeface="Arial"/>
              <a:sym typeface="Arial"/>
            </a:endParaRPr>
          </a:p>
          <a:p>
            <a:pPr indent="0" lvl="0" marL="304792" marR="0" rtl="0" algn="l">
              <a:lnSpc>
                <a:spcPct val="100000"/>
              </a:lnSpc>
              <a:spcBef>
                <a:spcPts val="1000"/>
              </a:spcBef>
              <a:spcAft>
                <a:spcPts val="0"/>
              </a:spcAft>
              <a:buClr>
                <a:srgbClr val="000000"/>
              </a:buClr>
              <a:buSzPts val="1000"/>
              <a:buFont typeface="Arial"/>
              <a:buNone/>
            </a:pPr>
            <a:r>
              <a:rPr b="0" i="0" lang="en-US" sz="1000" u="none" cap="none" strike="noStrike">
                <a:solidFill>
                  <a:srgbClr val="000000"/>
                </a:solidFill>
                <a:latin typeface="Arial"/>
                <a:ea typeface="Arial"/>
                <a:cs typeface="Arial"/>
                <a:sym typeface="Arial"/>
              </a:rPr>
              <a:t>We know you have a lot going on so as a </a:t>
            </a:r>
            <a:r>
              <a:rPr b="1" i="0" lang="en-US" sz="1000" u="none" cap="none" strike="noStrike">
                <a:solidFill>
                  <a:srgbClr val="000000"/>
                </a:solidFill>
                <a:latin typeface="Arial"/>
                <a:ea typeface="Arial"/>
                <a:cs typeface="Arial"/>
                <a:sym typeface="Arial"/>
              </a:rPr>
              <a:t>thank you for your participation</a:t>
            </a:r>
            <a:r>
              <a:rPr b="0" i="0" lang="en-US" sz="1000" u="none" cap="none" strike="noStrike">
                <a:solidFill>
                  <a:srgbClr val="000000"/>
                </a:solidFill>
                <a:latin typeface="Arial"/>
                <a:ea typeface="Arial"/>
                <a:cs typeface="Arial"/>
                <a:sym typeface="Arial"/>
              </a:rPr>
              <a:t>, any student who participates will be entered into a </a:t>
            </a:r>
            <a:r>
              <a:rPr b="1" i="0" lang="en-US" sz="1000" u="none" cap="none" strike="noStrike">
                <a:solidFill>
                  <a:srgbClr val="000000"/>
                </a:solidFill>
                <a:latin typeface="Arial"/>
                <a:ea typeface="Arial"/>
                <a:cs typeface="Arial"/>
                <a:sym typeface="Arial"/>
              </a:rPr>
              <a:t>monthly raffle for some awesome SBU swag</a:t>
            </a:r>
            <a:r>
              <a:rPr b="0" i="0" lang="en-US" sz="1000" u="none" cap="none" strike="noStrike">
                <a:solidFill>
                  <a:srgbClr val="000000"/>
                </a:solidFill>
                <a:latin typeface="Arial"/>
                <a:ea typeface="Arial"/>
                <a:cs typeface="Arial"/>
                <a:sym typeface="Arial"/>
              </a:rPr>
              <a:t> pictured below! </a:t>
            </a:r>
            <a:endParaRPr b="0" i="0" sz="2200" u="none" cap="none" strike="noStrike">
              <a:solidFill>
                <a:srgbClr val="000000"/>
              </a:solidFill>
              <a:latin typeface="Arial"/>
              <a:ea typeface="Arial"/>
              <a:cs typeface="Arial"/>
              <a:sym typeface="Arial"/>
            </a:endParaRPr>
          </a:p>
          <a:p>
            <a:pPr indent="-412751" lvl="0" marL="819143" marR="0" rtl="0" algn="l">
              <a:lnSpc>
                <a:spcPct val="100000"/>
              </a:lnSpc>
              <a:spcBef>
                <a:spcPts val="1000"/>
              </a:spcBef>
              <a:spcAft>
                <a:spcPts val="0"/>
              </a:spcAft>
              <a:buClr>
                <a:srgbClr val="000000"/>
              </a:buClr>
              <a:buSzPts val="1000"/>
              <a:buFont typeface="Arial"/>
              <a:buNone/>
            </a:pPr>
            <a:r>
              <a:t/>
            </a:r>
            <a:endParaRPr b="0" i="0" sz="1000" u="none" cap="none" strike="noStrike">
              <a:solidFill>
                <a:srgbClr val="000000"/>
              </a:solidFill>
              <a:latin typeface="Arial"/>
              <a:ea typeface="Arial"/>
              <a:cs typeface="Arial"/>
              <a:sym typeface="Arial"/>
            </a:endParaRPr>
          </a:p>
        </p:txBody>
      </p:sp>
      <p:pic>
        <p:nvPicPr>
          <p:cNvPr id="167" name="Google Shape;167;g34e8b0a7fff_0_799"/>
          <p:cNvPicPr preferRelativeResize="0"/>
          <p:nvPr/>
        </p:nvPicPr>
        <p:blipFill rotWithShape="1">
          <a:blip r:embed="rId3">
            <a:alphaModFix/>
          </a:blip>
          <a:srcRect b="0" l="0" r="0" t="0"/>
          <a:stretch/>
        </p:blipFill>
        <p:spPr>
          <a:xfrm>
            <a:off x="2570967" y="1991102"/>
            <a:ext cx="4115475" cy="1161300"/>
          </a:xfrm>
          <a:prstGeom prst="rect">
            <a:avLst/>
          </a:prstGeom>
          <a:noFill/>
          <a:ln>
            <a:noFill/>
          </a:ln>
        </p:spPr>
      </p:pic>
      <p:cxnSp>
        <p:nvCxnSpPr>
          <p:cNvPr id="168" name="Google Shape;168;g34e8b0a7fff_0_799"/>
          <p:cNvCxnSpPr/>
          <p:nvPr/>
        </p:nvCxnSpPr>
        <p:spPr>
          <a:xfrm>
            <a:off x="342900" y="720828"/>
            <a:ext cx="8234100" cy="0"/>
          </a:xfrm>
          <a:prstGeom prst="straightConnector1">
            <a:avLst/>
          </a:prstGeom>
          <a:noFill/>
          <a:ln cap="flat" cmpd="sng" w="9525">
            <a:solidFill>
              <a:srgbClr val="9D0F14"/>
            </a:solidFill>
            <a:prstDash val="solid"/>
            <a:round/>
            <a:headEnd len="sm" w="sm" type="none"/>
            <a:tailEnd len="sm" w="sm" type="none"/>
          </a:ln>
        </p:spPr>
      </p:cxn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g34e8b0a7fff_0_817"/>
          <p:cNvSpPr txBox="1"/>
          <p:nvPr/>
        </p:nvSpPr>
        <p:spPr>
          <a:xfrm>
            <a:off x="6906393" y="3287850"/>
            <a:ext cx="423300" cy="115500"/>
          </a:xfrm>
          <a:prstGeom prst="rect">
            <a:avLst/>
          </a:prstGeom>
          <a:noFill/>
          <a:ln>
            <a:noFill/>
          </a:ln>
        </p:spPr>
        <p:txBody>
          <a:bodyPr anchorCtr="0" anchor="b" bIns="19050" lIns="19050" spcFirstLastPara="1" rIns="19050" wrap="square" tIns="19050">
            <a:spAutoFit/>
          </a:bodyPr>
          <a:lstStyle/>
          <a:p>
            <a:pPr indent="0" lvl="0" marL="0" marR="0" rtl="0" algn="ctr">
              <a:lnSpc>
                <a:spcPct val="100000"/>
              </a:lnSpc>
              <a:spcBef>
                <a:spcPts val="0"/>
              </a:spcBef>
              <a:spcAft>
                <a:spcPts val="0"/>
              </a:spcAft>
              <a:buClr>
                <a:srgbClr val="000000"/>
              </a:buClr>
              <a:buSzPts val="500"/>
              <a:buFont typeface="Arial"/>
              <a:buNone/>
            </a:pPr>
            <a:fld id="{00000000-1234-1234-1234-123412341234}" type="slidenum">
              <a:rPr b="0" i="0" lang="en-US" sz="500" u="none" cap="none" strike="noStrike">
                <a:solidFill>
                  <a:schemeClr val="lt1"/>
                </a:solidFill>
                <a:latin typeface="Arial"/>
                <a:ea typeface="Arial"/>
                <a:cs typeface="Arial"/>
                <a:sym typeface="Arial"/>
              </a:rPr>
              <a:t>‹#›</a:t>
            </a:fld>
            <a:endParaRPr b="0" i="0" sz="700" u="none" cap="none" strike="noStrike">
              <a:solidFill>
                <a:schemeClr val="lt1"/>
              </a:solidFill>
              <a:latin typeface="Helvetica Neue"/>
              <a:ea typeface="Helvetica Neue"/>
              <a:cs typeface="Helvetica Neue"/>
              <a:sym typeface="Helvetica Neue"/>
            </a:endParaRPr>
          </a:p>
        </p:txBody>
      </p:sp>
      <p:sp>
        <p:nvSpPr>
          <p:cNvPr id="174" name="Google Shape;174;g34e8b0a7fff_0_817"/>
          <p:cNvSpPr txBox="1"/>
          <p:nvPr/>
        </p:nvSpPr>
        <p:spPr>
          <a:xfrm>
            <a:off x="409225" y="145050"/>
            <a:ext cx="8172900" cy="473700"/>
          </a:xfrm>
          <a:prstGeom prst="rect">
            <a:avLst/>
          </a:prstGeom>
          <a:noFill/>
          <a:ln>
            <a:noFill/>
          </a:ln>
        </p:spPr>
        <p:txBody>
          <a:bodyPr anchorCtr="0" anchor="t" bIns="0" lIns="0" spcFirstLastPara="1" rIns="0" wrap="square" tIns="0">
            <a:noAutofit/>
          </a:bodyPr>
          <a:lstStyle/>
          <a:p>
            <a:pPr indent="0" lvl="0" marL="0" marR="0" rtl="0" algn="l">
              <a:lnSpc>
                <a:spcPct val="90000"/>
              </a:lnSpc>
              <a:spcBef>
                <a:spcPts val="0"/>
              </a:spcBef>
              <a:spcAft>
                <a:spcPts val="0"/>
              </a:spcAft>
              <a:buClr>
                <a:srgbClr val="000000"/>
              </a:buClr>
              <a:buSzPts val="3500"/>
              <a:buFont typeface="Arial"/>
              <a:buNone/>
            </a:pPr>
            <a:r>
              <a:rPr b="1" i="0" lang="en-US" sz="3500" u="none" cap="none" strike="noStrike">
                <a:solidFill>
                  <a:srgbClr val="9D0F14"/>
                </a:solidFill>
                <a:latin typeface="Alumni Sans"/>
                <a:ea typeface="Alumni Sans"/>
                <a:cs typeface="Alumni Sans"/>
                <a:sym typeface="Alumni Sans"/>
              </a:rPr>
              <a:t>Instrument in Qualtrics</a:t>
            </a:r>
            <a:endParaRPr b="1" i="0" sz="3500" u="none" cap="none" strike="noStrike">
              <a:solidFill>
                <a:srgbClr val="9D0F14"/>
              </a:solidFill>
              <a:latin typeface="Alumni Sans"/>
              <a:ea typeface="Alumni Sans"/>
              <a:cs typeface="Alumni Sans"/>
              <a:sym typeface="Alumni Sans"/>
            </a:endParaRPr>
          </a:p>
        </p:txBody>
      </p:sp>
      <p:pic>
        <p:nvPicPr>
          <p:cNvPr id="175" name="Google Shape;175;g34e8b0a7fff_0_817"/>
          <p:cNvPicPr preferRelativeResize="0"/>
          <p:nvPr/>
        </p:nvPicPr>
        <p:blipFill rotWithShape="1">
          <a:blip r:embed="rId3">
            <a:alphaModFix/>
          </a:blip>
          <a:srcRect b="0" l="0" r="0" t="0"/>
          <a:stretch/>
        </p:blipFill>
        <p:spPr>
          <a:xfrm>
            <a:off x="882150" y="744350"/>
            <a:ext cx="4351952" cy="1388926"/>
          </a:xfrm>
          <a:prstGeom prst="rect">
            <a:avLst/>
          </a:prstGeom>
          <a:noFill/>
          <a:ln>
            <a:noFill/>
          </a:ln>
        </p:spPr>
      </p:pic>
      <p:pic>
        <p:nvPicPr>
          <p:cNvPr id="176" name="Google Shape;176;g34e8b0a7fff_0_817"/>
          <p:cNvPicPr preferRelativeResize="0"/>
          <p:nvPr/>
        </p:nvPicPr>
        <p:blipFill rotWithShape="1">
          <a:blip r:embed="rId4">
            <a:alphaModFix/>
          </a:blip>
          <a:srcRect b="0" l="0" r="0" t="0"/>
          <a:stretch/>
        </p:blipFill>
        <p:spPr>
          <a:xfrm>
            <a:off x="937863" y="2008475"/>
            <a:ext cx="4240525" cy="1322850"/>
          </a:xfrm>
          <a:prstGeom prst="rect">
            <a:avLst/>
          </a:prstGeom>
          <a:noFill/>
          <a:ln>
            <a:noFill/>
          </a:ln>
        </p:spPr>
      </p:pic>
      <p:pic>
        <p:nvPicPr>
          <p:cNvPr id="177" name="Google Shape;177;g34e8b0a7fff_0_817"/>
          <p:cNvPicPr preferRelativeResize="0"/>
          <p:nvPr/>
        </p:nvPicPr>
        <p:blipFill rotWithShape="1">
          <a:blip r:embed="rId5">
            <a:alphaModFix/>
          </a:blip>
          <a:srcRect b="0" l="0" r="0" t="0"/>
          <a:stretch/>
        </p:blipFill>
        <p:spPr>
          <a:xfrm>
            <a:off x="937863" y="3246100"/>
            <a:ext cx="4332876" cy="1388925"/>
          </a:xfrm>
          <a:prstGeom prst="rect">
            <a:avLst/>
          </a:prstGeom>
          <a:noFill/>
          <a:ln>
            <a:noFill/>
          </a:ln>
        </p:spPr>
      </p:pic>
      <p:pic>
        <p:nvPicPr>
          <p:cNvPr id="178" name="Google Shape;178;g34e8b0a7fff_0_817"/>
          <p:cNvPicPr preferRelativeResize="0"/>
          <p:nvPr/>
        </p:nvPicPr>
        <p:blipFill rotWithShape="1">
          <a:blip r:embed="rId6">
            <a:alphaModFix/>
          </a:blip>
          <a:srcRect b="0" l="0" r="0" t="0"/>
          <a:stretch/>
        </p:blipFill>
        <p:spPr>
          <a:xfrm>
            <a:off x="6298175" y="213525"/>
            <a:ext cx="2062925" cy="4485626"/>
          </a:xfrm>
          <a:prstGeom prst="rect">
            <a:avLst/>
          </a:prstGeom>
          <a:noFill/>
          <a:ln>
            <a:noFill/>
          </a:ln>
        </p:spPr>
      </p:pic>
      <p:cxnSp>
        <p:nvCxnSpPr>
          <p:cNvPr id="179" name="Google Shape;179;g34e8b0a7fff_0_817"/>
          <p:cNvCxnSpPr/>
          <p:nvPr/>
        </p:nvCxnSpPr>
        <p:spPr>
          <a:xfrm>
            <a:off x="318211" y="618750"/>
            <a:ext cx="5322300" cy="5100"/>
          </a:xfrm>
          <a:prstGeom prst="straightConnector1">
            <a:avLst/>
          </a:prstGeom>
          <a:noFill/>
          <a:ln cap="flat" cmpd="sng" w="9525">
            <a:solidFill>
              <a:srgbClr val="9D0F14"/>
            </a:solidFill>
            <a:prstDash val="solid"/>
            <a:round/>
            <a:headEnd len="sm" w="sm" type="none"/>
            <a:tailEnd len="sm" w="sm" type="non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g34e8b0a7fff_0_836"/>
          <p:cNvSpPr txBox="1"/>
          <p:nvPr/>
        </p:nvSpPr>
        <p:spPr>
          <a:xfrm>
            <a:off x="342900" y="282250"/>
            <a:ext cx="7889700" cy="602700"/>
          </a:xfrm>
          <a:prstGeom prst="rect">
            <a:avLst/>
          </a:prstGeom>
          <a:noFill/>
          <a:ln>
            <a:noFill/>
          </a:ln>
        </p:spPr>
        <p:txBody>
          <a:bodyPr anchorCtr="0" anchor="t" bIns="0" lIns="0" spcFirstLastPara="1" rIns="0" wrap="square" tIns="0">
            <a:noAutofit/>
          </a:bodyPr>
          <a:lstStyle/>
          <a:p>
            <a:pPr indent="0" lvl="0" marL="0" marR="0" rtl="0" algn="l">
              <a:lnSpc>
                <a:spcPct val="90000"/>
              </a:lnSpc>
              <a:spcBef>
                <a:spcPts val="0"/>
              </a:spcBef>
              <a:spcAft>
                <a:spcPts val="0"/>
              </a:spcAft>
              <a:buClr>
                <a:srgbClr val="000000"/>
              </a:buClr>
              <a:buSzPts val="2500"/>
              <a:buFont typeface="Arial"/>
              <a:buNone/>
            </a:pPr>
            <a:r>
              <a:rPr b="1" i="0" lang="en-US" sz="2500" u="none" cap="none" strike="noStrike">
                <a:solidFill>
                  <a:srgbClr val="9D0F14"/>
                </a:solidFill>
                <a:latin typeface="Alumni Sans"/>
                <a:ea typeface="Alumni Sans"/>
                <a:cs typeface="Alumni Sans"/>
                <a:sym typeface="Alumni Sans"/>
              </a:rPr>
              <a:t>Even though response rates declined, the respondents remained representative</a:t>
            </a:r>
            <a:endParaRPr b="1" i="0" sz="2500" u="none" cap="none" strike="noStrike">
              <a:solidFill>
                <a:srgbClr val="9D0F14"/>
              </a:solidFill>
              <a:latin typeface="Alumni Sans"/>
              <a:ea typeface="Alumni Sans"/>
              <a:cs typeface="Alumni Sans"/>
              <a:sym typeface="Alumni Sans"/>
            </a:endParaRPr>
          </a:p>
        </p:txBody>
      </p:sp>
      <p:pic>
        <p:nvPicPr>
          <p:cNvPr id="185" name="Google Shape;185;g34e8b0a7fff_0_836"/>
          <p:cNvPicPr preferRelativeResize="0"/>
          <p:nvPr/>
        </p:nvPicPr>
        <p:blipFill rotWithShape="1">
          <a:blip r:embed="rId3">
            <a:alphaModFix/>
          </a:blip>
          <a:srcRect b="0" l="0" r="0" t="0"/>
          <a:stretch/>
        </p:blipFill>
        <p:spPr>
          <a:xfrm>
            <a:off x="416913" y="1284277"/>
            <a:ext cx="2788500" cy="3248400"/>
          </a:xfrm>
          <a:prstGeom prst="rect">
            <a:avLst/>
          </a:prstGeom>
          <a:noFill/>
          <a:ln>
            <a:noFill/>
          </a:ln>
        </p:spPr>
      </p:pic>
      <p:pic>
        <p:nvPicPr>
          <p:cNvPr id="186" name="Google Shape;186;g34e8b0a7fff_0_836"/>
          <p:cNvPicPr preferRelativeResize="0"/>
          <p:nvPr/>
        </p:nvPicPr>
        <p:blipFill rotWithShape="1">
          <a:blip r:embed="rId4">
            <a:alphaModFix/>
          </a:blip>
          <a:srcRect b="0" l="0" r="0" t="0"/>
          <a:stretch/>
        </p:blipFill>
        <p:spPr>
          <a:xfrm>
            <a:off x="3430842" y="2949407"/>
            <a:ext cx="2716500" cy="1609500"/>
          </a:xfrm>
          <a:prstGeom prst="rect">
            <a:avLst/>
          </a:prstGeom>
          <a:noFill/>
          <a:ln>
            <a:noFill/>
          </a:ln>
        </p:spPr>
      </p:pic>
      <p:pic>
        <p:nvPicPr>
          <p:cNvPr id="187" name="Google Shape;187;g34e8b0a7fff_0_836"/>
          <p:cNvPicPr preferRelativeResize="0"/>
          <p:nvPr/>
        </p:nvPicPr>
        <p:blipFill rotWithShape="1">
          <a:blip r:embed="rId5">
            <a:alphaModFix/>
          </a:blip>
          <a:srcRect b="0" l="0" r="0" t="0"/>
          <a:stretch/>
        </p:blipFill>
        <p:spPr>
          <a:xfrm>
            <a:off x="3430842" y="1404400"/>
            <a:ext cx="2716500" cy="1609500"/>
          </a:xfrm>
          <a:prstGeom prst="rect">
            <a:avLst/>
          </a:prstGeom>
          <a:noFill/>
          <a:ln>
            <a:noFill/>
          </a:ln>
        </p:spPr>
      </p:pic>
      <p:sp>
        <p:nvSpPr>
          <p:cNvPr id="188" name="Google Shape;188;g34e8b0a7fff_0_836"/>
          <p:cNvSpPr txBox="1"/>
          <p:nvPr/>
        </p:nvSpPr>
        <p:spPr>
          <a:xfrm>
            <a:off x="4597476" y="2383950"/>
            <a:ext cx="1319100" cy="338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i="0" lang="en-US" sz="1600" u="none" cap="none" strike="noStrike">
                <a:solidFill>
                  <a:srgbClr val="000000"/>
                </a:solidFill>
                <a:latin typeface="Calibri"/>
                <a:ea typeface="Calibri"/>
                <a:cs typeface="Calibri"/>
                <a:sym typeface="Calibri"/>
              </a:rPr>
              <a:t>Women</a:t>
            </a:r>
            <a:endParaRPr b="0" i="0" sz="1000" u="none" cap="none" strike="noStrike">
              <a:solidFill>
                <a:srgbClr val="000000"/>
              </a:solidFill>
              <a:latin typeface="Arial"/>
              <a:ea typeface="Arial"/>
              <a:cs typeface="Arial"/>
              <a:sym typeface="Arial"/>
            </a:endParaRPr>
          </a:p>
        </p:txBody>
      </p:sp>
      <p:pic>
        <p:nvPicPr>
          <p:cNvPr id="189" name="Google Shape;189;g34e8b0a7fff_0_836"/>
          <p:cNvPicPr preferRelativeResize="0"/>
          <p:nvPr/>
        </p:nvPicPr>
        <p:blipFill rotWithShape="1">
          <a:blip r:embed="rId6">
            <a:alphaModFix/>
          </a:blip>
          <a:srcRect b="0" l="0" r="0" t="0"/>
          <a:stretch/>
        </p:blipFill>
        <p:spPr>
          <a:xfrm>
            <a:off x="6010587" y="2981691"/>
            <a:ext cx="2716500" cy="1609500"/>
          </a:xfrm>
          <a:prstGeom prst="rect">
            <a:avLst/>
          </a:prstGeom>
          <a:noFill/>
          <a:ln>
            <a:noFill/>
          </a:ln>
        </p:spPr>
      </p:pic>
      <p:pic>
        <p:nvPicPr>
          <p:cNvPr id="190" name="Google Shape;190;g34e8b0a7fff_0_836"/>
          <p:cNvPicPr preferRelativeResize="0"/>
          <p:nvPr/>
        </p:nvPicPr>
        <p:blipFill rotWithShape="1">
          <a:blip r:embed="rId7">
            <a:alphaModFix/>
          </a:blip>
          <a:srcRect b="0" l="0" r="0" t="0"/>
          <a:stretch/>
        </p:blipFill>
        <p:spPr>
          <a:xfrm>
            <a:off x="5990045" y="1422707"/>
            <a:ext cx="2716500" cy="1609500"/>
          </a:xfrm>
          <a:prstGeom prst="rect">
            <a:avLst/>
          </a:prstGeom>
          <a:noFill/>
          <a:ln>
            <a:noFill/>
          </a:ln>
        </p:spPr>
      </p:pic>
      <p:sp>
        <p:nvSpPr>
          <p:cNvPr id="191" name="Google Shape;191;g34e8b0a7fff_0_836"/>
          <p:cNvSpPr txBox="1"/>
          <p:nvPr/>
        </p:nvSpPr>
        <p:spPr>
          <a:xfrm>
            <a:off x="2413675" y="4315725"/>
            <a:ext cx="718500" cy="121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800"/>
              <a:buFont typeface="Arial"/>
              <a:buNone/>
            </a:pPr>
            <a:r>
              <a:rPr b="0" i="0" lang="en-US" sz="800" u="none" cap="none" strike="noStrike">
                <a:solidFill>
                  <a:schemeClr val="dk1"/>
                </a:solidFill>
                <a:latin typeface="Arial"/>
                <a:ea typeface="Arial"/>
                <a:cs typeface="Arial"/>
                <a:sym typeface="Arial"/>
              </a:rPr>
              <a:t>Spring 24</a:t>
            </a:r>
            <a:endParaRPr b="0" i="0" sz="800" u="none" cap="none" strike="noStrike">
              <a:solidFill>
                <a:schemeClr val="dk1"/>
              </a:solidFill>
              <a:latin typeface="Arial"/>
              <a:ea typeface="Arial"/>
              <a:cs typeface="Arial"/>
              <a:sym typeface="Arial"/>
            </a:endParaRPr>
          </a:p>
        </p:txBody>
      </p:sp>
      <p:sp>
        <p:nvSpPr>
          <p:cNvPr id="192" name="Google Shape;192;g34e8b0a7fff_0_836"/>
          <p:cNvSpPr txBox="1"/>
          <p:nvPr/>
        </p:nvSpPr>
        <p:spPr>
          <a:xfrm>
            <a:off x="817975" y="4436925"/>
            <a:ext cx="153300" cy="121200"/>
          </a:xfrm>
          <a:prstGeom prst="rect">
            <a:avLst/>
          </a:prstGeom>
          <a:solidFill>
            <a:schemeClr val="lt1"/>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cxnSp>
        <p:nvCxnSpPr>
          <p:cNvPr id="193" name="Google Shape;193;g34e8b0a7fff_0_836"/>
          <p:cNvCxnSpPr/>
          <p:nvPr/>
        </p:nvCxnSpPr>
        <p:spPr>
          <a:xfrm>
            <a:off x="342911" y="726375"/>
            <a:ext cx="8234100" cy="0"/>
          </a:xfrm>
          <a:prstGeom prst="straightConnector1">
            <a:avLst/>
          </a:prstGeom>
          <a:noFill/>
          <a:ln cap="flat" cmpd="sng" w="9525">
            <a:solidFill>
              <a:srgbClr val="9D0F14"/>
            </a:solidFill>
            <a:prstDash val="solid"/>
            <a:round/>
            <a:headEnd len="sm" w="sm" type="none"/>
            <a:tailEnd len="sm" w="sm" type="none"/>
          </a:ln>
        </p:spPr>
      </p:cxn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id="198" name="Google Shape;198;g335e6949751_2_289"/>
          <p:cNvSpPr txBox="1"/>
          <p:nvPr/>
        </p:nvSpPr>
        <p:spPr>
          <a:xfrm>
            <a:off x="328314" y="86101"/>
            <a:ext cx="6598800" cy="5136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00000"/>
              </a:buClr>
              <a:buSzPts val="4300"/>
              <a:buFont typeface="Arial"/>
              <a:buNone/>
            </a:pPr>
            <a:r>
              <a:rPr b="1" i="0" lang="en-US" sz="4300" u="none" cap="none" strike="noStrike">
                <a:solidFill>
                  <a:srgbClr val="9D0F14"/>
                </a:solidFill>
                <a:latin typeface="Alumni Sans"/>
                <a:ea typeface="Alumni Sans"/>
                <a:cs typeface="Alumni Sans"/>
                <a:sym typeface="Alumni Sans"/>
              </a:rPr>
              <a:t>Summary Data</a:t>
            </a:r>
            <a:endParaRPr b="1" i="0" sz="4300" u="none" cap="none" strike="noStrike">
              <a:solidFill>
                <a:srgbClr val="9D0F14"/>
              </a:solidFill>
              <a:latin typeface="Alumni Sans"/>
              <a:ea typeface="Alumni Sans"/>
              <a:cs typeface="Alumni Sans"/>
              <a:sym typeface="Alumni Sans"/>
            </a:endParaRPr>
          </a:p>
        </p:txBody>
      </p:sp>
      <p:cxnSp>
        <p:nvCxnSpPr>
          <p:cNvPr id="199" name="Google Shape;199;g335e6949751_2_289"/>
          <p:cNvCxnSpPr/>
          <p:nvPr/>
        </p:nvCxnSpPr>
        <p:spPr>
          <a:xfrm>
            <a:off x="328325" y="730978"/>
            <a:ext cx="8234100" cy="0"/>
          </a:xfrm>
          <a:prstGeom prst="straightConnector1">
            <a:avLst/>
          </a:prstGeom>
          <a:noFill/>
          <a:ln cap="flat" cmpd="sng" w="9525">
            <a:solidFill>
              <a:srgbClr val="9D0F14"/>
            </a:solidFill>
            <a:prstDash val="solid"/>
            <a:round/>
            <a:headEnd len="sm" w="sm" type="none"/>
            <a:tailEnd len="sm" w="sm" type="none"/>
          </a:ln>
        </p:spPr>
      </p:cxnSp>
      <p:pic>
        <p:nvPicPr>
          <p:cNvPr id="200" name="Google Shape;200;g335e6949751_2_289"/>
          <p:cNvPicPr preferRelativeResize="0"/>
          <p:nvPr/>
        </p:nvPicPr>
        <p:blipFill rotWithShape="1">
          <a:blip r:embed="rId3">
            <a:alphaModFix/>
          </a:blip>
          <a:srcRect b="0" l="0" r="0" t="0"/>
          <a:stretch/>
        </p:blipFill>
        <p:spPr>
          <a:xfrm>
            <a:off x="152400" y="823126"/>
            <a:ext cx="8839204" cy="3703143"/>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file>