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lumni Sans" pitchFamily="2" charset="0"/>
      <p:regular r:id="rId14"/>
      <p:bold r:id="rId15"/>
      <p:italic r:id="rId16"/>
      <p:boldItalic r:id="rId17"/>
    </p:embeddedFont>
    <p:embeddedFont>
      <p:font typeface="Bitter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7">
          <p15:clr>
            <a:srgbClr val="747775"/>
          </p15:clr>
        </p15:guide>
        <p15:guide id="2" orient="horz" pos="288">
          <p15:clr>
            <a:srgbClr val="747775"/>
          </p15:clr>
        </p15:guide>
        <p15:guide id="3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gNzczGNMoEE0yWCX94+4XEQv5d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8" y="52"/>
      </p:cViewPr>
      <p:guideLst>
        <p:guide orient="horz" pos="327"/>
        <p:guide orient="horz" pos="2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23a817c755_1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06" name="Google Shape;106;g323a817c755_1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23a817c755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323a817c755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>
  <p:cSld name="Cover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2"/>
          <p:cNvSpPr txBox="1">
            <a:spLocks noGrp="1"/>
          </p:cNvSpPr>
          <p:nvPr>
            <p:ph type="ctrTitle"/>
          </p:nvPr>
        </p:nvSpPr>
        <p:spPr>
          <a:xfrm>
            <a:off x="628651" y="1784152"/>
            <a:ext cx="6554244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0"/>
              <a:buFont typeface="Alumni Sans"/>
              <a:buNone/>
              <a:defRPr sz="10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subTitle" idx="1"/>
          </p:nvPr>
        </p:nvSpPr>
        <p:spPr>
          <a:xfrm>
            <a:off x="628650" y="3403684"/>
            <a:ext cx="6858000" cy="517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itter"/>
              <a:buNone/>
              <a:defRPr sz="1600" b="0" i="0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lvl="1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dt" idx="10"/>
          </p:nvPr>
        </p:nvSpPr>
        <p:spPr>
          <a:xfrm>
            <a:off x="628649" y="41774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" name="Google Shape;15;p22"/>
          <p:cNvPicPr preferRelativeResize="0"/>
          <p:nvPr/>
        </p:nvPicPr>
        <p:blipFill rotWithShape="1">
          <a:blip r:embed="rId3">
            <a:alphaModFix/>
          </a:blip>
          <a:srcRect l="-657" r="-23473"/>
          <a:stretch/>
        </p:blipFill>
        <p:spPr>
          <a:xfrm>
            <a:off x="628649" y="4557169"/>
            <a:ext cx="2057399" cy="279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body" idx="1"/>
          </p:nvPr>
        </p:nvSpPr>
        <p:spPr>
          <a:xfrm>
            <a:off x="629842" y="1201858"/>
            <a:ext cx="7885508" cy="421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200"/>
              <a:buFont typeface="Alumni Sans"/>
              <a:buNone/>
              <a:defRPr sz="2200" b="1" cap="none">
                <a:latin typeface="Alumni Sans"/>
                <a:ea typeface="Alumni Sans"/>
                <a:cs typeface="Alumni Sans"/>
                <a:sym typeface="Alumni Sans"/>
              </a:defRPr>
            </a:lvl1pPr>
            <a:lvl2pPr marL="914400" lvl="1" indent="-2286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body" idx="2"/>
          </p:nvPr>
        </p:nvSpPr>
        <p:spPr>
          <a:xfrm>
            <a:off x="628650" y="1722438"/>
            <a:ext cx="7885508" cy="294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" name="Google Shape;2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8650" y="4807860"/>
            <a:ext cx="1149350" cy="19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body" idx="1"/>
          </p:nvPr>
        </p:nvSpPr>
        <p:spPr>
          <a:xfrm>
            <a:off x="628650" y="1416050"/>
            <a:ext cx="7886700" cy="3193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8650" y="4807860"/>
            <a:ext cx="1149350" cy="19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">
  <p:cSld name="Divi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/>
          <p:nvPr/>
        </p:nvSpPr>
        <p:spPr>
          <a:xfrm>
            <a:off x="2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6"/>
          <p:cNvSpPr txBox="1">
            <a:spLocks noGrp="1"/>
          </p:cNvSpPr>
          <p:nvPr>
            <p:ph type="ctrTitle"/>
          </p:nvPr>
        </p:nvSpPr>
        <p:spPr>
          <a:xfrm>
            <a:off x="628651" y="1784152"/>
            <a:ext cx="6554244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0"/>
              <a:buFont typeface="Alumni Sans"/>
              <a:buNone/>
              <a:defRPr sz="10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0" name="Google Shape;30;p26"/>
          <p:cNvPicPr preferRelativeResize="0"/>
          <p:nvPr/>
        </p:nvPicPr>
        <p:blipFill rotWithShape="1">
          <a:blip r:embed="rId2">
            <a:alphaModFix/>
          </a:blip>
          <a:srcRect l="-657" r="-23473"/>
          <a:stretch/>
        </p:blipFill>
        <p:spPr>
          <a:xfrm>
            <a:off x="628649" y="4557169"/>
            <a:ext cx="2057399" cy="279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">
  <p:cSld name="Pictur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+ Picture">
  <p:cSld name="Content + Pictur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9"/>
          <p:cNvSpPr>
            <a:spLocks noGrp="1"/>
          </p:cNvSpPr>
          <p:nvPr>
            <p:ph type="pic" idx="2"/>
          </p:nvPr>
        </p:nvSpPr>
        <p:spPr>
          <a:xfrm>
            <a:off x="4572001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29"/>
          <p:cNvSpPr txBox="1">
            <a:spLocks noGrp="1"/>
          </p:cNvSpPr>
          <p:nvPr>
            <p:ph type="title"/>
          </p:nvPr>
        </p:nvSpPr>
        <p:spPr>
          <a:xfrm>
            <a:off x="628650" y="934656"/>
            <a:ext cx="3413961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body" idx="1"/>
          </p:nvPr>
        </p:nvSpPr>
        <p:spPr>
          <a:xfrm>
            <a:off x="628650" y="2041525"/>
            <a:ext cx="3414713" cy="2543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8650" y="4807860"/>
            <a:ext cx="1149350" cy="19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0"/>
          <p:cNvSpPr/>
          <p:nvPr/>
        </p:nvSpPr>
        <p:spPr>
          <a:xfrm>
            <a:off x="2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0"/>
          <p:cNvSpPr txBox="1">
            <a:spLocks noGrp="1"/>
          </p:cNvSpPr>
          <p:nvPr>
            <p:ph type="ctrTitle"/>
          </p:nvPr>
        </p:nvSpPr>
        <p:spPr>
          <a:xfrm>
            <a:off x="628651" y="1784152"/>
            <a:ext cx="6554244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0"/>
              <a:buFont typeface="Alumni Sans"/>
              <a:buNone/>
              <a:defRPr sz="10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3" name="Google Shape;43;p30"/>
          <p:cNvPicPr preferRelativeResize="0"/>
          <p:nvPr/>
        </p:nvPicPr>
        <p:blipFill rotWithShape="1">
          <a:blip r:embed="rId2">
            <a:alphaModFix/>
          </a:blip>
          <a:srcRect l="-657" r="-23473"/>
          <a:stretch/>
        </p:blipFill>
        <p:spPr>
          <a:xfrm>
            <a:off x="628649" y="4557169"/>
            <a:ext cx="2057399" cy="279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5000"/>
              <a:buFont typeface="Alumni Sans"/>
              <a:buNone/>
              <a:defRPr sz="5000" b="1" i="0" u="none" strike="noStrike" cap="none">
                <a:solidFill>
                  <a:srgbClr val="990000"/>
                </a:solidFill>
                <a:latin typeface="Alumni Sans"/>
                <a:ea typeface="Alumni Sans"/>
                <a:cs typeface="Alumni Sans"/>
                <a:sym typeface="Alumni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itter"/>
              <a:buNone/>
              <a:defRPr sz="14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1371600" marR="0" lvl="2" indent="-28575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1828800" marR="0" lvl="3" indent="-27940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2286000" marR="0" lvl="4" indent="-27305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Char char="•"/>
              <a:defRPr sz="7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>
            <a:spLocks noGrp="1"/>
          </p:cNvSpPr>
          <p:nvPr>
            <p:ph type="ctrTitle"/>
          </p:nvPr>
        </p:nvSpPr>
        <p:spPr>
          <a:xfrm>
            <a:off x="628651" y="1784152"/>
            <a:ext cx="6554244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lumni Sans"/>
              <a:buNone/>
            </a:pPr>
            <a:r>
              <a:rPr lang="en-US" sz="6000"/>
              <a:t>Course Evaluations: Revised Questions</a:t>
            </a:r>
            <a:endParaRPr/>
          </a:p>
        </p:txBody>
      </p:sp>
      <p:sp>
        <p:nvSpPr>
          <p:cNvPr id="49" name="Google Shape;49;p1"/>
          <p:cNvSpPr txBox="1">
            <a:spLocks noGrp="1"/>
          </p:cNvSpPr>
          <p:nvPr>
            <p:ph type="subTitle" idx="1"/>
          </p:nvPr>
        </p:nvSpPr>
        <p:spPr>
          <a:xfrm>
            <a:off x="628650" y="3678382"/>
            <a:ext cx="6858000" cy="674592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itter"/>
              <a:buNone/>
            </a:pPr>
            <a:r>
              <a:rPr lang="en-US" sz="2000">
                <a:solidFill>
                  <a:schemeClr val="dk2"/>
                </a:solidFill>
              </a:rPr>
              <a:t>Rose Tirotta-Esposito, EdD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itter"/>
              <a:buNone/>
            </a:pPr>
            <a:r>
              <a:rPr lang="en-US" sz="2000">
                <a:solidFill>
                  <a:schemeClr val="dk2"/>
                </a:solidFill>
              </a:rPr>
              <a:t>Director, CELT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Summary of Changes</a:t>
            </a:r>
            <a:endParaRPr/>
          </a:p>
        </p:txBody>
      </p:sp>
      <p:sp>
        <p:nvSpPr>
          <p:cNvPr id="103" name="Google Shape;103;p9"/>
          <p:cNvSpPr txBox="1">
            <a:spLocks noGrp="1"/>
          </p:cNvSpPr>
          <p:nvPr>
            <p:ph type="body" idx="2"/>
          </p:nvPr>
        </p:nvSpPr>
        <p:spPr>
          <a:xfrm>
            <a:off x="628650" y="1385751"/>
            <a:ext cx="78855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5 questions did  not change 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Open-ended questions: removed text</a:t>
            </a:r>
            <a:endParaRPr/>
          </a:p>
          <a:p>
            <a:pPr marL="11430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u="none" strike="noStrike">
                <a:latin typeface="Bitter"/>
                <a:ea typeface="Bitter"/>
                <a:cs typeface="Bitter"/>
                <a:sym typeface="Bitter"/>
              </a:rPr>
              <a:t>What</a:t>
            </a:r>
            <a:r>
              <a:rPr lang="en-US" sz="2000" u="none" strike="sngStrike">
                <a:latin typeface="Bitter"/>
                <a:ea typeface="Bitter"/>
                <a:cs typeface="Bitter"/>
                <a:sym typeface="Bitter"/>
              </a:rPr>
              <a:t>, if anything,</a:t>
            </a:r>
            <a:r>
              <a:rPr lang="en-US" sz="2000" u="none" strike="noStrike">
                <a:latin typeface="Bitter"/>
                <a:ea typeface="Bitter"/>
                <a:cs typeface="Bitter"/>
                <a:sym typeface="Bitter"/>
              </a:rPr>
              <a:t> did you find most valuable about this course? (Open)</a:t>
            </a:r>
            <a:endParaRPr/>
          </a:p>
          <a:p>
            <a:pPr marL="11430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u="none" strike="noStrike">
                <a:latin typeface="Bitter"/>
                <a:ea typeface="Bitter"/>
                <a:cs typeface="Bitter"/>
                <a:sym typeface="Bitter"/>
              </a:rPr>
              <a:t>In what ways</a:t>
            </a:r>
            <a:r>
              <a:rPr lang="en-US" sz="2000" u="none" strike="sngStrike">
                <a:latin typeface="Bitter"/>
                <a:ea typeface="Bitter"/>
                <a:cs typeface="Bitter"/>
                <a:sym typeface="Bitter"/>
              </a:rPr>
              <a:t>, if any,</a:t>
            </a:r>
            <a:r>
              <a:rPr lang="en-US" sz="2000" u="none" strike="noStrike">
                <a:latin typeface="Bitter"/>
                <a:ea typeface="Bitter"/>
                <a:cs typeface="Bitter"/>
                <a:sym typeface="Bitter"/>
              </a:rPr>
              <a:t> could the course be improved? (Open)</a:t>
            </a:r>
            <a:endParaRPr sz="2000">
              <a:latin typeface="Bitter"/>
              <a:ea typeface="Bitter"/>
              <a:cs typeface="Bitter"/>
              <a:sym typeface="Bitter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Number of questions decreased from 10 to 13 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Clarified some questions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23a817c755_1_84"/>
          <p:cNvSpPr txBox="1">
            <a:spLocks noGrp="1"/>
          </p:cNvSpPr>
          <p:nvPr>
            <p:ph type="ctrTitle"/>
          </p:nvPr>
        </p:nvSpPr>
        <p:spPr>
          <a:xfrm>
            <a:off x="628651" y="1784152"/>
            <a:ext cx="65541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lumni Sans"/>
              <a:buNone/>
            </a:pPr>
            <a:r>
              <a:rPr lang="en-US" sz="6000"/>
              <a:t>Questions?</a:t>
            </a:r>
            <a:br>
              <a:rPr lang="en-US" sz="6000"/>
            </a:br>
            <a:br>
              <a:rPr lang="en-US" sz="6000"/>
            </a:br>
            <a:r>
              <a:rPr lang="en-US" sz="2800"/>
              <a:t>rose.tirotta-esposito@stonybrook.edu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23a817c755_1_7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Brief History</a:t>
            </a:r>
            <a:endParaRPr/>
          </a:p>
        </p:txBody>
      </p:sp>
      <p:sp>
        <p:nvSpPr>
          <p:cNvPr id="55" name="Google Shape;55;g323a817c755_1_7"/>
          <p:cNvSpPr txBox="1">
            <a:spLocks noGrp="1"/>
          </p:cNvSpPr>
          <p:nvPr>
            <p:ph type="body" idx="2"/>
          </p:nvPr>
        </p:nvSpPr>
        <p:spPr>
          <a:xfrm>
            <a:off x="628650" y="1385751"/>
            <a:ext cx="78855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2005 –2010: Course evaluations were paper-based scantrons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2010 – 2014: Implemented SmartEvals (online evaluations)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 b="1"/>
              <a:t>2014: During the transition, new course questions established 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2014 – 2022: </a:t>
            </a:r>
            <a:r>
              <a:rPr lang="en-US" sz="20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Campus Labs/Anthology 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 b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2020 - 2021: Online questions added (COVID)</a:t>
            </a:r>
            <a:endParaRPr sz="2000" b="1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2022 – present: Anthology Course Evaluations (updated system) 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 b="1"/>
              <a:t>2023-2025: Course evaluation question revision process </a:t>
            </a:r>
            <a:endParaRPr sz="2000" b="1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Overview </a:t>
            </a:r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2"/>
          </p:nvPr>
        </p:nvSpPr>
        <p:spPr>
          <a:xfrm>
            <a:off x="628650" y="1385751"/>
            <a:ext cx="78855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Course evaluations are administered on an ongoing basis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West Campus: Course evaluations are sent to students in fall, winter, spring, summer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East Campus: Course evaluations are sent to students multiple times throughout the year depending on program start/tend dates 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 typical fall/spring has 6500-7000 sections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Each term has multiple “intervals” – the date range which the course runs </a:t>
            </a:r>
            <a:endParaRPr sz="200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Communications </a:t>
            </a:r>
            <a:endParaRPr/>
          </a:p>
        </p:txBody>
      </p:sp>
      <p:sp>
        <p:nvSpPr>
          <p:cNvPr id="67" name="Google Shape;67;p3"/>
          <p:cNvSpPr txBox="1">
            <a:spLocks noGrp="1"/>
          </p:cNvSpPr>
          <p:nvPr>
            <p:ph type="body" idx="2"/>
          </p:nvPr>
        </p:nvSpPr>
        <p:spPr>
          <a:xfrm>
            <a:off x="628650" y="1385751"/>
            <a:ext cx="78855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Email is sent out </a:t>
            </a:r>
            <a:r>
              <a:rPr lang="en-US" sz="20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to</a:t>
            </a:r>
            <a:r>
              <a:rPr lang="en-US" sz="2000"/>
              <a:t> instructors of record and administrators to confirm that the information is correct (E.g.: are the correct faculty/TAs listed)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Faculty and Students are emailed multiple times once the surveys are open 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Administrators and Faculty are emailed when they have access to completed surveys – after grades are posted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Revised Questions: </a:t>
            </a: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A</a:t>
            </a:r>
            <a:r>
              <a:rPr lang="en-US"/>
              <a:t> 2-Year Process (2023)</a:t>
            </a:r>
            <a:endParaRPr/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2"/>
          </p:nvPr>
        </p:nvSpPr>
        <p:spPr>
          <a:xfrm>
            <a:off x="628650" y="1385751"/>
            <a:ext cx="78855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Spring 2023: 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Presentation to the Deans 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Faculty recommended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First faculty group meeting 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Summer 2023: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CELT collected resources; benchmarking other schools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Fall 2023: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-US" sz="2000"/>
              <a:t>Monthly meetings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-US" sz="2000"/>
              <a:t>Benchmarking discussed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-US" sz="2000"/>
              <a:t>Feedback surveys drafted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Revised Questions: A 2-Year Process (2024)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2"/>
          </p:nvPr>
        </p:nvSpPr>
        <p:spPr>
          <a:xfrm>
            <a:off x="628650" y="1385751"/>
            <a:ext cx="78855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Winter 2024: 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Faculty/Instructor and Admin surveys deployed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Spring 2024: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Student surveys deployed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Feedback results reviewed and discussed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Faculty voted on questions to retain/revise/remove/add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Revised list of questions approved by faculty group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Revised Questions: A 2-Year Process (2024-25)</a:t>
            </a:r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628650" y="1385751"/>
            <a:ext cx="78855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Summer/Fall 2024: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Approved by Deans, Undergraduate Council, Graduate Council </a:t>
            </a:r>
            <a:endParaRPr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Minor suggestions addressed 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Spring 2025: 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Bitter"/>
                <a:ea typeface="Bitter"/>
                <a:cs typeface="Bitter"/>
                <a:sym typeface="Bitter"/>
              </a:rPr>
              <a:t>Revised questions are launched! </a:t>
            </a:r>
            <a:endParaRPr sz="2000"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"/>
          <p:cNvSpPr txBox="1">
            <a:spLocks noGrp="1"/>
          </p:cNvSpPr>
          <p:nvPr>
            <p:ph type="title"/>
          </p:nvPr>
        </p:nvSpPr>
        <p:spPr>
          <a:xfrm>
            <a:off x="628650" y="119574"/>
            <a:ext cx="7886700" cy="635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Current Questions (used since 2014)</a:t>
            </a:r>
            <a:endParaRPr/>
          </a:p>
        </p:txBody>
      </p:sp>
      <p:sp>
        <p:nvSpPr>
          <p:cNvPr id="91" name="Google Shape;91;p7"/>
          <p:cNvSpPr txBox="1">
            <a:spLocks noGrp="1"/>
          </p:cNvSpPr>
          <p:nvPr>
            <p:ph type="body" idx="2"/>
          </p:nvPr>
        </p:nvSpPr>
        <p:spPr>
          <a:xfrm>
            <a:off x="628650" y="872278"/>
            <a:ext cx="7885500" cy="3903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b="1" u="none" strike="noStrike">
                <a:latin typeface="Bitter"/>
                <a:ea typeface="Bitter"/>
                <a:cs typeface="Bitter"/>
                <a:sym typeface="Bitter"/>
              </a:rPr>
              <a:t>The instructor was effective in teaching the subject matter [5pt Likert] 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u="none" strike="noStrike">
                <a:latin typeface="Bitter"/>
                <a:ea typeface="Bitter"/>
                <a:cs typeface="Bitter"/>
                <a:sym typeface="Bitter"/>
              </a:rPr>
              <a:t>Instructor expectation of students is reasonable. [5pt Likert]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u="none" strike="noStrike">
                <a:latin typeface="Bitter"/>
                <a:ea typeface="Bitter"/>
                <a:cs typeface="Bitter"/>
                <a:sym typeface="Bitter"/>
              </a:rPr>
              <a:t>What is the most effective way to contact the instructor outside of class? [Options]. 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u="none" strike="noStrike">
                <a:latin typeface="Bitter"/>
                <a:ea typeface="Bitter"/>
                <a:cs typeface="Bitter"/>
                <a:sym typeface="Bitter"/>
              </a:rPr>
              <a:t>What is your reason for taking this course? [Options]. </a:t>
            </a:r>
            <a:r>
              <a:rPr lang="en-US" sz="1600" u="none" strike="noStrike">
                <a:solidFill>
                  <a:srgbClr val="0000FF"/>
                </a:solidFill>
                <a:latin typeface="Bitter"/>
                <a:ea typeface="Bitter"/>
                <a:cs typeface="Bitter"/>
                <a:sym typeface="Bitter"/>
              </a:rPr>
              <a:t> </a:t>
            </a:r>
            <a:endParaRPr sz="1600" u="none" strike="noStrike">
              <a:latin typeface="Bitter"/>
              <a:ea typeface="Bitter"/>
              <a:cs typeface="Bitter"/>
              <a:sym typeface="Bitter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u="none" strike="noStrike">
                <a:latin typeface="Bitter"/>
                <a:ea typeface="Bitter"/>
                <a:cs typeface="Bitter"/>
                <a:sym typeface="Bitter"/>
              </a:rPr>
              <a:t>Overall, I would give this course a grade of...[A-F, 5-point scale] 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u="none" strike="noStrike">
                <a:latin typeface="Bitter"/>
                <a:ea typeface="Bitter"/>
                <a:cs typeface="Bitter"/>
                <a:sym typeface="Bitter"/>
              </a:rPr>
              <a:t>The grading was based on the requirements stated in the syllabus. [Options]. 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b="1" u="none" strike="noStrike">
                <a:latin typeface="Bitter"/>
                <a:ea typeface="Bitter"/>
                <a:cs typeface="Bitter"/>
                <a:sym typeface="Bitter"/>
              </a:rPr>
              <a:t>On average, how many hours per week did you spend on this course outside of class? [Options]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b="1" u="none" strike="noStrike">
                <a:latin typeface="Bitter"/>
                <a:ea typeface="Bitter"/>
                <a:cs typeface="Bitter"/>
                <a:sym typeface="Bitter"/>
              </a:rPr>
              <a:t>The textbook, readings and required resources were valuable. [Options]. 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u="none" strike="noStrike">
                <a:latin typeface="Bitter"/>
                <a:ea typeface="Bitter"/>
                <a:cs typeface="Bitter"/>
                <a:sym typeface="Bitter"/>
              </a:rPr>
              <a:t>Did the use of the required textbooks, readings or resources sufficiently justify their cost? [Options]. 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u="none" strike="noStrike">
                <a:latin typeface="Bitter"/>
                <a:ea typeface="Bitter"/>
                <a:cs typeface="Bitter"/>
                <a:sym typeface="Bitter"/>
              </a:rPr>
              <a:t>My anticipated grade in this class is:  [Scale: A,B,C,D,F,P,S,U, I Don’t Know]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u="none" strike="noStrike">
                <a:latin typeface="Bitter"/>
                <a:ea typeface="Bitter"/>
                <a:cs typeface="Bitter"/>
                <a:sym typeface="Bitter"/>
              </a:rPr>
              <a:t>How often did you attend this class? [Options].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b="1" u="none" strike="noStrike">
                <a:latin typeface="Bitter"/>
                <a:ea typeface="Bitter"/>
                <a:cs typeface="Bitter"/>
                <a:sym typeface="Bitter"/>
              </a:rPr>
              <a:t>What, if anything, did you find most valuable about this course? (Open)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AutoNum type="arabicPeriod"/>
            </a:pPr>
            <a:r>
              <a:rPr lang="en-US" sz="1600" b="1" u="none" strike="noStrike">
                <a:latin typeface="Bitter"/>
                <a:ea typeface="Bitter"/>
                <a:cs typeface="Bitter"/>
                <a:sym typeface="Bitter"/>
              </a:rPr>
              <a:t>In what ways, if any, could the course be improved? (Open)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>
            <a:spLocks noGrp="1"/>
          </p:cNvSpPr>
          <p:nvPr>
            <p:ph type="title"/>
          </p:nvPr>
        </p:nvSpPr>
        <p:spPr>
          <a:xfrm>
            <a:off x="628650" y="98466"/>
            <a:ext cx="7886700" cy="635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Revised Questions (will launch sp25)</a:t>
            </a:r>
            <a:endParaRPr/>
          </a:p>
        </p:txBody>
      </p:sp>
      <p:sp>
        <p:nvSpPr>
          <p:cNvPr id="97" name="Google Shape;97;p8"/>
          <p:cNvSpPr txBox="1">
            <a:spLocks noGrp="1"/>
          </p:cNvSpPr>
          <p:nvPr>
            <p:ph type="body" idx="2"/>
          </p:nvPr>
        </p:nvSpPr>
        <p:spPr>
          <a:xfrm>
            <a:off x="628650" y="794825"/>
            <a:ext cx="7885500" cy="3877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u="none" strike="noStrike">
                <a:latin typeface="Bitter"/>
                <a:ea typeface="Bitter"/>
                <a:cs typeface="Bitter"/>
                <a:sym typeface="Bitter"/>
              </a:rPr>
              <a:t>The instructor clearly communicated what was expected of me in this course and the rules of classroom engagement. [5pt: Strongly Agree to Strongly Disagree]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b="1" u="none" strike="noStrike">
                <a:latin typeface="Bitter"/>
                <a:ea typeface="Bitter"/>
                <a:cs typeface="Bitter"/>
                <a:sym typeface="Bitter"/>
              </a:rPr>
              <a:t>The instructor was effective in teaching the subject matter [5pt: Strongly Agree to Strongly Disagree]</a:t>
            </a:r>
            <a:endParaRPr u="none" strike="noStrike">
              <a:latin typeface="Bitter"/>
              <a:ea typeface="Bitter"/>
              <a:cs typeface="Bitter"/>
              <a:sym typeface="Bitter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u="none" strike="noStrike">
                <a:latin typeface="Bitter"/>
                <a:ea typeface="Bitter"/>
                <a:cs typeface="Bitter"/>
                <a:sym typeface="Bitter"/>
              </a:rPr>
              <a:t>I think the overall quality of the course was [Excellent, Very Good, Good, Fair, Poor] 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u="none" strike="noStrike">
                <a:latin typeface="Bitter"/>
                <a:ea typeface="Bitter"/>
                <a:cs typeface="Bitter"/>
                <a:sym typeface="Bitter"/>
              </a:rPr>
              <a:t>The course content (assignments, readings, lectures, etc.) helped me meet the learning expectations set forth by the instructor. [5pt: Strongly Agree to Strongly Disagree] 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b="1" u="none" strike="noStrike">
                <a:latin typeface="Bitter"/>
                <a:ea typeface="Bitter"/>
                <a:cs typeface="Bitter"/>
                <a:sym typeface="Bitter"/>
              </a:rPr>
              <a:t>The textbook, readings and required resources were valuable. [Agree / Disagree / I did not read the required materials / No text, readings or resources were required]</a:t>
            </a:r>
            <a:endParaRPr u="none" strike="noStrike">
              <a:latin typeface="Bitter"/>
              <a:ea typeface="Bitter"/>
              <a:cs typeface="Bitter"/>
              <a:sym typeface="Bitter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u="none" strike="noStrike">
                <a:latin typeface="Bitter"/>
                <a:ea typeface="Bitter"/>
                <a:cs typeface="Bitter"/>
                <a:sym typeface="Bitter"/>
              </a:rPr>
              <a:t>The class environment was inclusive towards people of diverse backgrounds, identities, life experiences and diversity of thought. [5pt: Strongly Agree to Strongly Disagree]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u="none" strike="noStrike">
                <a:latin typeface="Bitter"/>
                <a:ea typeface="Bitter"/>
                <a:cs typeface="Bitter"/>
                <a:sym typeface="Bitter"/>
              </a:rPr>
              <a:t>The methods of evaluating my work were fair. [5pt: Strongly Agree to Strongly Disagree]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b="1" u="none" strike="noStrike">
                <a:latin typeface="Bitter"/>
                <a:ea typeface="Bitter"/>
                <a:cs typeface="Bitter"/>
                <a:sym typeface="Bitter"/>
              </a:rPr>
              <a:t>On average, how many hours did you spend on the course outside of class? [0-3 hours / 4-6 hours / 7-9 hours / 10+ hours]</a:t>
            </a:r>
            <a:endParaRPr u="none" strike="noStrike">
              <a:latin typeface="Bitter"/>
              <a:ea typeface="Bitter"/>
              <a:cs typeface="Bitter"/>
              <a:sym typeface="Bitter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b="1" u="none" strike="noStrike">
                <a:latin typeface="Bitter"/>
                <a:ea typeface="Bitter"/>
                <a:cs typeface="Bitter"/>
                <a:sym typeface="Bitter"/>
              </a:rPr>
              <a:t>What did you find most valuable about this course? (open)</a:t>
            </a:r>
            <a:endParaRPr u="none" strike="noStrike">
              <a:latin typeface="Bitter"/>
              <a:ea typeface="Bitter"/>
              <a:cs typeface="Bitter"/>
              <a:sym typeface="Bitter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b="1" u="none" strike="noStrike">
                <a:latin typeface="Bitter"/>
                <a:ea typeface="Bitter"/>
                <a:cs typeface="Bitter"/>
                <a:sym typeface="Bitter"/>
              </a:rPr>
              <a:t>In what ways could the course be improved? (open)</a:t>
            </a:r>
            <a:endParaRPr u="none" strike="noStrike"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U 2">
      <a:dk1>
        <a:srgbClr val="000000"/>
      </a:dk1>
      <a:lt1>
        <a:srgbClr val="990000"/>
      </a:lt1>
      <a:dk2>
        <a:srgbClr val="FEFFFF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On-screen Show (16:9)</PresentationFormat>
  <Paragraphs>79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Bitter</vt:lpstr>
      <vt:lpstr>Alumni Sans</vt:lpstr>
      <vt:lpstr>Office Theme</vt:lpstr>
      <vt:lpstr>Course Evaluations: Revised Questions</vt:lpstr>
      <vt:lpstr>Brief History</vt:lpstr>
      <vt:lpstr>Overview </vt:lpstr>
      <vt:lpstr>Communications </vt:lpstr>
      <vt:lpstr>Revised Questions: A 2-Year Process (2023)</vt:lpstr>
      <vt:lpstr>Revised Questions: A 2-Year Process (2024)</vt:lpstr>
      <vt:lpstr>Revised Questions: A 2-Year Process (2024-25)</vt:lpstr>
      <vt:lpstr>Current Questions (used since 2014)</vt:lpstr>
      <vt:lpstr>Revised Questions (will launch sp25)</vt:lpstr>
      <vt:lpstr>Summary of Changes</vt:lpstr>
      <vt:lpstr>Questions?  rose.tirotta-esposito@stonybrook.edu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Lindsay Bryde</dc:creator>
  <cp:lastModifiedBy>Rose Tirotta-Esposito</cp:lastModifiedBy>
  <cp:revision>1</cp:revision>
  <dcterms:created xsi:type="dcterms:W3CDTF">2024-09-27T12:16:13Z</dcterms:created>
  <dcterms:modified xsi:type="dcterms:W3CDTF">2025-03-08T12:09:48Z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97767512-B009-4D70-90FD-7A9D144A544C</vt:lpwstr>
  </property>
  <property fmtid="{D5CDD505-2E9C-101B-9397-08002B2CF9AE}" pid="3" name="ArticulatePath">
    <vt:lpwstr>https://stonybrook365-my.sharepoint.com/personal/lindsay_bryde_stonybrook_edu/Documents/Desktop/Accessible PPT Slides</vt:lpwstr>
  </property>
</Properties>
</file>