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handoutMasterIdLst>
    <p:handoutMasterId r:id="rId26"/>
  </p:handoutMasterIdLst>
  <p:sldIdLst>
    <p:sldId id="256" r:id="rId2"/>
    <p:sldId id="297" r:id="rId3"/>
    <p:sldId id="280" r:id="rId4"/>
    <p:sldId id="271" r:id="rId5"/>
    <p:sldId id="272" r:id="rId6"/>
    <p:sldId id="295" r:id="rId7"/>
    <p:sldId id="281" r:id="rId8"/>
    <p:sldId id="292" r:id="rId9"/>
    <p:sldId id="282" r:id="rId10"/>
    <p:sldId id="276" r:id="rId11"/>
    <p:sldId id="284" r:id="rId12"/>
    <p:sldId id="290" r:id="rId13"/>
    <p:sldId id="285" r:id="rId14"/>
    <p:sldId id="275" r:id="rId15"/>
    <p:sldId id="293" r:id="rId16"/>
    <p:sldId id="279" r:id="rId17"/>
    <p:sldId id="274" r:id="rId18"/>
    <p:sldId id="277" r:id="rId19"/>
    <p:sldId id="283" r:id="rId20"/>
    <p:sldId id="278" r:id="rId21"/>
    <p:sldId id="298" r:id="rId22"/>
    <p:sldId id="296" r:id="rId23"/>
    <p:sldId id="294"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E23"/>
    <a:srgbClr val="C0C0C0"/>
    <a:srgbClr val="E44C46"/>
    <a:srgbClr val="E17476"/>
    <a:srgbClr val="F6F8F7"/>
    <a:srgbClr val="CDD2E6"/>
    <a:srgbClr val="E4EAFF"/>
    <a:srgbClr val="82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9"/>
    <p:restoredTop sz="94844"/>
  </p:normalViewPr>
  <p:slideViewPr>
    <p:cSldViewPr snapToGrid="0" snapToObjects="1">
      <p:cViewPr varScale="1">
        <p:scale>
          <a:sx n="190" d="100"/>
          <a:sy n="190" d="100"/>
        </p:scale>
        <p:origin x="1824" y="200"/>
      </p:cViewPr>
      <p:guideLst/>
    </p:cSldViewPr>
  </p:slideViewPr>
  <p:outlineViewPr>
    <p:cViewPr>
      <p:scale>
        <a:sx n="33" d="100"/>
        <a:sy n="33" d="100"/>
      </p:scale>
      <p:origin x="-40" y="-21208"/>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4" d="100"/>
          <a:sy n="154" d="100"/>
        </p:scale>
        <p:origin x="520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706CF33-8FBF-4B4C-A62C-C7FCEE2F205E}" type="datetimeFigureOut">
              <a:rPr lang="en-US" smtClean="0"/>
              <a:t>5/3/21</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A2B81D4-C81F-2846-A8B2-30C4B23FE648}" type="slidenum">
              <a:rPr lang="en-US" smtClean="0"/>
              <a:t>‹#›</a:t>
            </a:fld>
            <a:endParaRPr lang="en-US"/>
          </a:p>
        </p:txBody>
      </p:sp>
    </p:spTree>
    <p:extLst>
      <p:ext uri="{BB962C8B-B14F-4D97-AF65-F5344CB8AC3E}">
        <p14:creationId xmlns:p14="http://schemas.microsoft.com/office/powerpoint/2010/main" val="399469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68D938DB-7AC2-8B49-96CB-F4713922A74B}" type="datetimeFigureOut">
              <a:rPr lang="en-US" smtClean="0"/>
              <a:t>5/3/21</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6818A80-324C-A94A-A288-E8B5ECC90687}" type="slidenum">
              <a:rPr lang="en-US" smtClean="0"/>
              <a:t>‹#›</a:t>
            </a:fld>
            <a:endParaRPr lang="en-US"/>
          </a:p>
        </p:txBody>
      </p:sp>
    </p:spTree>
    <p:extLst>
      <p:ext uri="{BB962C8B-B14F-4D97-AF65-F5344CB8AC3E}">
        <p14:creationId xmlns:p14="http://schemas.microsoft.com/office/powerpoint/2010/main" val="181955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1</a:t>
            </a:fld>
            <a:endParaRPr lang="en-US"/>
          </a:p>
        </p:txBody>
      </p:sp>
    </p:spTree>
    <p:extLst>
      <p:ext uri="{BB962C8B-B14F-4D97-AF65-F5344CB8AC3E}">
        <p14:creationId xmlns:p14="http://schemas.microsoft.com/office/powerpoint/2010/main" val="1377746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5" y="268"/>
            <a:ext cx="9163665" cy="6872211"/>
          </a:xfrm>
          <a:prstGeom prst="rect">
            <a:avLst/>
          </a:prstGeom>
        </p:spPr>
      </p:pic>
      <p:cxnSp>
        <p:nvCxnSpPr>
          <p:cNvPr id="8" name="Straight Connector 7"/>
          <p:cNvCxnSpPr/>
          <p:nvPr userDrawn="1"/>
        </p:nvCxnSpPr>
        <p:spPr>
          <a:xfrm>
            <a:off x="1769806" y="4657197"/>
            <a:ext cx="7374194" cy="18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377" y="1272796"/>
            <a:ext cx="4006236" cy="685081"/>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9805" y="2356161"/>
            <a:ext cx="5597465" cy="2091640"/>
          </a:xfrm>
          <a:prstGeom prst="rect">
            <a:avLst/>
          </a:prstGeom>
        </p:spPr>
      </p:pic>
      <p:sp>
        <p:nvSpPr>
          <p:cNvPr id="9" name="Content Placeholder 3"/>
          <p:cNvSpPr>
            <a:spLocks noGrp="1"/>
          </p:cNvSpPr>
          <p:nvPr>
            <p:ph sz="half" idx="2" hasCustomPrompt="1"/>
          </p:nvPr>
        </p:nvSpPr>
        <p:spPr>
          <a:xfrm>
            <a:off x="1686846" y="4860050"/>
            <a:ext cx="6393426" cy="818549"/>
          </a:xfrm>
          <a:prstGeom prst="rect">
            <a:avLst/>
          </a:prstGeom>
        </p:spPr>
        <p:txBody>
          <a:bodyPr>
            <a:normAutofit/>
          </a:bodyPr>
          <a:lstStyle>
            <a:lvl1pPr marL="0" indent="0">
              <a:lnSpc>
                <a:spcPct val="100000"/>
              </a:lnSpc>
              <a:spcBef>
                <a:spcPts val="0"/>
              </a:spcBef>
              <a:buNone/>
              <a:defRPr sz="1400" b="1" i="0" baseline="0">
                <a:solidFill>
                  <a:schemeClr val="bg1"/>
                </a:solidFill>
                <a:latin typeface="Georgia" charset="0"/>
                <a:ea typeface="Georgia" charset="0"/>
                <a:cs typeface="Georgia" charset="0"/>
              </a:defRPr>
            </a:lvl1pPr>
            <a:lvl2pPr>
              <a:defRPr sz="1800">
                <a:solidFill>
                  <a:srgbClr val="C0C0C0"/>
                </a:solidFill>
                <a:latin typeface="Museo Slab 500" charset="0"/>
                <a:ea typeface="Museo Slab 500" charset="0"/>
                <a:cs typeface="Museo Slab 500" charset="0"/>
              </a:defRPr>
            </a:lvl2pPr>
            <a:lvl3pPr>
              <a:defRPr sz="1800">
                <a:solidFill>
                  <a:srgbClr val="C0C0C0"/>
                </a:solidFill>
                <a:latin typeface="Museo Slab 500" charset="0"/>
                <a:ea typeface="Museo Slab 500" charset="0"/>
                <a:cs typeface="Museo Slab 500" charset="0"/>
              </a:defRPr>
            </a:lvl3pPr>
            <a:lvl4pPr>
              <a:defRPr sz="1800">
                <a:solidFill>
                  <a:srgbClr val="C0C0C0"/>
                </a:solidFill>
                <a:latin typeface="Museo Slab 500" charset="0"/>
                <a:ea typeface="Museo Slab 500" charset="0"/>
                <a:cs typeface="Museo Slab 500" charset="0"/>
              </a:defRPr>
            </a:lvl4pPr>
            <a:lvl5pPr>
              <a:defRPr sz="1800">
                <a:solidFill>
                  <a:srgbClr val="C0C0C0"/>
                </a:solidFill>
                <a:latin typeface="Museo Slab 500" charset="0"/>
                <a:ea typeface="Museo Slab 500" charset="0"/>
                <a:cs typeface="Museo Slab 500" charset="0"/>
              </a:defRPr>
            </a:lvl5pPr>
          </a:lstStyle>
          <a:p>
            <a:pPr lvl="0"/>
            <a:r>
              <a:rPr lang="en-US" dirty="0"/>
              <a:t>SUBTITLE OR NAME OF PRESENTATION</a:t>
            </a:r>
          </a:p>
        </p:txBody>
      </p:sp>
    </p:spTree>
    <p:extLst>
      <p:ext uri="{BB962C8B-B14F-4D97-AF65-F5344CB8AC3E}">
        <p14:creationId xmlns:p14="http://schemas.microsoft.com/office/powerpoint/2010/main" val="88847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U Text-3 Photos">
    <p:spTree>
      <p:nvGrpSpPr>
        <p:cNvPr id="1" name=""/>
        <p:cNvGrpSpPr/>
        <p:nvPr/>
      </p:nvGrpSpPr>
      <p:grpSpPr>
        <a:xfrm>
          <a:off x="0" y="0"/>
          <a:ext cx="0" cy="0"/>
          <a:chOff x="0" y="0"/>
          <a:chExt cx="0" cy="0"/>
        </a:xfrm>
      </p:grpSpPr>
      <p:sp>
        <p:nvSpPr>
          <p:cNvPr id="20" name="Picture Placeholder 2"/>
          <p:cNvSpPr>
            <a:spLocks noGrp="1" noChangeAspect="1"/>
          </p:cNvSpPr>
          <p:nvPr>
            <p:ph type="pic" idx="13"/>
          </p:nvPr>
        </p:nvSpPr>
        <p:spPr>
          <a:xfrm>
            <a:off x="6323801" y="962913"/>
            <a:ext cx="2194911" cy="2271106"/>
          </a:xfrm>
          <a:prstGeom prst="rect">
            <a:avLst/>
          </a:prstGeom>
          <a:solidFill>
            <a:schemeClr val="bg1">
              <a:lumMod val="95000"/>
            </a:schemeClr>
          </a:solidFill>
        </p:spPr>
        <p:txBody>
          <a:bodyPr anchor="t">
            <a:normAutofit/>
          </a:bodyPr>
          <a:lstStyle>
            <a:lvl1pPr marL="0" indent="0">
              <a:buNone/>
              <a:defRPr sz="120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1" name="Picture Placeholder 2"/>
          <p:cNvSpPr>
            <a:spLocks noGrp="1" noChangeAspect="1"/>
          </p:cNvSpPr>
          <p:nvPr>
            <p:ph type="pic" idx="14"/>
          </p:nvPr>
        </p:nvSpPr>
        <p:spPr>
          <a:xfrm>
            <a:off x="6323801" y="3321427"/>
            <a:ext cx="2194911" cy="2265826"/>
          </a:xfrm>
          <a:prstGeom prst="rect">
            <a:avLst/>
          </a:prstGeom>
          <a:solidFill>
            <a:schemeClr val="bg1">
              <a:lumMod val="95000"/>
            </a:schemeClr>
          </a:solidFill>
        </p:spPr>
        <p:txBody>
          <a:bodyPr anchor="t">
            <a:normAutofit/>
          </a:bodyPr>
          <a:lstStyle>
            <a:lvl1pPr marL="0" indent="0">
              <a:buNone/>
              <a:defRPr sz="120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Title 1"/>
          <p:cNvSpPr>
            <a:spLocks noGrp="1"/>
          </p:cNvSpPr>
          <p:nvPr>
            <p:ph type="title" hasCustomPrompt="1"/>
          </p:nvPr>
        </p:nvSpPr>
        <p:spPr>
          <a:xfrm>
            <a:off x="626116" y="897538"/>
            <a:ext cx="3335552"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24" name="Text Placeholder 3"/>
          <p:cNvSpPr>
            <a:spLocks noGrp="1"/>
          </p:cNvSpPr>
          <p:nvPr>
            <p:ph type="body" sz="half" idx="2" hasCustomPrompt="1"/>
          </p:nvPr>
        </p:nvSpPr>
        <p:spPr>
          <a:xfrm>
            <a:off x="626116" y="2039016"/>
            <a:ext cx="3335552"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30" name="Picture Placeholder 2"/>
          <p:cNvSpPr>
            <a:spLocks noGrp="1" noChangeAspect="1"/>
          </p:cNvSpPr>
          <p:nvPr>
            <p:ph type="pic" idx="15"/>
          </p:nvPr>
        </p:nvSpPr>
        <p:spPr>
          <a:xfrm>
            <a:off x="4054287" y="961466"/>
            <a:ext cx="2161751" cy="462578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9" name="Text Placeholder 3"/>
          <p:cNvSpPr>
            <a:spLocks noGrp="1"/>
          </p:cNvSpPr>
          <p:nvPr>
            <p:ph type="body" sz="half" idx="16" hasCustomPrompt="1"/>
          </p:nvPr>
        </p:nvSpPr>
        <p:spPr>
          <a:xfrm>
            <a:off x="4054287" y="5735336"/>
            <a:ext cx="4465043"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191553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U 3 Photo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233016" y="908553"/>
            <a:ext cx="6612962" cy="1134234"/>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endParaRPr lang="en-US" dirty="0"/>
          </a:p>
        </p:txBody>
      </p:sp>
      <p:sp>
        <p:nvSpPr>
          <p:cNvPr id="9" name="Picture Placeholder 2"/>
          <p:cNvSpPr>
            <a:spLocks noGrp="1" noChangeAspect="1"/>
          </p:cNvSpPr>
          <p:nvPr>
            <p:ph type="pic" idx="13"/>
          </p:nvPr>
        </p:nvSpPr>
        <p:spPr>
          <a:xfrm>
            <a:off x="1233015" y="2385579"/>
            <a:ext cx="2095593" cy="3000278"/>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p:cNvSpPr>
            <a:spLocks noGrp="1" noChangeAspect="1"/>
          </p:cNvSpPr>
          <p:nvPr>
            <p:ph type="pic" idx="15"/>
          </p:nvPr>
        </p:nvSpPr>
        <p:spPr>
          <a:xfrm>
            <a:off x="5736210" y="2385579"/>
            <a:ext cx="2109083" cy="300075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p:cNvSpPr>
            <a:spLocks noGrp="1" noChangeAspect="1"/>
          </p:cNvSpPr>
          <p:nvPr>
            <p:ph type="pic" idx="14"/>
          </p:nvPr>
        </p:nvSpPr>
        <p:spPr>
          <a:xfrm>
            <a:off x="3484694" y="2385696"/>
            <a:ext cx="2095511" cy="3000161"/>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8" name="Text Placeholder 3"/>
          <p:cNvSpPr>
            <a:spLocks noGrp="1"/>
          </p:cNvSpPr>
          <p:nvPr>
            <p:ph type="body" sz="half" idx="16" hasCustomPrompt="1"/>
          </p:nvPr>
        </p:nvSpPr>
        <p:spPr>
          <a:xfrm>
            <a:off x="1233015" y="5457462"/>
            <a:ext cx="2095593"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a:t>
            </a:r>
          </a:p>
        </p:txBody>
      </p:sp>
      <p:sp>
        <p:nvSpPr>
          <p:cNvPr id="19" name="Text Placeholder 3"/>
          <p:cNvSpPr>
            <a:spLocks noGrp="1"/>
          </p:cNvSpPr>
          <p:nvPr>
            <p:ph type="body" sz="half" idx="20" hasCustomPrompt="1"/>
          </p:nvPr>
        </p:nvSpPr>
        <p:spPr>
          <a:xfrm>
            <a:off x="3484694" y="5457462"/>
            <a:ext cx="2095511"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a:t>
            </a:r>
          </a:p>
        </p:txBody>
      </p:sp>
      <p:sp>
        <p:nvSpPr>
          <p:cNvPr id="20" name="Text Placeholder 3"/>
          <p:cNvSpPr>
            <a:spLocks noGrp="1"/>
          </p:cNvSpPr>
          <p:nvPr>
            <p:ph type="body" sz="half" idx="21" hasCustomPrompt="1"/>
          </p:nvPr>
        </p:nvSpPr>
        <p:spPr>
          <a:xfrm>
            <a:off x="5736209" y="5457462"/>
            <a:ext cx="2109084"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a:t>
            </a:r>
          </a:p>
        </p:txBody>
      </p:sp>
    </p:spTree>
    <p:extLst>
      <p:ext uri="{BB962C8B-B14F-4D97-AF65-F5344CB8AC3E}">
        <p14:creationId xmlns:p14="http://schemas.microsoft.com/office/powerpoint/2010/main" val="106438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Text 1 Char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6115" y="897538"/>
            <a:ext cx="3335552"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8" name="Text Placeholder 3"/>
          <p:cNvSpPr>
            <a:spLocks noGrp="1"/>
          </p:cNvSpPr>
          <p:nvPr>
            <p:ph type="body" sz="half" idx="2" hasCustomPrompt="1"/>
          </p:nvPr>
        </p:nvSpPr>
        <p:spPr>
          <a:xfrm>
            <a:off x="626115" y="2039016"/>
            <a:ext cx="3335552"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10"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3" name="Chart Placeholder 2"/>
          <p:cNvSpPr>
            <a:spLocks noGrp="1"/>
          </p:cNvSpPr>
          <p:nvPr>
            <p:ph type="chart" sz="quarter" idx="16" hasCustomPrompt="1"/>
          </p:nvPr>
        </p:nvSpPr>
        <p:spPr>
          <a:xfrm>
            <a:off x="4047564" y="962025"/>
            <a:ext cx="4469993" cy="4625228"/>
          </a:xfrm>
          <a:prstGeom prst="rect">
            <a:avLst/>
          </a:prstGeo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828383"/>
                </a:solidFill>
                <a:latin typeface="Georgia" charset="0"/>
                <a:ea typeface="Georgia" charset="0"/>
                <a:cs typeface="Georgia" charset="0"/>
              </a:defRPr>
            </a:lvl1pPr>
          </a:lstStyle>
          <a:p>
            <a:r>
              <a:rPr lang="en-US" dirty="0"/>
              <a:t>Drag picture to placeholder or click icon to add graph</a:t>
            </a:r>
          </a:p>
          <a:p>
            <a:endParaRPr lang="en-US" dirty="0"/>
          </a:p>
        </p:txBody>
      </p:sp>
      <p:sp>
        <p:nvSpPr>
          <p:cNvPr id="14" name="Text Placeholder 3"/>
          <p:cNvSpPr>
            <a:spLocks noGrp="1"/>
          </p:cNvSpPr>
          <p:nvPr>
            <p:ph type="body" sz="half" idx="17" hasCustomPrompt="1"/>
          </p:nvPr>
        </p:nvSpPr>
        <p:spPr>
          <a:xfrm>
            <a:off x="4054287" y="5735336"/>
            <a:ext cx="4465043"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114382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5" y="268"/>
            <a:ext cx="9163665" cy="6872211"/>
          </a:xfrm>
          <a:prstGeom prst="rect">
            <a:avLst/>
          </a:prstGeom>
        </p:spPr>
      </p:pic>
      <p:sp>
        <p:nvSpPr>
          <p:cNvPr id="14" name="Picture Placeholder 2"/>
          <p:cNvSpPr>
            <a:spLocks noGrp="1" noChangeAspect="1"/>
          </p:cNvSpPr>
          <p:nvPr>
            <p:ph type="pic" idx="15"/>
          </p:nvPr>
        </p:nvSpPr>
        <p:spPr>
          <a:xfrm>
            <a:off x="628650" y="723919"/>
            <a:ext cx="7886700" cy="46818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Slide Number Placeholder 5"/>
          <p:cNvSpPr txBox="1">
            <a:spLocks/>
          </p:cNvSpPr>
          <p:nvPr userDrawn="1"/>
        </p:nvSpPr>
        <p:spPr>
          <a:xfrm>
            <a:off x="6532284" y="6425175"/>
            <a:ext cx="2057400" cy="365125"/>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solidFill>
                  <a:schemeClr val="bg1"/>
                </a:solidFill>
                <a:latin typeface="Georgia" charset="0"/>
                <a:ea typeface="Georgia" charset="0"/>
                <a:cs typeface="Georgia" charset="0"/>
              </a:rPr>
              <a:pPr/>
              <a:t>‹#›</a:t>
            </a:fld>
            <a:endParaRPr lang="en-US" dirty="0">
              <a:solidFill>
                <a:schemeClr val="bg1"/>
              </a:solidFill>
              <a:latin typeface="Georgia" charset="0"/>
              <a:ea typeface="Georgia" charset="0"/>
              <a:cs typeface="Georgia" charset="0"/>
            </a:endParaRP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360394"/>
            <a:ext cx="780725" cy="29204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197984"/>
            <a:ext cx="1867979" cy="319431"/>
          </a:xfrm>
          <a:prstGeom prst="rect">
            <a:avLst/>
          </a:prstGeom>
        </p:spPr>
      </p:pic>
      <p:cxnSp>
        <p:nvCxnSpPr>
          <p:cNvPr id="19" name="Straight Connector 18"/>
          <p:cNvCxnSpPr/>
          <p:nvPr userDrawn="1"/>
        </p:nvCxnSpPr>
        <p:spPr>
          <a:xfrm>
            <a:off x="628650" y="6241200"/>
            <a:ext cx="789068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16" hasCustomPrompt="1"/>
          </p:nvPr>
        </p:nvSpPr>
        <p:spPr>
          <a:xfrm>
            <a:off x="5583893" y="5720772"/>
            <a:ext cx="2935438" cy="319541"/>
          </a:xfrm>
          <a:prstGeom prst="rect">
            <a:avLst/>
          </a:prstGeom>
        </p:spPr>
        <p:txBody>
          <a:bodyPr lIns="0" tIns="0" rIns="0">
            <a:normAutofit/>
          </a:bodyPr>
          <a:lstStyle>
            <a:lvl1pPr marL="0" indent="0">
              <a:buNone/>
              <a:defRPr sz="800" b="0" i="0" baseline="0">
                <a:solidFill>
                  <a:schemeClr val="bg1"/>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a:t>
            </a:r>
          </a:p>
        </p:txBody>
      </p:sp>
    </p:spTree>
    <p:extLst>
      <p:ext uri="{BB962C8B-B14F-4D97-AF65-F5344CB8AC3E}">
        <p14:creationId xmlns:p14="http://schemas.microsoft.com/office/powerpoint/2010/main" val="50949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6E5CB-1034-4A5E-9C98-C8EFE41B75C9}" type="slidenum">
              <a:rPr lang="en-US" smtClean="0"/>
              <a:t>‹#›</a:t>
            </a:fld>
            <a:endParaRPr lang="en-US"/>
          </a:p>
        </p:txBody>
      </p:sp>
    </p:spTree>
    <p:extLst>
      <p:ext uri="{BB962C8B-B14F-4D97-AF65-F5344CB8AC3E}">
        <p14:creationId xmlns:p14="http://schemas.microsoft.com/office/powerpoint/2010/main" val="241618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5" y="268"/>
            <a:ext cx="9163665" cy="6872211"/>
          </a:xfrm>
          <a:prstGeom prst="rect">
            <a:avLst/>
          </a:prstGeom>
        </p:spPr>
      </p:pic>
      <p:sp>
        <p:nvSpPr>
          <p:cNvPr id="2" name="Title 1"/>
          <p:cNvSpPr>
            <a:spLocks noGrp="1"/>
          </p:cNvSpPr>
          <p:nvPr>
            <p:ph type="title" hasCustomPrompt="1"/>
          </p:nvPr>
        </p:nvSpPr>
        <p:spPr>
          <a:xfrm>
            <a:off x="530837" y="1904962"/>
            <a:ext cx="7886700" cy="3052788"/>
          </a:xfrm>
          <a:prstGeom prst="rect">
            <a:avLst/>
          </a:prstGeom>
        </p:spPr>
        <p:txBody>
          <a:bodyPr anchor="t" anchorCtr="0">
            <a:noAutofit/>
          </a:bodyPr>
          <a:lstStyle>
            <a:lvl1pPr>
              <a:lnSpc>
                <a:spcPct val="70000"/>
              </a:lnSpc>
              <a:defRPr sz="6000" b="1" i="0">
                <a:solidFill>
                  <a:schemeClr val="bg1"/>
                </a:solidFill>
                <a:latin typeface="Verdana" charset="0"/>
                <a:ea typeface="Verdana" charset="0"/>
                <a:cs typeface="Verdana" charset="0"/>
              </a:defRPr>
            </a:lvl1pPr>
          </a:lstStyle>
          <a:p>
            <a:r>
              <a:rPr lang="en-US" dirty="0"/>
              <a:t>CHANGING</a:t>
            </a:r>
            <a:br>
              <a:rPr lang="en-US" dirty="0"/>
            </a:br>
            <a:r>
              <a:rPr lang="en-US" dirty="0"/>
              <a:t>THE</a:t>
            </a:r>
            <a:br>
              <a:rPr lang="en-US" dirty="0"/>
            </a:br>
            <a:r>
              <a:rPr lang="en-US" dirty="0"/>
              <a:t>GREAT,</a:t>
            </a:r>
            <a:br>
              <a:rPr lang="en-US" dirty="0"/>
            </a:br>
            <a:r>
              <a:rPr lang="en-US" dirty="0"/>
              <a:t>BIG</a:t>
            </a:r>
            <a:br>
              <a:rPr lang="en-US" dirty="0"/>
            </a:br>
            <a:r>
              <a:rPr lang="en-US" dirty="0"/>
              <a:t>WORLD</a:t>
            </a:r>
          </a:p>
        </p:txBody>
      </p:sp>
      <p:sp>
        <p:nvSpPr>
          <p:cNvPr id="5" name="Slide Number Placeholder 4"/>
          <p:cNvSpPr>
            <a:spLocks noGrp="1"/>
          </p:cNvSpPr>
          <p:nvPr>
            <p:ph type="sldNum" sz="quarter" idx="12"/>
          </p:nvPr>
        </p:nvSpPr>
        <p:spPr>
          <a:xfrm>
            <a:off x="6526774" y="6429217"/>
            <a:ext cx="2057400" cy="365125"/>
          </a:xfrm>
          <a:prstGeom prst="rect">
            <a:avLst/>
          </a:prstGeom>
        </p:spPr>
        <p:txBody>
          <a:bodyPr/>
          <a:lstStyle>
            <a:lvl1pPr algn="r">
              <a:defRPr sz="1000" b="1" i="0">
                <a:solidFill>
                  <a:schemeClr val="bg1"/>
                </a:solidFill>
                <a:latin typeface="Georgia" charset="0"/>
                <a:ea typeface="Georgia" charset="0"/>
                <a:cs typeface="Georgia" charset="0"/>
              </a:defRPr>
            </a:lvl1pPr>
          </a:lstStyle>
          <a:p>
            <a:fld id="{935F4044-894B-B74C-BA70-A76DFBF02618}"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360394"/>
            <a:ext cx="780725" cy="29204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197984"/>
            <a:ext cx="1867979" cy="319431"/>
          </a:xfrm>
          <a:prstGeom prst="rect">
            <a:avLst/>
          </a:prstGeom>
        </p:spPr>
      </p:pic>
      <p:cxnSp>
        <p:nvCxnSpPr>
          <p:cNvPr id="12" name="Straight Connector 11"/>
          <p:cNvCxnSpPr/>
          <p:nvPr userDrawn="1"/>
        </p:nvCxnSpPr>
        <p:spPr>
          <a:xfrm>
            <a:off x="628650" y="6241200"/>
            <a:ext cx="789068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9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BU Center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8865" y="908553"/>
            <a:ext cx="6612962" cy="1131784"/>
          </a:xfrm>
          <a:prstGeom prst="rect">
            <a:avLst/>
          </a:prstGeom>
        </p:spPr>
        <p:txBody>
          <a:bodyPr anchor="t" anchorCtr="0">
            <a:normAutofit/>
          </a:bodyPr>
          <a:lstStyle>
            <a:lvl1pPr>
              <a:lnSpc>
                <a:spcPct val="80000"/>
              </a:lnSpc>
              <a:defRPr sz="3000" b="1" i="0" baseline="0">
                <a:solidFill>
                  <a:schemeClr val="tx1"/>
                </a:solidFill>
                <a:latin typeface="Verdana" charset="0"/>
                <a:ea typeface="Verdana" charset="0"/>
                <a:cs typeface="Verdana" charset="0"/>
              </a:defRPr>
            </a:lvl1pPr>
          </a:lstStyle>
          <a:p>
            <a:r>
              <a:rPr lang="en-US" dirty="0"/>
              <a:t>Examining A Single</a:t>
            </a:r>
            <a:br>
              <a:rPr lang="en-US" dirty="0"/>
            </a:br>
            <a:r>
              <a:rPr lang="en-US" dirty="0"/>
              <a:t>Molecule</a:t>
            </a:r>
          </a:p>
        </p:txBody>
      </p:sp>
      <p:sp>
        <p:nvSpPr>
          <p:cNvPr id="3" name="Text Placeholder 2"/>
          <p:cNvSpPr>
            <a:spLocks noGrp="1"/>
          </p:cNvSpPr>
          <p:nvPr>
            <p:ph type="body" idx="1" hasCustomPrompt="1"/>
          </p:nvPr>
        </p:nvSpPr>
        <p:spPr>
          <a:xfrm>
            <a:off x="1238865" y="2141908"/>
            <a:ext cx="6612962" cy="3633116"/>
          </a:xfrm>
          <a:prstGeom prst="rect">
            <a:avLst/>
          </a:prstGeom>
        </p:spPr>
        <p:txBody>
          <a:bodyPr>
            <a:normAutofit/>
          </a:bodyPr>
          <a:lstStyle>
            <a:lvl1pPr marL="0" indent="0">
              <a:lnSpc>
                <a:spcPct val="100000"/>
              </a:lnSpc>
              <a:spcBef>
                <a:spcPts val="0"/>
              </a:spcBef>
              <a:buNone/>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a:t>
            </a:r>
            <a:r>
              <a:rPr lang="en-US" dirty="0"/>
              <a:t> </a:t>
            </a:r>
            <a:r>
              <a:rPr lang="en-US" dirty="0" err="1"/>
              <a:t>Bereptatur</a:t>
            </a:r>
            <a:r>
              <a:rPr lang="en-US" dirty="0"/>
              <a:t> re </a:t>
            </a:r>
            <a:r>
              <a:rPr lang="en-US" dirty="0" err="1"/>
              <a:t>sinctorio</a:t>
            </a:r>
            <a:endParaRPr lang="en-US" dirty="0"/>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is </a:t>
            </a:r>
            <a:r>
              <a:rPr lang="en-US" dirty="0" err="1"/>
              <a:t>sitis</a:t>
            </a:r>
            <a:r>
              <a:rPr lang="en-US" dirty="0"/>
              <a:t> </a:t>
            </a:r>
            <a:r>
              <a:rPr lang="en-US" dirty="0" err="1"/>
              <a:t>mosanim</a:t>
            </a:r>
            <a:r>
              <a:rPr lang="en-US" dirty="0"/>
              <a:t> </a:t>
            </a:r>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a:t>
            </a:r>
            <a:r>
              <a:rPr lang="en-US" dirty="0"/>
              <a:t> se </a:t>
            </a:r>
            <a:r>
              <a:rPr lang="en-US" dirty="0" err="1"/>
              <a:t>eosaerum</a:t>
            </a:r>
            <a:r>
              <a:rPr lang="en-US" dirty="0"/>
              <a:t> qui </a:t>
            </a:r>
            <a:r>
              <a:rPr lang="en-US" dirty="0" err="1"/>
              <a:t>offictius</a:t>
            </a:r>
            <a:r>
              <a:rPr lang="en-US" dirty="0"/>
              <a:t> </a:t>
            </a:r>
            <a:r>
              <a:rPr lang="en-US" dirty="0" err="1"/>
              <a:t>nobit</a:t>
            </a:r>
            <a:r>
              <a:rPr lang="en-US" dirty="0"/>
              <a:t> </a:t>
            </a:r>
            <a:r>
              <a:rPr lang="en-US" dirty="0" err="1"/>
              <a:t>alique</a:t>
            </a:r>
            <a:r>
              <a:rPr lang="en-US" dirty="0"/>
              <a:t> non </a:t>
            </a:r>
            <a:r>
              <a:rPr lang="en-US" dirty="0" err="1"/>
              <a:t>nonsenis</a:t>
            </a:r>
            <a:r>
              <a:rPr lang="en-US" dirty="0"/>
              <a:t> rem </a:t>
            </a:r>
            <a:r>
              <a:rPr lang="en-US" dirty="0" err="1"/>
              <a:t>saecus</a:t>
            </a:r>
            <a:r>
              <a:rPr lang="en-US" dirty="0"/>
              <a:t>.</a:t>
            </a:r>
          </a:p>
          <a:p>
            <a:pPr lvl="0"/>
            <a:endParaRPr lang="en-US" dirty="0"/>
          </a:p>
          <a:p>
            <a:pPr lvl="0"/>
            <a:r>
              <a:rPr lang="en-US" dirty="0" err="1"/>
              <a:t>Fugiam</a:t>
            </a:r>
            <a:r>
              <a:rPr lang="en-US" dirty="0"/>
              <a:t>, </a:t>
            </a:r>
            <a:r>
              <a:rPr lang="en-US" dirty="0" err="1"/>
              <a:t>ut</a:t>
            </a:r>
            <a:r>
              <a:rPr lang="en-US" dirty="0"/>
              <a:t> </a:t>
            </a:r>
            <a:r>
              <a:rPr lang="en-US" dirty="0" err="1"/>
              <a:t>apellorum</a:t>
            </a:r>
            <a:r>
              <a:rPr lang="en-US" dirty="0"/>
              <a:t> re </a:t>
            </a:r>
            <a:r>
              <a:rPr lang="en-US" dirty="0" err="1"/>
              <a:t>occatet</a:t>
            </a:r>
            <a:r>
              <a:rPr lang="en-US" dirty="0"/>
              <a:t> </a:t>
            </a:r>
            <a:r>
              <a:rPr lang="en-US" dirty="0" err="1"/>
              <a:t>evento</a:t>
            </a:r>
            <a:r>
              <a:rPr lang="en-US" dirty="0"/>
              <a:t> </a:t>
            </a:r>
            <a:r>
              <a:rPr lang="en-US" dirty="0" err="1"/>
              <a:t>consequas</a:t>
            </a:r>
            <a:r>
              <a:rPr lang="en-US" dirty="0"/>
              <a:t> nit </a:t>
            </a:r>
            <a:r>
              <a:rPr lang="en-US" dirty="0" err="1"/>
              <a:t>eatur</a:t>
            </a:r>
            <a:r>
              <a:rPr lang="en-US" dirty="0"/>
              <a:t>? Bea </a:t>
            </a:r>
            <a:r>
              <a:rPr lang="en-US" dirty="0" err="1"/>
              <a:t>dolorpo</a:t>
            </a:r>
            <a:r>
              <a:rPr lang="en-US" dirty="0"/>
              <a:t> </a:t>
            </a:r>
            <a:r>
              <a:rPr lang="en-US" dirty="0" err="1"/>
              <a:t>rrorrum</a:t>
            </a:r>
            <a:r>
              <a:rPr lang="en-US" dirty="0"/>
              <a:t> </a:t>
            </a:r>
            <a:r>
              <a:rPr lang="en-US" dirty="0" err="1"/>
              <a:t>fuga</a:t>
            </a:r>
            <a:r>
              <a:rPr lang="en-US" dirty="0"/>
              <a:t>. </a:t>
            </a:r>
            <a:r>
              <a:rPr lang="en-US" dirty="0" err="1"/>
              <a:t>Pictam</a:t>
            </a:r>
            <a:r>
              <a:rPr lang="en-US" dirty="0"/>
              <a:t> </a:t>
            </a:r>
            <a:r>
              <a:rPr lang="en-US" dirty="0" err="1"/>
              <a:t>ent</a:t>
            </a:r>
            <a:r>
              <a:rPr lang="en-US" dirty="0"/>
              <a:t> </a:t>
            </a:r>
            <a:r>
              <a:rPr lang="en-US" dirty="0" err="1"/>
              <a:t>anis</a:t>
            </a:r>
            <a:r>
              <a:rPr lang="en-US" dirty="0"/>
              <a:t> </a:t>
            </a:r>
            <a:r>
              <a:rPr lang="en-US" dirty="0" err="1"/>
              <a:t>dolutem</a:t>
            </a:r>
            <a:r>
              <a:rPr lang="en-US" dirty="0"/>
              <a:t> </a:t>
            </a:r>
            <a:r>
              <a:rPr lang="en-US" dirty="0" err="1"/>
              <a:t>audis</a:t>
            </a:r>
            <a:r>
              <a:rPr lang="en-US" dirty="0"/>
              <a:t> </a:t>
            </a:r>
            <a:r>
              <a:rPr lang="en-US" dirty="0" err="1"/>
              <a:t>doluptas</a:t>
            </a:r>
            <a:r>
              <a:rPr lang="en-US" dirty="0"/>
              <a:t> quo </a:t>
            </a:r>
            <a:r>
              <a:rPr lang="en-US" dirty="0" err="1"/>
              <a:t>cusdam</a:t>
            </a:r>
            <a:r>
              <a:rPr lang="en-US" dirty="0"/>
              <a:t> </a:t>
            </a:r>
            <a:r>
              <a:rPr lang="en-US" dirty="0" err="1"/>
              <a:t>arcit</a:t>
            </a:r>
            <a:r>
              <a:rPr lang="en-US" dirty="0"/>
              <a:t> </a:t>
            </a:r>
            <a:r>
              <a:rPr lang="en-US" dirty="0" err="1"/>
              <a:t>pos</a:t>
            </a:r>
            <a:r>
              <a:rPr lang="en-US" dirty="0"/>
              <a:t> </a:t>
            </a:r>
            <a:r>
              <a:rPr lang="en-US" dirty="0" err="1"/>
              <a:t>alibusam</a:t>
            </a:r>
            <a:r>
              <a:rPr lang="en-US" dirty="0"/>
              <a:t> as </a:t>
            </a:r>
            <a:r>
              <a:rPr lang="en-US" dirty="0" err="1"/>
              <a:t>estiunt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ultricies</a:t>
            </a:r>
            <a:r>
              <a:rPr lang="en-US" dirty="0"/>
              <a:t> </a:t>
            </a:r>
            <a:r>
              <a:rPr lang="en-US" dirty="0" err="1"/>
              <a:t>nec</a:t>
            </a:r>
            <a:r>
              <a:rPr lang="en-US" dirty="0"/>
              <a:t> </a:t>
            </a:r>
            <a:r>
              <a:rPr lang="en-US" dirty="0" err="1"/>
              <a:t>orci</a:t>
            </a:r>
            <a:r>
              <a:rPr lang="en-US" dirty="0"/>
              <a:t> et </a:t>
            </a:r>
            <a:r>
              <a:rPr lang="en-US" dirty="0" err="1"/>
              <a:t>facilisis</a:t>
            </a:r>
            <a:r>
              <a:rPr lang="en-US" dirty="0"/>
              <a:t>. </a:t>
            </a:r>
            <a:r>
              <a:rPr lang="en-US" dirty="0" err="1"/>
              <a:t>Aenean</a:t>
            </a:r>
            <a:r>
              <a:rPr lang="en-US" dirty="0"/>
              <a:t> porta </a:t>
            </a:r>
            <a:r>
              <a:rPr lang="en-US" dirty="0" err="1"/>
              <a:t>orci</a:t>
            </a:r>
            <a:r>
              <a:rPr lang="en-US" dirty="0"/>
              <a:t> magna, at </a:t>
            </a:r>
            <a:r>
              <a:rPr lang="en-US" dirty="0" err="1"/>
              <a:t>varius</a:t>
            </a:r>
            <a:r>
              <a:rPr lang="en-US" dirty="0"/>
              <a:t> dolor </a:t>
            </a:r>
            <a:r>
              <a:rPr lang="en-US" dirty="0" err="1"/>
              <a:t>viverra</a:t>
            </a:r>
            <a:r>
              <a:rPr lang="en-US" dirty="0"/>
              <a:t> id. </a:t>
            </a:r>
            <a:r>
              <a:rPr lang="en-US" dirty="0" err="1"/>
              <a:t>Vestibulum</a:t>
            </a:r>
            <a:r>
              <a:rPr lang="en-US" dirty="0"/>
              <a:t> ac semper </a:t>
            </a:r>
            <a:r>
              <a:rPr lang="en-US" dirty="0" err="1"/>
              <a:t>tortor</a:t>
            </a:r>
            <a:r>
              <a:rPr lang="en-US" dirty="0"/>
              <a:t>. </a:t>
            </a:r>
            <a:r>
              <a:rPr lang="en-US" dirty="0" err="1"/>
              <a:t>Morbi</a:t>
            </a:r>
            <a:r>
              <a:rPr lang="en-US" dirty="0"/>
              <a:t> </a:t>
            </a:r>
            <a:r>
              <a:rPr lang="en-US" dirty="0" err="1"/>
              <a:t>euismod</a:t>
            </a:r>
            <a:r>
              <a:rPr lang="en-US" dirty="0"/>
              <a:t> </a:t>
            </a:r>
            <a:r>
              <a:rPr lang="en-US" dirty="0" err="1"/>
              <a:t>est</a:t>
            </a:r>
            <a:r>
              <a:rPr lang="en-US" dirty="0"/>
              <a:t> nisi, </a:t>
            </a:r>
            <a:r>
              <a:rPr lang="en-US" dirty="0" err="1"/>
              <a:t>ut</a:t>
            </a:r>
            <a:r>
              <a:rPr lang="en-US" dirty="0"/>
              <a:t> </a:t>
            </a:r>
            <a:r>
              <a:rPr lang="en-US" dirty="0" err="1"/>
              <a:t>feugiat</a:t>
            </a:r>
            <a:r>
              <a:rPr lang="en-US" dirty="0"/>
              <a:t> </a:t>
            </a:r>
            <a:r>
              <a:rPr lang="en-US" dirty="0" err="1"/>
              <a:t>nulla</a:t>
            </a:r>
            <a:r>
              <a:rPr lang="en-US" dirty="0"/>
              <a:t> </a:t>
            </a:r>
            <a:r>
              <a:rPr lang="en-US" dirty="0" err="1"/>
              <a:t>vulputate</a:t>
            </a:r>
            <a:r>
              <a:rPr lang="en-US" dirty="0"/>
              <a:t> in. Nam </a:t>
            </a:r>
            <a:r>
              <a:rPr lang="en-US" dirty="0" err="1"/>
              <a:t>ut</a:t>
            </a:r>
            <a:r>
              <a:rPr lang="en-US" dirty="0"/>
              <a:t> </a:t>
            </a:r>
            <a:r>
              <a:rPr lang="en-US" dirty="0" err="1"/>
              <a:t>elit</a:t>
            </a:r>
            <a:r>
              <a:rPr lang="en-US" dirty="0"/>
              <a:t> ac </a:t>
            </a:r>
            <a:r>
              <a:rPr lang="en-US" dirty="0" err="1"/>
              <a:t>lorem</a:t>
            </a:r>
            <a:r>
              <a:rPr lang="en-US" dirty="0"/>
              <a:t> </a:t>
            </a:r>
            <a:r>
              <a:rPr lang="en-US" dirty="0" err="1"/>
              <a:t>vestibulum</a:t>
            </a:r>
            <a:r>
              <a:rPr lang="en-US" dirty="0"/>
              <a:t> </a:t>
            </a:r>
            <a:r>
              <a:rPr lang="en-US" dirty="0" err="1"/>
              <a:t>rutrum</a:t>
            </a:r>
            <a:r>
              <a:rPr lang="en-US" dirty="0"/>
              <a:t>. </a:t>
            </a:r>
            <a:r>
              <a:rPr lang="en-US" dirty="0" err="1"/>
              <a:t>Proin</a:t>
            </a:r>
            <a:r>
              <a:rPr lang="en-US" dirty="0"/>
              <a:t> sit </a:t>
            </a:r>
            <a:r>
              <a:rPr lang="en-US" dirty="0" err="1"/>
              <a:t>amet</a:t>
            </a:r>
            <a:r>
              <a:rPr lang="en-US" dirty="0"/>
              <a:t> </a:t>
            </a:r>
            <a:r>
              <a:rPr lang="en-US" dirty="0" err="1"/>
              <a:t>ipsum</a:t>
            </a:r>
            <a:r>
              <a:rPr lang="en-US" dirty="0"/>
              <a:t> </a:t>
            </a:r>
            <a:r>
              <a:rPr lang="en-US" dirty="0" err="1"/>
              <a:t>ut</a:t>
            </a:r>
            <a:r>
              <a:rPr lang="en-US" dirty="0"/>
              <a:t> quam </a:t>
            </a:r>
            <a:r>
              <a:rPr lang="en-US" dirty="0" err="1"/>
              <a:t>ultricies</a:t>
            </a:r>
            <a:r>
              <a:rPr lang="en-US" dirty="0"/>
              <a:t> </a:t>
            </a:r>
            <a:r>
              <a:rPr lang="en-US" dirty="0" err="1"/>
              <a:t>venenatis</a:t>
            </a:r>
            <a:r>
              <a:rPr lang="en-US" dirty="0"/>
              <a:t>. </a:t>
            </a:r>
            <a:r>
              <a:rPr lang="en-US" dirty="0" err="1"/>
              <a:t>Quisque</a:t>
            </a:r>
            <a:r>
              <a:rPr lang="en-US" dirty="0"/>
              <a:t> et </a:t>
            </a:r>
            <a:r>
              <a:rPr lang="en-US" dirty="0" err="1"/>
              <a:t>lectus</a:t>
            </a:r>
            <a:r>
              <a:rPr lang="en-US" dirty="0"/>
              <a:t> </a:t>
            </a:r>
            <a:r>
              <a:rPr lang="en-US" dirty="0" err="1"/>
              <a:t>hendrerit</a:t>
            </a:r>
            <a:r>
              <a:rPr lang="en-US" dirty="0"/>
              <a:t> </a:t>
            </a:r>
            <a:r>
              <a:rPr lang="en-US" dirty="0" err="1"/>
              <a:t>leo</a:t>
            </a:r>
            <a:r>
              <a:rPr lang="en-US" dirty="0"/>
              <a:t> </a:t>
            </a:r>
            <a:r>
              <a:rPr lang="en-US" dirty="0" err="1"/>
              <a:t>ultrices</a:t>
            </a:r>
            <a:r>
              <a:rPr lang="en-US" dirty="0"/>
              <a:t> </a:t>
            </a:r>
            <a:r>
              <a:rPr lang="en-US" dirty="0" err="1"/>
              <a:t>tristique</a:t>
            </a:r>
            <a:r>
              <a:rPr lang="en-US" dirty="0"/>
              <a:t>. Nam at </a:t>
            </a:r>
            <a:r>
              <a:rPr lang="en-US" dirty="0" err="1"/>
              <a:t>sem</a:t>
            </a:r>
            <a:r>
              <a:rPr lang="en-US" dirty="0"/>
              <a:t> </a:t>
            </a:r>
            <a:r>
              <a:rPr lang="en-US" dirty="0" err="1"/>
              <a:t>tincidunt</a:t>
            </a:r>
            <a:r>
              <a:rPr lang="en-US" dirty="0"/>
              <a:t>, </a:t>
            </a:r>
            <a:r>
              <a:rPr lang="en-US" dirty="0" err="1"/>
              <a:t>malesuada</a:t>
            </a:r>
            <a:r>
              <a:rPr lang="en-US" dirty="0"/>
              <a:t> </a:t>
            </a:r>
            <a:r>
              <a:rPr lang="en-US" dirty="0" err="1"/>
              <a:t>enim</a:t>
            </a:r>
            <a:r>
              <a:rPr lang="en-US" dirty="0"/>
              <a:t> ac, </a:t>
            </a:r>
            <a:r>
              <a:rPr lang="en-US" dirty="0" err="1"/>
              <a:t>iaculis</a:t>
            </a:r>
            <a:r>
              <a:rPr lang="en-US" dirty="0"/>
              <a:t> </a:t>
            </a:r>
            <a:r>
              <a:rPr lang="en-US" dirty="0" err="1"/>
              <a:t>neque</a:t>
            </a:r>
            <a:r>
              <a:rPr lang="en-US" dirty="0"/>
              <a:t>. </a:t>
            </a:r>
            <a:r>
              <a:rPr lang="en-US" dirty="0" err="1"/>
              <a:t>Curabitur</a:t>
            </a:r>
            <a:r>
              <a:rPr lang="en-US" dirty="0"/>
              <a:t> </a:t>
            </a:r>
            <a:r>
              <a:rPr lang="en-US" dirty="0" err="1"/>
              <a:t>elementum</a:t>
            </a:r>
            <a:r>
              <a:rPr lang="en-US" dirty="0"/>
              <a:t> </a:t>
            </a:r>
            <a:r>
              <a:rPr lang="en-US" dirty="0" err="1"/>
              <a:t>lobortis</a:t>
            </a:r>
            <a:r>
              <a:rPr lang="en-US" dirty="0"/>
              <a:t> </a:t>
            </a:r>
            <a:r>
              <a:rPr lang="en-US" dirty="0" err="1"/>
              <a:t>suscipit</a:t>
            </a:r>
            <a:r>
              <a:rPr lang="en-US" dirty="0"/>
              <a:t>. </a:t>
            </a:r>
            <a:r>
              <a:rPr lang="en-US" dirty="0" err="1"/>
              <a:t>Nullam</a:t>
            </a:r>
            <a:r>
              <a:rPr lang="en-US" dirty="0"/>
              <a:t> in </a:t>
            </a:r>
            <a:r>
              <a:rPr lang="en-US" dirty="0" err="1"/>
              <a:t>ornare</a:t>
            </a:r>
            <a:r>
              <a:rPr lang="en-US" dirty="0"/>
              <a:t> </a:t>
            </a:r>
            <a:r>
              <a:rPr lang="en-US" dirty="0" err="1"/>
              <a:t>sapien</a:t>
            </a:r>
            <a:r>
              <a:rPr lang="en-US" dirty="0"/>
              <a:t>. </a:t>
            </a:r>
            <a:r>
              <a:rPr lang="en-US" dirty="0" err="1"/>
              <a:t>Suspendisse</a:t>
            </a:r>
            <a:r>
              <a:rPr lang="en-US" dirty="0"/>
              <a:t> sit </a:t>
            </a:r>
            <a:r>
              <a:rPr lang="en-US" dirty="0" err="1"/>
              <a:t>amet</a:t>
            </a:r>
            <a:r>
              <a:rPr lang="en-US" dirty="0"/>
              <a:t> </a:t>
            </a:r>
            <a:r>
              <a:rPr lang="en-US" dirty="0" err="1"/>
              <a:t>urna</a:t>
            </a:r>
            <a:r>
              <a:rPr lang="en-US" dirty="0"/>
              <a:t> </a:t>
            </a:r>
            <a:r>
              <a:rPr lang="en-US" dirty="0" err="1"/>
              <a:t>interdum</a:t>
            </a:r>
            <a:r>
              <a:rPr lang="en-US" dirty="0"/>
              <a:t>, </a:t>
            </a:r>
            <a:r>
              <a:rPr lang="en-US" dirty="0" err="1"/>
              <a:t>mattis</a:t>
            </a:r>
            <a:r>
              <a:rPr lang="en-US" dirty="0"/>
              <a:t> </a:t>
            </a:r>
            <a:r>
              <a:rPr lang="en-US" dirty="0" err="1"/>
              <a:t>tortor</a:t>
            </a:r>
            <a:r>
              <a:rPr lang="en-US" dirty="0"/>
              <a:t> vitae, </a:t>
            </a:r>
            <a:r>
              <a:rPr lang="en-US" dirty="0" err="1"/>
              <a:t>varius</a:t>
            </a:r>
            <a:r>
              <a:rPr lang="en-US" dirty="0"/>
              <a:t> ante. </a:t>
            </a:r>
          </a:p>
          <a:p>
            <a:pPr lvl="0"/>
            <a:endParaRPr lang="en-US" dirty="0"/>
          </a:p>
          <a:p>
            <a:pPr lvl="0"/>
            <a:r>
              <a:rPr lang="en-US" dirty="0" err="1"/>
              <a:t>Quisque</a:t>
            </a:r>
            <a:r>
              <a:rPr lang="en-US" dirty="0"/>
              <a:t> </a:t>
            </a:r>
            <a:r>
              <a:rPr lang="en-US" dirty="0" err="1"/>
              <a:t>fermentum</a:t>
            </a:r>
            <a:r>
              <a:rPr lang="en-US" dirty="0"/>
              <a:t>, </a:t>
            </a:r>
            <a:r>
              <a:rPr lang="en-US" dirty="0" err="1"/>
              <a:t>erat</a:t>
            </a:r>
            <a:r>
              <a:rPr lang="en-US" dirty="0"/>
              <a:t> </a:t>
            </a:r>
            <a:r>
              <a:rPr lang="en-US" dirty="0" err="1"/>
              <a:t>eu</a:t>
            </a:r>
            <a:r>
              <a:rPr lang="en-US" dirty="0"/>
              <a:t> </a:t>
            </a:r>
            <a:r>
              <a:rPr lang="en-US" dirty="0" err="1"/>
              <a:t>efficitur</a:t>
            </a:r>
            <a:r>
              <a:rPr lang="en-US" dirty="0"/>
              <a:t> </a:t>
            </a:r>
            <a:r>
              <a:rPr lang="en-US" dirty="0" err="1"/>
              <a:t>tincidunt</a:t>
            </a:r>
            <a:r>
              <a:rPr lang="en-US" dirty="0"/>
              <a:t>, </a:t>
            </a:r>
            <a:r>
              <a:rPr lang="en-US" dirty="0" err="1"/>
              <a:t>felis</a:t>
            </a:r>
            <a:r>
              <a:rPr lang="en-US" dirty="0"/>
              <a:t> </a:t>
            </a:r>
            <a:r>
              <a:rPr lang="en-US" dirty="0" err="1"/>
              <a:t>erat</a:t>
            </a:r>
            <a:r>
              <a:rPr lang="en-US" dirty="0"/>
              <a:t> </a:t>
            </a:r>
            <a:r>
              <a:rPr lang="en-US" dirty="0" err="1"/>
              <a:t>suscipit</a:t>
            </a:r>
            <a:r>
              <a:rPr lang="en-US" dirty="0"/>
              <a:t> </a:t>
            </a:r>
            <a:r>
              <a:rPr lang="en-US" dirty="0" err="1"/>
              <a:t>arcu</a:t>
            </a:r>
            <a:r>
              <a:rPr lang="en-US" dirty="0"/>
              <a:t>, non </a:t>
            </a:r>
            <a:r>
              <a:rPr lang="en-US" dirty="0" err="1"/>
              <a:t>finibus</a:t>
            </a:r>
            <a:r>
              <a:rPr lang="en-US" dirty="0"/>
              <a:t> </a:t>
            </a:r>
            <a:r>
              <a:rPr lang="en-US" dirty="0" err="1"/>
              <a:t>justo</a:t>
            </a:r>
            <a:r>
              <a:rPr lang="en-US" dirty="0"/>
              <a:t> </a:t>
            </a:r>
            <a:r>
              <a:rPr lang="en-US" dirty="0" err="1"/>
              <a:t>elit</a:t>
            </a:r>
            <a:r>
              <a:rPr lang="en-US" dirty="0"/>
              <a:t> at quam. Nam </a:t>
            </a:r>
            <a:r>
              <a:rPr lang="en-US" dirty="0" err="1"/>
              <a:t>vulputate</a:t>
            </a:r>
            <a:r>
              <a:rPr lang="en-US" dirty="0"/>
              <a:t> ante </a:t>
            </a:r>
            <a:r>
              <a:rPr lang="en-US" dirty="0" err="1"/>
              <a:t>eu</a:t>
            </a:r>
            <a:r>
              <a:rPr lang="en-US" dirty="0"/>
              <a:t> dui </a:t>
            </a:r>
            <a:r>
              <a:rPr lang="en-US" dirty="0" err="1"/>
              <a:t>accumsan</a:t>
            </a:r>
            <a:r>
              <a:rPr lang="en-US" dirty="0"/>
              <a:t>, et </a:t>
            </a:r>
            <a:r>
              <a:rPr lang="en-US" dirty="0" err="1"/>
              <a:t>molestie</a:t>
            </a:r>
            <a:r>
              <a:rPr lang="en-US" dirty="0"/>
              <a:t> </a:t>
            </a:r>
            <a:r>
              <a:rPr lang="en-US" dirty="0" err="1"/>
              <a:t>mauris</a:t>
            </a:r>
            <a:r>
              <a:rPr lang="en-US" dirty="0"/>
              <a:t> </a:t>
            </a:r>
            <a:r>
              <a:rPr lang="en-US" dirty="0" err="1"/>
              <a:t>tincidunt</a:t>
            </a:r>
            <a:r>
              <a:rPr lang="en-US" dirty="0"/>
              <a:t>. </a:t>
            </a:r>
            <a:r>
              <a:rPr lang="en-US" dirty="0" err="1"/>
              <a:t>Donec</a:t>
            </a:r>
            <a:r>
              <a:rPr lang="en-US" dirty="0"/>
              <a:t> </a:t>
            </a:r>
            <a:r>
              <a:rPr lang="en-US" dirty="0" err="1"/>
              <a:t>volutpat</a:t>
            </a:r>
            <a:r>
              <a:rPr lang="en-US" dirty="0"/>
              <a:t> </a:t>
            </a:r>
            <a:r>
              <a:rPr lang="en-US" dirty="0" err="1"/>
              <a:t>ut</a:t>
            </a:r>
            <a:r>
              <a:rPr lang="en-US" dirty="0"/>
              <a:t> ex </a:t>
            </a:r>
            <a:r>
              <a:rPr lang="en-US" dirty="0" err="1"/>
              <a:t>eu</a:t>
            </a:r>
            <a:r>
              <a:rPr lang="en-US" dirty="0"/>
              <a:t> </a:t>
            </a:r>
            <a:r>
              <a:rPr lang="en-US" dirty="0" err="1"/>
              <a:t>ultricies</a:t>
            </a:r>
            <a:r>
              <a:rPr lang="en-US" dirty="0"/>
              <a:t>. </a:t>
            </a:r>
            <a:r>
              <a:rPr lang="en-US" dirty="0" err="1"/>
              <a:t>Quisque</a:t>
            </a:r>
            <a:r>
              <a:rPr lang="en-US" dirty="0"/>
              <a:t> </a:t>
            </a:r>
            <a:r>
              <a:rPr lang="en-US" dirty="0" err="1"/>
              <a:t>mattis</a:t>
            </a:r>
            <a:r>
              <a:rPr lang="en-US" dirty="0"/>
              <a:t> quam et </a:t>
            </a:r>
            <a:r>
              <a:rPr lang="en-US" dirty="0" err="1"/>
              <a:t>lectus</a:t>
            </a:r>
            <a:r>
              <a:rPr lang="en-US" dirty="0"/>
              <a:t> </a:t>
            </a:r>
            <a:r>
              <a:rPr lang="en-US" dirty="0" err="1"/>
              <a:t>lobortis</a:t>
            </a:r>
            <a:r>
              <a:rPr lang="en-US" dirty="0"/>
              <a:t> </a:t>
            </a:r>
            <a:r>
              <a:rPr lang="en-US" dirty="0" err="1"/>
              <a:t>consectetur</a:t>
            </a:r>
            <a:r>
              <a:rPr lang="en-US" dirty="0"/>
              <a:t>. </a:t>
            </a:r>
            <a:r>
              <a:rPr lang="en-US" dirty="0" err="1"/>
              <a:t>Suspendisse</a:t>
            </a:r>
            <a:r>
              <a:rPr lang="en-US" dirty="0"/>
              <a:t> </a:t>
            </a:r>
            <a:r>
              <a:rPr lang="en-US" dirty="0" err="1"/>
              <a:t>potenti</a:t>
            </a:r>
            <a:r>
              <a:rPr lang="en-US" dirty="0"/>
              <a:t>.</a:t>
            </a:r>
          </a:p>
        </p:txBody>
      </p:sp>
      <p:sp>
        <p:nvSpPr>
          <p:cNvPr id="6"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Tree>
    <p:extLst>
      <p:ext uri="{BB962C8B-B14F-4D97-AF65-F5344CB8AC3E}">
        <p14:creationId xmlns:p14="http://schemas.microsoft.com/office/powerpoint/2010/main" val="54988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U Centered Text-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3016" y="908553"/>
            <a:ext cx="6612962" cy="1134234"/>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endParaRPr lang="en-US" dirty="0"/>
          </a:p>
        </p:txBody>
      </p:sp>
      <p:sp>
        <p:nvSpPr>
          <p:cNvPr id="15"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2" name="Text Placeholder 2"/>
          <p:cNvSpPr>
            <a:spLocks noGrp="1"/>
          </p:cNvSpPr>
          <p:nvPr>
            <p:ph type="body" idx="1" hasCustomPrompt="1"/>
          </p:nvPr>
        </p:nvSpPr>
        <p:spPr>
          <a:xfrm>
            <a:off x="1233016" y="2141907"/>
            <a:ext cx="3216828" cy="3633116"/>
          </a:xfrm>
          <a:prstGeom prst="rect">
            <a:avLst/>
          </a:prstGeom>
        </p:spPr>
        <p:txBody>
          <a:bodyPr>
            <a:normAutofit/>
          </a:bodyPr>
          <a:lstStyle>
            <a:lvl1pPr marL="0" indent="0">
              <a:lnSpc>
                <a:spcPct val="100000"/>
              </a:lnSpc>
              <a:spcBef>
                <a:spcPts val="0"/>
              </a:spcBef>
              <a:buNone/>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endParaRPr lang="en-US" dirty="0"/>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laoreet</a:t>
            </a:r>
            <a:r>
              <a:rPr lang="en-US" dirty="0"/>
              <a:t> </a:t>
            </a:r>
            <a:r>
              <a:rPr lang="en-US" dirty="0" err="1"/>
              <a:t>vel</a:t>
            </a:r>
            <a:r>
              <a:rPr lang="en-US" dirty="0"/>
              <a:t>, porta </a:t>
            </a:r>
            <a:r>
              <a:rPr lang="en-US" dirty="0" err="1"/>
              <a:t>eget</a:t>
            </a:r>
            <a:r>
              <a:rPr lang="en-US" dirty="0"/>
              <a:t> ipsum. </a:t>
            </a:r>
          </a:p>
          <a:p>
            <a:pPr lvl="0"/>
            <a:endParaRPr lang="en-US" dirty="0"/>
          </a:p>
          <a:p>
            <a:pPr lvl="0"/>
            <a:r>
              <a:rPr lang="en-US" dirty="0" err="1"/>
              <a:t>Curabitur</a:t>
            </a:r>
            <a:r>
              <a:rPr lang="en-US" dirty="0"/>
              <a:t> ac </a:t>
            </a:r>
            <a:r>
              <a:rPr lang="en-US" dirty="0" err="1"/>
              <a:t>porttitor</a:t>
            </a:r>
            <a:r>
              <a:rPr lang="en-US" dirty="0"/>
              <a:t> dolor, a </a:t>
            </a:r>
            <a:r>
              <a:rPr lang="en-US" dirty="0" err="1"/>
              <a:t>euismod</a:t>
            </a:r>
            <a:r>
              <a:rPr lang="en-US" dirty="0"/>
              <a:t> ante. </a:t>
            </a:r>
            <a:r>
              <a:rPr lang="en-US" dirty="0" err="1"/>
              <a:t>Pellentesque</a:t>
            </a:r>
            <a:r>
              <a:rPr lang="en-US" dirty="0"/>
              <a:t> </a:t>
            </a:r>
            <a:r>
              <a:rPr lang="en-US" dirty="0" err="1"/>
              <a:t>iaculis</a:t>
            </a:r>
            <a:r>
              <a:rPr lang="en-US" dirty="0"/>
              <a:t> </a:t>
            </a:r>
            <a:r>
              <a:rPr lang="en-US" dirty="0" err="1"/>
              <a:t>consectetur</a:t>
            </a:r>
            <a:r>
              <a:rPr lang="en-US" dirty="0"/>
              <a:t> </a:t>
            </a:r>
            <a:r>
              <a:rPr lang="en-US" dirty="0" err="1"/>
              <a:t>augue</a:t>
            </a:r>
            <a:r>
              <a:rPr lang="en-US" dirty="0"/>
              <a:t> </a:t>
            </a:r>
            <a:r>
              <a:rPr lang="en-US" dirty="0" err="1"/>
              <a:t>tristique</a:t>
            </a:r>
            <a:r>
              <a:rPr lang="en-US" dirty="0"/>
              <a:t> </a:t>
            </a:r>
            <a:r>
              <a:rPr lang="en-US" dirty="0" err="1"/>
              <a:t>consectetur</a:t>
            </a:r>
            <a:r>
              <a:rPr lang="en-US" dirty="0"/>
              <a:t>. Nam </a:t>
            </a:r>
            <a:r>
              <a:rPr lang="en-US" dirty="0" err="1"/>
              <a:t>porttitor</a:t>
            </a:r>
            <a:r>
              <a:rPr lang="en-US" dirty="0"/>
              <a:t> ligula </a:t>
            </a:r>
            <a:r>
              <a:rPr lang="en-US" dirty="0" err="1"/>
              <a:t>ornare</a:t>
            </a:r>
            <a:r>
              <a:rPr lang="en-US" dirty="0"/>
              <a:t>, </a:t>
            </a:r>
            <a:r>
              <a:rPr lang="en-US" dirty="0" err="1"/>
              <a:t>rutrum</a:t>
            </a:r>
            <a:r>
              <a:rPr lang="en-US" dirty="0"/>
              <a:t> ipsum at, </a:t>
            </a:r>
            <a:r>
              <a:rPr lang="en-US" dirty="0" err="1"/>
              <a:t>imperdiet</a:t>
            </a:r>
            <a:r>
              <a:rPr lang="en-US" dirty="0"/>
              <a:t> </a:t>
            </a:r>
            <a:r>
              <a:rPr lang="en-US" dirty="0" err="1"/>
              <a:t>neque</a:t>
            </a:r>
            <a:r>
              <a:rPr lang="en-US" dirty="0"/>
              <a:t>. </a:t>
            </a:r>
            <a:r>
              <a:rPr lang="en-US" dirty="0" err="1"/>
              <a:t>Nulla</a:t>
            </a:r>
            <a:r>
              <a:rPr lang="en-US" dirty="0"/>
              <a:t> </a:t>
            </a:r>
            <a:r>
              <a:rPr lang="en-US" dirty="0" err="1"/>
              <a:t>sollicitudin</a:t>
            </a:r>
            <a:r>
              <a:rPr lang="en-US" dirty="0"/>
              <a:t> </a:t>
            </a:r>
            <a:r>
              <a:rPr lang="en-US" dirty="0" err="1"/>
              <a:t>feugiat</a:t>
            </a:r>
            <a:r>
              <a:rPr lang="en-US" dirty="0"/>
              <a:t> </a:t>
            </a:r>
            <a:r>
              <a:rPr lang="en-US" dirty="0" err="1"/>
              <a:t>elementum</a:t>
            </a:r>
            <a:r>
              <a:rPr lang="en-US" dirty="0"/>
              <a:t>. </a:t>
            </a:r>
          </a:p>
          <a:p>
            <a:pPr lvl="0"/>
            <a:endParaRPr lang="en-US" dirty="0"/>
          </a:p>
        </p:txBody>
      </p:sp>
      <p:sp>
        <p:nvSpPr>
          <p:cNvPr id="18" name="Text Placeholder 2"/>
          <p:cNvSpPr>
            <a:spLocks noGrp="1"/>
          </p:cNvSpPr>
          <p:nvPr>
            <p:ph type="body" idx="13" hasCustomPrompt="1"/>
          </p:nvPr>
        </p:nvSpPr>
        <p:spPr>
          <a:xfrm>
            <a:off x="4629150" y="2141907"/>
            <a:ext cx="3216828" cy="3633116"/>
          </a:xfrm>
          <a:prstGeom prst="rect">
            <a:avLst/>
          </a:prstGeom>
        </p:spPr>
        <p:txBody>
          <a:bodyPr>
            <a:normAutofit/>
          </a:bodyPr>
          <a:lstStyle>
            <a:lvl1pPr marL="0" indent="0">
              <a:lnSpc>
                <a:spcPct val="100000"/>
              </a:lnSpc>
              <a:spcBef>
                <a:spcPts val="0"/>
              </a:spcBef>
              <a:buNone/>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Duis</a:t>
            </a:r>
            <a:r>
              <a:rPr lang="en-US" dirty="0"/>
              <a:t> </a:t>
            </a:r>
            <a:r>
              <a:rPr lang="en-US" dirty="0" err="1"/>
              <a:t>accumsan</a:t>
            </a:r>
            <a:r>
              <a:rPr lang="en-US" dirty="0"/>
              <a:t> </a:t>
            </a:r>
            <a:r>
              <a:rPr lang="en-US" dirty="0" err="1"/>
              <a:t>faucibus</a:t>
            </a:r>
            <a:r>
              <a:rPr lang="en-US" dirty="0"/>
              <a:t> </a:t>
            </a:r>
            <a:r>
              <a:rPr lang="en-US" dirty="0" err="1"/>
              <a:t>sapien</a:t>
            </a:r>
            <a:r>
              <a:rPr lang="en-US" dirty="0"/>
              <a:t> </a:t>
            </a:r>
            <a:r>
              <a:rPr lang="en-US" dirty="0" err="1"/>
              <a:t>ut</a:t>
            </a:r>
            <a:r>
              <a:rPr lang="en-US" dirty="0"/>
              <a:t> </a:t>
            </a:r>
            <a:r>
              <a:rPr lang="en-US" dirty="0" err="1"/>
              <a:t>faucibus</a:t>
            </a:r>
            <a:r>
              <a:rPr lang="en-US" dirty="0"/>
              <a:t>. </a:t>
            </a:r>
            <a:r>
              <a:rPr lang="en-US" dirty="0" err="1"/>
              <a:t>Nulla</a:t>
            </a:r>
            <a:r>
              <a:rPr lang="en-US" dirty="0"/>
              <a:t> </a:t>
            </a:r>
            <a:r>
              <a:rPr lang="en-US" dirty="0" err="1"/>
              <a:t>porttitor</a:t>
            </a:r>
            <a:r>
              <a:rPr lang="en-US" dirty="0"/>
              <a:t> non lorem vitae </a:t>
            </a:r>
            <a:r>
              <a:rPr lang="en-US" dirty="0" err="1"/>
              <a:t>hendrerit</a:t>
            </a:r>
            <a:r>
              <a:rPr lang="en-US" dirty="0"/>
              <a:t>. </a:t>
            </a:r>
            <a:r>
              <a:rPr lang="en-US" dirty="0" err="1"/>
              <a:t>Vestibulum</a:t>
            </a:r>
            <a:r>
              <a:rPr lang="en-US" dirty="0"/>
              <a:t> </a:t>
            </a:r>
            <a:r>
              <a:rPr lang="en-US" dirty="0" err="1"/>
              <a:t>ut</a:t>
            </a:r>
            <a:r>
              <a:rPr lang="en-US" dirty="0"/>
              <a:t> </a:t>
            </a:r>
            <a:r>
              <a:rPr lang="en-US" dirty="0" err="1"/>
              <a:t>orci</a:t>
            </a:r>
            <a:r>
              <a:rPr lang="en-US" dirty="0"/>
              <a:t> </a:t>
            </a:r>
            <a:r>
              <a:rPr lang="en-US" dirty="0" err="1"/>
              <a:t>efficitur</a:t>
            </a:r>
            <a:r>
              <a:rPr lang="en-US" dirty="0"/>
              <a:t> </a:t>
            </a:r>
            <a:r>
              <a:rPr lang="en-US" dirty="0" err="1"/>
              <a:t>lectus</a:t>
            </a:r>
            <a:r>
              <a:rPr lang="en-US" dirty="0"/>
              <a:t> </a:t>
            </a:r>
            <a:r>
              <a:rPr lang="en-US" dirty="0" err="1"/>
              <a:t>dapibus</a:t>
            </a:r>
            <a:r>
              <a:rPr lang="en-US" dirty="0"/>
              <a:t> </a:t>
            </a:r>
            <a:r>
              <a:rPr lang="en-US" dirty="0" err="1"/>
              <a:t>pulvinar</a:t>
            </a:r>
            <a:r>
              <a:rPr lang="en-US" dirty="0"/>
              <a:t>. Nam </a:t>
            </a:r>
            <a:r>
              <a:rPr lang="en-US" dirty="0" err="1"/>
              <a:t>facilisis</a:t>
            </a:r>
            <a:r>
              <a:rPr lang="en-US" dirty="0"/>
              <a:t> </a:t>
            </a:r>
            <a:r>
              <a:rPr lang="en-US" dirty="0" err="1"/>
              <a:t>tempor</a:t>
            </a:r>
            <a:r>
              <a:rPr lang="en-US" dirty="0"/>
              <a:t> </a:t>
            </a:r>
            <a:r>
              <a:rPr lang="en-US" dirty="0" err="1"/>
              <a:t>velit</a:t>
            </a:r>
            <a:r>
              <a:rPr lang="en-US" dirty="0"/>
              <a:t> </a:t>
            </a:r>
            <a:r>
              <a:rPr lang="en-US" dirty="0" err="1"/>
              <a:t>ut</a:t>
            </a:r>
            <a:r>
              <a:rPr lang="en-US" dirty="0"/>
              <a:t> </a:t>
            </a:r>
            <a:r>
              <a:rPr lang="en-US" dirty="0" err="1"/>
              <a:t>omare</a:t>
            </a:r>
            <a:r>
              <a:rPr lang="en-US" dirty="0"/>
              <a:t> </a:t>
            </a:r>
            <a:r>
              <a:rPr lang="en-US" dirty="0" err="1"/>
              <a:t>sed</a:t>
            </a:r>
            <a:r>
              <a:rPr lang="en-US" dirty="0"/>
              <a:t> </a:t>
            </a:r>
            <a:r>
              <a:rPr lang="en-US" dirty="0" err="1"/>
              <a:t>ultrices</a:t>
            </a:r>
            <a:r>
              <a:rPr lang="en-US" dirty="0"/>
              <a:t> </a:t>
            </a:r>
            <a:r>
              <a:rPr lang="en-US" dirty="0" err="1"/>
              <a:t>nunc</a:t>
            </a:r>
            <a:r>
              <a:rPr lang="en-US" dirty="0"/>
              <a:t>. </a:t>
            </a:r>
          </a:p>
          <a:p>
            <a:pPr lvl="0"/>
            <a:endParaRPr lang="en-US" dirty="0"/>
          </a:p>
          <a:p>
            <a:pPr lvl="0"/>
            <a:r>
              <a:rPr lang="en-US" dirty="0" err="1"/>
              <a:t>Suspendisse</a:t>
            </a:r>
            <a:r>
              <a:rPr lang="en-US" dirty="0"/>
              <a:t> </a:t>
            </a:r>
            <a:r>
              <a:rPr lang="en-US" dirty="0" err="1"/>
              <a:t>potenti</a:t>
            </a:r>
            <a:r>
              <a:rPr lang="en-US" dirty="0"/>
              <a:t>. </a:t>
            </a:r>
            <a:r>
              <a:rPr lang="en-US" dirty="0" err="1"/>
              <a:t>Vestibulum</a:t>
            </a:r>
            <a:r>
              <a:rPr lang="en-US" dirty="0"/>
              <a:t> </a:t>
            </a:r>
            <a:r>
              <a:rPr lang="en-US" dirty="0" err="1"/>
              <a:t>egestas</a:t>
            </a:r>
            <a:r>
              <a:rPr lang="en-US" dirty="0"/>
              <a:t> </a:t>
            </a:r>
            <a:r>
              <a:rPr lang="en-US" dirty="0" err="1"/>
              <a:t>massa</a:t>
            </a:r>
            <a:r>
              <a:rPr lang="en-US" dirty="0"/>
              <a:t> </a:t>
            </a:r>
            <a:r>
              <a:rPr lang="en-US" dirty="0" err="1"/>
              <a:t>vel</a:t>
            </a:r>
            <a:r>
              <a:rPr lang="en-US" dirty="0"/>
              <a:t> </a:t>
            </a:r>
            <a:r>
              <a:rPr lang="en-US" dirty="0" err="1"/>
              <a:t>sapien</a:t>
            </a:r>
            <a:r>
              <a:rPr lang="en-US" dirty="0"/>
              <a:t> </a:t>
            </a:r>
            <a:r>
              <a:rPr lang="en-US" dirty="0" err="1"/>
              <a:t>dapibus</a:t>
            </a:r>
            <a:r>
              <a:rPr lang="en-US" dirty="0"/>
              <a:t> </a:t>
            </a:r>
            <a:r>
              <a:rPr lang="en-US" dirty="0" err="1"/>
              <a:t>tristique</a:t>
            </a:r>
            <a:r>
              <a:rPr lang="en-US" dirty="0"/>
              <a:t>. </a:t>
            </a:r>
            <a:r>
              <a:rPr lang="en-US" dirty="0" err="1"/>
              <a:t>Vivamus</a:t>
            </a:r>
            <a:r>
              <a:rPr lang="en-US" dirty="0"/>
              <a:t> </a:t>
            </a:r>
            <a:r>
              <a:rPr lang="en-US" dirty="0" err="1"/>
              <a:t>placerat</a:t>
            </a:r>
            <a:r>
              <a:rPr lang="en-US" dirty="0"/>
              <a:t> </a:t>
            </a:r>
            <a:r>
              <a:rPr lang="en-US" dirty="0" err="1"/>
              <a:t>consectetur</a:t>
            </a:r>
            <a:r>
              <a:rPr lang="en-US" dirty="0"/>
              <a:t> </a:t>
            </a:r>
            <a:r>
              <a:rPr lang="en-US" dirty="0" err="1"/>
              <a:t>urna</a:t>
            </a:r>
            <a:r>
              <a:rPr lang="en-US" dirty="0"/>
              <a:t>, </a:t>
            </a:r>
            <a:r>
              <a:rPr lang="en-US" dirty="0" err="1"/>
              <a:t>vel</a:t>
            </a:r>
            <a:r>
              <a:rPr lang="en-US" dirty="0"/>
              <a:t> dictum </a:t>
            </a:r>
            <a:r>
              <a:rPr lang="en-US" dirty="0" err="1"/>
              <a:t>nisl</a:t>
            </a:r>
            <a:r>
              <a:rPr lang="en-US" dirty="0"/>
              <a:t> </a:t>
            </a:r>
            <a:r>
              <a:rPr lang="en-US" dirty="0" err="1"/>
              <a:t>accumsan</a:t>
            </a:r>
            <a:r>
              <a:rPr lang="en-US" dirty="0"/>
              <a:t> ac. </a:t>
            </a:r>
            <a:r>
              <a:rPr lang="en-US" dirty="0" err="1"/>
              <a:t>Quisque</a:t>
            </a:r>
            <a:r>
              <a:rPr lang="en-US" dirty="0"/>
              <a:t> </a:t>
            </a:r>
            <a:r>
              <a:rPr lang="en-US" dirty="0" err="1"/>
              <a:t>eget</a:t>
            </a:r>
            <a:r>
              <a:rPr lang="en-US" dirty="0"/>
              <a:t> </a:t>
            </a:r>
            <a:r>
              <a:rPr lang="en-US" dirty="0" err="1"/>
              <a:t>nunc</a:t>
            </a:r>
            <a:r>
              <a:rPr lang="en-US" dirty="0"/>
              <a:t> ac </a:t>
            </a:r>
            <a:r>
              <a:rPr lang="en-US" dirty="0" err="1"/>
              <a:t>tortor</a:t>
            </a:r>
            <a:r>
              <a:rPr lang="en-US" dirty="0"/>
              <a:t> </a:t>
            </a:r>
            <a:r>
              <a:rPr lang="en-US" dirty="0" err="1"/>
              <a:t>blandit</a:t>
            </a:r>
            <a:r>
              <a:rPr lang="en-US" dirty="0"/>
              <a:t> </a:t>
            </a:r>
            <a:r>
              <a:rPr lang="en-US" dirty="0" err="1"/>
              <a:t>commodo</a:t>
            </a:r>
            <a:r>
              <a:rPr lang="en-US" dirty="0"/>
              <a:t> in </a:t>
            </a:r>
            <a:r>
              <a:rPr lang="en-US" dirty="0" err="1"/>
              <a:t>sed</a:t>
            </a:r>
            <a:r>
              <a:rPr lang="en-US" dirty="0"/>
              <a:t> </a:t>
            </a:r>
            <a:r>
              <a:rPr lang="en-US" dirty="0" err="1"/>
              <a:t>massa</a:t>
            </a:r>
            <a:r>
              <a:rPr lang="en-US" dirty="0"/>
              <a:t>. </a:t>
            </a:r>
            <a:r>
              <a:rPr lang="en-US" dirty="0" err="1"/>
              <a:t>Morbi</a:t>
            </a:r>
            <a:r>
              <a:rPr lang="en-US" dirty="0"/>
              <a:t> </a:t>
            </a:r>
            <a:r>
              <a:rPr lang="en-US" dirty="0" err="1"/>
              <a:t>iaculis</a:t>
            </a:r>
            <a:r>
              <a:rPr lang="en-US" dirty="0"/>
              <a:t> </a:t>
            </a:r>
            <a:r>
              <a:rPr lang="en-US" dirty="0" err="1"/>
              <a:t>purus</a:t>
            </a:r>
            <a:r>
              <a:rPr lang="en-US" dirty="0"/>
              <a:t> </a:t>
            </a:r>
            <a:r>
              <a:rPr lang="en-US" dirty="0" err="1"/>
              <a:t>quis</a:t>
            </a:r>
            <a:r>
              <a:rPr lang="en-US" dirty="0"/>
              <a:t> </a:t>
            </a:r>
            <a:r>
              <a:rPr lang="en-US" dirty="0" err="1"/>
              <a:t>enim</a:t>
            </a:r>
            <a:r>
              <a:rPr lang="en-US" dirty="0"/>
              <a:t> </a:t>
            </a:r>
            <a:r>
              <a:rPr lang="en-US" dirty="0" err="1"/>
              <a:t>ultrices</a:t>
            </a:r>
            <a:r>
              <a:rPr lang="en-US" dirty="0"/>
              <a:t>, id </a:t>
            </a:r>
            <a:r>
              <a:rPr lang="en-US" dirty="0" err="1"/>
              <a:t>scelerisque</a:t>
            </a:r>
            <a:r>
              <a:rPr lang="en-US" dirty="0"/>
              <a:t> </a:t>
            </a:r>
            <a:r>
              <a:rPr lang="en-US" dirty="0" err="1"/>
              <a:t>sapien</a:t>
            </a:r>
            <a:r>
              <a:rPr lang="en-US" dirty="0"/>
              <a:t> </a:t>
            </a:r>
            <a:r>
              <a:rPr lang="en-US" dirty="0" err="1"/>
              <a:t>malesuada</a:t>
            </a:r>
            <a:r>
              <a:rPr lang="en-US" dirty="0"/>
              <a:t>. Nunc </a:t>
            </a:r>
            <a:r>
              <a:rPr lang="en-US" dirty="0" err="1"/>
              <a:t>auctor</a:t>
            </a:r>
            <a:r>
              <a:rPr lang="en-US" dirty="0"/>
              <a:t> </a:t>
            </a:r>
            <a:r>
              <a:rPr lang="en-US" dirty="0" err="1"/>
              <a:t>urna</a:t>
            </a:r>
            <a:r>
              <a:rPr lang="en-US" dirty="0"/>
              <a:t> </a:t>
            </a:r>
            <a:r>
              <a:rPr lang="en-US" dirty="0" err="1"/>
              <a:t>iaculis</a:t>
            </a:r>
            <a:r>
              <a:rPr lang="en-US" dirty="0"/>
              <a:t> </a:t>
            </a:r>
            <a:r>
              <a:rPr lang="en-US" dirty="0" err="1"/>
              <a:t>enim</a:t>
            </a:r>
            <a:r>
              <a:rPr lang="en-US" dirty="0"/>
              <a:t> </a:t>
            </a:r>
            <a:r>
              <a:rPr lang="en-US" dirty="0" err="1"/>
              <a:t>fringilla</a:t>
            </a:r>
            <a:r>
              <a:rPr lang="en-US" dirty="0"/>
              <a:t> gravida. </a:t>
            </a:r>
            <a:r>
              <a:rPr lang="en-US" dirty="0" err="1"/>
              <a:t>Curabitur</a:t>
            </a:r>
            <a:r>
              <a:rPr lang="en-US" dirty="0"/>
              <a:t> </a:t>
            </a:r>
            <a:r>
              <a:rPr lang="en-US" dirty="0" err="1"/>
              <a:t>ut</a:t>
            </a:r>
            <a:r>
              <a:rPr lang="en-US" dirty="0"/>
              <a:t> </a:t>
            </a:r>
            <a:r>
              <a:rPr lang="en-US" dirty="0" err="1"/>
              <a:t>augue</a:t>
            </a:r>
            <a:r>
              <a:rPr lang="en-US" dirty="0"/>
              <a:t> </a:t>
            </a:r>
            <a:r>
              <a:rPr lang="en-US" dirty="0" err="1"/>
              <a:t>malesuada</a:t>
            </a:r>
            <a:r>
              <a:rPr lang="en-US" dirty="0"/>
              <a:t>, </a:t>
            </a:r>
            <a:r>
              <a:rPr lang="en-US" dirty="0" err="1"/>
              <a:t>molestie</a:t>
            </a:r>
            <a:r>
              <a:rPr lang="en-US" dirty="0"/>
              <a:t> </a:t>
            </a:r>
            <a:r>
              <a:rPr lang="en-US" dirty="0" err="1"/>
              <a:t>arcu</a:t>
            </a:r>
            <a:r>
              <a:rPr lang="en-US" dirty="0"/>
              <a:t> vitae, </a:t>
            </a:r>
            <a:r>
              <a:rPr lang="en-US" dirty="0" err="1"/>
              <a:t>consectetur</a:t>
            </a:r>
            <a:r>
              <a:rPr lang="en-US" dirty="0"/>
              <a:t> </a:t>
            </a:r>
            <a:r>
              <a:rPr lang="en-US" dirty="0" err="1"/>
              <a:t>leo</a:t>
            </a:r>
            <a:r>
              <a:rPr lang="en-US" dirty="0"/>
              <a:t>. </a:t>
            </a:r>
            <a:r>
              <a:rPr lang="en-US" dirty="0" err="1"/>
              <a:t>Sed</a:t>
            </a:r>
            <a:r>
              <a:rPr lang="en-US" dirty="0"/>
              <a:t> sit </a:t>
            </a:r>
            <a:r>
              <a:rPr lang="en-US" dirty="0" err="1"/>
              <a:t>amet</a:t>
            </a:r>
            <a:r>
              <a:rPr lang="en-US" dirty="0"/>
              <a:t> </a:t>
            </a:r>
            <a:r>
              <a:rPr lang="en-US" dirty="0" err="1"/>
              <a:t>ultrices</a:t>
            </a:r>
            <a:r>
              <a:rPr lang="en-US" dirty="0"/>
              <a:t> </a:t>
            </a:r>
            <a:r>
              <a:rPr lang="en-US" dirty="0" err="1"/>
              <a:t>metus</a:t>
            </a:r>
            <a:r>
              <a:rPr lang="en-US" dirty="0"/>
              <a:t>, </a:t>
            </a:r>
            <a:r>
              <a:rPr lang="en-US" dirty="0" err="1"/>
              <a:t>sed</a:t>
            </a:r>
            <a:r>
              <a:rPr lang="en-US" dirty="0"/>
              <a:t> </a:t>
            </a:r>
            <a:r>
              <a:rPr lang="en-US" dirty="0" err="1"/>
              <a:t>ultrices</a:t>
            </a:r>
            <a:r>
              <a:rPr lang="en-US" dirty="0"/>
              <a:t> </a:t>
            </a:r>
            <a:r>
              <a:rPr lang="en-US" dirty="0" err="1"/>
              <a:t>nunc</a:t>
            </a:r>
            <a:r>
              <a:rPr lang="en-US" dirty="0"/>
              <a:t>. 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arcu</a:t>
            </a:r>
            <a:r>
              <a:rPr lang="en-US" dirty="0"/>
              <a:t> vitae. </a:t>
            </a:r>
          </a:p>
          <a:p>
            <a:pPr lvl="0"/>
            <a:endParaRPr lang="en-US" dirty="0"/>
          </a:p>
        </p:txBody>
      </p:sp>
    </p:spTree>
    <p:extLst>
      <p:ext uri="{BB962C8B-B14F-4D97-AF65-F5344CB8AC3E}">
        <p14:creationId xmlns:p14="http://schemas.microsoft.com/office/powerpoint/2010/main" val="128387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957790"/>
            <a:ext cx="2212142" cy="2457763"/>
          </a:xfrm>
          <a:prstGeom prst="rect">
            <a:avLst/>
          </a:prstGeom>
        </p:spPr>
        <p:txBody>
          <a:bodyPr anchor="t" anchorCtr="0">
            <a:noAutofit/>
          </a:bodyPr>
          <a:lstStyle>
            <a:lvl1pPr>
              <a:lnSpc>
                <a:spcPct val="80000"/>
              </a:lnSpc>
              <a:defRPr sz="3000" b="1" i="0">
                <a:latin typeface="Verdana" charset="0"/>
                <a:ea typeface="Verdana" charset="0"/>
                <a:cs typeface="Verdana" charset="0"/>
              </a:defRPr>
            </a:lvl1pPr>
          </a:lstStyle>
          <a:p>
            <a:r>
              <a:rPr lang="en-US" dirty="0"/>
              <a:t>More</a:t>
            </a:r>
            <a:br>
              <a:rPr lang="en-US" dirty="0"/>
            </a:br>
            <a:r>
              <a:rPr lang="en-US" dirty="0"/>
              <a:t>Than </a:t>
            </a:r>
            <a:br>
              <a:rPr lang="en-US" dirty="0"/>
            </a:br>
            <a:r>
              <a:rPr lang="en-US" dirty="0"/>
              <a:t>A Quick</a:t>
            </a:r>
            <a:br>
              <a:rPr lang="en-US" dirty="0"/>
            </a:br>
            <a:r>
              <a:rPr lang="en-US" dirty="0"/>
              <a:t>Fix</a:t>
            </a:r>
          </a:p>
        </p:txBody>
      </p:sp>
      <p:sp>
        <p:nvSpPr>
          <p:cNvPr id="14"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2" name="Text Placeholder 2"/>
          <p:cNvSpPr>
            <a:spLocks noGrp="1"/>
          </p:cNvSpPr>
          <p:nvPr>
            <p:ph type="body" idx="1" hasCustomPrompt="1"/>
          </p:nvPr>
        </p:nvSpPr>
        <p:spPr>
          <a:xfrm>
            <a:off x="2958353" y="957786"/>
            <a:ext cx="5556998" cy="4817236"/>
          </a:xfrm>
          <a:prstGeom prst="rect">
            <a:avLst/>
          </a:prstGeom>
        </p:spPr>
        <p:txBody>
          <a:bodyPr>
            <a:normAutofit/>
          </a:bodyPr>
          <a:lstStyle>
            <a:lvl1pPr marL="171450" indent="-171450">
              <a:lnSpc>
                <a:spcPct val="150000"/>
              </a:lnSpc>
              <a:spcBef>
                <a:spcPts val="0"/>
              </a:spcBef>
              <a:buFont typeface="Arial" charset="0"/>
              <a:buChar char="•"/>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Igendaerat</a:t>
            </a:r>
            <a:r>
              <a:rPr lang="en-US" dirty="0"/>
              <a:t> as </a:t>
            </a:r>
            <a:r>
              <a:rPr lang="en-US" dirty="0" err="1"/>
              <a:t>porpossin</a:t>
            </a:r>
            <a:r>
              <a:rPr lang="en-US" dirty="0"/>
              <a:t> con </a:t>
            </a:r>
            <a:r>
              <a:rPr lang="en-US" dirty="0" err="1"/>
              <a:t>pe</a:t>
            </a:r>
            <a:r>
              <a:rPr lang="en-US" dirty="0"/>
              <a:t> sim </a:t>
            </a:r>
            <a:r>
              <a:rPr lang="en-US" dirty="0" err="1"/>
              <a:t>Bereptatur</a:t>
            </a:r>
            <a:r>
              <a:rPr lang="en-US" dirty="0"/>
              <a:t> re </a:t>
            </a:r>
            <a:r>
              <a:rPr lang="en-US" dirty="0" err="1"/>
              <a:t>sinctorio</a:t>
            </a:r>
            <a:r>
              <a:rPr lang="en-US" dirty="0"/>
              <a:t>.</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endParaRPr lang="en-US" dirty="0"/>
          </a:p>
          <a:p>
            <a:pPr lvl="0"/>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a:t>
            </a:r>
            <a:r>
              <a:rPr lang="en-US" dirty="0" err="1"/>
              <a:t>sitis</a:t>
            </a:r>
            <a:r>
              <a:rPr lang="en-US" dirty="0"/>
              <a:t> </a:t>
            </a:r>
            <a:r>
              <a:rPr lang="en-US" dirty="0" err="1"/>
              <a:t>mosanim</a:t>
            </a:r>
            <a:endParaRPr lang="en-US" dirty="0"/>
          </a:p>
          <a:p>
            <a:pPr lvl="0"/>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estorise</a:t>
            </a:r>
            <a:r>
              <a:rPr lang="en-US" dirty="0"/>
              <a:t> </a:t>
            </a:r>
            <a:r>
              <a:rPr lang="en-US" dirty="0" err="1"/>
              <a:t>saerum</a:t>
            </a:r>
            <a:r>
              <a:rPr lang="en-US" dirty="0"/>
              <a:t> qui </a:t>
            </a:r>
            <a:r>
              <a:rPr lang="en-US" dirty="0" err="1"/>
              <a:t>offic</a:t>
            </a:r>
            <a:endParaRPr lang="en-US" dirty="0"/>
          </a:p>
          <a:p>
            <a:r>
              <a:rPr lang="en-US" dirty="0" err="1"/>
              <a:t>Nullam</a:t>
            </a:r>
            <a:r>
              <a:rPr lang="en-US" dirty="0"/>
              <a:t> </a:t>
            </a:r>
            <a:r>
              <a:rPr lang="en-US" dirty="0" err="1"/>
              <a:t>varius</a:t>
            </a:r>
            <a:r>
              <a:rPr lang="en-US" dirty="0"/>
              <a:t> </a:t>
            </a:r>
            <a:r>
              <a:rPr lang="en-US" dirty="0" err="1"/>
              <a:t>turpis</a:t>
            </a:r>
            <a:r>
              <a:rPr lang="en-US" dirty="0"/>
              <a:t> </a:t>
            </a:r>
            <a:r>
              <a:rPr lang="en-US" dirty="0" err="1"/>
              <a:t>nec</a:t>
            </a:r>
            <a:r>
              <a:rPr lang="en-US" dirty="0"/>
              <a:t> ipsum </a:t>
            </a:r>
            <a:r>
              <a:rPr lang="en-US" dirty="0" err="1"/>
              <a:t>iaculis</a:t>
            </a:r>
            <a:r>
              <a:rPr lang="en-US" dirty="0"/>
              <a:t> porta.</a:t>
            </a:r>
          </a:p>
          <a:p>
            <a:r>
              <a:rPr lang="en-US" dirty="0" err="1"/>
              <a:t>Sed</a:t>
            </a:r>
            <a:r>
              <a:rPr lang="en-US" dirty="0"/>
              <a:t> id ex </a:t>
            </a:r>
            <a:r>
              <a:rPr lang="en-US" dirty="0" err="1"/>
              <a:t>quis</a:t>
            </a:r>
            <a:r>
              <a:rPr lang="en-US" dirty="0"/>
              <a:t> ipsum </a:t>
            </a:r>
            <a:r>
              <a:rPr lang="en-US" dirty="0" err="1"/>
              <a:t>vehicula</a:t>
            </a:r>
            <a:r>
              <a:rPr lang="en-US" dirty="0"/>
              <a:t> </a:t>
            </a:r>
            <a:r>
              <a:rPr lang="en-US" dirty="0" err="1"/>
              <a:t>scelerisque</a:t>
            </a:r>
            <a:r>
              <a:rPr lang="en-US" dirty="0"/>
              <a:t>.</a:t>
            </a:r>
          </a:p>
          <a:p>
            <a:r>
              <a:rPr lang="en-US" dirty="0" err="1"/>
              <a:t>Duis</a:t>
            </a:r>
            <a:r>
              <a:rPr lang="en-US" dirty="0"/>
              <a:t> </a:t>
            </a:r>
            <a:r>
              <a:rPr lang="en-US" dirty="0" err="1"/>
              <a:t>efficitur</a:t>
            </a:r>
            <a:r>
              <a:rPr lang="en-US" dirty="0"/>
              <a:t> </a:t>
            </a:r>
            <a:r>
              <a:rPr lang="en-US" dirty="0" err="1"/>
              <a:t>diam</a:t>
            </a:r>
            <a:r>
              <a:rPr lang="en-US" dirty="0"/>
              <a:t> id </a:t>
            </a:r>
            <a:r>
              <a:rPr lang="en-US" dirty="0" err="1"/>
              <a:t>vehicula</a:t>
            </a:r>
            <a:r>
              <a:rPr lang="en-US" dirty="0"/>
              <a:t> </a:t>
            </a:r>
            <a:r>
              <a:rPr lang="en-US" dirty="0" err="1"/>
              <a:t>lacinia</a:t>
            </a:r>
            <a:r>
              <a:rPr lang="en-US" dirty="0"/>
              <a:t>.</a:t>
            </a:r>
          </a:p>
          <a:p>
            <a:r>
              <a:rPr lang="en-US" dirty="0"/>
              <a:t>Integer </a:t>
            </a:r>
            <a:r>
              <a:rPr lang="en-US" dirty="0" err="1"/>
              <a:t>sed</a:t>
            </a:r>
            <a:r>
              <a:rPr lang="en-US" dirty="0"/>
              <a:t> </a:t>
            </a:r>
            <a:r>
              <a:rPr lang="en-US" dirty="0" err="1"/>
              <a:t>nulla</a:t>
            </a:r>
            <a:r>
              <a:rPr lang="en-US" dirty="0"/>
              <a:t> </a:t>
            </a:r>
            <a:r>
              <a:rPr lang="en-US" dirty="0" err="1"/>
              <a:t>nec</a:t>
            </a:r>
            <a:r>
              <a:rPr lang="en-US" dirty="0"/>
              <a:t> </a:t>
            </a:r>
            <a:r>
              <a:rPr lang="en-US" dirty="0" err="1"/>
              <a:t>sem</a:t>
            </a:r>
            <a:r>
              <a:rPr lang="en-US" dirty="0"/>
              <a:t> </a:t>
            </a:r>
            <a:r>
              <a:rPr lang="en-US" dirty="0" err="1"/>
              <a:t>aliquam</a:t>
            </a:r>
            <a:r>
              <a:rPr lang="en-US" dirty="0"/>
              <a:t> </a:t>
            </a:r>
            <a:r>
              <a:rPr lang="en-US" dirty="0" err="1"/>
              <a:t>efficitur</a:t>
            </a:r>
            <a:r>
              <a:rPr lang="en-US" dirty="0"/>
              <a:t>.</a:t>
            </a:r>
          </a:p>
          <a:p>
            <a:r>
              <a:rPr lang="en-US" dirty="0" err="1"/>
              <a:t>Aliquam</a:t>
            </a:r>
            <a:r>
              <a:rPr lang="en-US" dirty="0"/>
              <a:t> ac </a:t>
            </a:r>
            <a:r>
              <a:rPr lang="en-US" dirty="0" err="1"/>
              <a:t>orci</a:t>
            </a:r>
            <a:r>
              <a:rPr lang="en-US" dirty="0"/>
              <a:t> </a:t>
            </a:r>
            <a:r>
              <a:rPr lang="en-US" dirty="0" err="1"/>
              <a:t>vehicula</a:t>
            </a:r>
            <a:r>
              <a:rPr lang="en-US" dirty="0"/>
              <a:t>, </a:t>
            </a:r>
            <a:r>
              <a:rPr lang="en-US" dirty="0" err="1"/>
              <a:t>condimentum</a:t>
            </a:r>
            <a:r>
              <a:rPr lang="en-US" dirty="0"/>
              <a:t> dui sit </a:t>
            </a:r>
            <a:r>
              <a:rPr lang="en-US" dirty="0" err="1"/>
              <a:t>amet</a:t>
            </a:r>
            <a:r>
              <a:rPr lang="en-US" dirty="0"/>
              <a:t>, </a:t>
            </a:r>
            <a:r>
              <a:rPr lang="en-US" dirty="0" err="1"/>
              <a:t>tincidunt</a:t>
            </a:r>
            <a:r>
              <a:rPr lang="en-US" dirty="0"/>
              <a:t> </a:t>
            </a:r>
            <a:r>
              <a:rPr lang="en-US" dirty="0" err="1"/>
              <a:t>tortor</a:t>
            </a:r>
            <a:r>
              <a:rPr lang="en-US" dirty="0"/>
              <a:t>.</a:t>
            </a:r>
          </a:p>
          <a:p>
            <a:r>
              <a:rPr lang="en-US" dirty="0" err="1"/>
              <a:t>Nulla</a:t>
            </a:r>
            <a:r>
              <a:rPr lang="en-US" dirty="0"/>
              <a:t> semper libero non </a:t>
            </a:r>
            <a:r>
              <a:rPr lang="en-US" dirty="0" err="1"/>
              <a:t>justo</a:t>
            </a:r>
            <a:r>
              <a:rPr lang="en-US" dirty="0"/>
              <a:t> </a:t>
            </a:r>
            <a:r>
              <a:rPr lang="en-US" dirty="0" err="1"/>
              <a:t>scelerisque</a:t>
            </a:r>
            <a:r>
              <a:rPr lang="en-US" dirty="0"/>
              <a:t> </a:t>
            </a:r>
            <a:r>
              <a:rPr lang="en-US" dirty="0" err="1"/>
              <a:t>aliquam</a:t>
            </a:r>
            <a:r>
              <a:rPr lang="en-US" dirty="0"/>
              <a:t>.</a:t>
            </a:r>
          </a:p>
          <a:p>
            <a:r>
              <a:rPr lang="en-US" dirty="0"/>
              <a:t>In et </a:t>
            </a:r>
            <a:r>
              <a:rPr lang="en-US" dirty="0" err="1"/>
              <a:t>nibh</a:t>
            </a:r>
            <a:r>
              <a:rPr lang="en-US" dirty="0"/>
              <a:t> </a:t>
            </a:r>
            <a:r>
              <a:rPr lang="en-US" dirty="0" err="1"/>
              <a:t>eu</a:t>
            </a:r>
            <a:r>
              <a:rPr lang="en-US" dirty="0"/>
              <a:t> </a:t>
            </a:r>
            <a:r>
              <a:rPr lang="en-US" dirty="0" err="1"/>
              <a:t>massa</a:t>
            </a:r>
            <a:r>
              <a:rPr lang="en-US" dirty="0"/>
              <a:t> gravida </a:t>
            </a:r>
            <a:r>
              <a:rPr lang="en-US" dirty="0" err="1"/>
              <a:t>pulvinar</a:t>
            </a:r>
            <a:r>
              <a:rPr lang="en-US" dirty="0"/>
              <a:t>.</a:t>
            </a:r>
          </a:p>
          <a:p>
            <a:r>
              <a:rPr lang="en-US" dirty="0" err="1"/>
              <a:t>Suspendisse</a:t>
            </a:r>
            <a:r>
              <a:rPr lang="en-US" dirty="0"/>
              <a:t> </a:t>
            </a:r>
            <a:r>
              <a:rPr lang="en-US" dirty="0" err="1"/>
              <a:t>dapibus</a:t>
            </a:r>
            <a:r>
              <a:rPr lang="en-US" dirty="0"/>
              <a:t> </a:t>
            </a:r>
            <a:r>
              <a:rPr lang="en-US" dirty="0" err="1"/>
              <a:t>tellus</a:t>
            </a:r>
            <a:r>
              <a:rPr lang="en-US" dirty="0"/>
              <a:t> </a:t>
            </a:r>
            <a:r>
              <a:rPr lang="en-US" dirty="0" err="1"/>
              <a:t>quis</a:t>
            </a:r>
            <a:r>
              <a:rPr lang="en-US" dirty="0"/>
              <a:t> </a:t>
            </a:r>
            <a:r>
              <a:rPr lang="en-US" dirty="0" err="1"/>
              <a:t>odio</a:t>
            </a:r>
            <a:r>
              <a:rPr lang="en-US" dirty="0"/>
              <a:t> maximus </a:t>
            </a:r>
            <a:r>
              <a:rPr lang="en-US" dirty="0" err="1"/>
              <a:t>varius</a:t>
            </a:r>
            <a:r>
              <a:rPr lang="en-US" dirty="0"/>
              <a:t>.</a:t>
            </a:r>
          </a:p>
          <a:p>
            <a:r>
              <a:rPr lang="en-US" dirty="0" err="1"/>
              <a:t>Nullam</a:t>
            </a:r>
            <a:r>
              <a:rPr lang="en-US" dirty="0"/>
              <a:t> </a:t>
            </a:r>
            <a:r>
              <a:rPr lang="en-US" dirty="0" err="1"/>
              <a:t>vel</a:t>
            </a:r>
            <a:r>
              <a:rPr lang="en-US" dirty="0"/>
              <a:t> dolor </a:t>
            </a:r>
            <a:r>
              <a:rPr lang="en-US" dirty="0" err="1"/>
              <a:t>eget</a:t>
            </a:r>
            <a:r>
              <a:rPr lang="en-US" dirty="0"/>
              <a:t> </a:t>
            </a:r>
            <a:r>
              <a:rPr lang="en-US" dirty="0" err="1"/>
              <a:t>nunc</a:t>
            </a:r>
            <a:r>
              <a:rPr lang="en-US" dirty="0"/>
              <a:t> </a:t>
            </a:r>
            <a:r>
              <a:rPr lang="en-US" dirty="0" err="1"/>
              <a:t>interdum</a:t>
            </a:r>
            <a:r>
              <a:rPr lang="en-US" dirty="0"/>
              <a:t> </a:t>
            </a:r>
            <a:r>
              <a:rPr lang="en-US" dirty="0" err="1"/>
              <a:t>ornare</a:t>
            </a:r>
            <a:r>
              <a:rPr lang="en-US" dirty="0"/>
              <a:t>.</a:t>
            </a:r>
          </a:p>
          <a:p>
            <a:r>
              <a:rPr lang="en-US" dirty="0" err="1"/>
              <a:t>Sed</a:t>
            </a:r>
            <a:r>
              <a:rPr lang="en-US" dirty="0"/>
              <a:t> </a:t>
            </a:r>
            <a:r>
              <a:rPr lang="en-US" dirty="0" err="1"/>
              <a:t>feugiat</a:t>
            </a:r>
            <a:r>
              <a:rPr lang="en-US" dirty="0"/>
              <a:t> </a:t>
            </a:r>
            <a:r>
              <a:rPr lang="en-US" dirty="0" err="1"/>
              <a:t>velit</a:t>
            </a:r>
            <a:r>
              <a:rPr lang="en-US" dirty="0"/>
              <a:t> vitae </a:t>
            </a:r>
            <a:r>
              <a:rPr lang="en-US" dirty="0" err="1"/>
              <a:t>posuere</a:t>
            </a:r>
            <a:r>
              <a:rPr lang="en-US" dirty="0"/>
              <a:t> </a:t>
            </a:r>
            <a:r>
              <a:rPr lang="en-US" dirty="0" err="1"/>
              <a:t>efficitur</a:t>
            </a:r>
            <a:r>
              <a:rPr lang="en-US" dirty="0"/>
              <a:t>.</a:t>
            </a:r>
          </a:p>
          <a:p>
            <a:endParaRPr lang="en-US" dirty="0"/>
          </a:p>
          <a:p>
            <a:pPr lvl="0"/>
            <a:endParaRPr lang="en-US" dirty="0"/>
          </a:p>
        </p:txBody>
      </p:sp>
    </p:spTree>
    <p:extLst>
      <p:ext uri="{BB962C8B-B14F-4D97-AF65-F5344CB8AC3E}">
        <p14:creationId xmlns:p14="http://schemas.microsoft.com/office/powerpoint/2010/main" val="123423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U Centered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3016" y="908553"/>
            <a:ext cx="6612962" cy="1134234"/>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a:t>More Than A Quick Fix</a:t>
            </a:r>
          </a:p>
        </p:txBody>
      </p:sp>
      <p:sp>
        <p:nvSpPr>
          <p:cNvPr id="10"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2" name="Text Placeholder 2"/>
          <p:cNvSpPr>
            <a:spLocks noGrp="1"/>
          </p:cNvSpPr>
          <p:nvPr>
            <p:ph type="body" idx="1" hasCustomPrompt="1"/>
          </p:nvPr>
        </p:nvSpPr>
        <p:spPr>
          <a:xfrm>
            <a:off x="1236630" y="2141906"/>
            <a:ext cx="6609348" cy="3633116"/>
          </a:xfrm>
          <a:prstGeom prst="rect">
            <a:avLst/>
          </a:prstGeom>
        </p:spPr>
        <p:txBody>
          <a:bodyPr>
            <a:normAutofit/>
          </a:bodyPr>
          <a:lstStyle>
            <a:lvl1pPr marL="171450" indent="-171450">
              <a:lnSpc>
                <a:spcPct val="150000"/>
              </a:lnSpc>
              <a:spcBef>
                <a:spcPts val="0"/>
              </a:spcBef>
              <a:buFont typeface="Arial" charset="0"/>
              <a:buChar char="•"/>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Igendaerat</a:t>
            </a:r>
            <a:r>
              <a:rPr lang="en-US" dirty="0"/>
              <a:t> as </a:t>
            </a:r>
            <a:r>
              <a:rPr lang="en-US" dirty="0" err="1"/>
              <a:t>porpossin</a:t>
            </a:r>
            <a:r>
              <a:rPr lang="en-US" dirty="0"/>
              <a:t> con </a:t>
            </a:r>
            <a:r>
              <a:rPr lang="en-US" dirty="0" err="1"/>
              <a:t>pe</a:t>
            </a:r>
            <a:r>
              <a:rPr lang="en-US" dirty="0"/>
              <a:t> sim </a:t>
            </a:r>
            <a:r>
              <a:rPr lang="en-US" dirty="0" err="1"/>
              <a:t>Bereptatur</a:t>
            </a:r>
            <a:r>
              <a:rPr lang="en-US" dirty="0"/>
              <a:t> re </a:t>
            </a:r>
            <a:r>
              <a:rPr lang="en-US" dirty="0" err="1"/>
              <a:t>sinctorio</a:t>
            </a:r>
            <a:r>
              <a:rPr lang="en-US" dirty="0"/>
              <a:t>.</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endParaRPr lang="en-US" dirty="0"/>
          </a:p>
          <a:p>
            <a:pPr lvl="0"/>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a:t>
            </a:r>
            <a:r>
              <a:rPr lang="en-US" dirty="0" err="1"/>
              <a:t>sitis</a:t>
            </a:r>
            <a:r>
              <a:rPr lang="en-US" dirty="0"/>
              <a:t> </a:t>
            </a:r>
            <a:r>
              <a:rPr lang="en-US" dirty="0" err="1"/>
              <a:t>mosanim</a:t>
            </a:r>
            <a:endParaRPr lang="en-US" dirty="0"/>
          </a:p>
          <a:p>
            <a:pPr lvl="0"/>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estorise</a:t>
            </a:r>
            <a:r>
              <a:rPr lang="en-US" dirty="0"/>
              <a:t> </a:t>
            </a:r>
            <a:r>
              <a:rPr lang="en-US" dirty="0" err="1"/>
              <a:t>saerum</a:t>
            </a:r>
            <a:r>
              <a:rPr lang="en-US" dirty="0"/>
              <a:t> qui </a:t>
            </a:r>
            <a:r>
              <a:rPr lang="en-US" dirty="0" err="1"/>
              <a:t>offic</a:t>
            </a:r>
            <a:endParaRPr lang="en-US" dirty="0"/>
          </a:p>
          <a:p>
            <a:r>
              <a:rPr lang="en-US" dirty="0" err="1"/>
              <a:t>Nullam</a:t>
            </a:r>
            <a:r>
              <a:rPr lang="en-US" dirty="0"/>
              <a:t> </a:t>
            </a:r>
            <a:r>
              <a:rPr lang="en-US" dirty="0" err="1"/>
              <a:t>varius</a:t>
            </a:r>
            <a:r>
              <a:rPr lang="en-US" dirty="0"/>
              <a:t> </a:t>
            </a:r>
            <a:r>
              <a:rPr lang="en-US" dirty="0" err="1"/>
              <a:t>turpis</a:t>
            </a:r>
            <a:r>
              <a:rPr lang="en-US" dirty="0"/>
              <a:t> </a:t>
            </a:r>
            <a:r>
              <a:rPr lang="en-US" dirty="0" err="1"/>
              <a:t>nec</a:t>
            </a:r>
            <a:r>
              <a:rPr lang="en-US" dirty="0"/>
              <a:t> ipsum </a:t>
            </a:r>
            <a:r>
              <a:rPr lang="en-US" dirty="0" err="1"/>
              <a:t>iaculis</a:t>
            </a:r>
            <a:r>
              <a:rPr lang="en-US" dirty="0"/>
              <a:t> porta.</a:t>
            </a:r>
          </a:p>
          <a:p>
            <a:r>
              <a:rPr lang="en-US" dirty="0" err="1"/>
              <a:t>Sed</a:t>
            </a:r>
            <a:r>
              <a:rPr lang="en-US" dirty="0"/>
              <a:t> id ex </a:t>
            </a:r>
            <a:r>
              <a:rPr lang="en-US" dirty="0" err="1"/>
              <a:t>quis</a:t>
            </a:r>
            <a:r>
              <a:rPr lang="en-US" dirty="0"/>
              <a:t> ipsum </a:t>
            </a:r>
            <a:r>
              <a:rPr lang="en-US" dirty="0" err="1"/>
              <a:t>vehicula</a:t>
            </a:r>
            <a:r>
              <a:rPr lang="en-US" dirty="0"/>
              <a:t> </a:t>
            </a:r>
            <a:r>
              <a:rPr lang="en-US" dirty="0" err="1"/>
              <a:t>scelerisque</a:t>
            </a:r>
            <a:r>
              <a:rPr lang="en-US" dirty="0"/>
              <a:t>.</a:t>
            </a:r>
          </a:p>
          <a:p>
            <a:r>
              <a:rPr lang="en-US" dirty="0" err="1"/>
              <a:t>Duis</a:t>
            </a:r>
            <a:r>
              <a:rPr lang="en-US" dirty="0"/>
              <a:t> </a:t>
            </a:r>
            <a:r>
              <a:rPr lang="en-US" dirty="0" err="1"/>
              <a:t>efficitur</a:t>
            </a:r>
            <a:r>
              <a:rPr lang="en-US" dirty="0"/>
              <a:t> </a:t>
            </a:r>
            <a:r>
              <a:rPr lang="en-US" dirty="0" err="1"/>
              <a:t>diam</a:t>
            </a:r>
            <a:r>
              <a:rPr lang="en-US" dirty="0"/>
              <a:t> id </a:t>
            </a:r>
            <a:r>
              <a:rPr lang="en-US" dirty="0" err="1"/>
              <a:t>vehicula</a:t>
            </a:r>
            <a:r>
              <a:rPr lang="en-US" dirty="0"/>
              <a:t> </a:t>
            </a:r>
            <a:r>
              <a:rPr lang="en-US" dirty="0" err="1"/>
              <a:t>lacinia</a:t>
            </a:r>
            <a:r>
              <a:rPr lang="en-US" dirty="0"/>
              <a:t>.</a:t>
            </a:r>
          </a:p>
          <a:p>
            <a:r>
              <a:rPr lang="en-US" dirty="0"/>
              <a:t>Integer </a:t>
            </a:r>
            <a:r>
              <a:rPr lang="en-US" dirty="0" err="1"/>
              <a:t>sed</a:t>
            </a:r>
            <a:r>
              <a:rPr lang="en-US" dirty="0"/>
              <a:t> </a:t>
            </a:r>
            <a:r>
              <a:rPr lang="en-US" dirty="0" err="1"/>
              <a:t>nulla</a:t>
            </a:r>
            <a:r>
              <a:rPr lang="en-US" dirty="0"/>
              <a:t> </a:t>
            </a:r>
            <a:r>
              <a:rPr lang="en-US" dirty="0" err="1"/>
              <a:t>nec</a:t>
            </a:r>
            <a:r>
              <a:rPr lang="en-US" dirty="0"/>
              <a:t> </a:t>
            </a:r>
            <a:r>
              <a:rPr lang="en-US" dirty="0" err="1"/>
              <a:t>sem</a:t>
            </a:r>
            <a:r>
              <a:rPr lang="en-US" dirty="0"/>
              <a:t> </a:t>
            </a:r>
            <a:r>
              <a:rPr lang="en-US" dirty="0" err="1"/>
              <a:t>aliquam</a:t>
            </a:r>
            <a:r>
              <a:rPr lang="en-US" dirty="0"/>
              <a:t> </a:t>
            </a:r>
            <a:r>
              <a:rPr lang="en-US" dirty="0" err="1"/>
              <a:t>efficitur</a:t>
            </a:r>
            <a:r>
              <a:rPr lang="en-US" dirty="0"/>
              <a:t>.</a:t>
            </a:r>
          </a:p>
          <a:p>
            <a:r>
              <a:rPr lang="en-US" dirty="0" err="1"/>
              <a:t>Aliquam</a:t>
            </a:r>
            <a:r>
              <a:rPr lang="en-US" dirty="0"/>
              <a:t> ac </a:t>
            </a:r>
            <a:r>
              <a:rPr lang="en-US" dirty="0" err="1"/>
              <a:t>orci</a:t>
            </a:r>
            <a:r>
              <a:rPr lang="en-US" dirty="0"/>
              <a:t> </a:t>
            </a:r>
            <a:r>
              <a:rPr lang="en-US" dirty="0" err="1"/>
              <a:t>vehicula</a:t>
            </a:r>
            <a:r>
              <a:rPr lang="en-US" dirty="0"/>
              <a:t>, </a:t>
            </a:r>
            <a:r>
              <a:rPr lang="en-US" dirty="0" err="1"/>
              <a:t>condimentum</a:t>
            </a:r>
            <a:r>
              <a:rPr lang="en-US" dirty="0"/>
              <a:t> dui sit </a:t>
            </a:r>
            <a:r>
              <a:rPr lang="en-US" dirty="0" err="1"/>
              <a:t>amet</a:t>
            </a:r>
            <a:r>
              <a:rPr lang="en-US" dirty="0"/>
              <a:t>, </a:t>
            </a:r>
            <a:r>
              <a:rPr lang="en-US" dirty="0" err="1"/>
              <a:t>tincidunt</a:t>
            </a:r>
            <a:r>
              <a:rPr lang="en-US" dirty="0"/>
              <a:t> </a:t>
            </a:r>
            <a:r>
              <a:rPr lang="en-US" dirty="0" err="1"/>
              <a:t>tortor</a:t>
            </a:r>
            <a:r>
              <a:rPr lang="en-US" dirty="0"/>
              <a:t>.</a:t>
            </a:r>
          </a:p>
          <a:p>
            <a:r>
              <a:rPr lang="en-US" dirty="0" err="1"/>
              <a:t>Nulla</a:t>
            </a:r>
            <a:r>
              <a:rPr lang="en-US" dirty="0"/>
              <a:t> semper libero non </a:t>
            </a:r>
            <a:r>
              <a:rPr lang="en-US" dirty="0" err="1"/>
              <a:t>justo</a:t>
            </a:r>
            <a:r>
              <a:rPr lang="en-US" dirty="0"/>
              <a:t> </a:t>
            </a:r>
            <a:r>
              <a:rPr lang="en-US" dirty="0" err="1"/>
              <a:t>scelerisque</a:t>
            </a:r>
            <a:r>
              <a:rPr lang="en-US" dirty="0"/>
              <a:t> </a:t>
            </a:r>
            <a:r>
              <a:rPr lang="en-US" dirty="0" err="1"/>
              <a:t>aliquam</a:t>
            </a:r>
            <a:r>
              <a:rPr lang="en-US" dirty="0"/>
              <a:t>.</a:t>
            </a:r>
          </a:p>
          <a:p>
            <a:endParaRPr lang="en-US" dirty="0"/>
          </a:p>
          <a:p>
            <a:pPr lvl="0"/>
            <a:endParaRPr lang="en-US" dirty="0"/>
          </a:p>
        </p:txBody>
      </p:sp>
    </p:spTree>
    <p:extLst>
      <p:ext uri="{BB962C8B-B14F-4D97-AF65-F5344CB8AC3E}">
        <p14:creationId xmlns:p14="http://schemas.microsoft.com/office/powerpoint/2010/main" val="111555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BU Text 1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115" y="897538"/>
            <a:ext cx="3335552"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4" name="Text Placeholder 3"/>
          <p:cNvSpPr>
            <a:spLocks noGrp="1"/>
          </p:cNvSpPr>
          <p:nvPr>
            <p:ph type="body" sz="half" idx="2" hasCustomPrompt="1"/>
          </p:nvPr>
        </p:nvSpPr>
        <p:spPr>
          <a:xfrm>
            <a:off x="626115" y="2039016"/>
            <a:ext cx="3335552"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17" name="Picture Placeholder 2"/>
          <p:cNvSpPr>
            <a:spLocks noGrp="1" noChangeAspect="1"/>
          </p:cNvSpPr>
          <p:nvPr>
            <p:ph type="pic" idx="1"/>
          </p:nvPr>
        </p:nvSpPr>
        <p:spPr>
          <a:xfrm>
            <a:off x="4054287" y="961466"/>
            <a:ext cx="4465043" cy="462578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4" name="Text Placeholder 3"/>
          <p:cNvSpPr>
            <a:spLocks noGrp="1"/>
          </p:cNvSpPr>
          <p:nvPr>
            <p:ph type="body" sz="half" idx="15" hasCustomPrompt="1"/>
          </p:nvPr>
        </p:nvSpPr>
        <p:spPr>
          <a:xfrm>
            <a:off x="4054287" y="5735336"/>
            <a:ext cx="4465043"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163364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26114" y="897538"/>
            <a:ext cx="3335552"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7"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8" name="Picture Placeholder 2"/>
          <p:cNvSpPr>
            <a:spLocks noGrp="1" noChangeAspect="1"/>
          </p:cNvSpPr>
          <p:nvPr>
            <p:ph type="pic" idx="15"/>
          </p:nvPr>
        </p:nvSpPr>
        <p:spPr>
          <a:xfrm>
            <a:off x="4054287" y="961466"/>
            <a:ext cx="4465043" cy="462578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p:cNvSpPr>
            <a:spLocks noGrp="1"/>
          </p:cNvSpPr>
          <p:nvPr>
            <p:ph type="body" sz="half" idx="2" hasCustomPrompt="1"/>
          </p:nvPr>
        </p:nvSpPr>
        <p:spPr>
          <a:xfrm>
            <a:off x="626114" y="2039016"/>
            <a:ext cx="3335552" cy="3616244"/>
          </a:xfrm>
          <a:prstGeom prst="rect">
            <a:avLst/>
          </a:prstGeom>
        </p:spPr>
        <p:txBody>
          <a:bodyPr>
            <a:normAutofit/>
          </a:bodyPr>
          <a:lstStyle>
            <a:lvl1pPr marL="171450" indent="-171450">
              <a:buFont typeface="Arial" charset="0"/>
              <a:buChar char="•"/>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sim </a:t>
            </a:r>
            <a:r>
              <a:rPr lang="en-US" dirty="0" err="1"/>
              <a:t>Bereptatur</a:t>
            </a:r>
            <a:r>
              <a:rPr lang="en-US" dirty="0"/>
              <a:t> re </a:t>
            </a:r>
            <a:r>
              <a:rPr lang="en-US" dirty="0" err="1"/>
              <a:t>sinctorio</a:t>
            </a:r>
            <a:r>
              <a:rPr lang="en-US" dirty="0"/>
              <a:t>.</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endParaRPr lang="en-US" dirty="0"/>
          </a:p>
          <a:p>
            <a:pPr lvl="0"/>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a:t>
            </a:r>
            <a:r>
              <a:rPr lang="en-US" dirty="0" err="1"/>
              <a:t>sitis</a:t>
            </a:r>
            <a:r>
              <a:rPr lang="en-US" dirty="0"/>
              <a:t> </a:t>
            </a:r>
            <a:r>
              <a:rPr lang="en-US" dirty="0" err="1"/>
              <a:t>mosanim</a:t>
            </a:r>
            <a:endParaRPr lang="en-US" dirty="0"/>
          </a:p>
          <a:p>
            <a:pPr lvl="0"/>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estorise</a:t>
            </a:r>
            <a:r>
              <a:rPr lang="en-US" dirty="0"/>
              <a:t> </a:t>
            </a:r>
            <a:r>
              <a:rPr lang="en-US" dirty="0" err="1"/>
              <a:t>saerum</a:t>
            </a:r>
            <a:r>
              <a:rPr lang="en-US" dirty="0"/>
              <a:t> qui </a:t>
            </a:r>
            <a:r>
              <a:rPr lang="en-US" dirty="0" err="1"/>
              <a:t>offic</a:t>
            </a:r>
            <a:endParaRPr lang="en-US" dirty="0"/>
          </a:p>
          <a:p>
            <a:r>
              <a:rPr lang="en-US" dirty="0" err="1"/>
              <a:t>Sed</a:t>
            </a:r>
            <a:r>
              <a:rPr lang="en-US" dirty="0"/>
              <a:t> id ex </a:t>
            </a:r>
            <a:r>
              <a:rPr lang="en-US" dirty="0" err="1"/>
              <a:t>quis</a:t>
            </a:r>
            <a:r>
              <a:rPr lang="en-US" dirty="0"/>
              <a:t> ipsum </a:t>
            </a:r>
            <a:r>
              <a:rPr lang="en-US" dirty="0" err="1"/>
              <a:t>vehicula</a:t>
            </a:r>
            <a:r>
              <a:rPr lang="en-US" dirty="0"/>
              <a:t> </a:t>
            </a:r>
            <a:r>
              <a:rPr lang="en-US" dirty="0" err="1"/>
              <a:t>scelerisque</a:t>
            </a:r>
            <a:r>
              <a:rPr lang="en-US" dirty="0"/>
              <a:t>.</a:t>
            </a:r>
          </a:p>
        </p:txBody>
      </p:sp>
      <p:sp>
        <p:nvSpPr>
          <p:cNvPr id="14" name="Text Placeholder 3"/>
          <p:cNvSpPr>
            <a:spLocks noGrp="1"/>
          </p:cNvSpPr>
          <p:nvPr>
            <p:ph type="body" sz="half" idx="16" hasCustomPrompt="1"/>
          </p:nvPr>
        </p:nvSpPr>
        <p:spPr>
          <a:xfrm>
            <a:off x="4054287" y="5735336"/>
            <a:ext cx="4465043"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55782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Text-2 Photos">
    <p:spTree>
      <p:nvGrpSpPr>
        <p:cNvPr id="1" name=""/>
        <p:cNvGrpSpPr/>
        <p:nvPr/>
      </p:nvGrpSpPr>
      <p:grpSpPr>
        <a:xfrm>
          <a:off x="0" y="0"/>
          <a:ext cx="0" cy="0"/>
          <a:chOff x="0" y="0"/>
          <a:chExt cx="0" cy="0"/>
        </a:xfrm>
      </p:grpSpPr>
      <p:sp>
        <p:nvSpPr>
          <p:cNvPr id="19" name="Picture Placeholder 2"/>
          <p:cNvSpPr>
            <a:spLocks noGrp="1" noChangeAspect="1"/>
          </p:cNvSpPr>
          <p:nvPr>
            <p:ph type="pic" idx="13"/>
          </p:nvPr>
        </p:nvSpPr>
        <p:spPr>
          <a:xfrm>
            <a:off x="4054288" y="961466"/>
            <a:ext cx="2155249" cy="4624073"/>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Picture Placeholder 2"/>
          <p:cNvSpPr>
            <a:spLocks noGrp="1" noChangeAspect="1"/>
          </p:cNvSpPr>
          <p:nvPr>
            <p:ph type="pic" idx="1"/>
          </p:nvPr>
        </p:nvSpPr>
        <p:spPr>
          <a:xfrm>
            <a:off x="6321978" y="962912"/>
            <a:ext cx="2196734" cy="4622627"/>
          </a:xfrm>
          <a:prstGeom prst="rect">
            <a:avLst/>
          </a:prstGeom>
          <a:solidFill>
            <a:schemeClr val="bg1">
              <a:lumMod val="95000"/>
            </a:schemeClr>
          </a:solidFill>
        </p:spPr>
        <p:txBody>
          <a:bodyPr anchor="t">
            <a:normAutofit/>
          </a:bodyPr>
          <a:lstStyle>
            <a:lvl1pPr marL="0" indent="0">
              <a:buNone/>
              <a:defRPr sz="120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1" name="Title 1"/>
          <p:cNvSpPr>
            <a:spLocks noGrp="1"/>
          </p:cNvSpPr>
          <p:nvPr>
            <p:ph type="title" hasCustomPrompt="1"/>
          </p:nvPr>
        </p:nvSpPr>
        <p:spPr>
          <a:xfrm>
            <a:off x="624199" y="897538"/>
            <a:ext cx="3335552"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22" name="Text Placeholder 3"/>
          <p:cNvSpPr>
            <a:spLocks noGrp="1"/>
          </p:cNvSpPr>
          <p:nvPr>
            <p:ph type="body" sz="half" idx="2" hasCustomPrompt="1"/>
          </p:nvPr>
        </p:nvSpPr>
        <p:spPr>
          <a:xfrm>
            <a:off x="624199" y="2039016"/>
            <a:ext cx="3335552"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25"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6" name="Text Placeholder 3"/>
          <p:cNvSpPr>
            <a:spLocks noGrp="1"/>
          </p:cNvSpPr>
          <p:nvPr>
            <p:ph type="body" sz="half" idx="16" hasCustomPrompt="1"/>
          </p:nvPr>
        </p:nvSpPr>
        <p:spPr>
          <a:xfrm>
            <a:off x="4054288" y="5735336"/>
            <a:ext cx="2155249"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8" name="Text Placeholder 3"/>
          <p:cNvSpPr>
            <a:spLocks noGrp="1"/>
          </p:cNvSpPr>
          <p:nvPr>
            <p:ph type="body" sz="half" idx="17" hasCustomPrompt="1"/>
          </p:nvPr>
        </p:nvSpPr>
        <p:spPr>
          <a:xfrm>
            <a:off x="6321978" y="5735336"/>
            <a:ext cx="2196734"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65058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218" y="268"/>
            <a:ext cx="9163665" cy="6872211"/>
          </a:xfrm>
          <a:prstGeom prst="rect">
            <a:avLst/>
          </a:prstGeom>
        </p:spPr>
      </p:pic>
      <p:sp>
        <p:nvSpPr>
          <p:cNvPr id="8" name="Rectangle 7"/>
          <p:cNvSpPr/>
          <p:nvPr userDrawn="1"/>
        </p:nvSpPr>
        <p:spPr>
          <a:xfrm>
            <a:off x="201478" y="0"/>
            <a:ext cx="8772041" cy="6872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a:t>‘</a:t>
            </a:r>
          </a:p>
        </p:txBody>
      </p:sp>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28650" y="204428"/>
            <a:ext cx="1865601" cy="315398"/>
          </a:xfrm>
          <a:prstGeom prst="rect">
            <a:avLst/>
          </a:prstGeom>
        </p:spPr>
      </p:pic>
      <p:cxnSp>
        <p:nvCxnSpPr>
          <p:cNvPr id="13" name="Straight Connector 12"/>
          <p:cNvCxnSpPr/>
          <p:nvPr userDrawn="1"/>
        </p:nvCxnSpPr>
        <p:spPr>
          <a:xfrm>
            <a:off x="628650" y="6248472"/>
            <a:ext cx="7890681" cy="1"/>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8650" y="6359092"/>
            <a:ext cx="780724" cy="288807"/>
          </a:xfrm>
          <a:prstGeom prst="rect">
            <a:avLst/>
          </a:prstGeom>
        </p:spPr>
      </p:pic>
      <p:sp>
        <p:nvSpPr>
          <p:cNvPr id="15" name="Slide Number Placeholder 5"/>
          <p:cNvSpPr>
            <a:spLocks noGrp="1"/>
          </p:cNvSpPr>
          <p:nvPr>
            <p:ph type="sldNum" sz="quarter" idx="4"/>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Tree>
    <p:extLst>
      <p:ext uri="{BB962C8B-B14F-4D97-AF65-F5344CB8AC3E}">
        <p14:creationId xmlns:p14="http://schemas.microsoft.com/office/powerpoint/2010/main" val="1442484165"/>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3" r:id="rId3"/>
    <p:sldLayoutId id="2147483665" r:id="rId4"/>
    <p:sldLayoutId id="2147483664" r:id="rId5"/>
    <p:sldLayoutId id="2147483672" r:id="rId6"/>
    <p:sldLayoutId id="2147483669" r:id="rId7"/>
    <p:sldLayoutId id="2147483668" r:id="rId8"/>
    <p:sldLayoutId id="2147483673" r:id="rId9"/>
    <p:sldLayoutId id="2147483674" r:id="rId10"/>
    <p:sldLayoutId id="2147483662" r:id="rId11"/>
    <p:sldLayoutId id="2147483670" r:id="rId12"/>
    <p:sldLayoutId id="2147483671" r:id="rId13"/>
    <p:sldLayoutId id="2147483676"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udentaid.gov/"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tiff"/></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1.tiff"/></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hyperlink" Target="http://nslds.ed.gov./" TargetMode="External"/><Relationship Id="rId1" Type="http://schemas.openxmlformats.org/officeDocument/2006/relationships/slideLayout" Target="../slideLayouts/slideLayout14.xml"/><Relationship Id="rId5" Type="http://schemas.openxmlformats.org/officeDocument/2006/relationships/image" Target="../media/image24.tiff"/><Relationship Id="rId4" Type="http://schemas.openxmlformats.org/officeDocument/2006/relationships/image" Target="../media/image23.tiff"/></Relationships>
</file>

<file path=ppt/slides/_rels/slide17.xml.rels><?xml version="1.0" encoding="UTF-8" standalone="yes"?>
<Relationships xmlns="http://schemas.openxmlformats.org/package/2006/relationships"><Relationship Id="rId3" Type="http://schemas.openxmlformats.org/officeDocument/2006/relationships/hyperlink" Target="https://www.stonybrook.edu/commcms/sfs/billing_payment/topp.php" TargetMode="External"/><Relationship Id="rId2" Type="http://schemas.openxmlformats.org/officeDocument/2006/relationships/hyperlink" Target="https://www.stonybrook.edu/commcms/finaid/undergraduate/types_of_aid/private_loans" TargetMode="Externa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tonybrook.edu/sfs" TargetMode="External"/><Relationship Id="rId2" Type="http://schemas.openxmlformats.org/officeDocument/2006/relationships/image" Target="../media/image26.tiff"/><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tiff"/><Relationship Id="rId4" Type="http://schemas.openxmlformats.org/officeDocument/2006/relationships/image" Target="../media/image27.tiff"/></Relationships>
</file>

<file path=ppt/slides/_rels/slide19.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s://www.stonybrook.edu/commcms/sfs/withdrawals/index.php"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hyperlink" Target="https://www.instagram.com/savvyseawolf/" TargetMode="External"/><Relationship Id="rId3" Type="http://schemas.openxmlformats.org/officeDocument/2006/relationships/image" Target="../media/image31.tiff"/><Relationship Id="rId7" Type="http://schemas.openxmlformats.org/officeDocument/2006/relationships/image" Target="../media/image33.png"/><Relationship Id="rId2" Type="http://schemas.openxmlformats.org/officeDocument/2006/relationships/hyperlink" Target="http://stonybrook.edu/commcms/money" TargetMode="External"/><Relationship Id="rId1" Type="http://schemas.openxmlformats.org/officeDocument/2006/relationships/slideLayout" Target="../slideLayouts/slideLayout14.xml"/><Relationship Id="rId6" Type="http://schemas.openxmlformats.org/officeDocument/2006/relationships/hyperlink" Target="https://twitter.com/savvyseawolf" TargetMode="External"/><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hyperlink" Target="https://www.pinterest.com/sbufinaid" TargetMode="External"/><Relationship Id="rId4" Type="http://schemas.openxmlformats.org/officeDocument/2006/relationships/hyperlink" Target="https://www.facebook.com/sbufinancialaid" TargetMode="Externa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www.stonybrook.edu/hsstudents" TargetMode="External"/><Relationship Id="rId2" Type="http://schemas.openxmlformats.org/officeDocument/2006/relationships/hyperlink" Target="mailto:hsstudentservices@stonybrook.edu" TargetMode="External"/><Relationship Id="rId1" Type="http://schemas.openxmlformats.org/officeDocument/2006/relationships/slideLayout" Target="../slideLayouts/slideLayout14.xml"/><Relationship Id="rId5" Type="http://schemas.openxmlformats.org/officeDocument/2006/relationships/hyperlink" Target="http://www.stonybrook.edu/finaid" TargetMode="External"/><Relationship Id="rId4" Type="http://schemas.openxmlformats.org/officeDocument/2006/relationships/hyperlink" Target="mailto:finaid@stonybrook.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fafsa.ed.gov/" TargetMode="Externa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hesc.ny.gov/"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14.xml"/><Relationship Id="rId4" Type="http://schemas.openxmlformats.org/officeDocument/2006/relationships/hyperlink" Target="https://studentaid.gov/apply-for-aid/fafsa/filling-out/parent-info"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studentaid.gov/apply-for-aid/fafsa/filling-out/parent-info"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hesc.ny.gov/"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686846" y="4860050"/>
            <a:ext cx="6393426" cy="600224"/>
          </a:xfrm>
        </p:spPr>
        <p:txBody>
          <a:bodyPr>
            <a:normAutofit/>
          </a:bodyPr>
          <a:lstStyle/>
          <a:p>
            <a:r>
              <a:rPr lang="en-US" sz="1500" dirty="0"/>
              <a:t>FINANCIAL AID 101 | Undergraduate Students | Spring </a:t>
            </a:r>
            <a:r>
              <a:rPr lang="en-US" sz="1600" dirty="0"/>
              <a:t>2021</a:t>
            </a:r>
          </a:p>
          <a:p>
            <a:endParaRPr lang="en-US" sz="1600" dirty="0"/>
          </a:p>
          <a:p>
            <a:endParaRPr lang="en-US" sz="1600" dirty="0"/>
          </a:p>
          <a:p>
            <a:pPr algn="ctr"/>
            <a:endParaRPr lang="en-US" sz="2000" dirty="0"/>
          </a:p>
        </p:txBody>
      </p:sp>
      <p:sp>
        <p:nvSpPr>
          <p:cNvPr id="3" name="TextBox 2">
            <a:extLst>
              <a:ext uri="{FF2B5EF4-FFF2-40B4-BE49-F238E27FC236}">
                <a16:creationId xmlns:a16="http://schemas.microsoft.com/office/drawing/2014/main" id="{319FB98A-3719-D741-B18B-68A92C6BCEA6}"/>
              </a:ext>
            </a:extLst>
          </p:cNvPr>
          <p:cNvSpPr txBox="1"/>
          <p:nvPr/>
        </p:nvSpPr>
        <p:spPr>
          <a:xfrm>
            <a:off x="1956540" y="5821679"/>
            <a:ext cx="5230920" cy="786177"/>
          </a:xfrm>
          <a:prstGeom prst="rect">
            <a:avLst/>
          </a:prstGeom>
          <a:noFill/>
        </p:spPr>
        <p:txBody>
          <a:bodyPr wrap="none" rtlCol="0">
            <a:spAutoFit/>
          </a:bodyPr>
          <a:lstStyle/>
          <a:p>
            <a:pPr algn="ctr">
              <a:lnSpc>
                <a:spcPct val="150000"/>
              </a:lnSpc>
            </a:pPr>
            <a:r>
              <a:rPr lang="en-US" sz="1600" b="1" dirty="0">
                <a:solidFill>
                  <a:schemeClr val="bg1"/>
                </a:solidFill>
                <a:latin typeface="Georgia" panose="02040502050405020303" pitchFamily="18" charset="0"/>
                <a:ea typeface="Verdana" panose="020B0604030504040204" pitchFamily="34" charset="0"/>
                <a:cs typeface="Verdana" panose="020B0604030504040204" pitchFamily="34" charset="0"/>
              </a:rPr>
              <a:t>Health Sciences Office of Student Services</a:t>
            </a:r>
            <a:endParaRPr lang="en-US" sz="1000" b="1" dirty="0">
              <a:solidFill>
                <a:schemeClr val="bg1"/>
              </a:solidFill>
              <a:latin typeface="Georgia" panose="02040502050405020303" pitchFamily="18" charset="0"/>
              <a:ea typeface="Verdana" panose="020B0604030504040204" pitchFamily="34" charset="0"/>
              <a:cs typeface="Verdana" panose="020B0604030504040204" pitchFamily="34" charset="0"/>
            </a:endParaRPr>
          </a:p>
          <a:p>
            <a:pPr algn="ctr">
              <a:lnSpc>
                <a:spcPct val="150000"/>
              </a:lnSpc>
            </a:pPr>
            <a:r>
              <a:rPr lang="en-US" sz="1600" b="1" dirty="0">
                <a:solidFill>
                  <a:schemeClr val="bg1"/>
                </a:solidFill>
                <a:latin typeface="Georgia" panose="02040502050405020303" pitchFamily="18" charset="0"/>
                <a:ea typeface="Verdana" panose="020B0604030504040204" pitchFamily="34" charset="0"/>
                <a:cs typeface="Verdana" panose="020B0604030504040204" pitchFamily="34" charset="0"/>
              </a:rPr>
              <a:t>Office of Financial Aid and Scholarship Services</a:t>
            </a:r>
          </a:p>
        </p:txBody>
      </p:sp>
    </p:spTree>
    <p:extLst>
      <p:ext uri="{BB962C8B-B14F-4D97-AF65-F5344CB8AC3E}">
        <p14:creationId xmlns:p14="http://schemas.microsoft.com/office/powerpoint/2010/main" val="151268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493" y="624167"/>
            <a:ext cx="7958318" cy="4952638"/>
          </a:xfrm>
          <a:prstGeom prst="rect">
            <a:avLst/>
          </a:prstGeom>
          <a:noFill/>
          <a:ln>
            <a:noFill/>
          </a:ln>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SOLAR TO-DO ITEMS</a:t>
            </a:r>
          </a:p>
          <a:p>
            <a:pPr algn="ctr"/>
            <a:endParaRPr lang="en-US" sz="500" dirty="0"/>
          </a:p>
          <a:p>
            <a:pPr algn="ctr"/>
            <a:r>
              <a:rPr lang="en-US" sz="1000" b="1" i="1" dirty="0">
                <a:ln w="3175">
                  <a:solidFill>
                    <a:srgbClr val="A71E23"/>
                  </a:solidFill>
                </a:ln>
                <a:solidFill>
                  <a:srgbClr val="FF0000"/>
                </a:solidFill>
              </a:rPr>
              <a:t>PAY ATTENTION TO SOLAR!</a:t>
            </a:r>
          </a:p>
          <a:p>
            <a:pPr algn="ctr"/>
            <a:endParaRPr lang="en-US" sz="1000" b="1" i="1" dirty="0">
              <a:ln w="3175">
                <a:solidFill>
                  <a:srgbClr val="A71E23"/>
                </a:solidFill>
              </a:ln>
              <a:solidFill>
                <a:srgbClr val="FF0000"/>
              </a:solidFill>
            </a:endParaRPr>
          </a:p>
          <a:p>
            <a:pPr algn="ctr"/>
            <a:endParaRPr lang="en-US" sz="300" b="1" i="1" dirty="0">
              <a:solidFill>
                <a:srgbClr val="C00000"/>
              </a:solidFill>
            </a:endParaRPr>
          </a:p>
          <a:p>
            <a:pPr marL="285750" indent="-285750">
              <a:spcBef>
                <a:spcPts val="200"/>
              </a:spcBef>
              <a:spcAft>
                <a:spcPts val="200"/>
              </a:spcAft>
              <a:buFont typeface="Arial" panose="020B0604020202020204" pitchFamily="34" charset="0"/>
              <a:buChar char="•"/>
            </a:pPr>
            <a:r>
              <a:rPr lang="en-US" sz="1350" dirty="0"/>
              <a:t>On SOLAR, students will see financial aid checklists or ‘to-do’ items when there is action for them to take</a:t>
            </a:r>
          </a:p>
          <a:p>
            <a:pPr marL="631825" lvl="1" indent="-174625">
              <a:spcBef>
                <a:spcPts val="200"/>
              </a:spcBef>
              <a:spcAft>
                <a:spcPts val="200"/>
              </a:spcAft>
              <a:buFont typeface="Courier New" panose="02070309020205020404" pitchFamily="49" charset="0"/>
              <a:buChar char="o"/>
            </a:pPr>
            <a:r>
              <a:rPr lang="en-US" sz="1200" dirty="0"/>
              <a:t>If selected for verification, student will be asked to submit documentation in order to receive a financial aid package</a:t>
            </a:r>
          </a:p>
          <a:p>
            <a:pPr marL="631825" lvl="1" indent="-174625">
              <a:spcBef>
                <a:spcPts val="200"/>
              </a:spcBef>
              <a:spcAft>
                <a:spcPts val="200"/>
              </a:spcAft>
              <a:buFont typeface="Courier New" panose="02070309020205020404" pitchFamily="49" charset="0"/>
              <a:buChar char="o"/>
            </a:pPr>
            <a:r>
              <a:rPr lang="en-US" sz="1200" dirty="0"/>
              <a:t>All documents should be uploaded through SOLAR</a:t>
            </a:r>
          </a:p>
          <a:p>
            <a:pPr>
              <a:spcBef>
                <a:spcPts val="200"/>
              </a:spcBef>
              <a:spcAft>
                <a:spcPts val="200"/>
              </a:spcAft>
            </a:pPr>
            <a:r>
              <a:rPr lang="en-US" sz="1200" dirty="0"/>
              <a:t>	</a:t>
            </a:r>
            <a:r>
              <a:rPr lang="en-US" sz="1200" b="1" dirty="0">
                <a:solidFill>
                  <a:srgbClr val="FF0000"/>
                </a:solidFill>
              </a:rPr>
              <a:t>Examples may include: </a:t>
            </a:r>
            <a:r>
              <a:rPr lang="en-US" sz="1200" dirty="0"/>
              <a:t>Tax returns, Verification forms, HS Diplomas, Proof of Citizenship</a:t>
            </a:r>
          </a:p>
          <a:p>
            <a:endParaRPr lang="en-US" sz="600" dirty="0"/>
          </a:p>
          <a:p>
            <a:endParaRPr lang="en-US" sz="600" dirty="0"/>
          </a:p>
          <a:p>
            <a:endParaRPr lang="en-US" sz="600" dirty="0"/>
          </a:p>
          <a:p>
            <a:pPr marL="285750" indent="-285750">
              <a:buFont typeface="Arial" panose="020B0604020202020204" pitchFamily="34" charset="0"/>
              <a:buChar char="•"/>
            </a:pPr>
            <a:r>
              <a:rPr lang="en-US" sz="1350" dirty="0"/>
              <a:t>In order for loans to disburse, students will need to complete </a:t>
            </a:r>
            <a:r>
              <a:rPr lang="en-US" sz="1350" b="1" dirty="0"/>
              <a:t>entrance counseling </a:t>
            </a:r>
            <a:r>
              <a:rPr lang="en-US" sz="1350" dirty="0"/>
              <a:t>and</a:t>
            </a:r>
            <a:r>
              <a:rPr lang="en-US" sz="1350" b="1" dirty="0"/>
              <a:t> master promissory note (MPN) </a:t>
            </a:r>
            <a:r>
              <a:rPr lang="en-US" sz="1350" dirty="0"/>
              <a:t>on </a:t>
            </a:r>
            <a:r>
              <a:rPr lang="en-US" sz="1350" dirty="0">
                <a:hlinkClick r:id="rId2"/>
              </a:rPr>
              <a:t>studentaid.gov</a:t>
            </a:r>
            <a:endParaRPr lang="en-US" sz="1350" dirty="0"/>
          </a:p>
          <a:p>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endParaRPr lang="en-US" sz="800" dirty="0"/>
          </a:p>
          <a:p>
            <a:endParaRPr lang="en-US" sz="800" dirty="0"/>
          </a:p>
          <a:p>
            <a:endParaRPr lang="en-US" sz="800" dirty="0"/>
          </a:p>
          <a:p>
            <a:endParaRPr lang="en-US" sz="800" dirty="0"/>
          </a:p>
          <a:p>
            <a:endParaRPr lang="en-US" sz="800" dirty="0"/>
          </a:p>
        </p:txBody>
      </p:sp>
      <p:grpSp>
        <p:nvGrpSpPr>
          <p:cNvPr id="9" name="Group 8">
            <a:extLst>
              <a:ext uri="{FF2B5EF4-FFF2-40B4-BE49-F238E27FC236}">
                <a16:creationId xmlns:a16="http://schemas.microsoft.com/office/drawing/2014/main" id="{7CFB6709-C913-2E40-BB38-F3F9DC8CA3D5}"/>
              </a:ext>
            </a:extLst>
          </p:cNvPr>
          <p:cNvGrpSpPr/>
          <p:nvPr/>
        </p:nvGrpSpPr>
        <p:grpSpPr>
          <a:xfrm>
            <a:off x="1554774" y="3784200"/>
            <a:ext cx="5837383" cy="1562101"/>
            <a:chOff x="774700" y="2495550"/>
            <a:chExt cx="7594600" cy="1866900"/>
          </a:xfrm>
        </p:grpSpPr>
        <p:pic>
          <p:nvPicPr>
            <p:cNvPr id="6" name="Picture 5" descr="A screenshot of a cell phone&#10;&#10;Description automatically generated">
              <a:extLst>
                <a:ext uri="{FF2B5EF4-FFF2-40B4-BE49-F238E27FC236}">
                  <a16:creationId xmlns:a16="http://schemas.microsoft.com/office/drawing/2014/main" id="{41FF04F0-2F67-8547-B8C2-A6556C66EB7D}"/>
                </a:ext>
              </a:extLst>
            </p:cNvPr>
            <p:cNvPicPr>
              <a:picLocks noChangeAspect="1"/>
            </p:cNvPicPr>
            <p:nvPr/>
          </p:nvPicPr>
          <p:blipFill>
            <a:blip r:embed="rId3"/>
            <a:stretch>
              <a:fillRect/>
            </a:stretch>
          </p:blipFill>
          <p:spPr>
            <a:xfrm>
              <a:off x="774700" y="2495550"/>
              <a:ext cx="7594600" cy="1866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54339371-A6A9-9C49-8E05-6DB10C4FAF6A}"/>
                </a:ext>
              </a:extLst>
            </p:cNvPr>
            <p:cNvSpPr/>
            <p:nvPr/>
          </p:nvSpPr>
          <p:spPr>
            <a:xfrm>
              <a:off x="3850432" y="3228392"/>
              <a:ext cx="1480457" cy="200608"/>
            </a:xfrm>
            <a:prstGeom prst="rect">
              <a:avLst/>
            </a:prstGeom>
            <a:noFill/>
            <a:ln>
              <a:solidFill>
                <a:srgbClr val="E4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1E3984-FFE1-3C40-A700-E3C4A25BED62}"/>
                </a:ext>
              </a:extLst>
            </p:cNvPr>
            <p:cNvSpPr/>
            <p:nvPr/>
          </p:nvSpPr>
          <p:spPr>
            <a:xfrm>
              <a:off x="5450870" y="3228392"/>
              <a:ext cx="1480457" cy="200608"/>
            </a:xfrm>
            <a:prstGeom prst="rect">
              <a:avLst/>
            </a:prstGeom>
            <a:noFill/>
            <a:ln>
              <a:solidFill>
                <a:srgbClr val="E4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225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41377-824C-C64B-8848-411E9C50E553}"/>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426333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902DD-61E1-C946-8C4C-42BDF6BFB0C5}"/>
              </a:ext>
            </a:extLst>
          </p:cNvPr>
          <p:cNvSpPr/>
          <p:nvPr/>
        </p:nvSpPr>
        <p:spPr>
          <a:xfrm>
            <a:off x="416767" y="6133322"/>
            <a:ext cx="8172917" cy="65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6212A06-8E93-314A-B779-C8E584D4F175}"/>
              </a:ext>
            </a:extLst>
          </p:cNvPr>
          <p:cNvPicPr>
            <a:picLocks noChangeAspect="1"/>
          </p:cNvPicPr>
          <p:nvPr/>
        </p:nvPicPr>
        <p:blipFill rotWithShape="1">
          <a:blip r:embed="rId2"/>
          <a:srcRect b="6311"/>
          <a:stretch/>
        </p:blipFill>
        <p:spPr>
          <a:xfrm>
            <a:off x="1972079" y="-95187"/>
            <a:ext cx="5679021" cy="6885487"/>
          </a:xfrm>
          <a:prstGeom prst="rect">
            <a:avLst/>
          </a:prstGeom>
        </p:spPr>
      </p:pic>
    </p:spTree>
    <p:extLst>
      <p:ext uri="{BB962C8B-B14F-4D97-AF65-F5344CB8AC3E}">
        <p14:creationId xmlns:p14="http://schemas.microsoft.com/office/powerpoint/2010/main" val="280115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D82CB9-B12B-9A4C-8B77-B37AE0999E14}"/>
              </a:ext>
            </a:extLst>
          </p:cNvPr>
          <p:cNvPicPr>
            <a:picLocks noChangeAspect="1"/>
          </p:cNvPicPr>
          <p:nvPr/>
        </p:nvPicPr>
        <p:blipFill rotWithShape="1">
          <a:blip r:embed="rId2"/>
          <a:srcRect l="12079" t="5079" r="5405" b="9116"/>
          <a:stretch/>
        </p:blipFill>
        <p:spPr>
          <a:xfrm>
            <a:off x="4149012" y="231709"/>
            <a:ext cx="4440672" cy="5975826"/>
          </a:xfrm>
          <a:prstGeom prst="rect">
            <a:avLst/>
          </a:prstGeom>
        </p:spPr>
      </p:pic>
      <p:sp>
        <p:nvSpPr>
          <p:cNvPr id="6" name="TextBox 5">
            <a:extLst>
              <a:ext uri="{FF2B5EF4-FFF2-40B4-BE49-F238E27FC236}">
                <a16:creationId xmlns:a16="http://schemas.microsoft.com/office/drawing/2014/main" id="{FBCEE9D3-54A1-9C4B-84D0-4CDD9CC91CF1}"/>
              </a:ext>
            </a:extLst>
          </p:cNvPr>
          <p:cNvSpPr txBox="1"/>
          <p:nvPr/>
        </p:nvSpPr>
        <p:spPr>
          <a:xfrm>
            <a:off x="471195" y="4409549"/>
            <a:ext cx="3301482" cy="1384995"/>
          </a:xfrm>
          <a:prstGeom prst="rect">
            <a:avLst/>
          </a:prstGeom>
          <a:noFill/>
        </p:spPr>
        <p:txBody>
          <a:bodyPr wrap="square" rtlCol="0">
            <a:spAutoFit/>
          </a:bodyPr>
          <a:lstStyle/>
          <a:p>
            <a:pPr algn="ctr"/>
            <a:r>
              <a:rPr lang="en-US" sz="1400" b="1" dirty="0">
                <a:solidFill>
                  <a:srgbClr val="C00000"/>
                </a:solidFill>
              </a:rPr>
              <a:t>PLEASE NOTE: </a:t>
            </a:r>
            <a:r>
              <a:rPr lang="en-US" sz="1400" dirty="0"/>
              <a:t>If you do not want to accept the full amount offered to you, once you press accept on the checkbox, you will then be able to delete the amount in the ‘Accepted’ box and re-enter the amount you would like. </a:t>
            </a:r>
            <a:r>
              <a:rPr lang="en-US" sz="1400" b="1" i="1" dirty="0"/>
              <a:t>Then</a:t>
            </a:r>
            <a:r>
              <a:rPr lang="en-US" sz="1400" i="1" dirty="0"/>
              <a:t> </a:t>
            </a:r>
            <a:r>
              <a:rPr lang="en-US" sz="1400" dirty="0"/>
              <a:t>press submit.</a:t>
            </a:r>
            <a:endParaRPr lang="en-US" sz="1400" i="1" dirty="0"/>
          </a:p>
        </p:txBody>
      </p:sp>
      <p:cxnSp>
        <p:nvCxnSpPr>
          <p:cNvPr id="9" name="Straight Arrow Connector 8">
            <a:extLst>
              <a:ext uri="{FF2B5EF4-FFF2-40B4-BE49-F238E27FC236}">
                <a16:creationId xmlns:a16="http://schemas.microsoft.com/office/drawing/2014/main" id="{69E965BD-1446-E048-81B9-C0AA66B49D69}"/>
              </a:ext>
            </a:extLst>
          </p:cNvPr>
          <p:cNvCxnSpPr>
            <a:cxnSpLocks/>
          </p:cNvCxnSpPr>
          <p:nvPr/>
        </p:nvCxnSpPr>
        <p:spPr>
          <a:xfrm>
            <a:off x="3772677" y="4976327"/>
            <a:ext cx="752670" cy="0"/>
          </a:xfrm>
          <a:prstGeom prst="straightConnector1">
            <a:avLst/>
          </a:prstGeom>
          <a:ln w="28575">
            <a:solidFill>
              <a:srgbClr val="A71E2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13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249" y="410285"/>
            <a:ext cx="7424204" cy="5773375"/>
          </a:xfrm>
          <a:prstGeom prst="rect">
            <a:avLst/>
          </a:prstGeom>
          <a:noFill/>
        </p:spPr>
        <p:txBody>
          <a:bodyPr wrap="square" rtlCol="0">
            <a:spAutoFit/>
          </a:bodyPr>
          <a:lstStyle/>
          <a:p>
            <a:pPr algn="ctr">
              <a:spcBef>
                <a:spcPts val="100"/>
              </a:spcBef>
              <a:spcAft>
                <a:spcPts val="100"/>
              </a:spcAft>
            </a:pPr>
            <a:r>
              <a:rPr lang="en-US" sz="2000" b="1" dirty="0">
                <a:latin typeface="Verdana" panose="020B0604030504040204" pitchFamily="34" charset="0"/>
                <a:ea typeface="Verdana" panose="020B0604030504040204" pitchFamily="34" charset="0"/>
                <a:cs typeface="Verdana" panose="020B0604030504040204" pitchFamily="34" charset="0"/>
              </a:rPr>
              <a:t>ACCEPTING AID</a:t>
            </a:r>
          </a:p>
          <a:p>
            <a:pPr algn="ctr">
              <a:spcBef>
                <a:spcPts val="100"/>
              </a:spcBef>
              <a:spcAft>
                <a:spcPts val="100"/>
              </a:spcAft>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marL="214313" indent="-214313">
              <a:spcBef>
                <a:spcPts val="200"/>
              </a:spcBef>
              <a:spcAft>
                <a:spcPts val="200"/>
              </a:spcAft>
              <a:buFont typeface="Arial" panose="020B0604020202020204" pitchFamily="34" charset="0"/>
              <a:buChar char="•"/>
            </a:pPr>
            <a:r>
              <a:rPr lang="en-US" sz="1400" dirty="0"/>
              <a:t>Once a financial aid award has been accepted, it immediately applies towards your bill as "anticipated aid”</a:t>
            </a:r>
          </a:p>
          <a:p>
            <a:pPr marL="671513" lvl="1" indent="-214313">
              <a:spcBef>
                <a:spcPts val="200"/>
              </a:spcBef>
              <a:spcAft>
                <a:spcPts val="200"/>
              </a:spcAft>
              <a:buFont typeface="Arial" panose="020B0604020202020204" pitchFamily="34" charset="0"/>
              <a:buChar char="•"/>
            </a:pPr>
            <a:r>
              <a:rPr lang="en-US" sz="1200" b="1" dirty="0"/>
              <a:t>Anticipated Aid: </a:t>
            </a:r>
            <a:r>
              <a:rPr lang="en-US" sz="1200" dirty="0"/>
              <a:t>Awards that you’ve accepted as part of your financial aid package and will apply to your bill to show how much you will need to pay after your anticipated aid is applied.</a:t>
            </a:r>
          </a:p>
          <a:p>
            <a:pPr marL="671513" lvl="1" indent="-214313">
              <a:spcBef>
                <a:spcPts val="200"/>
              </a:spcBef>
              <a:spcAft>
                <a:spcPts val="200"/>
              </a:spcAft>
              <a:buFont typeface="Arial" panose="020B0604020202020204" pitchFamily="34" charset="0"/>
              <a:buChar char="•"/>
            </a:pPr>
            <a:r>
              <a:rPr lang="en-US" sz="1200" dirty="0"/>
              <a:t>Some awards will not show as anticipated aid either because they do not disburse to your student account or do not impact your balance owed</a:t>
            </a:r>
          </a:p>
          <a:p>
            <a:pPr marL="1128713" lvl="2" indent="-214313">
              <a:spcBef>
                <a:spcPts val="200"/>
              </a:spcBef>
              <a:spcAft>
                <a:spcPts val="200"/>
              </a:spcAft>
              <a:buFont typeface="Arial" panose="020B0604020202020204" pitchFamily="34" charset="0"/>
              <a:buChar char="•"/>
            </a:pPr>
            <a:r>
              <a:rPr lang="en-US" sz="1200" dirty="0">
                <a:solidFill>
                  <a:srgbClr val="A71E23"/>
                </a:solidFill>
              </a:rPr>
              <a:t>Examples include: </a:t>
            </a:r>
          </a:p>
          <a:p>
            <a:pPr marL="1585913" lvl="3" indent="-214313">
              <a:spcBef>
                <a:spcPts val="100"/>
              </a:spcBef>
              <a:spcAft>
                <a:spcPts val="100"/>
              </a:spcAft>
              <a:buFont typeface="Arial" panose="020B0604020202020204" pitchFamily="34" charset="0"/>
              <a:buChar char="•"/>
            </a:pPr>
            <a:r>
              <a:rPr lang="en-US" sz="1200" dirty="0"/>
              <a:t>Award Estimates (TAP estimate)</a:t>
            </a:r>
          </a:p>
          <a:p>
            <a:pPr marL="1585913" lvl="3" indent="-214313">
              <a:spcBef>
                <a:spcPts val="100"/>
              </a:spcBef>
              <a:spcAft>
                <a:spcPts val="100"/>
              </a:spcAft>
              <a:buFont typeface="Arial" panose="020B0604020202020204" pitchFamily="34" charset="0"/>
              <a:buChar char="•"/>
            </a:pPr>
            <a:r>
              <a:rPr lang="en-US" sz="1200" dirty="0"/>
              <a:t>Book Stipends</a:t>
            </a:r>
          </a:p>
          <a:p>
            <a:pPr marL="1585913" lvl="3" indent="-214313">
              <a:spcBef>
                <a:spcPts val="100"/>
              </a:spcBef>
              <a:spcAft>
                <a:spcPts val="100"/>
              </a:spcAft>
              <a:buFont typeface="Arial" panose="020B0604020202020204" pitchFamily="34" charset="0"/>
              <a:buChar char="•"/>
            </a:pPr>
            <a:r>
              <a:rPr lang="en-US" sz="1200" dirty="0"/>
              <a:t>Federal Work Study</a:t>
            </a:r>
          </a:p>
          <a:p>
            <a:pPr marL="214313" indent="-214313">
              <a:spcBef>
                <a:spcPts val="400"/>
              </a:spcBef>
              <a:spcAft>
                <a:spcPts val="400"/>
              </a:spcAft>
              <a:buFont typeface="Arial" panose="020B0604020202020204" pitchFamily="34" charset="0"/>
              <a:buChar char="•"/>
            </a:pPr>
            <a:r>
              <a:rPr lang="en-US" sz="1400" dirty="0"/>
              <a:t>Grants and Scholarships are automatically accepted on your behalf as it is free money</a:t>
            </a:r>
          </a:p>
          <a:p>
            <a:pPr marL="214313" indent="-214313">
              <a:spcBef>
                <a:spcPts val="400"/>
              </a:spcBef>
              <a:spcAft>
                <a:spcPts val="400"/>
              </a:spcAft>
              <a:buFont typeface="Arial" panose="020B0604020202020204" pitchFamily="34" charset="0"/>
              <a:buChar char="•"/>
            </a:pPr>
            <a:endParaRPr lang="en-US" sz="1050" dirty="0"/>
          </a:p>
          <a:p>
            <a:pPr marL="214313" indent="-214313">
              <a:spcBef>
                <a:spcPts val="400"/>
              </a:spcBef>
              <a:spcAft>
                <a:spcPts val="400"/>
              </a:spcAft>
              <a:buFont typeface="Arial" panose="020B0604020202020204" pitchFamily="34" charset="0"/>
              <a:buChar char="•"/>
            </a:pPr>
            <a:r>
              <a:rPr lang="en-US" sz="1400" dirty="0"/>
              <a:t>If enrolled for Summer, loans may be offered.  Be mindful of what you accept for summer as this can affect the amount of loans available for Fall and Spring.</a:t>
            </a:r>
          </a:p>
          <a:p>
            <a:pPr marL="574675" indent="-574675">
              <a:spcBef>
                <a:spcPts val="400"/>
              </a:spcBef>
              <a:spcAft>
                <a:spcPts val="400"/>
              </a:spcAft>
            </a:pPr>
            <a:r>
              <a:rPr lang="en-US" sz="1400" dirty="0"/>
              <a:t>	</a:t>
            </a:r>
            <a:r>
              <a:rPr lang="en-US" sz="1200" b="1" dirty="0">
                <a:solidFill>
                  <a:srgbClr val="C00000"/>
                </a:solidFill>
              </a:rPr>
              <a:t>EXAMPLE </a:t>
            </a:r>
            <a:r>
              <a:rPr lang="en-US" sz="1200" dirty="0">
                <a:solidFill>
                  <a:srgbClr val="C00000"/>
                </a:solidFill>
              </a:rPr>
              <a:t>(Dependent Student in Junior Year): </a:t>
            </a:r>
            <a:r>
              <a:rPr lang="en-US" sz="1200" dirty="0"/>
              <a:t>Offered $7,500 in federal loans for Summer and you accept $3,000, you will be offered $4,500 in federal loans for Fall/Spring as the annual limit for federal loans for a dependent student is $7,000.</a:t>
            </a:r>
          </a:p>
          <a:p>
            <a:pPr marL="1257300" indent="-1257300">
              <a:spcBef>
                <a:spcPts val="400"/>
              </a:spcBef>
              <a:spcAft>
                <a:spcPts val="400"/>
              </a:spcAft>
            </a:pPr>
            <a:r>
              <a:rPr lang="en-US" sz="1200" dirty="0"/>
              <a:t>	Fall/Spring awards are always split evenly.</a:t>
            </a:r>
          </a:p>
          <a:p>
            <a:pPr>
              <a:spcBef>
                <a:spcPts val="400"/>
              </a:spcBef>
              <a:spcAft>
                <a:spcPts val="400"/>
              </a:spcAft>
            </a:pPr>
            <a:endParaRPr lang="en-US" sz="1050" dirty="0"/>
          </a:p>
          <a:p>
            <a:pPr marL="214313" indent="-214313">
              <a:spcBef>
                <a:spcPts val="400"/>
              </a:spcBef>
              <a:spcAft>
                <a:spcPts val="400"/>
              </a:spcAft>
              <a:buFont typeface="Arial" panose="020B0604020202020204" pitchFamily="34" charset="0"/>
              <a:buChar char="•"/>
            </a:pPr>
            <a:r>
              <a:rPr lang="en-US" sz="1400" dirty="0"/>
              <a:t>Prior to loans disbursing, students can modify amount accepted on SOLAR.  After disbursement, please contact your Financial Aid office to make the change on your behalf</a:t>
            </a:r>
          </a:p>
        </p:txBody>
      </p:sp>
      <p:grpSp>
        <p:nvGrpSpPr>
          <p:cNvPr id="13" name="Group 12">
            <a:extLst>
              <a:ext uri="{FF2B5EF4-FFF2-40B4-BE49-F238E27FC236}">
                <a16:creationId xmlns:a16="http://schemas.microsoft.com/office/drawing/2014/main" id="{EC70600F-825A-A345-8A0E-A4983FFC9DE4}"/>
              </a:ext>
            </a:extLst>
          </p:cNvPr>
          <p:cNvGrpSpPr/>
          <p:nvPr/>
        </p:nvGrpSpPr>
        <p:grpSpPr>
          <a:xfrm>
            <a:off x="4732189" y="2435654"/>
            <a:ext cx="3799288" cy="867071"/>
            <a:chOff x="914400" y="2635250"/>
            <a:chExt cx="7315200" cy="1587500"/>
          </a:xfrm>
        </p:grpSpPr>
        <p:pic>
          <p:nvPicPr>
            <p:cNvPr id="10" name="Picture 9">
              <a:extLst>
                <a:ext uri="{FF2B5EF4-FFF2-40B4-BE49-F238E27FC236}">
                  <a16:creationId xmlns:a16="http://schemas.microsoft.com/office/drawing/2014/main" id="{18238F5F-1375-714C-AB84-017AE7DED61C}"/>
                </a:ext>
              </a:extLst>
            </p:cNvPr>
            <p:cNvPicPr>
              <a:picLocks noChangeAspect="1"/>
            </p:cNvPicPr>
            <p:nvPr/>
          </p:nvPicPr>
          <p:blipFill>
            <a:blip r:embed="rId2">
              <a:alphaModFix/>
            </a:blip>
            <a:stretch>
              <a:fillRect/>
            </a:stretch>
          </p:blipFill>
          <p:spPr>
            <a:xfrm>
              <a:off x="914400" y="2635250"/>
              <a:ext cx="7315200" cy="1587500"/>
            </a:xfrm>
            <a:prstGeom prst="rect">
              <a:avLst/>
            </a:prstGeom>
          </p:spPr>
        </p:pic>
        <p:sp>
          <p:nvSpPr>
            <p:cNvPr id="11" name="Rectangle 10">
              <a:extLst>
                <a:ext uri="{FF2B5EF4-FFF2-40B4-BE49-F238E27FC236}">
                  <a16:creationId xmlns:a16="http://schemas.microsoft.com/office/drawing/2014/main" id="{D66AB947-BB14-E14B-91A1-14477E604382}"/>
                </a:ext>
              </a:extLst>
            </p:cNvPr>
            <p:cNvSpPr/>
            <p:nvPr/>
          </p:nvSpPr>
          <p:spPr>
            <a:xfrm>
              <a:off x="1898650" y="3346450"/>
              <a:ext cx="3009900" cy="171450"/>
            </a:xfrm>
            <a:prstGeom prst="rect">
              <a:avLst/>
            </a:prstGeom>
            <a:solidFill>
              <a:srgbClr val="F6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8FA4C2-2610-B443-8E8E-BCCDCA48D489}"/>
                </a:ext>
              </a:extLst>
            </p:cNvPr>
            <p:cNvSpPr/>
            <p:nvPr/>
          </p:nvSpPr>
          <p:spPr>
            <a:xfrm>
              <a:off x="5124426" y="3338793"/>
              <a:ext cx="3009900" cy="171450"/>
            </a:xfrm>
            <a:prstGeom prst="rect">
              <a:avLst/>
            </a:prstGeom>
            <a:solidFill>
              <a:srgbClr val="F6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2B6475EB-76BF-884B-A957-8B53042B9D8D}"/>
              </a:ext>
            </a:extLst>
          </p:cNvPr>
          <p:cNvPicPr>
            <a:picLocks noChangeAspect="1"/>
          </p:cNvPicPr>
          <p:nvPr/>
        </p:nvPicPr>
        <p:blipFill>
          <a:blip r:embed="rId3"/>
          <a:stretch>
            <a:fillRect/>
          </a:stretch>
        </p:blipFill>
        <p:spPr>
          <a:xfrm>
            <a:off x="969466" y="2597559"/>
            <a:ext cx="646644" cy="543263"/>
          </a:xfrm>
          <a:prstGeom prst="rect">
            <a:avLst/>
          </a:prstGeom>
        </p:spPr>
      </p:pic>
      <p:pic>
        <p:nvPicPr>
          <p:cNvPr id="4" name="Picture 3">
            <a:extLst>
              <a:ext uri="{FF2B5EF4-FFF2-40B4-BE49-F238E27FC236}">
                <a16:creationId xmlns:a16="http://schemas.microsoft.com/office/drawing/2014/main" id="{DE0865C8-05E1-B74E-BD98-87FEA472E189}"/>
              </a:ext>
            </a:extLst>
          </p:cNvPr>
          <p:cNvPicPr>
            <a:picLocks noChangeAspect="1"/>
          </p:cNvPicPr>
          <p:nvPr/>
        </p:nvPicPr>
        <p:blipFill>
          <a:blip r:embed="rId4"/>
          <a:stretch>
            <a:fillRect/>
          </a:stretch>
        </p:blipFill>
        <p:spPr>
          <a:xfrm>
            <a:off x="6075785" y="5003181"/>
            <a:ext cx="1264853" cy="497414"/>
          </a:xfrm>
          <a:prstGeom prst="rect">
            <a:avLst/>
          </a:prstGeom>
          <a:effectLst>
            <a:softEdge rad="63500"/>
          </a:effectLst>
        </p:spPr>
      </p:pic>
    </p:spTree>
    <p:extLst>
      <p:ext uri="{BB962C8B-B14F-4D97-AF65-F5344CB8AC3E}">
        <p14:creationId xmlns:p14="http://schemas.microsoft.com/office/powerpoint/2010/main" val="217668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399" y="433277"/>
            <a:ext cx="6825129" cy="4098558"/>
          </a:xfrm>
          <a:prstGeom prst="rect">
            <a:avLst/>
          </a:prstGeom>
          <a:noFill/>
        </p:spPr>
        <p:txBody>
          <a:bodyPr wrap="square" rtlCol="0">
            <a:spAutoFit/>
          </a:bodyPr>
          <a:lstStyle/>
          <a:p>
            <a:pPr algn="ctr">
              <a:spcBef>
                <a:spcPts val="100"/>
              </a:spcBef>
              <a:spcAft>
                <a:spcPts val="100"/>
              </a:spcAft>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algn="ctr">
              <a:spcBef>
                <a:spcPts val="100"/>
              </a:spcBef>
              <a:spcAft>
                <a:spcPts val="100"/>
              </a:spcAft>
            </a:pPr>
            <a:r>
              <a:rPr lang="en-US" sz="2000" b="1" dirty="0">
                <a:latin typeface="Verdana" panose="020B0604030504040204" pitchFamily="34" charset="0"/>
                <a:ea typeface="Verdana" panose="020B0604030504040204" pitchFamily="34" charset="0"/>
                <a:cs typeface="Verdana" panose="020B0604030504040204" pitchFamily="34" charset="0"/>
              </a:rPr>
              <a:t>ACCEPTING AID</a:t>
            </a:r>
          </a:p>
          <a:p>
            <a:pPr algn="ctr">
              <a:spcBef>
                <a:spcPts val="100"/>
              </a:spcBef>
              <a:spcAft>
                <a:spcPts val="100"/>
              </a:spcAft>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algn="ctr">
              <a:spcBef>
                <a:spcPts val="100"/>
              </a:spcBef>
              <a:spcAft>
                <a:spcPts val="100"/>
              </a:spcAft>
            </a:pPr>
            <a:endParaRPr lang="en-US" sz="700" dirty="0"/>
          </a:p>
          <a:p>
            <a:pPr marL="214313" indent="-214313">
              <a:spcBef>
                <a:spcPts val="300"/>
              </a:spcBef>
              <a:spcAft>
                <a:spcPts val="300"/>
              </a:spcAft>
              <a:buFont typeface="Arial" panose="020B0604020202020204" pitchFamily="34" charset="0"/>
              <a:buChar char="•"/>
            </a:pPr>
            <a:r>
              <a:rPr lang="en-US" sz="1400" dirty="0"/>
              <a:t>If your anticipated financial aid exceeds your charges, you will be issued a refund when your aid has been applied as a payment to your University Account</a:t>
            </a:r>
          </a:p>
          <a:p>
            <a:pPr marL="628650" lvl="1" indent="-168275">
              <a:spcBef>
                <a:spcPts val="300"/>
              </a:spcBef>
              <a:spcAft>
                <a:spcPts val="300"/>
              </a:spcAft>
              <a:buFont typeface="Courier New" panose="02070309020205020404" pitchFamily="49" charset="0"/>
              <a:buChar char="o"/>
            </a:pPr>
            <a:r>
              <a:rPr lang="en-US" sz="1400" dirty="0"/>
              <a:t>Checks are mailed out every two weeks to home address</a:t>
            </a:r>
          </a:p>
          <a:p>
            <a:pPr marL="628650" lvl="1" indent="-168275">
              <a:spcBef>
                <a:spcPts val="300"/>
              </a:spcBef>
              <a:spcAft>
                <a:spcPts val="300"/>
              </a:spcAft>
              <a:buFont typeface="Courier New" panose="02070309020205020404" pitchFamily="49" charset="0"/>
              <a:buChar char="o"/>
            </a:pPr>
            <a:r>
              <a:rPr lang="en-US" sz="1400" dirty="0"/>
              <a:t>We strongly encourage you to enroll in direct deposit on SOLAR to receive your refund quickest!</a:t>
            </a:r>
          </a:p>
          <a:p>
            <a:pPr marL="342900" lvl="1">
              <a:spcBef>
                <a:spcPts val="300"/>
              </a:spcBef>
              <a:spcAft>
                <a:spcPts val="300"/>
              </a:spcAft>
            </a:pPr>
            <a:r>
              <a:rPr lang="en-US" sz="1200" dirty="0"/>
              <a:t>      </a:t>
            </a:r>
            <a:endParaRPr lang="en-US" sz="1100" dirty="0"/>
          </a:p>
          <a:p>
            <a:pPr marL="1257300" lvl="3">
              <a:spcBef>
                <a:spcPts val="300"/>
              </a:spcBef>
              <a:spcAft>
                <a:spcPts val="300"/>
              </a:spcAft>
            </a:pPr>
            <a:r>
              <a:rPr lang="en-US" sz="1400" dirty="0">
                <a:solidFill>
                  <a:srgbClr val="C00000"/>
                </a:solidFill>
              </a:rPr>
              <a:t>	SOLAR &gt; Campus Financial Services &gt; Enroll in Direct Deposit</a:t>
            </a:r>
          </a:p>
          <a:p>
            <a:pPr marL="557213" lvl="1" indent="-214313">
              <a:spcBef>
                <a:spcPts val="300"/>
              </a:spcBef>
              <a:spcAft>
                <a:spcPts val="300"/>
              </a:spcAft>
              <a:buFont typeface="Arial" panose="020B0604020202020204" pitchFamily="34" charset="0"/>
              <a:buChar char="•"/>
            </a:pPr>
            <a:endParaRPr lang="en-US" sz="1400" dirty="0"/>
          </a:p>
          <a:p>
            <a:pPr marL="557213" lvl="1" indent="-214313">
              <a:spcBef>
                <a:spcPts val="300"/>
              </a:spcBef>
              <a:spcAft>
                <a:spcPts val="300"/>
              </a:spcAft>
              <a:buFont typeface="Arial" panose="020B0604020202020204" pitchFamily="34" charset="0"/>
              <a:buChar char="•"/>
            </a:pPr>
            <a:endParaRPr lang="en-US" sz="1200" dirty="0"/>
          </a:p>
          <a:p>
            <a:pPr marL="214313" indent="-214313">
              <a:spcBef>
                <a:spcPts val="300"/>
              </a:spcBef>
              <a:spcAft>
                <a:spcPts val="300"/>
              </a:spcAft>
              <a:buFont typeface="Arial" panose="020B0604020202020204" pitchFamily="34" charset="0"/>
              <a:buChar char="•"/>
            </a:pPr>
            <a:r>
              <a:rPr lang="en-US" sz="1400" dirty="0"/>
              <a:t>Students who want to cover the exact cost of their bill should factor the origination fee into the amount accepted </a:t>
            </a:r>
          </a:p>
        </p:txBody>
      </p:sp>
      <p:sp>
        <p:nvSpPr>
          <p:cNvPr id="3" name="TextBox 2">
            <a:extLst>
              <a:ext uri="{FF2B5EF4-FFF2-40B4-BE49-F238E27FC236}">
                <a16:creationId xmlns:a16="http://schemas.microsoft.com/office/drawing/2014/main" id="{0F396CE3-EE47-C843-96A7-53FCB5268578}"/>
              </a:ext>
            </a:extLst>
          </p:cNvPr>
          <p:cNvSpPr txBox="1"/>
          <p:nvPr/>
        </p:nvSpPr>
        <p:spPr>
          <a:xfrm>
            <a:off x="2556368" y="4531835"/>
            <a:ext cx="3900196" cy="1374735"/>
          </a:xfrm>
          <a:prstGeom prst="rect">
            <a:avLst/>
          </a:prstGeom>
          <a:noFill/>
        </p:spPr>
        <p:txBody>
          <a:bodyPr wrap="square" rtlCol="0">
            <a:spAutoFit/>
          </a:bodyPr>
          <a:lstStyle/>
          <a:p>
            <a:pPr algn="ctr"/>
            <a:r>
              <a:rPr lang="en-US" sz="1400" b="1" u="sng" dirty="0">
                <a:solidFill>
                  <a:srgbClr val="C00000"/>
                </a:solidFill>
              </a:rPr>
              <a:t>EXAMPLE</a:t>
            </a:r>
          </a:p>
          <a:p>
            <a:pPr algn="ctr"/>
            <a:endParaRPr lang="en-US" sz="1400" b="1" u="sng" dirty="0">
              <a:solidFill>
                <a:srgbClr val="C00000"/>
              </a:solidFill>
            </a:endParaRPr>
          </a:p>
          <a:p>
            <a:pPr algn="ctr"/>
            <a:r>
              <a:rPr lang="en-US" sz="500" b="1" u="sng" dirty="0"/>
              <a:t> </a:t>
            </a:r>
          </a:p>
          <a:p>
            <a:pPr>
              <a:spcBef>
                <a:spcPts val="200"/>
              </a:spcBef>
              <a:spcAft>
                <a:spcPts val="200"/>
              </a:spcAft>
            </a:pPr>
            <a:r>
              <a:rPr lang="en-US" sz="1400" dirty="0"/>
              <a:t>Origination Fee = 1.059%</a:t>
            </a:r>
          </a:p>
          <a:p>
            <a:pPr>
              <a:spcBef>
                <a:spcPts val="200"/>
              </a:spcBef>
              <a:spcAft>
                <a:spcPts val="200"/>
              </a:spcAft>
            </a:pPr>
            <a:r>
              <a:rPr lang="en-US" sz="1400" dirty="0"/>
              <a:t>Bill = $4,500</a:t>
            </a:r>
          </a:p>
          <a:p>
            <a:pPr>
              <a:spcBef>
                <a:spcPts val="200"/>
              </a:spcBef>
              <a:spcAft>
                <a:spcPts val="200"/>
              </a:spcAft>
            </a:pPr>
            <a:r>
              <a:rPr lang="en-US" sz="1400" dirty="0"/>
              <a:t>Amount Accepted (4,500 + 1.059% ) = $4,548</a:t>
            </a:r>
          </a:p>
        </p:txBody>
      </p:sp>
      <p:pic>
        <p:nvPicPr>
          <p:cNvPr id="6" name="Picture 5">
            <a:extLst>
              <a:ext uri="{FF2B5EF4-FFF2-40B4-BE49-F238E27FC236}">
                <a16:creationId xmlns:a16="http://schemas.microsoft.com/office/drawing/2014/main" id="{30979714-271C-2842-909A-A70741CF7B6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0430"/>
          <a:stretch/>
        </p:blipFill>
        <p:spPr>
          <a:xfrm>
            <a:off x="791006" y="2932698"/>
            <a:ext cx="1931343" cy="635198"/>
          </a:xfrm>
          <a:prstGeom prst="rect">
            <a:avLst/>
          </a:prstGeom>
        </p:spPr>
      </p:pic>
      <p:pic>
        <p:nvPicPr>
          <p:cNvPr id="9" name="Picture 8">
            <a:extLst>
              <a:ext uri="{FF2B5EF4-FFF2-40B4-BE49-F238E27FC236}">
                <a16:creationId xmlns:a16="http://schemas.microsoft.com/office/drawing/2014/main" id="{DB5D6E84-E24C-0B44-9FCD-B0EFA43DABD7}"/>
              </a:ext>
            </a:extLst>
          </p:cNvPr>
          <p:cNvPicPr>
            <a:picLocks noChangeAspect="1"/>
          </p:cNvPicPr>
          <p:nvPr/>
        </p:nvPicPr>
        <p:blipFill>
          <a:blip r:embed="rId4"/>
          <a:stretch>
            <a:fillRect/>
          </a:stretch>
        </p:blipFill>
        <p:spPr>
          <a:xfrm>
            <a:off x="6599122" y="4293308"/>
            <a:ext cx="1866774" cy="802130"/>
          </a:xfrm>
          <a:prstGeom prst="rect">
            <a:avLst/>
          </a:prstGeom>
        </p:spPr>
      </p:pic>
    </p:spTree>
    <p:extLst>
      <p:ext uri="{BB962C8B-B14F-4D97-AF65-F5344CB8AC3E}">
        <p14:creationId xmlns:p14="http://schemas.microsoft.com/office/powerpoint/2010/main" val="425630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5198" y="447394"/>
            <a:ext cx="7323805" cy="6455613"/>
          </a:xfrm>
          <a:prstGeom prst="rect">
            <a:avLst/>
          </a:prstGeom>
          <a:noFill/>
        </p:spPr>
        <p:txBody>
          <a:bodyPr wrap="square" rtlCol="0">
            <a:spAutoFit/>
          </a:bodyPr>
          <a:lstStyle/>
          <a:p>
            <a:pPr algn="ctr"/>
            <a:endParaRPr lang="en-US" sz="2000" b="1" dirty="0">
              <a:latin typeface="Verdana" panose="020B0604030504040204" pitchFamily="34" charset="0"/>
              <a:ea typeface="Verdana" panose="020B0604030504040204" pitchFamily="34" charset="0"/>
              <a:cs typeface="Verdana" panose="020B0604030504040204" pitchFamily="34" charset="0"/>
            </a:endParaRPr>
          </a:p>
          <a:p>
            <a:pPr algn="ctr"/>
            <a:r>
              <a:rPr lang="en-US" sz="2000" b="1" dirty="0">
                <a:latin typeface="Verdana" panose="020B0604030504040204" pitchFamily="34" charset="0"/>
                <a:ea typeface="Verdana" panose="020B0604030504040204" pitchFamily="34" charset="0"/>
                <a:cs typeface="Verdana" panose="020B0604030504040204" pitchFamily="34" charset="0"/>
              </a:rPr>
              <a:t>THINGS TO KEEP IN MIND</a:t>
            </a:r>
          </a:p>
          <a:p>
            <a:pPr algn="ctr"/>
            <a:endParaRPr lang="en-US" sz="1350" dirty="0"/>
          </a:p>
          <a:p>
            <a:pPr marL="214313" indent="-214313" algn="ctr">
              <a:buFont typeface="Arial" panose="020B0604020202020204" pitchFamily="34" charset="0"/>
              <a:buChar char="•"/>
            </a:pPr>
            <a:endParaRPr lang="en-US" sz="800" dirty="0"/>
          </a:p>
          <a:p>
            <a:pPr marL="214313" indent="-214313">
              <a:spcBef>
                <a:spcPts val="300"/>
              </a:spcBef>
              <a:spcAft>
                <a:spcPts val="300"/>
              </a:spcAft>
              <a:buFont typeface="Arial" panose="020B0604020202020204" pitchFamily="34" charset="0"/>
              <a:buChar char="•"/>
            </a:pPr>
            <a:r>
              <a:rPr lang="en-US" sz="1350" dirty="0"/>
              <a:t>In order to continue receiving federal aid, students must maintain Satisfactory Academic Progress (SAP)</a:t>
            </a:r>
          </a:p>
          <a:p>
            <a:pPr marL="742950" lvl="1" indent="-285750">
              <a:spcBef>
                <a:spcPts val="300"/>
              </a:spcBef>
              <a:spcAft>
                <a:spcPts val="300"/>
              </a:spcAft>
              <a:buFont typeface="Courier New" panose="02070309020205020404" pitchFamily="49" charset="0"/>
              <a:buChar char="o"/>
            </a:pPr>
            <a:r>
              <a:rPr lang="en-US" sz="1350" b="1" dirty="0"/>
              <a:t>GPA</a:t>
            </a:r>
            <a:r>
              <a:rPr lang="en-US" sz="1350" dirty="0"/>
              <a:t>: Minimum GPA = 2.0</a:t>
            </a:r>
          </a:p>
          <a:p>
            <a:pPr marL="742950" lvl="1" indent="-285750">
              <a:spcBef>
                <a:spcPts val="300"/>
              </a:spcBef>
              <a:spcAft>
                <a:spcPts val="300"/>
              </a:spcAft>
              <a:buFont typeface="Courier New" panose="02070309020205020404" pitchFamily="49" charset="0"/>
              <a:buChar char="o"/>
            </a:pPr>
            <a:r>
              <a:rPr lang="en-US" sz="1350" b="1" dirty="0"/>
              <a:t>PACE</a:t>
            </a:r>
            <a:r>
              <a:rPr lang="en-US" sz="1350" dirty="0"/>
              <a:t>: Must earn 67% of the credits you attempt</a:t>
            </a:r>
          </a:p>
          <a:p>
            <a:pPr marL="742950" lvl="1" indent="-285750">
              <a:spcBef>
                <a:spcPts val="300"/>
              </a:spcBef>
              <a:spcAft>
                <a:spcPts val="300"/>
              </a:spcAft>
              <a:buFont typeface="Courier New" panose="02070309020205020404" pitchFamily="49" charset="0"/>
              <a:buChar char="o"/>
            </a:pPr>
            <a:r>
              <a:rPr lang="en-US" sz="1350" b="1" dirty="0"/>
              <a:t>Time Frame</a:t>
            </a:r>
            <a:r>
              <a:rPr lang="en-US" sz="1350" dirty="0"/>
              <a:t>: Must complete program within 150% of the credits required to complete degree</a:t>
            </a:r>
          </a:p>
          <a:p>
            <a:pPr marL="1144587" lvl="2">
              <a:spcBef>
                <a:spcPts val="300"/>
              </a:spcBef>
              <a:spcAft>
                <a:spcPts val="300"/>
              </a:spcAft>
            </a:pPr>
            <a:r>
              <a:rPr lang="en-US" sz="1200" dirty="0"/>
              <a:t>Ex. </a:t>
            </a:r>
            <a:r>
              <a:rPr lang="en-US" sz="1200" u="sng" dirty="0"/>
              <a:t>Bachelor of Science</a:t>
            </a:r>
            <a:r>
              <a:rPr lang="en-US" sz="1200" dirty="0"/>
              <a:t>– Requires 120 credits. (120 *1.5 = 180) Student must complete program within 180 credits</a:t>
            </a:r>
          </a:p>
          <a:p>
            <a:pPr>
              <a:spcBef>
                <a:spcPts val="300"/>
              </a:spcBef>
              <a:spcAft>
                <a:spcPts val="300"/>
              </a:spcAft>
            </a:pPr>
            <a:endParaRPr lang="en-US" sz="1350" dirty="0"/>
          </a:p>
          <a:p>
            <a:pPr marL="214313" indent="-214313">
              <a:spcBef>
                <a:spcPts val="300"/>
              </a:spcBef>
              <a:spcAft>
                <a:spcPts val="300"/>
              </a:spcAft>
              <a:buFont typeface="Arial" panose="020B0604020202020204" pitchFamily="34" charset="0"/>
              <a:buChar char="•"/>
            </a:pPr>
            <a:r>
              <a:rPr lang="en-US" sz="1350" dirty="0"/>
              <a:t>When a student with federal loans graduates, or falls below 6 credits, they have 6 months before they must begin making payments on their loans. This is known as the </a:t>
            </a:r>
            <a:r>
              <a:rPr lang="en-US" sz="1350" b="1" i="1" dirty="0"/>
              <a:t>grace period</a:t>
            </a:r>
            <a:endParaRPr lang="en-US" sz="1350" b="1" dirty="0"/>
          </a:p>
          <a:p>
            <a:pPr>
              <a:spcBef>
                <a:spcPts val="300"/>
              </a:spcBef>
              <a:spcAft>
                <a:spcPts val="300"/>
              </a:spcAft>
            </a:pPr>
            <a:endParaRPr lang="en-US" sz="1350" dirty="0"/>
          </a:p>
          <a:p>
            <a:pPr marL="214313" indent="-214313">
              <a:spcBef>
                <a:spcPts val="300"/>
              </a:spcBef>
              <a:spcAft>
                <a:spcPts val="300"/>
              </a:spcAft>
              <a:buFont typeface="Arial" panose="020B0604020202020204" pitchFamily="34" charset="0"/>
              <a:buChar char="•"/>
            </a:pPr>
            <a:r>
              <a:rPr lang="en-US" sz="1350" dirty="0"/>
              <a:t>Create account on loan servicer’s website to view payment options and loan amounts. </a:t>
            </a:r>
          </a:p>
          <a:p>
            <a:pPr marL="671513" lvl="1" indent="-214313">
              <a:spcBef>
                <a:spcPts val="300"/>
              </a:spcBef>
              <a:spcAft>
                <a:spcPts val="300"/>
              </a:spcAft>
              <a:buFont typeface="Arial" panose="020B0604020202020204" pitchFamily="34" charset="0"/>
              <a:buChar char="•"/>
            </a:pPr>
            <a:r>
              <a:rPr lang="en-US" sz="1350" dirty="0"/>
              <a:t>Federal Government offers multiple payment plans</a:t>
            </a:r>
          </a:p>
          <a:p>
            <a:pPr marL="671513" lvl="1" indent="-214313">
              <a:spcBef>
                <a:spcPts val="300"/>
              </a:spcBef>
              <a:spcAft>
                <a:spcPts val="300"/>
              </a:spcAft>
              <a:buFont typeface="Arial" panose="020B0604020202020204" pitchFamily="34" charset="0"/>
              <a:buChar char="•"/>
            </a:pPr>
            <a:r>
              <a:rPr lang="en-US" sz="1350" dirty="0"/>
              <a:t>Don’t know who your lender is or how much federal loans you have out?</a:t>
            </a:r>
          </a:p>
          <a:p>
            <a:pPr algn="ctr">
              <a:spcBef>
                <a:spcPts val="300"/>
              </a:spcBef>
              <a:spcAft>
                <a:spcPts val="300"/>
              </a:spcAft>
            </a:pPr>
            <a:endParaRPr lang="en-US" sz="400" b="1" dirty="0">
              <a:latin typeface="Calibri" panose="020F0502020204030204" pitchFamily="34" charset="0"/>
              <a:ea typeface="Verdana" panose="020B0604030504040204" pitchFamily="34" charset="0"/>
              <a:cs typeface="Calibri" panose="020F0502020204030204" pitchFamily="34" charset="0"/>
            </a:endParaRPr>
          </a:p>
          <a:p>
            <a:pPr algn="ctr">
              <a:spcBef>
                <a:spcPts val="100"/>
              </a:spcBef>
              <a:spcAft>
                <a:spcPts val="100"/>
              </a:spcAft>
            </a:pPr>
            <a:r>
              <a:rPr lang="en-US" sz="1200" b="1" dirty="0">
                <a:latin typeface="Calibri" panose="020F0502020204030204" pitchFamily="34" charset="0"/>
                <a:ea typeface="Verdana" panose="020B0604030504040204" pitchFamily="34" charset="0"/>
                <a:cs typeface="Calibri" panose="020F0502020204030204" pitchFamily="34" charset="0"/>
              </a:rPr>
              <a:t>Visit</a:t>
            </a:r>
            <a:r>
              <a:rPr lang="en-US" sz="1200" b="1" dirty="0">
                <a:solidFill>
                  <a:srgbClr val="C00000"/>
                </a:solidFill>
                <a:latin typeface="Calibri" panose="020F0502020204030204" pitchFamily="34" charset="0"/>
                <a:ea typeface="Verdana" panose="020B0604030504040204" pitchFamily="34" charset="0"/>
                <a:cs typeface="Calibri" panose="020F0502020204030204" pitchFamily="34" charset="0"/>
              </a:rPr>
              <a:t> </a:t>
            </a:r>
            <a:r>
              <a:rPr lang="en-US" sz="1200" dirty="0">
                <a:solidFill>
                  <a:srgbClr val="C00000"/>
                </a:solidFill>
                <a:latin typeface="Calibri" panose="020F0502020204030204" pitchFamily="34" charset="0"/>
                <a:ea typeface="Verdana" panose="020B0604030504040204" pitchFamily="34" charset="0"/>
                <a:cs typeface="Calibri" panose="020F0502020204030204" pitchFamily="34" charset="0"/>
                <a:hlinkClick r:id="rId2"/>
              </a:rPr>
              <a:t>nslds.ed.gov</a:t>
            </a:r>
            <a:r>
              <a:rPr lang="en-US" sz="1200" dirty="0">
                <a:solidFill>
                  <a:srgbClr val="C00000"/>
                </a:solidFill>
                <a:latin typeface="Calibri" panose="020F0502020204030204" pitchFamily="34" charset="0"/>
                <a:ea typeface="Verdana" panose="020B0604030504040204" pitchFamily="34" charset="0"/>
                <a:cs typeface="Calibri" panose="020F0502020204030204" pitchFamily="34" charset="0"/>
              </a:rPr>
              <a:t> </a:t>
            </a:r>
            <a:r>
              <a:rPr lang="en-US" sz="1200" dirty="0">
                <a:latin typeface="Calibri" panose="020F0502020204030204" pitchFamily="34" charset="0"/>
                <a:ea typeface="Verdana" panose="020B0604030504040204" pitchFamily="34" charset="0"/>
                <a:cs typeface="Calibri" panose="020F0502020204030204" pitchFamily="34" charset="0"/>
              </a:rPr>
              <a:t>and log in with your FSA ID and password. </a:t>
            </a:r>
          </a:p>
          <a:p>
            <a:pPr algn="ctr">
              <a:spcBef>
                <a:spcPts val="100"/>
              </a:spcBef>
              <a:spcAft>
                <a:spcPts val="100"/>
              </a:spcAft>
            </a:pPr>
            <a:r>
              <a:rPr lang="en-US" sz="1050" dirty="0">
                <a:latin typeface="Calibri" panose="020F0502020204030204" pitchFamily="34" charset="0"/>
                <a:ea typeface="Verdana" panose="020B0604030504040204" pitchFamily="34" charset="0"/>
                <a:cs typeface="Calibri" panose="020F0502020204030204" pitchFamily="34" charset="0"/>
              </a:rPr>
              <a:t>Can access lender information, loan amounts, interest accrued, etc.</a:t>
            </a:r>
          </a:p>
          <a:p>
            <a:pPr lvl="1" algn="ctr"/>
            <a:endParaRPr lang="en-US" dirty="0">
              <a:latin typeface="Calibri" panose="020F0502020204030204" pitchFamily="34" charset="0"/>
              <a:ea typeface="Verdana" panose="020B0604030504040204" pitchFamily="34" charset="0"/>
              <a:cs typeface="Calibri" panose="020F0502020204030204" pitchFamily="34" charset="0"/>
            </a:endParaRPr>
          </a:p>
          <a:p>
            <a:pPr lvl="1" algn="ctr"/>
            <a:endParaRPr lang="en-US" sz="1100" dirty="0">
              <a:latin typeface="Calibri" panose="020F0502020204030204" pitchFamily="34" charset="0"/>
              <a:ea typeface="Verdana" panose="020B0604030504040204" pitchFamily="34" charset="0"/>
              <a:cs typeface="Calibri" panose="020F0502020204030204" pitchFamily="34" charset="0"/>
            </a:endParaRP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pic>
        <p:nvPicPr>
          <p:cNvPr id="3" name="Picture 2">
            <a:extLst>
              <a:ext uri="{FF2B5EF4-FFF2-40B4-BE49-F238E27FC236}">
                <a16:creationId xmlns:a16="http://schemas.microsoft.com/office/drawing/2014/main" id="{16EF1F75-CDBA-ED47-8B88-F40F5D6DA321}"/>
              </a:ext>
            </a:extLst>
          </p:cNvPr>
          <p:cNvPicPr>
            <a:picLocks noChangeAspect="1"/>
          </p:cNvPicPr>
          <p:nvPr/>
        </p:nvPicPr>
        <p:blipFill>
          <a:blip r:embed="rId3"/>
          <a:stretch>
            <a:fillRect/>
          </a:stretch>
        </p:blipFill>
        <p:spPr>
          <a:xfrm>
            <a:off x="7105651" y="88767"/>
            <a:ext cx="1768840" cy="967065"/>
          </a:xfrm>
          <a:prstGeom prst="rect">
            <a:avLst/>
          </a:prstGeom>
        </p:spPr>
      </p:pic>
      <p:pic>
        <p:nvPicPr>
          <p:cNvPr id="6" name="Picture 5">
            <a:extLst>
              <a:ext uri="{FF2B5EF4-FFF2-40B4-BE49-F238E27FC236}">
                <a16:creationId xmlns:a16="http://schemas.microsoft.com/office/drawing/2014/main" id="{D003FFD5-0127-134A-92CF-A0331EAE73BF}"/>
              </a:ext>
            </a:extLst>
          </p:cNvPr>
          <p:cNvPicPr>
            <a:picLocks noChangeAspect="1"/>
          </p:cNvPicPr>
          <p:nvPr/>
        </p:nvPicPr>
        <p:blipFill>
          <a:blip r:embed="rId4"/>
          <a:stretch>
            <a:fillRect/>
          </a:stretch>
        </p:blipFill>
        <p:spPr>
          <a:xfrm rot="612121">
            <a:off x="7631426" y="3187608"/>
            <a:ext cx="855151" cy="615450"/>
          </a:xfrm>
          <a:prstGeom prst="rect">
            <a:avLst/>
          </a:prstGeom>
          <a:effectLst>
            <a:softEdge rad="63500"/>
          </a:effectLst>
        </p:spPr>
      </p:pic>
      <p:pic>
        <p:nvPicPr>
          <p:cNvPr id="7" name="Picture 6">
            <a:extLst>
              <a:ext uri="{FF2B5EF4-FFF2-40B4-BE49-F238E27FC236}">
                <a16:creationId xmlns:a16="http://schemas.microsoft.com/office/drawing/2014/main" id="{FFACCDDE-31DC-724C-BE5E-B985F7495E0D}"/>
              </a:ext>
            </a:extLst>
          </p:cNvPr>
          <p:cNvPicPr>
            <a:picLocks noChangeAspect="1"/>
          </p:cNvPicPr>
          <p:nvPr/>
        </p:nvPicPr>
        <p:blipFill>
          <a:blip r:embed="rId5"/>
          <a:stretch>
            <a:fillRect/>
          </a:stretch>
        </p:blipFill>
        <p:spPr>
          <a:xfrm rot="20794477">
            <a:off x="554276" y="2482525"/>
            <a:ext cx="575291" cy="575291"/>
          </a:xfrm>
          <a:prstGeom prst="rect">
            <a:avLst/>
          </a:prstGeom>
        </p:spPr>
      </p:pic>
      <p:sp>
        <p:nvSpPr>
          <p:cNvPr id="8" name="Rectangle 7">
            <a:extLst>
              <a:ext uri="{FF2B5EF4-FFF2-40B4-BE49-F238E27FC236}">
                <a16:creationId xmlns:a16="http://schemas.microsoft.com/office/drawing/2014/main" id="{141764F9-E0CD-6449-915F-F62EAABC3663}"/>
              </a:ext>
            </a:extLst>
          </p:cNvPr>
          <p:cNvSpPr/>
          <p:nvPr/>
        </p:nvSpPr>
        <p:spPr>
          <a:xfrm>
            <a:off x="2444345" y="5431079"/>
            <a:ext cx="3915266" cy="524878"/>
          </a:xfrm>
          <a:prstGeom prst="rect">
            <a:avLst/>
          </a:prstGeom>
          <a:noFill/>
          <a:ln>
            <a:solidFill>
              <a:srgbClr val="C00000"/>
            </a:solidFill>
            <a:prstDash val="solid"/>
            <a:extLst>
              <a:ext uri="{C807C97D-BFC1-408E-A445-0C87EB9F89A2}">
                <ask:lineSketchStyleProps xmlns:ask="http://schemas.microsoft.com/office/drawing/2018/sketchyshapes" sd="1219033472">
                  <a:custGeom>
                    <a:avLst/>
                    <a:gdLst>
                      <a:gd name="connsiteX0" fmla="*/ 0 w 4654550"/>
                      <a:gd name="connsiteY0" fmla="*/ 0 h 569768"/>
                      <a:gd name="connsiteX1" fmla="*/ 4654550 w 4654550"/>
                      <a:gd name="connsiteY1" fmla="*/ 0 h 569768"/>
                      <a:gd name="connsiteX2" fmla="*/ 4654550 w 4654550"/>
                      <a:gd name="connsiteY2" fmla="*/ 569768 h 569768"/>
                      <a:gd name="connsiteX3" fmla="*/ 0 w 4654550"/>
                      <a:gd name="connsiteY3" fmla="*/ 569768 h 569768"/>
                      <a:gd name="connsiteX4" fmla="*/ 0 w 4654550"/>
                      <a:gd name="connsiteY4" fmla="*/ 0 h 56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550" h="569768" extrusionOk="0">
                        <a:moveTo>
                          <a:pt x="0" y="0"/>
                        </a:moveTo>
                        <a:cubicBezTo>
                          <a:pt x="960625" y="118645"/>
                          <a:pt x="2910588" y="116012"/>
                          <a:pt x="4654550" y="0"/>
                        </a:cubicBezTo>
                        <a:cubicBezTo>
                          <a:pt x="4654314" y="176636"/>
                          <a:pt x="4628511" y="405666"/>
                          <a:pt x="4654550" y="569768"/>
                        </a:cubicBezTo>
                        <a:cubicBezTo>
                          <a:pt x="2585002" y="704368"/>
                          <a:pt x="1466537" y="412572"/>
                          <a:pt x="0" y="569768"/>
                        </a:cubicBezTo>
                        <a:cubicBezTo>
                          <a:pt x="-27523" y="423542"/>
                          <a:pt x="-51271" y="2167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371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122" y="645827"/>
            <a:ext cx="8185958"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OTHER WAYS TO PAY FOR BILL</a:t>
            </a:r>
          </a:p>
        </p:txBody>
      </p:sp>
      <p:sp>
        <p:nvSpPr>
          <p:cNvPr id="3" name="TextBox 2">
            <a:extLst>
              <a:ext uri="{FF2B5EF4-FFF2-40B4-BE49-F238E27FC236}">
                <a16:creationId xmlns:a16="http://schemas.microsoft.com/office/drawing/2014/main" id="{7D027114-185E-C740-AE3C-F04424E541D5}"/>
              </a:ext>
            </a:extLst>
          </p:cNvPr>
          <p:cNvSpPr txBox="1"/>
          <p:nvPr/>
        </p:nvSpPr>
        <p:spPr>
          <a:xfrm>
            <a:off x="455121" y="1273190"/>
            <a:ext cx="8409682" cy="3359894"/>
          </a:xfrm>
          <a:prstGeom prst="rect">
            <a:avLst/>
          </a:prstGeom>
          <a:noFill/>
        </p:spPr>
        <p:txBody>
          <a:bodyPr wrap="square" rtlCol="0">
            <a:spAutoFit/>
          </a:bodyPr>
          <a:lstStyle/>
          <a:p>
            <a:pPr marL="342900" indent="-342900">
              <a:spcBef>
                <a:spcPts val="200"/>
              </a:spcBef>
              <a:spcAft>
                <a:spcPts val="200"/>
              </a:spcAft>
              <a:buAutoNum type="arabicPeriod"/>
            </a:pPr>
            <a:r>
              <a:rPr lang="en-US" sz="1400" b="1" dirty="0">
                <a:solidFill>
                  <a:srgbClr val="C00000"/>
                </a:solidFill>
              </a:rPr>
              <a:t>Apply for a private loan</a:t>
            </a:r>
          </a:p>
          <a:p>
            <a:pPr marL="1257300" lvl="2" indent="-342900">
              <a:spcBef>
                <a:spcPts val="200"/>
              </a:spcBef>
              <a:spcAft>
                <a:spcPts val="200"/>
              </a:spcAft>
              <a:buFont typeface="Arial" panose="020B0604020202020204" pitchFamily="34" charset="0"/>
              <a:buChar char="•"/>
            </a:pPr>
            <a:r>
              <a:rPr lang="en-US" sz="1400" dirty="0"/>
              <a:t>A list of frequently used private lenders and eligibility criteria can be found on </a:t>
            </a:r>
            <a:r>
              <a:rPr lang="en-US" sz="1400" dirty="0">
                <a:hlinkClick r:id="rId2"/>
              </a:rPr>
              <a:t>https://www.stonybrook.edu/commcms/finaid/undergraduate/types_of_aid/private_loans</a:t>
            </a:r>
            <a:endParaRPr lang="en-US" sz="1400" dirty="0"/>
          </a:p>
          <a:p>
            <a:pPr lvl="2"/>
            <a:endParaRPr lang="en-US" sz="600" dirty="0"/>
          </a:p>
          <a:p>
            <a:pPr lvl="2"/>
            <a:endParaRPr lang="en-US" sz="1400" dirty="0"/>
          </a:p>
          <a:p>
            <a:pPr marL="342900" indent="-342900">
              <a:buFont typeface="+mj-lt"/>
              <a:buAutoNum type="arabicPeriod"/>
            </a:pPr>
            <a:r>
              <a:rPr lang="en-US" sz="1400" b="1" dirty="0">
                <a:solidFill>
                  <a:srgbClr val="C00000"/>
                </a:solidFill>
              </a:rPr>
              <a:t>Enroll in Time Option Payment Plan (TOPP)**</a:t>
            </a:r>
          </a:p>
          <a:p>
            <a:pPr marL="1200150" lvl="2" indent="-285750">
              <a:spcBef>
                <a:spcPts val="200"/>
              </a:spcBef>
              <a:spcAft>
                <a:spcPts val="200"/>
              </a:spcAft>
              <a:buFont typeface="Arial" panose="020B0604020202020204" pitchFamily="34" charset="0"/>
              <a:buChar char="•"/>
            </a:pPr>
            <a:r>
              <a:rPr lang="en-US" sz="1400" dirty="0"/>
              <a:t>Pay one-time fee of $50 each semester that you enroll</a:t>
            </a:r>
          </a:p>
          <a:p>
            <a:pPr marL="1657350" lvl="3" indent="-285750">
              <a:spcBef>
                <a:spcPts val="200"/>
              </a:spcBef>
              <a:spcAft>
                <a:spcPts val="200"/>
              </a:spcAft>
              <a:buFont typeface="Arial" panose="020B0604020202020204" pitchFamily="34" charset="0"/>
              <a:buChar char="•"/>
            </a:pPr>
            <a:r>
              <a:rPr lang="en-US" sz="1400" dirty="0"/>
              <a:t>2 Plan Options:</a:t>
            </a:r>
          </a:p>
          <a:p>
            <a:pPr lvl="3">
              <a:spcBef>
                <a:spcPts val="200"/>
              </a:spcBef>
              <a:spcAft>
                <a:spcPts val="200"/>
              </a:spcAft>
            </a:pPr>
            <a:r>
              <a:rPr lang="en-US" sz="1400" dirty="0"/>
              <a:t>3 months</a:t>
            </a:r>
          </a:p>
          <a:p>
            <a:pPr lvl="4"/>
            <a:r>
              <a:rPr lang="en-US" sz="1200" b="1" u="sng" dirty="0"/>
              <a:t>Fall Deadline</a:t>
            </a:r>
            <a:r>
              <a:rPr lang="en-US" sz="1200" dirty="0"/>
              <a:t>: September 15</a:t>
            </a:r>
            <a:r>
              <a:rPr lang="en-US" sz="1200" baseline="30000" dirty="0"/>
              <a:t>th</a:t>
            </a:r>
            <a:endParaRPr lang="en-US" sz="1200" dirty="0"/>
          </a:p>
          <a:p>
            <a:pPr lvl="4"/>
            <a:r>
              <a:rPr lang="en-US" sz="1200" b="1" u="sng" dirty="0"/>
              <a:t>Spring Deadline</a:t>
            </a:r>
            <a:r>
              <a:rPr lang="en-US" sz="1200" dirty="0"/>
              <a:t>: February 15</a:t>
            </a:r>
            <a:r>
              <a:rPr lang="en-US" sz="1200" baseline="30000" dirty="0"/>
              <a:t>th</a:t>
            </a:r>
            <a:endParaRPr lang="en-US" sz="1200" dirty="0"/>
          </a:p>
          <a:p>
            <a:pPr lvl="3">
              <a:spcBef>
                <a:spcPts val="200"/>
              </a:spcBef>
              <a:spcAft>
                <a:spcPts val="200"/>
              </a:spcAft>
            </a:pPr>
            <a:r>
              <a:rPr lang="en-US" sz="1400" dirty="0"/>
              <a:t>4 months</a:t>
            </a:r>
          </a:p>
          <a:p>
            <a:pPr lvl="4"/>
            <a:r>
              <a:rPr lang="en-US" sz="1200" b="1" u="sng" dirty="0"/>
              <a:t>Fall Deadline</a:t>
            </a:r>
            <a:r>
              <a:rPr lang="en-US" sz="1200" b="1" dirty="0"/>
              <a:t>: </a:t>
            </a:r>
            <a:r>
              <a:rPr lang="en-US" sz="1200" dirty="0"/>
              <a:t>August 15</a:t>
            </a:r>
            <a:r>
              <a:rPr lang="en-US" sz="1200" baseline="30000" dirty="0"/>
              <a:t>th</a:t>
            </a:r>
            <a:endParaRPr lang="en-US" sz="1200" dirty="0"/>
          </a:p>
          <a:p>
            <a:pPr lvl="4"/>
            <a:r>
              <a:rPr lang="en-US" sz="1200" b="1" u="sng" dirty="0"/>
              <a:t>Spring Deadline</a:t>
            </a:r>
            <a:r>
              <a:rPr lang="en-US" sz="1200" dirty="0"/>
              <a:t>:</a:t>
            </a:r>
            <a:r>
              <a:rPr lang="en-US" sz="1200" dirty="0">
                <a:solidFill>
                  <a:srgbClr val="FF0000"/>
                </a:solidFill>
              </a:rPr>
              <a:t> </a:t>
            </a:r>
            <a:r>
              <a:rPr lang="en-US" sz="1200" dirty="0"/>
              <a:t>January 15</a:t>
            </a:r>
            <a:r>
              <a:rPr lang="en-US" sz="1200" baseline="30000" dirty="0"/>
              <a:t>th</a:t>
            </a:r>
            <a:r>
              <a:rPr lang="en-US" sz="1200" dirty="0"/>
              <a:t> </a:t>
            </a:r>
            <a:endParaRPr lang="en-US" sz="1100" dirty="0"/>
          </a:p>
          <a:p>
            <a:pPr marL="2114550" lvl="4" indent="-285750">
              <a:buFont typeface="Arial" panose="020B0604020202020204" pitchFamily="34" charset="0"/>
              <a:buChar char="•"/>
            </a:pPr>
            <a:endParaRPr lang="en-US" sz="1400" dirty="0"/>
          </a:p>
        </p:txBody>
      </p:sp>
      <p:grpSp>
        <p:nvGrpSpPr>
          <p:cNvPr id="6" name="Group 5">
            <a:extLst>
              <a:ext uri="{FF2B5EF4-FFF2-40B4-BE49-F238E27FC236}">
                <a16:creationId xmlns:a16="http://schemas.microsoft.com/office/drawing/2014/main" id="{F2EA3453-6FE8-E340-BD07-8788AAFF75F9}"/>
              </a:ext>
            </a:extLst>
          </p:cNvPr>
          <p:cNvGrpSpPr/>
          <p:nvPr/>
        </p:nvGrpSpPr>
        <p:grpSpPr>
          <a:xfrm>
            <a:off x="4824720" y="2901443"/>
            <a:ext cx="3505554" cy="1631216"/>
            <a:chOff x="5070179" y="3214347"/>
            <a:chExt cx="3505554" cy="1631216"/>
          </a:xfrm>
        </p:grpSpPr>
        <p:sp>
          <p:nvSpPr>
            <p:cNvPr id="4" name="TextBox 3">
              <a:extLst>
                <a:ext uri="{FF2B5EF4-FFF2-40B4-BE49-F238E27FC236}">
                  <a16:creationId xmlns:a16="http://schemas.microsoft.com/office/drawing/2014/main" id="{DAF3586B-8B1E-B341-BB44-5AF36FAC6CDB}"/>
                </a:ext>
              </a:extLst>
            </p:cNvPr>
            <p:cNvSpPr txBox="1"/>
            <p:nvPr/>
          </p:nvSpPr>
          <p:spPr>
            <a:xfrm>
              <a:off x="5070179" y="3214347"/>
              <a:ext cx="1701209" cy="1631216"/>
            </a:xfrm>
            <a:prstGeom prst="rect">
              <a:avLst/>
            </a:prstGeom>
            <a:noFill/>
            <a:ln w="12700">
              <a:solidFill>
                <a:srgbClr val="A71E23"/>
              </a:solidFill>
            </a:ln>
          </p:spPr>
          <p:txBody>
            <a:bodyPr wrap="square" rtlCol="0">
              <a:spAutoFit/>
            </a:bodyPr>
            <a:lstStyle/>
            <a:p>
              <a:pPr algn="ctr"/>
              <a:r>
                <a:rPr lang="en-US" sz="1200" b="1" u="sng" dirty="0"/>
                <a:t>3 Month Example</a:t>
              </a:r>
            </a:p>
            <a:p>
              <a:endParaRPr lang="en-US" sz="1200" dirty="0"/>
            </a:p>
            <a:p>
              <a:pPr algn="ctr"/>
              <a:r>
                <a:rPr lang="en-US" sz="1200" dirty="0"/>
                <a:t>Balance = $3,000</a:t>
              </a:r>
            </a:p>
            <a:p>
              <a:endParaRPr lang="en-US" sz="1200" dirty="0"/>
            </a:p>
            <a:p>
              <a:pPr algn="ctr"/>
              <a:r>
                <a:rPr lang="en-US" sz="1200" dirty="0"/>
                <a:t>1st Month = $1,000</a:t>
              </a:r>
            </a:p>
            <a:p>
              <a:pPr algn="ctr"/>
              <a:r>
                <a:rPr lang="en-US" sz="1200" dirty="0"/>
                <a:t>2nd Month = $1,000</a:t>
              </a:r>
            </a:p>
            <a:p>
              <a:pPr algn="ctr"/>
              <a:r>
                <a:rPr lang="en-US" sz="1200" dirty="0"/>
                <a:t>3rd Month = $1,000</a:t>
              </a:r>
            </a:p>
            <a:p>
              <a:pPr algn="ctr"/>
              <a:endParaRPr lang="en-US" sz="1400" dirty="0"/>
            </a:p>
          </p:txBody>
        </p:sp>
        <p:sp>
          <p:nvSpPr>
            <p:cNvPr id="5" name="TextBox 4">
              <a:extLst>
                <a:ext uri="{FF2B5EF4-FFF2-40B4-BE49-F238E27FC236}">
                  <a16:creationId xmlns:a16="http://schemas.microsoft.com/office/drawing/2014/main" id="{1A450BE4-8572-A342-9106-7B1B79DB3AB2}"/>
                </a:ext>
              </a:extLst>
            </p:cNvPr>
            <p:cNvSpPr txBox="1"/>
            <p:nvPr/>
          </p:nvSpPr>
          <p:spPr>
            <a:xfrm>
              <a:off x="6771388" y="3214347"/>
              <a:ext cx="1804345" cy="1631216"/>
            </a:xfrm>
            <a:prstGeom prst="rect">
              <a:avLst/>
            </a:prstGeom>
            <a:noFill/>
            <a:ln w="12700">
              <a:solidFill>
                <a:srgbClr val="A71E23"/>
              </a:solidFill>
            </a:ln>
          </p:spPr>
          <p:txBody>
            <a:bodyPr wrap="square" rtlCol="0">
              <a:spAutoFit/>
            </a:bodyPr>
            <a:lstStyle/>
            <a:p>
              <a:pPr algn="ctr"/>
              <a:r>
                <a:rPr lang="en-US" sz="1200" b="1" u="sng" dirty="0"/>
                <a:t>4 Month Example</a:t>
              </a:r>
            </a:p>
            <a:p>
              <a:endParaRPr lang="en-US" sz="1200" dirty="0"/>
            </a:p>
            <a:p>
              <a:pPr algn="ctr"/>
              <a:r>
                <a:rPr lang="en-US" sz="1200" dirty="0"/>
                <a:t>Balance = $3,000</a:t>
              </a:r>
            </a:p>
            <a:p>
              <a:endParaRPr lang="en-US" sz="1200" dirty="0"/>
            </a:p>
            <a:p>
              <a:pPr algn="ctr"/>
              <a:r>
                <a:rPr lang="en-US" sz="1200" dirty="0"/>
                <a:t>1st Month = $750 </a:t>
              </a:r>
            </a:p>
            <a:p>
              <a:pPr algn="ctr"/>
              <a:r>
                <a:rPr lang="en-US" sz="1200" dirty="0"/>
                <a:t>2nd Month = $750</a:t>
              </a:r>
            </a:p>
            <a:p>
              <a:pPr algn="ctr"/>
              <a:r>
                <a:rPr lang="en-US" sz="1200" dirty="0"/>
                <a:t>3rd Month = $750</a:t>
              </a:r>
            </a:p>
            <a:p>
              <a:pPr algn="ctr"/>
              <a:r>
                <a:rPr lang="en-US" sz="1200" dirty="0"/>
                <a:t>4</a:t>
              </a:r>
              <a:r>
                <a:rPr lang="en-US" sz="1200" baseline="30000" dirty="0"/>
                <a:t>th</a:t>
              </a:r>
              <a:r>
                <a:rPr lang="en-US" sz="1200" dirty="0"/>
                <a:t> Month = $750</a:t>
              </a:r>
            </a:p>
          </p:txBody>
        </p:sp>
      </p:grpSp>
      <p:sp>
        <p:nvSpPr>
          <p:cNvPr id="9" name="TextBox 8">
            <a:extLst>
              <a:ext uri="{FF2B5EF4-FFF2-40B4-BE49-F238E27FC236}">
                <a16:creationId xmlns:a16="http://schemas.microsoft.com/office/drawing/2014/main" id="{C4469A84-03AF-3F4D-824C-5D7E4F77F988}"/>
              </a:ext>
            </a:extLst>
          </p:cNvPr>
          <p:cNvSpPr txBox="1"/>
          <p:nvPr/>
        </p:nvSpPr>
        <p:spPr>
          <a:xfrm>
            <a:off x="1066157" y="5375820"/>
            <a:ext cx="7187609" cy="523220"/>
          </a:xfrm>
          <a:prstGeom prst="rect">
            <a:avLst/>
          </a:prstGeom>
          <a:noFill/>
        </p:spPr>
        <p:txBody>
          <a:bodyPr wrap="square" rtlCol="0">
            <a:spAutoFit/>
          </a:bodyPr>
          <a:lstStyle/>
          <a:p>
            <a:pPr algn="ctr"/>
            <a:r>
              <a:rPr lang="en-US" sz="1400" dirty="0"/>
              <a:t>Visit </a:t>
            </a:r>
            <a:r>
              <a:rPr lang="en-US" sz="1400" dirty="0">
                <a:hlinkClick r:id="rId3"/>
              </a:rPr>
              <a:t>https://www.stonybrook.edu/commcms/sfs/billing_payment/topp.php</a:t>
            </a:r>
            <a:r>
              <a:rPr lang="en-US" sz="1400" dirty="0"/>
              <a:t> for more information</a:t>
            </a:r>
          </a:p>
        </p:txBody>
      </p:sp>
      <p:sp>
        <p:nvSpPr>
          <p:cNvPr id="11" name="TextBox 10">
            <a:extLst>
              <a:ext uri="{FF2B5EF4-FFF2-40B4-BE49-F238E27FC236}">
                <a16:creationId xmlns:a16="http://schemas.microsoft.com/office/drawing/2014/main" id="{A4D9B47D-5AD7-5B48-9AEA-0BC27CF614E4}"/>
              </a:ext>
            </a:extLst>
          </p:cNvPr>
          <p:cNvSpPr txBox="1"/>
          <p:nvPr/>
        </p:nvSpPr>
        <p:spPr>
          <a:xfrm>
            <a:off x="1066157" y="4768616"/>
            <a:ext cx="3039364" cy="261610"/>
          </a:xfrm>
          <a:prstGeom prst="rect">
            <a:avLst/>
          </a:prstGeom>
          <a:noFill/>
        </p:spPr>
        <p:txBody>
          <a:bodyPr wrap="square" rtlCol="0">
            <a:spAutoFit/>
          </a:bodyPr>
          <a:lstStyle/>
          <a:p>
            <a:r>
              <a:rPr lang="en-US" sz="1100" dirty="0"/>
              <a:t>** Only available for Fall/Spring </a:t>
            </a:r>
          </a:p>
        </p:txBody>
      </p:sp>
      <p:pic>
        <p:nvPicPr>
          <p:cNvPr id="7" name="Picture 6">
            <a:extLst>
              <a:ext uri="{FF2B5EF4-FFF2-40B4-BE49-F238E27FC236}">
                <a16:creationId xmlns:a16="http://schemas.microsoft.com/office/drawing/2014/main" id="{6F7D253F-1992-2140-AF4E-A0F27FA4EECA}"/>
              </a:ext>
            </a:extLst>
          </p:cNvPr>
          <p:cNvPicPr>
            <a:picLocks noChangeAspect="1"/>
          </p:cNvPicPr>
          <p:nvPr/>
        </p:nvPicPr>
        <p:blipFill>
          <a:blip r:embed="rId4"/>
          <a:stretch>
            <a:fillRect/>
          </a:stretch>
        </p:blipFill>
        <p:spPr>
          <a:xfrm>
            <a:off x="6918334" y="192631"/>
            <a:ext cx="1770543" cy="1147220"/>
          </a:xfrm>
          <a:prstGeom prst="rect">
            <a:avLst/>
          </a:prstGeom>
          <a:effectLst>
            <a:softEdge rad="31750"/>
          </a:effectLst>
        </p:spPr>
      </p:pic>
    </p:spTree>
    <p:extLst>
      <p:ext uri="{BB962C8B-B14F-4D97-AF65-F5344CB8AC3E}">
        <p14:creationId xmlns:p14="http://schemas.microsoft.com/office/powerpoint/2010/main" val="407318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BF1F88-250F-0245-9CBF-3735E5238123}"/>
              </a:ext>
            </a:extLst>
          </p:cNvPr>
          <p:cNvPicPr>
            <a:picLocks noChangeAspect="1"/>
          </p:cNvPicPr>
          <p:nvPr/>
        </p:nvPicPr>
        <p:blipFill rotWithShape="1">
          <a:blip r:embed="rId2">
            <a:alphaModFix amt="70000"/>
          </a:blip>
          <a:srcRect l="4261" r="1" b="4776"/>
          <a:stretch/>
        </p:blipFill>
        <p:spPr>
          <a:xfrm rot="379317">
            <a:off x="328928" y="2393295"/>
            <a:ext cx="1010693" cy="680024"/>
          </a:xfrm>
          <a:prstGeom prst="rect">
            <a:avLst/>
          </a:prstGeom>
        </p:spPr>
      </p:pic>
      <p:sp>
        <p:nvSpPr>
          <p:cNvPr id="2" name="TextBox 1"/>
          <p:cNvSpPr txBox="1"/>
          <p:nvPr/>
        </p:nvSpPr>
        <p:spPr>
          <a:xfrm>
            <a:off x="1001424" y="472822"/>
            <a:ext cx="7141151" cy="6347892"/>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BILLING</a:t>
            </a:r>
          </a:p>
          <a:p>
            <a:pPr algn="ctr"/>
            <a:endParaRPr lang="en-US" sz="1100" b="1" dirty="0">
              <a:latin typeface="Verdana" panose="020B0604030504040204" pitchFamily="34" charset="0"/>
              <a:ea typeface="Verdana" panose="020B0604030504040204" pitchFamily="34" charset="0"/>
              <a:cs typeface="Verdana" panose="020B0604030504040204" pitchFamily="34" charset="0"/>
            </a:endParaRPr>
          </a:p>
          <a:p>
            <a:pPr algn="ctr"/>
            <a:r>
              <a:rPr lang="en-US" sz="500" b="1" dirty="0">
                <a:latin typeface="Verdana" panose="020B0604030504040204" pitchFamily="34" charset="0"/>
                <a:ea typeface="Verdana" panose="020B0604030504040204" pitchFamily="34" charset="0"/>
                <a:cs typeface="Verdana" panose="020B0604030504040204" pitchFamily="34" charset="0"/>
              </a:rPr>
              <a:t> </a:t>
            </a:r>
          </a:p>
          <a:p>
            <a:pPr marL="285750" indent="-285750">
              <a:spcBef>
                <a:spcPts val="900"/>
              </a:spcBef>
              <a:spcAft>
                <a:spcPts val="900"/>
              </a:spcAft>
              <a:buFont typeface="Arial" panose="020B0604020202020204" pitchFamily="34" charset="0"/>
              <a:buChar char="•"/>
            </a:pPr>
            <a:r>
              <a:rPr lang="en-US" sz="1400" dirty="0"/>
              <a:t>Your University Student Account is maintained by </a:t>
            </a:r>
            <a:r>
              <a:rPr lang="en-US" sz="1400" b="1" dirty="0">
                <a:solidFill>
                  <a:srgbClr val="A71E23"/>
                </a:solidFill>
              </a:rPr>
              <a:t>Student Financial Services</a:t>
            </a:r>
          </a:p>
          <a:p>
            <a:pPr marL="285750" indent="-285750">
              <a:spcBef>
                <a:spcPts val="900"/>
              </a:spcBef>
              <a:spcAft>
                <a:spcPts val="900"/>
              </a:spcAft>
              <a:buFont typeface="Arial" panose="020B0604020202020204" pitchFamily="34" charset="0"/>
              <a:buChar char="•"/>
            </a:pPr>
            <a:r>
              <a:rPr lang="en-US" sz="1400" dirty="0"/>
              <a:t>All students will receive a SOLAR hold until they complete and submit the ‘Financial Responsibility statement'</a:t>
            </a:r>
          </a:p>
          <a:p>
            <a:pPr marL="285750" indent="-285750">
              <a:spcBef>
                <a:spcPts val="900"/>
              </a:spcBef>
              <a:spcAft>
                <a:spcPts val="900"/>
              </a:spcAft>
              <a:buFont typeface="Arial" panose="020B0604020202020204" pitchFamily="34" charset="0"/>
              <a:buChar char="•"/>
            </a:pPr>
            <a:r>
              <a:rPr lang="en-US" sz="1400" dirty="0"/>
              <a:t>Bills are typically due on the 15</a:t>
            </a:r>
            <a:r>
              <a:rPr lang="en-US" sz="1400" baseline="30000" dirty="0"/>
              <a:t>th</a:t>
            </a:r>
            <a:r>
              <a:rPr lang="en-US" sz="1400" dirty="0"/>
              <a:t> of the month of the semester you are starting</a:t>
            </a:r>
          </a:p>
          <a:p>
            <a:pPr marL="285750" indent="-285750">
              <a:spcBef>
                <a:spcPts val="900"/>
              </a:spcBef>
              <a:spcAft>
                <a:spcPts val="900"/>
              </a:spcAft>
              <a:buFont typeface="Arial" panose="020B0604020202020204" pitchFamily="34" charset="0"/>
              <a:buChar char="•"/>
            </a:pPr>
            <a:r>
              <a:rPr lang="en-US" sz="1400" dirty="0"/>
              <a:t>Late fees are charged continuously for each subsequent month that there is an outstanding balance</a:t>
            </a:r>
          </a:p>
          <a:p>
            <a:pPr marL="285750" indent="-285750">
              <a:spcBef>
                <a:spcPts val="900"/>
              </a:spcBef>
              <a:spcAft>
                <a:spcPts val="900"/>
              </a:spcAft>
              <a:buFont typeface="Arial" panose="020B0604020202020204" pitchFamily="34" charset="0"/>
              <a:buChar char="•"/>
            </a:pPr>
            <a:r>
              <a:rPr lang="en-US" sz="1400" dirty="0"/>
              <a:t>Health Insurance billed for all full-time students.  Students who have their own coverage are given two weeks to waive SBU’s Health Insurance on SOLAR</a:t>
            </a:r>
          </a:p>
          <a:p>
            <a:pPr marL="285750" indent="-285750">
              <a:spcBef>
                <a:spcPts val="900"/>
              </a:spcBef>
              <a:spcAft>
                <a:spcPts val="900"/>
              </a:spcAft>
              <a:buFont typeface="Arial" panose="020B0604020202020204" pitchFamily="34" charset="0"/>
              <a:buChar char="•"/>
            </a:pPr>
            <a:r>
              <a:rPr lang="en-US" sz="1400" b="1" dirty="0"/>
              <a:t>In state vs. Out of State Tuition: </a:t>
            </a:r>
            <a:r>
              <a:rPr lang="en-US" sz="1400" dirty="0"/>
              <a:t>All residency questions should be directed to Student Accounts</a:t>
            </a:r>
          </a:p>
          <a:p>
            <a:pPr marL="285750" indent="-285750">
              <a:spcBef>
                <a:spcPts val="900"/>
              </a:spcBef>
              <a:spcAft>
                <a:spcPts val="900"/>
              </a:spcAft>
              <a:buFont typeface="Arial" panose="020B0604020202020204" pitchFamily="34" charset="0"/>
              <a:buChar char="•"/>
            </a:pPr>
            <a:r>
              <a:rPr lang="en-US" sz="1400" dirty="0"/>
              <a:t>Winter/Summer classes are billed at a per credit cost.  For Fall/Spring, undergraduate students are considered “full time” at 12 credits</a:t>
            </a:r>
          </a:p>
          <a:p>
            <a:endParaRPr lang="en-US" sz="900" dirty="0"/>
          </a:p>
          <a:p>
            <a:pPr algn="ctr"/>
            <a:r>
              <a:rPr lang="en-US" sz="1350" b="1" dirty="0">
                <a:solidFill>
                  <a:srgbClr val="C00000"/>
                </a:solidFill>
              </a:rPr>
              <a:t>PLEASE NOTE:</a:t>
            </a:r>
          </a:p>
          <a:p>
            <a:pPr algn="ctr"/>
            <a:r>
              <a:rPr lang="en-US" sz="300" b="1" dirty="0">
                <a:solidFill>
                  <a:srgbClr val="C00000"/>
                </a:solidFill>
              </a:rPr>
              <a:t> </a:t>
            </a:r>
            <a:endParaRPr lang="en-US" sz="200" b="1" dirty="0">
              <a:solidFill>
                <a:srgbClr val="C00000"/>
              </a:solidFill>
            </a:endParaRPr>
          </a:p>
          <a:p>
            <a:pPr marL="1543050" lvl="3" indent="-171450">
              <a:buFont typeface="Arial" panose="020B0604020202020204" pitchFamily="34" charset="0"/>
              <a:buChar char="•"/>
            </a:pPr>
            <a:r>
              <a:rPr lang="en-US" sz="1100" dirty="0"/>
              <a:t>Certain programs have different fees and charges</a:t>
            </a:r>
          </a:p>
          <a:p>
            <a:pPr marL="1543050" lvl="3" indent="-171450">
              <a:buFont typeface="Arial" panose="020B0604020202020204" pitchFamily="34" charset="0"/>
              <a:buChar char="•"/>
            </a:pPr>
            <a:r>
              <a:rPr lang="en-US" sz="1100" b="1" dirty="0"/>
              <a:t>Health Sciences Students in </a:t>
            </a:r>
            <a:r>
              <a:rPr lang="en-US" sz="1100" b="1" u="sng" dirty="0"/>
              <a:t>modular sessions </a:t>
            </a:r>
            <a:r>
              <a:rPr lang="en-US" sz="1100" dirty="0"/>
              <a:t>may have different disbursement dates</a:t>
            </a:r>
          </a:p>
          <a:p>
            <a:pPr marL="285750" indent="-285750">
              <a:buFont typeface="Arial" panose="020B0604020202020204" pitchFamily="34" charset="0"/>
              <a:buChar char="•"/>
            </a:pPr>
            <a:endParaRPr lang="en-US" sz="700" dirty="0"/>
          </a:p>
          <a:p>
            <a:r>
              <a:rPr lang="en-US" sz="1600" dirty="0"/>
              <a:t> </a:t>
            </a:r>
          </a:p>
          <a:p>
            <a:pPr algn="ctr"/>
            <a:r>
              <a:rPr lang="en-US" sz="1350" dirty="0"/>
              <a:t>Please visit </a:t>
            </a:r>
            <a:r>
              <a:rPr lang="en-US" sz="1350" dirty="0">
                <a:hlinkClick r:id="rId3"/>
              </a:rPr>
              <a:t>http://stonybrook.edu/sfs</a:t>
            </a:r>
            <a:r>
              <a:rPr lang="en-US" sz="1350" dirty="0"/>
              <a:t> for specific billing information and due dates</a:t>
            </a:r>
          </a:p>
          <a:p>
            <a:pPr marL="285750" indent="-285750">
              <a:buFont typeface="Arial" panose="020B0604020202020204" pitchFamily="34" charset="0"/>
              <a:buChar char="•"/>
            </a:pPr>
            <a:endParaRPr lang="en-US" sz="1350" dirty="0"/>
          </a:p>
        </p:txBody>
      </p:sp>
      <p:pic>
        <p:nvPicPr>
          <p:cNvPr id="3" name="Picture 2">
            <a:extLst>
              <a:ext uri="{FF2B5EF4-FFF2-40B4-BE49-F238E27FC236}">
                <a16:creationId xmlns:a16="http://schemas.microsoft.com/office/drawing/2014/main" id="{E425BBA7-9118-814C-BB6C-C69BA0710E9C}"/>
              </a:ext>
            </a:extLst>
          </p:cNvPr>
          <p:cNvPicPr>
            <a:picLocks noChangeAspect="1"/>
          </p:cNvPicPr>
          <p:nvPr/>
        </p:nvPicPr>
        <p:blipFill>
          <a:blip r:embed="rId4"/>
          <a:stretch>
            <a:fillRect/>
          </a:stretch>
        </p:blipFill>
        <p:spPr>
          <a:xfrm rot="1141878">
            <a:off x="7186133" y="-77853"/>
            <a:ext cx="1663098" cy="1493969"/>
          </a:xfrm>
          <a:prstGeom prst="ellipse">
            <a:avLst/>
          </a:prstGeom>
          <a:ln>
            <a:noFill/>
          </a:ln>
          <a:effectLst>
            <a:softEdge rad="112500"/>
          </a:effectLst>
        </p:spPr>
      </p:pic>
      <p:pic>
        <p:nvPicPr>
          <p:cNvPr id="5" name="Picture 4">
            <a:extLst>
              <a:ext uri="{FF2B5EF4-FFF2-40B4-BE49-F238E27FC236}">
                <a16:creationId xmlns:a16="http://schemas.microsoft.com/office/drawing/2014/main" id="{D7EFB53C-AB27-314F-93AC-069BAF84BED6}"/>
              </a:ext>
            </a:extLst>
          </p:cNvPr>
          <p:cNvPicPr>
            <a:picLocks noChangeAspect="1"/>
          </p:cNvPicPr>
          <p:nvPr/>
        </p:nvPicPr>
        <p:blipFill>
          <a:blip r:embed="rId5">
            <a:alphaModFix amt="50000"/>
          </a:blip>
          <a:stretch>
            <a:fillRect/>
          </a:stretch>
        </p:blipFill>
        <p:spPr>
          <a:xfrm rot="992642">
            <a:off x="7676527" y="3605120"/>
            <a:ext cx="1186116" cy="622052"/>
          </a:xfrm>
          <a:prstGeom prst="rect">
            <a:avLst/>
          </a:prstGeom>
          <a:effectLst>
            <a:softEdge rad="63500"/>
          </a:effectLst>
        </p:spPr>
      </p:pic>
      <p:pic>
        <p:nvPicPr>
          <p:cNvPr id="8" name="Picture 7" descr="A picture containing engine, drawing&#10;&#10;Description automatically generated">
            <a:extLst>
              <a:ext uri="{FF2B5EF4-FFF2-40B4-BE49-F238E27FC236}">
                <a16:creationId xmlns:a16="http://schemas.microsoft.com/office/drawing/2014/main" id="{8E4FA9B6-EA9B-1D40-8EDD-22D248E54654}"/>
              </a:ext>
            </a:extLst>
          </p:cNvPr>
          <p:cNvPicPr>
            <a:picLocks noChangeAspect="1"/>
          </p:cNvPicPr>
          <p:nvPr/>
        </p:nvPicPr>
        <p:blipFill>
          <a:blip r:embed="rId6">
            <a:alphaModFix amt="85000"/>
          </a:blip>
          <a:stretch>
            <a:fillRect/>
          </a:stretch>
        </p:blipFill>
        <p:spPr>
          <a:xfrm rot="1172261">
            <a:off x="538851" y="4511233"/>
            <a:ext cx="925146" cy="925146"/>
          </a:xfrm>
          <a:prstGeom prst="rect">
            <a:avLst/>
          </a:prstGeom>
        </p:spPr>
      </p:pic>
    </p:spTree>
    <p:extLst>
      <p:ext uri="{BB962C8B-B14F-4D97-AF65-F5344CB8AC3E}">
        <p14:creationId xmlns:p14="http://schemas.microsoft.com/office/powerpoint/2010/main" val="114291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86D68B-75E0-324B-90E6-0756FDED12BB}"/>
              </a:ext>
            </a:extLst>
          </p:cNvPr>
          <p:cNvPicPr>
            <a:picLocks noChangeAspect="1"/>
          </p:cNvPicPr>
          <p:nvPr/>
        </p:nvPicPr>
        <p:blipFill>
          <a:blip r:embed="rId2"/>
          <a:stretch>
            <a:fillRect/>
          </a:stretch>
        </p:blipFill>
        <p:spPr>
          <a:xfrm>
            <a:off x="7071826" y="67700"/>
            <a:ext cx="1905000" cy="1054100"/>
          </a:xfrm>
          <a:prstGeom prst="rect">
            <a:avLst/>
          </a:prstGeom>
          <a:effectLst>
            <a:softEdge rad="12700"/>
          </a:effectLst>
        </p:spPr>
      </p:pic>
      <p:sp>
        <p:nvSpPr>
          <p:cNvPr id="4" name="Rectangle 3">
            <a:extLst>
              <a:ext uri="{FF2B5EF4-FFF2-40B4-BE49-F238E27FC236}">
                <a16:creationId xmlns:a16="http://schemas.microsoft.com/office/drawing/2014/main" id="{F2545780-A5F9-A04F-B985-F10E662D9D69}"/>
              </a:ext>
            </a:extLst>
          </p:cNvPr>
          <p:cNvSpPr/>
          <p:nvPr/>
        </p:nvSpPr>
        <p:spPr>
          <a:xfrm>
            <a:off x="531950" y="1210444"/>
            <a:ext cx="8080100" cy="4067780"/>
          </a:xfrm>
          <a:prstGeom prst="rect">
            <a:avLst/>
          </a:prstGeom>
        </p:spPr>
        <p:txBody>
          <a:bodyPr wrap="square">
            <a:spAutoFit/>
          </a:bodyPr>
          <a:lstStyle/>
          <a:p>
            <a:pPr marL="285750" indent="-285750">
              <a:spcBef>
                <a:spcPts val="500"/>
              </a:spcBef>
              <a:spcAft>
                <a:spcPts val="500"/>
              </a:spcAft>
              <a:buFont typeface="Arial" panose="020B0604020202020204" pitchFamily="34" charset="0"/>
              <a:buChar char="•"/>
            </a:pPr>
            <a:r>
              <a:rPr lang="en-US" sz="1600" dirty="0"/>
              <a:t>All accepted financial aid will be reflected on the bill as “anticipated aid” until an award disburses</a:t>
            </a:r>
          </a:p>
          <a:p>
            <a:pPr marL="285750" indent="-285750">
              <a:spcBef>
                <a:spcPts val="500"/>
              </a:spcBef>
              <a:spcAft>
                <a:spcPts val="500"/>
              </a:spcAft>
              <a:buFont typeface="Arial" panose="020B0604020202020204" pitchFamily="34" charset="0"/>
              <a:buChar char="•"/>
            </a:pPr>
            <a:r>
              <a:rPr lang="en-US" sz="1600" dirty="0"/>
              <a:t>PELL, Federal Loans, and FSEOG will typically disburse 5 days prior to the start of the semester  </a:t>
            </a:r>
          </a:p>
          <a:p>
            <a:pPr marL="285750" indent="-285750">
              <a:spcBef>
                <a:spcPts val="500"/>
              </a:spcBef>
              <a:spcAft>
                <a:spcPts val="500"/>
              </a:spcAft>
              <a:buFont typeface="Arial" panose="020B0604020202020204" pitchFamily="34" charset="0"/>
              <a:buChar char="•"/>
            </a:pPr>
            <a:r>
              <a:rPr lang="en-US" sz="1600" dirty="0"/>
              <a:t>Any aid that does not disburse prior to classes starting will be subject to </a:t>
            </a:r>
            <a:r>
              <a:rPr lang="en-US" sz="1600" b="1" i="1" dirty="0"/>
              <a:t>confirmation of attendance </a:t>
            </a:r>
            <a:r>
              <a:rPr lang="en-US" sz="1600" dirty="0"/>
              <a:t>from professors  </a:t>
            </a:r>
          </a:p>
          <a:p>
            <a:pPr marL="285750" indent="-285750">
              <a:spcBef>
                <a:spcPts val="500"/>
              </a:spcBef>
              <a:spcAft>
                <a:spcPts val="500"/>
              </a:spcAft>
              <a:buFont typeface="Arial" panose="020B0604020202020204" pitchFamily="34" charset="0"/>
              <a:buChar char="•"/>
            </a:pPr>
            <a:r>
              <a:rPr lang="en-US" sz="1600" dirty="0"/>
              <a:t>TAP awards will not disburse until after the student is certified by the Registrar’s Office</a:t>
            </a:r>
          </a:p>
          <a:p>
            <a:pPr marL="742950" lvl="1" indent="-285750">
              <a:spcBef>
                <a:spcPts val="500"/>
              </a:spcBef>
              <a:spcAft>
                <a:spcPts val="500"/>
              </a:spcAft>
              <a:buFont typeface="Courier New" panose="02070309020205020404" pitchFamily="49" charset="0"/>
              <a:buChar char="o"/>
            </a:pPr>
            <a:r>
              <a:rPr lang="en-US" sz="1400" dirty="0"/>
              <a:t>Certification does not begin until after Add/Drop for that semester</a:t>
            </a:r>
          </a:p>
          <a:p>
            <a:pPr marL="742950" lvl="1" indent="-285750">
              <a:spcBef>
                <a:spcPts val="500"/>
              </a:spcBef>
              <a:spcAft>
                <a:spcPts val="500"/>
              </a:spcAft>
              <a:buFont typeface="Courier New" panose="02070309020205020404" pitchFamily="49" charset="0"/>
              <a:buChar char="o"/>
            </a:pPr>
            <a:r>
              <a:rPr lang="en-US" sz="1400" dirty="0"/>
              <a:t>For Health Science students in modular sessions, certification will not occur until the student is enrolled </a:t>
            </a:r>
            <a:r>
              <a:rPr lang="en-US" sz="1400" i="1" dirty="0"/>
              <a:t>and </a:t>
            </a:r>
            <a:r>
              <a:rPr lang="en-US" sz="1400" dirty="0"/>
              <a:t>attending 12 credits. This means that if a student is expecting a refund from their TAP award, it will not be issued until that point in the semester.</a:t>
            </a:r>
          </a:p>
          <a:p>
            <a:pPr marL="4763" indent="-4763" algn="ctr">
              <a:spcBef>
                <a:spcPts val="500"/>
              </a:spcBef>
              <a:spcAft>
                <a:spcPts val="500"/>
              </a:spcAft>
            </a:pPr>
            <a:endParaRPr lang="en-US" sz="1600" b="1" dirty="0"/>
          </a:p>
          <a:p>
            <a:pPr marL="4763" indent="-4763" algn="ctr">
              <a:spcBef>
                <a:spcPts val="500"/>
              </a:spcBef>
              <a:spcAft>
                <a:spcPts val="500"/>
              </a:spcAft>
            </a:pPr>
            <a:r>
              <a:rPr lang="en-US" sz="1600" b="1" u="sng" dirty="0">
                <a:solidFill>
                  <a:srgbClr val="FF0000"/>
                </a:solidFill>
              </a:rPr>
              <a:t>Refunds will be only be issued at the point when disbursed aid exceeds the cost of the bill</a:t>
            </a:r>
          </a:p>
        </p:txBody>
      </p:sp>
      <p:sp>
        <p:nvSpPr>
          <p:cNvPr id="6" name="TextBox 5">
            <a:extLst>
              <a:ext uri="{FF2B5EF4-FFF2-40B4-BE49-F238E27FC236}">
                <a16:creationId xmlns:a16="http://schemas.microsoft.com/office/drawing/2014/main" id="{EBEC484C-B634-3E4E-8ED9-CEF10AEAA154}"/>
              </a:ext>
            </a:extLst>
          </p:cNvPr>
          <p:cNvSpPr txBox="1"/>
          <p:nvPr/>
        </p:nvSpPr>
        <p:spPr>
          <a:xfrm>
            <a:off x="3326306" y="394695"/>
            <a:ext cx="2491388" cy="400110"/>
          </a:xfrm>
          <a:prstGeom prst="rect">
            <a:avLst/>
          </a:prstGeom>
          <a:noFill/>
        </p:spPr>
        <p:txBody>
          <a:bodyPr wrap="non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DISBURSEMENT</a:t>
            </a:r>
          </a:p>
        </p:txBody>
      </p:sp>
    </p:spTree>
    <p:extLst>
      <p:ext uri="{BB962C8B-B14F-4D97-AF65-F5344CB8AC3E}">
        <p14:creationId xmlns:p14="http://schemas.microsoft.com/office/powerpoint/2010/main" val="351699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437774-5F43-594C-8F4F-EF19C43508DE}"/>
              </a:ext>
            </a:extLst>
          </p:cNvPr>
          <p:cNvSpPr txBox="1"/>
          <p:nvPr/>
        </p:nvSpPr>
        <p:spPr>
          <a:xfrm>
            <a:off x="1778000" y="595152"/>
            <a:ext cx="5587999" cy="584775"/>
          </a:xfrm>
          <a:prstGeom prst="rect">
            <a:avLst/>
          </a:prstGeom>
          <a:noFill/>
        </p:spPr>
        <p:txBody>
          <a:bodyPr wrap="square" rtlCol="0">
            <a:spAutoFit/>
          </a:bodyPr>
          <a:lstStyle/>
          <a:p>
            <a:pPr algn="r"/>
            <a:r>
              <a:rPr lang="en-US" sz="3200" b="1" dirty="0">
                <a:ln w="12700">
                  <a:solidFill>
                    <a:schemeClr val="bg2">
                      <a:lumMod val="10000"/>
                    </a:schemeClr>
                  </a:solidFill>
                </a:ln>
                <a:solidFill>
                  <a:srgbClr val="A71E23"/>
                </a:solidFill>
                <a:effectLst>
                  <a:outerShdw blurRad="50800" dist="38100" dir="81000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WHAT WE WILL COVER</a:t>
            </a:r>
          </a:p>
        </p:txBody>
      </p:sp>
      <p:sp>
        <p:nvSpPr>
          <p:cNvPr id="5" name="TextBox 4">
            <a:extLst>
              <a:ext uri="{FF2B5EF4-FFF2-40B4-BE49-F238E27FC236}">
                <a16:creationId xmlns:a16="http://schemas.microsoft.com/office/drawing/2014/main" id="{4397B049-AF27-034A-88C5-AEE7A7A92BC9}"/>
              </a:ext>
            </a:extLst>
          </p:cNvPr>
          <p:cNvSpPr txBox="1"/>
          <p:nvPr/>
        </p:nvSpPr>
        <p:spPr>
          <a:xfrm>
            <a:off x="598714" y="1315366"/>
            <a:ext cx="4459514" cy="4575612"/>
          </a:xfrm>
          <a:prstGeom prst="rect">
            <a:avLst/>
          </a:prstGeom>
          <a:noFill/>
        </p:spPr>
        <p:txBody>
          <a:bodyPr wrap="square" rtlCol="0">
            <a:spAutoFit/>
          </a:bodyPr>
          <a:lstStyle/>
          <a:p>
            <a:pPr marL="342900" indent="-342900">
              <a:spcBef>
                <a:spcPts val="200"/>
              </a:spcBef>
              <a:spcAft>
                <a:spcPts val="200"/>
              </a:spcAft>
              <a:buFont typeface="Arial" panose="020B0604020202020204" pitchFamily="34" charset="0"/>
              <a:buChar char="•"/>
            </a:pPr>
            <a:r>
              <a:rPr lang="en-US" dirty="0"/>
              <a:t>Applying for Financial Aid</a:t>
            </a:r>
          </a:p>
          <a:p>
            <a:pPr marL="800100" lvl="1" indent="-342900">
              <a:spcBef>
                <a:spcPts val="200"/>
              </a:spcBef>
              <a:spcAft>
                <a:spcPts val="200"/>
              </a:spcAft>
              <a:buFont typeface="Arial" panose="020B0604020202020204" pitchFamily="34" charset="0"/>
              <a:buChar char="•"/>
            </a:pPr>
            <a:r>
              <a:rPr lang="en-US" sz="1400" dirty="0"/>
              <a:t>State/Federal</a:t>
            </a:r>
          </a:p>
          <a:p>
            <a:pPr marL="342900" indent="-342900">
              <a:spcBef>
                <a:spcPts val="200"/>
              </a:spcBef>
              <a:spcAft>
                <a:spcPts val="200"/>
              </a:spcAft>
              <a:buFont typeface="Arial" panose="020B0604020202020204" pitchFamily="34" charset="0"/>
              <a:buChar char="•"/>
            </a:pPr>
            <a:r>
              <a:rPr lang="en-US" dirty="0"/>
              <a:t>Dependency Status</a:t>
            </a:r>
          </a:p>
          <a:p>
            <a:pPr marL="342900" indent="-342900">
              <a:spcBef>
                <a:spcPts val="200"/>
              </a:spcBef>
              <a:spcAft>
                <a:spcPts val="200"/>
              </a:spcAft>
              <a:buFont typeface="Arial" panose="020B0604020202020204" pitchFamily="34" charset="0"/>
              <a:buChar char="•"/>
            </a:pPr>
            <a:r>
              <a:rPr lang="en-US" dirty="0"/>
              <a:t>Special Circumstances</a:t>
            </a:r>
          </a:p>
          <a:p>
            <a:pPr marL="342900" indent="-342900">
              <a:spcBef>
                <a:spcPts val="200"/>
              </a:spcBef>
              <a:spcAft>
                <a:spcPts val="200"/>
              </a:spcAft>
              <a:buFont typeface="Arial" panose="020B0604020202020204" pitchFamily="34" charset="0"/>
              <a:buChar char="•"/>
            </a:pPr>
            <a:r>
              <a:rPr lang="en-US" dirty="0"/>
              <a:t>Types of Federal Aid</a:t>
            </a:r>
          </a:p>
          <a:p>
            <a:pPr marL="342900" indent="-342900">
              <a:spcBef>
                <a:spcPts val="200"/>
              </a:spcBef>
              <a:spcAft>
                <a:spcPts val="200"/>
              </a:spcAft>
              <a:buFont typeface="Arial" panose="020B0604020202020204" pitchFamily="34" charset="0"/>
              <a:buChar char="•"/>
            </a:pPr>
            <a:r>
              <a:rPr lang="en-US" dirty="0"/>
              <a:t>Types of State Aid</a:t>
            </a:r>
          </a:p>
          <a:p>
            <a:pPr marL="342900" indent="-342900">
              <a:spcBef>
                <a:spcPts val="200"/>
              </a:spcBef>
              <a:spcAft>
                <a:spcPts val="200"/>
              </a:spcAft>
              <a:buFont typeface="Arial" panose="020B0604020202020204" pitchFamily="34" charset="0"/>
              <a:buChar char="•"/>
            </a:pPr>
            <a:r>
              <a:rPr lang="en-US" dirty="0"/>
              <a:t>SOLAR To-Do Items</a:t>
            </a:r>
          </a:p>
          <a:p>
            <a:pPr marL="342900" indent="-342900">
              <a:spcBef>
                <a:spcPts val="200"/>
              </a:spcBef>
              <a:spcAft>
                <a:spcPts val="200"/>
              </a:spcAft>
              <a:buFont typeface="Arial" panose="020B0604020202020204" pitchFamily="34" charset="0"/>
              <a:buChar char="•"/>
            </a:pPr>
            <a:r>
              <a:rPr lang="en-US" dirty="0"/>
              <a:t>How to Accept/Decline Financial Aid</a:t>
            </a:r>
          </a:p>
          <a:p>
            <a:pPr marL="342900" indent="-342900">
              <a:spcBef>
                <a:spcPts val="200"/>
              </a:spcBef>
              <a:spcAft>
                <a:spcPts val="200"/>
              </a:spcAft>
              <a:buFont typeface="Arial" panose="020B0604020202020204" pitchFamily="34" charset="0"/>
              <a:buChar char="•"/>
            </a:pPr>
            <a:r>
              <a:rPr lang="en-US" dirty="0"/>
              <a:t>Anticipated Aid</a:t>
            </a:r>
          </a:p>
          <a:p>
            <a:pPr marL="342900" indent="-342900">
              <a:spcBef>
                <a:spcPts val="200"/>
              </a:spcBef>
              <a:spcAft>
                <a:spcPts val="200"/>
              </a:spcAft>
              <a:buFont typeface="Arial" panose="020B0604020202020204" pitchFamily="34" charset="0"/>
              <a:buChar char="•"/>
            </a:pPr>
            <a:r>
              <a:rPr lang="en-US" dirty="0"/>
              <a:t>Things to Keep in Mind</a:t>
            </a:r>
          </a:p>
          <a:p>
            <a:pPr marL="342900" indent="-342900">
              <a:spcBef>
                <a:spcPts val="200"/>
              </a:spcBef>
              <a:spcAft>
                <a:spcPts val="200"/>
              </a:spcAft>
              <a:buFont typeface="Arial" panose="020B0604020202020204" pitchFamily="34" charset="0"/>
              <a:buChar char="•"/>
            </a:pPr>
            <a:r>
              <a:rPr lang="en-US" dirty="0"/>
              <a:t>Disbursement</a:t>
            </a:r>
          </a:p>
          <a:p>
            <a:pPr marL="342900" indent="-342900">
              <a:spcBef>
                <a:spcPts val="200"/>
              </a:spcBef>
              <a:spcAft>
                <a:spcPts val="200"/>
              </a:spcAft>
              <a:buFont typeface="Arial" panose="020B0604020202020204" pitchFamily="34" charset="0"/>
              <a:buChar char="•"/>
            </a:pPr>
            <a:r>
              <a:rPr lang="en-US" dirty="0"/>
              <a:t>Billing</a:t>
            </a:r>
          </a:p>
          <a:p>
            <a:pPr marL="342900" indent="-342900">
              <a:spcBef>
                <a:spcPts val="200"/>
              </a:spcBef>
              <a:spcAft>
                <a:spcPts val="200"/>
              </a:spcAft>
              <a:buFont typeface="Arial" panose="020B0604020202020204" pitchFamily="34" charset="0"/>
              <a:buChar char="•"/>
            </a:pPr>
            <a:r>
              <a:rPr lang="en-US" dirty="0"/>
              <a:t>Withdrawals</a:t>
            </a:r>
          </a:p>
          <a:p>
            <a:pPr marL="342900" indent="-342900">
              <a:spcBef>
                <a:spcPts val="200"/>
              </a:spcBef>
              <a:spcAft>
                <a:spcPts val="200"/>
              </a:spcAft>
              <a:buFont typeface="Arial" panose="020B0604020202020204" pitchFamily="34" charset="0"/>
              <a:buChar char="•"/>
            </a:pPr>
            <a:r>
              <a:rPr lang="en-US" dirty="0"/>
              <a:t>Upcoming Events</a:t>
            </a:r>
          </a:p>
        </p:txBody>
      </p:sp>
    </p:spTree>
    <p:extLst>
      <p:ext uri="{BB962C8B-B14F-4D97-AF65-F5344CB8AC3E}">
        <p14:creationId xmlns:p14="http://schemas.microsoft.com/office/powerpoint/2010/main" val="49788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6948" y="221133"/>
            <a:ext cx="6010102" cy="1023357"/>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WITHDRAWALS</a:t>
            </a:r>
          </a:p>
          <a:p>
            <a:pPr algn="ctr"/>
            <a:endParaRPr lang="en-US" sz="1350" dirty="0"/>
          </a:p>
          <a:p>
            <a:pPr algn="ctr"/>
            <a:r>
              <a:rPr lang="en-US" sz="1350" u="sng" dirty="0">
                <a:solidFill>
                  <a:srgbClr val="C00000"/>
                </a:solidFill>
              </a:rPr>
              <a:t>Withdrawing from classes may affect your bill and financial aid</a:t>
            </a:r>
            <a:r>
              <a:rPr lang="en-US" sz="1350" dirty="0">
                <a:solidFill>
                  <a:srgbClr val="C00000"/>
                </a:solidFill>
              </a:rPr>
              <a:t>!! </a:t>
            </a:r>
          </a:p>
          <a:p>
            <a:endParaRPr lang="en-US" sz="1350" dirty="0"/>
          </a:p>
        </p:txBody>
      </p:sp>
      <p:graphicFrame>
        <p:nvGraphicFramePr>
          <p:cNvPr id="3" name="Table 2"/>
          <p:cNvGraphicFramePr>
            <a:graphicFrameLocks noGrp="1"/>
          </p:cNvGraphicFramePr>
          <p:nvPr>
            <p:extLst>
              <p:ext uri="{D42A27DB-BD31-4B8C-83A1-F6EECF244321}">
                <p14:modId xmlns:p14="http://schemas.microsoft.com/office/powerpoint/2010/main" val="2510328900"/>
              </p:ext>
            </p:extLst>
          </p:nvPr>
        </p:nvGraphicFramePr>
        <p:xfrm>
          <a:off x="1566948" y="1244490"/>
          <a:ext cx="6005093" cy="2889417"/>
        </p:xfrm>
        <a:graphic>
          <a:graphicData uri="http://schemas.openxmlformats.org/drawingml/2006/table">
            <a:tbl>
              <a:tblPr/>
              <a:tblGrid>
                <a:gridCol w="1321828">
                  <a:extLst>
                    <a:ext uri="{9D8B030D-6E8A-4147-A177-3AD203B41FA5}">
                      <a16:colId xmlns:a16="http://schemas.microsoft.com/office/drawing/2014/main" val="1849487459"/>
                    </a:ext>
                  </a:extLst>
                </a:gridCol>
                <a:gridCol w="1412445">
                  <a:extLst>
                    <a:ext uri="{9D8B030D-6E8A-4147-A177-3AD203B41FA5}">
                      <a16:colId xmlns:a16="http://schemas.microsoft.com/office/drawing/2014/main" val="3298516010"/>
                    </a:ext>
                  </a:extLst>
                </a:gridCol>
                <a:gridCol w="1513211">
                  <a:extLst>
                    <a:ext uri="{9D8B030D-6E8A-4147-A177-3AD203B41FA5}">
                      <a16:colId xmlns:a16="http://schemas.microsoft.com/office/drawing/2014/main" val="3811833614"/>
                    </a:ext>
                  </a:extLst>
                </a:gridCol>
                <a:gridCol w="1757609">
                  <a:extLst>
                    <a:ext uri="{9D8B030D-6E8A-4147-A177-3AD203B41FA5}">
                      <a16:colId xmlns:a16="http://schemas.microsoft.com/office/drawing/2014/main" val="2367027757"/>
                    </a:ext>
                  </a:extLst>
                </a:gridCol>
              </a:tblGrid>
              <a:tr h="474827">
                <a:tc>
                  <a:txBody>
                    <a:bodyPr/>
                    <a:lstStyle/>
                    <a:p>
                      <a:pPr algn="ctr" fontAlgn="ctr"/>
                      <a:r>
                        <a:rPr lang="en-US" sz="1400" b="1" dirty="0">
                          <a:solidFill>
                            <a:srgbClr val="990000"/>
                          </a:solidFill>
                          <a:effectLst/>
                          <a:latin typeface="Effra W01"/>
                        </a:rPr>
                        <a:t>Liability Period</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400" b="1" dirty="0">
                          <a:solidFill>
                            <a:srgbClr val="990000"/>
                          </a:solidFill>
                          <a:effectLst/>
                          <a:latin typeface="Effra W01"/>
                        </a:rPr>
                        <a:t>Tuition Liability</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400" b="1" dirty="0">
                          <a:solidFill>
                            <a:srgbClr val="990000"/>
                          </a:solidFill>
                          <a:effectLst/>
                          <a:latin typeface="Effra W01"/>
                        </a:rPr>
                        <a:t>Tuition Refund</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400" b="1" dirty="0">
                          <a:solidFill>
                            <a:srgbClr val="990000"/>
                          </a:solidFill>
                          <a:effectLst/>
                          <a:latin typeface="Effra W01"/>
                        </a:rPr>
                        <a:t>Fees Refunded</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extLst>
                  <a:ext uri="{0D108BD9-81ED-4DB2-BD59-A6C34878D82A}">
                    <a16:rowId xmlns:a16="http://schemas.microsoft.com/office/drawing/2014/main" val="2647482979"/>
                  </a:ext>
                </a:extLst>
              </a:tr>
              <a:tr h="482918">
                <a:tc>
                  <a:txBody>
                    <a:bodyPr/>
                    <a:lstStyle/>
                    <a:p>
                      <a:pPr lvl="0" algn="ctr" fontAlgn="ctr"/>
                      <a:r>
                        <a:rPr lang="en-US" sz="1200" b="0" dirty="0">
                          <a:effectLst/>
                          <a:latin typeface="Effra W01"/>
                        </a:rPr>
                        <a:t>  Week 1</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a:effectLst/>
                          <a:latin typeface="Effra W01"/>
                        </a:rPr>
                        <a:t>100%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100%</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extLst>
                  <a:ext uri="{0D108BD9-81ED-4DB2-BD59-A6C34878D82A}">
                    <a16:rowId xmlns:a16="http://schemas.microsoft.com/office/drawing/2014/main" val="2579457765"/>
                  </a:ext>
                </a:extLst>
              </a:tr>
              <a:tr h="482918">
                <a:tc>
                  <a:txBody>
                    <a:bodyPr/>
                    <a:lstStyle/>
                    <a:p>
                      <a:pPr lvl="0" algn="ctr" fontAlgn="ctr"/>
                      <a:r>
                        <a:rPr lang="en-US" sz="1200" b="0" dirty="0">
                          <a:effectLst/>
                          <a:latin typeface="Effra W01"/>
                        </a:rPr>
                        <a:t>   Week 2</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dirty="0">
                          <a:effectLst/>
                          <a:latin typeface="Effra W01"/>
                        </a:rPr>
                        <a:t>30%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a:effectLst/>
                          <a:latin typeface="Effra W01"/>
                        </a:rPr>
                        <a:t>70%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dirty="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extLst>
                  <a:ext uri="{0D108BD9-81ED-4DB2-BD59-A6C34878D82A}">
                    <a16:rowId xmlns:a16="http://schemas.microsoft.com/office/drawing/2014/main" val="2932986267"/>
                  </a:ext>
                </a:extLst>
              </a:tr>
              <a:tr h="482918">
                <a:tc>
                  <a:txBody>
                    <a:bodyPr/>
                    <a:lstStyle/>
                    <a:p>
                      <a:pPr lvl="0" algn="ctr" fontAlgn="ctr"/>
                      <a:r>
                        <a:rPr lang="en-US" sz="1200" b="0" dirty="0">
                          <a:effectLst/>
                          <a:latin typeface="Effra W01"/>
                        </a:rPr>
                        <a:t>   Week 3</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50%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50%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extLst>
                  <a:ext uri="{0D108BD9-81ED-4DB2-BD59-A6C34878D82A}">
                    <a16:rowId xmlns:a16="http://schemas.microsoft.com/office/drawing/2014/main" val="642692894"/>
                  </a:ext>
                </a:extLst>
              </a:tr>
              <a:tr h="482918">
                <a:tc>
                  <a:txBody>
                    <a:bodyPr/>
                    <a:lstStyle/>
                    <a:p>
                      <a:pPr lvl="0" algn="ctr" fontAlgn="ctr"/>
                      <a:r>
                        <a:rPr lang="en-US" sz="1200" b="0" dirty="0">
                          <a:effectLst/>
                          <a:latin typeface="Effra W01"/>
                        </a:rPr>
                        <a:t>   Week 4</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a:effectLst/>
                          <a:latin typeface="Effra W01"/>
                        </a:rPr>
                        <a:t>70%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a:effectLst/>
                          <a:latin typeface="Effra W01"/>
                        </a:rPr>
                        <a:t>30%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dirty="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extLst>
                  <a:ext uri="{0D108BD9-81ED-4DB2-BD59-A6C34878D82A}">
                    <a16:rowId xmlns:a16="http://schemas.microsoft.com/office/drawing/2014/main" val="4160108525"/>
                  </a:ext>
                </a:extLst>
              </a:tr>
              <a:tr h="482918">
                <a:tc>
                  <a:txBody>
                    <a:bodyPr/>
                    <a:lstStyle/>
                    <a:p>
                      <a:pPr lvl="0" algn="ctr" fontAlgn="ctr"/>
                      <a:r>
                        <a:rPr lang="en-US" sz="1200" b="0" dirty="0">
                          <a:effectLst/>
                          <a:latin typeface="Effra W01"/>
                        </a:rPr>
                        <a:t>   Week 5</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100%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2383102234"/>
                  </a:ext>
                </a:extLst>
              </a:tr>
            </a:tbl>
          </a:graphicData>
        </a:graphic>
      </p:graphicFrame>
      <p:sp>
        <p:nvSpPr>
          <p:cNvPr id="4" name="TextBox 3"/>
          <p:cNvSpPr txBox="1"/>
          <p:nvPr/>
        </p:nvSpPr>
        <p:spPr>
          <a:xfrm>
            <a:off x="1490563" y="4217876"/>
            <a:ext cx="5748251" cy="715581"/>
          </a:xfrm>
          <a:prstGeom prst="rect">
            <a:avLst/>
          </a:prstGeom>
          <a:noFill/>
        </p:spPr>
        <p:txBody>
          <a:bodyPr wrap="square" rtlCol="0">
            <a:spAutoFit/>
          </a:bodyPr>
          <a:lstStyle/>
          <a:p>
            <a:pPr algn="ctr"/>
            <a:r>
              <a:rPr lang="en-US" sz="1350" u="sng" dirty="0">
                <a:solidFill>
                  <a:srgbClr val="FF0000"/>
                </a:solidFill>
              </a:rPr>
              <a:t>If you withdraw from the University, your financial aid will be reviewed to calculate the percentage of aid that was earned based on the withdrawal date, which may result in money being owed to the university!! </a:t>
            </a:r>
          </a:p>
        </p:txBody>
      </p:sp>
      <p:sp>
        <p:nvSpPr>
          <p:cNvPr id="5" name="TextBox 4">
            <a:extLst>
              <a:ext uri="{FF2B5EF4-FFF2-40B4-BE49-F238E27FC236}">
                <a16:creationId xmlns:a16="http://schemas.microsoft.com/office/drawing/2014/main" id="{3A5F7546-2966-A244-89F3-011896BE4C48}"/>
              </a:ext>
            </a:extLst>
          </p:cNvPr>
          <p:cNvSpPr txBox="1"/>
          <p:nvPr/>
        </p:nvSpPr>
        <p:spPr>
          <a:xfrm>
            <a:off x="2279176" y="6280919"/>
            <a:ext cx="4585647" cy="577081"/>
          </a:xfrm>
          <a:prstGeom prst="rect">
            <a:avLst/>
          </a:prstGeom>
          <a:noFill/>
        </p:spPr>
        <p:txBody>
          <a:bodyPr wrap="square" rtlCol="0">
            <a:spAutoFit/>
          </a:bodyPr>
          <a:lstStyle/>
          <a:p>
            <a:pPr algn="ctr"/>
            <a:r>
              <a:rPr lang="en-US" sz="1050" dirty="0"/>
              <a:t>** The information on this slide is subject to change. Please visit </a:t>
            </a:r>
            <a:r>
              <a:rPr lang="en-US" sz="1050" dirty="0">
                <a:hlinkClick r:id="rId2"/>
              </a:rPr>
              <a:t>https://www.stonybrook.edu/commcms/sfs/withdrawals/index.php</a:t>
            </a:r>
            <a:r>
              <a:rPr lang="en-US" sz="1050" dirty="0"/>
              <a:t> for up-to-date withdrawal information.</a:t>
            </a:r>
          </a:p>
        </p:txBody>
      </p:sp>
      <p:sp>
        <p:nvSpPr>
          <p:cNvPr id="6" name="TextBox 5">
            <a:extLst>
              <a:ext uri="{FF2B5EF4-FFF2-40B4-BE49-F238E27FC236}">
                <a16:creationId xmlns:a16="http://schemas.microsoft.com/office/drawing/2014/main" id="{73D20A59-E68C-104C-A439-8F1FF7BEAD10}"/>
              </a:ext>
            </a:extLst>
          </p:cNvPr>
          <p:cNvSpPr txBox="1"/>
          <p:nvPr/>
        </p:nvSpPr>
        <p:spPr>
          <a:xfrm>
            <a:off x="949335" y="5136456"/>
            <a:ext cx="6830705" cy="954107"/>
          </a:xfrm>
          <a:prstGeom prst="rect">
            <a:avLst/>
          </a:prstGeom>
          <a:noFill/>
          <a:ln>
            <a:solidFill>
              <a:srgbClr val="C00000"/>
            </a:solidFill>
          </a:ln>
        </p:spPr>
        <p:txBody>
          <a:bodyPr wrap="square" rtlCol="0">
            <a:spAutoFit/>
          </a:bodyPr>
          <a:lstStyle/>
          <a:p>
            <a:pPr algn="ctr"/>
            <a:r>
              <a:rPr lang="en-US" sz="1400" b="1" dirty="0">
                <a:solidFill>
                  <a:srgbClr val="C00000"/>
                </a:solidFill>
              </a:rPr>
              <a:t>HEALTH SCIENCES STUDENTS IN MODULAR SESSIONS</a:t>
            </a:r>
            <a:r>
              <a:rPr lang="en-US" sz="1400" b="1" dirty="0"/>
              <a:t>: </a:t>
            </a:r>
            <a:r>
              <a:rPr lang="en-US" sz="1400" dirty="0"/>
              <a:t>When a student withdraws, the percentage of financial aid earned for students enrolled in modular sessions is calculated differently than it is for students enrolled in traditional Fall/Spring terms. Be especially mindful if withdrawing from a modular session!! </a:t>
            </a:r>
          </a:p>
        </p:txBody>
      </p:sp>
    </p:spTree>
    <p:extLst>
      <p:ext uri="{BB962C8B-B14F-4D97-AF65-F5344CB8AC3E}">
        <p14:creationId xmlns:p14="http://schemas.microsoft.com/office/powerpoint/2010/main" val="2841511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7FC075-6A78-944E-B9EE-E7354306A6CC}"/>
              </a:ext>
            </a:extLst>
          </p:cNvPr>
          <p:cNvSpPr txBox="1"/>
          <p:nvPr/>
        </p:nvSpPr>
        <p:spPr>
          <a:xfrm>
            <a:off x="3061028" y="0"/>
            <a:ext cx="294574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noFill/>
                </a:ln>
                <a:effectLst/>
                <a:uLnTx/>
                <a:uFillTx/>
                <a:latin typeface="Calibri"/>
                <a:ea typeface="+mn-ea"/>
                <a:cs typeface="+mn-cs"/>
              </a:rPr>
              <a:t>COVID-19</a:t>
            </a:r>
          </a:p>
        </p:txBody>
      </p:sp>
      <p:sp>
        <p:nvSpPr>
          <p:cNvPr id="3" name="TextBox 2">
            <a:extLst>
              <a:ext uri="{FF2B5EF4-FFF2-40B4-BE49-F238E27FC236}">
                <a16:creationId xmlns:a16="http://schemas.microsoft.com/office/drawing/2014/main" id="{AAFB41E1-94FA-B34C-A441-5455211C610B}"/>
              </a:ext>
            </a:extLst>
          </p:cNvPr>
          <p:cNvSpPr txBox="1"/>
          <p:nvPr/>
        </p:nvSpPr>
        <p:spPr>
          <a:xfrm>
            <a:off x="418616" y="985777"/>
            <a:ext cx="83762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As per federal legislation, all federal loan payments and interest accrual has been suspended until September 30, 2021</a:t>
            </a:r>
          </a:p>
        </p:txBody>
      </p:sp>
      <p:sp>
        <p:nvSpPr>
          <p:cNvPr id="4" name="TextBox 3">
            <a:extLst>
              <a:ext uri="{FF2B5EF4-FFF2-40B4-BE49-F238E27FC236}">
                <a16:creationId xmlns:a16="http://schemas.microsoft.com/office/drawing/2014/main" id="{137C03BF-8E47-B54A-A3D7-87BA11A13E8A}"/>
              </a:ext>
            </a:extLst>
          </p:cNvPr>
          <p:cNvSpPr txBox="1"/>
          <p:nvPr/>
        </p:nvSpPr>
        <p:spPr>
          <a:xfrm>
            <a:off x="304799" y="1765756"/>
            <a:ext cx="8458199" cy="40472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a:ea typeface="+mn-ea"/>
                <a:cs typeface="+mn-cs"/>
              </a:rPr>
              <a:t>All federal loans have had an “administrative forbearance” automatically applied to them</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a:ea typeface="+mn-ea"/>
                <a:cs typeface="+mn-cs"/>
              </a:rPr>
              <a:t>0% interest rate on federal loans until September 30, 2021</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a:ea typeface="+mn-ea"/>
                <a:cs typeface="+mn-cs"/>
              </a:rPr>
              <a:t>While payments are not required during this time period, borrowers can still make loan payments if they wish</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a:ea typeface="+mn-ea"/>
                <a:cs typeface="+mn-cs"/>
              </a:rPr>
              <a:t>Administrative forbearance will not affect progress towards Public Service Loan Forgiveness (PSLF)</a:t>
            </a:r>
            <a:endParaRPr kumimoji="0" lang="en-US" sz="1600" b="0" i="0" u="none" strike="noStrike" kern="1200" cap="none" spc="0" normalizeH="0" baseline="0" noProof="0" dirty="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PLEASE NOTE</a:t>
            </a:r>
            <a:r>
              <a:rPr kumimoji="0" lang="en-US" sz="1600" b="0" i="0" u="none" strike="noStrike" kern="1200" cap="none" spc="0" normalizeH="0" baseline="0" noProof="0" dirty="0">
                <a:ln>
                  <a:noFill/>
                </a:ln>
                <a:effectLst/>
                <a:uLnTx/>
                <a:uFillTx/>
                <a:latin typeface="Calibri"/>
                <a:ea typeface="+mn-ea"/>
                <a:cs typeface="+mn-cs"/>
              </a:rPr>
              <a:t>: If you are graduating early due to COVID-19, your grace period will begin on the day you graduate, therefore, you will enter repayment 6 months from that 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a:ea typeface="+mn-ea"/>
                <a:cs typeface="+mn-cs"/>
              </a:rPr>
              <a:t>If you have any questions regarding the suspension of loan payments or interest accrual, you should contact your federal loan servicer</a:t>
            </a:r>
          </a:p>
        </p:txBody>
      </p:sp>
    </p:spTree>
    <p:extLst>
      <p:ext uri="{BB962C8B-B14F-4D97-AF65-F5344CB8AC3E}">
        <p14:creationId xmlns:p14="http://schemas.microsoft.com/office/powerpoint/2010/main" val="349354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3D389C0-53CD-FE41-9BC3-F5F36C709FA9}"/>
              </a:ext>
            </a:extLst>
          </p:cNvPr>
          <p:cNvSpPr txBox="1"/>
          <p:nvPr/>
        </p:nvSpPr>
        <p:spPr>
          <a:xfrm>
            <a:off x="329514" y="1276863"/>
            <a:ext cx="8559113" cy="5078313"/>
          </a:xfrm>
          <a:prstGeom prst="rect">
            <a:avLst/>
          </a:prstGeom>
          <a:noFill/>
        </p:spPr>
        <p:txBody>
          <a:bodyPr wrap="square" rtlCol="0">
            <a:spAutoFit/>
          </a:bodyPr>
          <a:lstStyle/>
          <a:p>
            <a:pPr marL="285750" indent="-285750">
              <a:buFont typeface="Arial" panose="020B0604020202020204" pitchFamily="34" charset="0"/>
              <a:buChar char="•"/>
            </a:pPr>
            <a:r>
              <a:rPr lang="en-US" dirty="0"/>
              <a:t>Stony Brook University offers multiple events throughout the year to keep students informed on responsible borrowing. Events include, but are not limited to:</a:t>
            </a:r>
          </a:p>
          <a:p>
            <a:pPr marL="285750" indent="-285750">
              <a:buFont typeface="Arial" panose="020B0604020202020204" pitchFamily="34" charset="0"/>
              <a:buChar char="•"/>
            </a:pPr>
            <a:endParaRPr lang="en-US" sz="900" dirty="0"/>
          </a:p>
          <a:p>
            <a:pPr marL="742950" lvl="1" indent="-285750">
              <a:buFont typeface="Courier New" panose="02070309020205020404" pitchFamily="49" charset="0"/>
              <a:buChar char="o"/>
            </a:pPr>
            <a:r>
              <a:rPr lang="en-US" dirty="0"/>
              <a:t>Loan Repayment Workshops</a:t>
            </a:r>
          </a:p>
          <a:p>
            <a:pPr marL="742950" lvl="1" indent="-285750">
              <a:buFont typeface="Courier New" panose="02070309020205020404" pitchFamily="49" charset="0"/>
              <a:buChar char="o"/>
            </a:pPr>
            <a:r>
              <a:rPr lang="en-US" dirty="0"/>
              <a:t>Money Smart Seawolves </a:t>
            </a:r>
          </a:p>
          <a:p>
            <a:pPr marL="742950" lvl="1" indent="-285750">
              <a:buFont typeface="Courier New" panose="02070309020205020404" pitchFamily="49" charset="0"/>
              <a:buChar char="o"/>
            </a:pPr>
            <a:r>
              <a:rPr lang="en-US" dirty="0"/>
              <a:t>Game of Life</a:t>
            </a:r>
          </a:p>
          <a:p>
            <a:pPr marL="742950" lvl="1" indent="-285750">
              <a:buFont typeface="Courier New" panose="02070309020205020404" pitchFamily="49" charset="0"/>
              <a:buChar char="o"/>
            </a:pPr>
            <a:r>
              <a:rPr lang="en-US" dirty="0"/>
              <a:t>Financial Aid 101 Workshops</a:t>
            </a:r>
          </a:p>
          <a:p>
            <a:pPr marL="742950" lvl="1" indent="-285750">
              <a:buFont typeface="Courier New" panose="02070309020205020404" pitchFamily="49" charset="0"/>
              <a:buChar char="o"/>
            </a:pPr>
            <a:endParaRPr lang="en-US" dirty="0"/>
          </a:p>
          <a:p>
            <a:pPr lvl="1"/>
            <a:r>
              <a:rPr lang="en-US" dirty="0"/>
              <a:t>… and more!</a:t>
            </a:r>
          </a:p>
          <a:p>
            <a:pPr lvl="1"/>
            <a:endParaRPr lang="en-US" dirty="0">
              <a:solidFill>
                <a:srgbClr val="A71E23"/>
              </a:solidFill>
            </a:endParaRPr>
          </a:p>
          <a:p>
            <a:pPr marL="285750" indent="-285750">
              <a:buFont typeface="Arial" panose="020B0604020202020204" pitchFamily="34" charset="0"/>
              <a:buChar char="•"/>
            </a:pPr>
            <a:r>
              <a:rPr lang="en-US" b="1" dirty="0">
                <a:solidFill>
                  <a:srgbClr val="A71E23"/>
                </a:solidFill>
              </a:rPr>
              <a:t>How will I find out which events are coming up?</a:t>
            </a:r>
          </a:p>
          <a:p>
            <a:pPr marL="742950" lvl="1" indent="-285750">
              <a:buFont typeface="Courier New" panose="02070309020205020404" pitchFamily="49" charset="0"/>
              <a:buChar char="o"/>
            </a:pPr>
            <a:r>
              <a:rPr lang="en-US" dirty="0"/>
              <a:t>Visit </a:t>
            </a:r>
            <a:r>
              <a:rPr lang="en-US" dirty="0" err="1">
                <a:hlinkClick r:id="rId2"/>
              </a:rPr>
              <a:t>stonybrook.edu</a:t>
            </a:r>
            <a:r>
              <a:rPr lang="en-US" dirty="0">
                <a:hlinkClick r:id="rId2"/>
              </a:rPr>
              <a:t>/</a:t>
            </a:r>
            <a:r>
              <a:rPr lang="en-US" dirty="0" err="1">
                <a:hlinkClick r:id="rId2"/>
              </a:rPr>
              <a:t>commcms</a:t>
            </a:r>
            <a:r>
              <a:rPr lang="en-US" dirty="0">
                <a:hlinkClick r:id="rId2"/>
              </a:rPr>
              <a:t>/money</a:t>
            </a:r>
            <a:endParaRPr lang="en-US" dirty="0"/>
          </a:p>
          <a:p>
            <a:pPr marL="742950" lvl="1" indent="-285750">
              <a:buFont typeface="Courier New" panose="02070309020205020404" pitchFamily="49" charset="0"/>
              <a:buChar char="o"/>
            </a:pPr>
            <a:r>
              <a:rPr lang="en-US" dirty="0"/>
              <a:t>Emails</a:t>
            </a:r>
          </a:p>
          <a:p>
            <a:pPr marL="742950" lvl="1" indent="-285750">
              <a:buFont typeface="Courier New" panose="02070309020205020404" pitchFamily="49" charset="0"/>
              <a:buChar char="o"/>
            </a:pPr>
            <a:r>
              <a:rPr lang="en-US" dirty="0"/>
              <a:t>Flyers</a:t>
            </a:r>
          </a:p>
          <a:p>
            <a:pPr marL="742950" lvl="1" indent="-285750">
              <a:buFont typeface="Courier New" panose="02070309020205020404" pitchFamily="49" charset="0"/>
              <a:buChar char="o"/>
            </a:pPr>
            <a:r>
              <a:rPr lang="en-US" dirty="0"/>
              <a:t>Social Media</a:t>
            </a:r>
          </a:p>
          <a:p>
            <a:pPr lvl="1"/>
            <a:endParaRPr lang="en-US" dirty="0"/>
          </a:p>
          <a:p>
            <a:pPr lvl="1"/>
            <a:endParaRPr lang="en-US" dirty="0"/>
          </a:p>
          <a:p>
            <a:pPr lvl="1"/>
            <a:endParaRPr lang="en-US" sz="200" dirty="0"/>
          </a:p>
          <a:p>
            <a:pPr marL="7938" algn="ctr"/>
            <a:endParaRPr lang="en-US" sz="700" dirty="0"/>
          </a:p>
          <a:p>
            <a:endParaRPr lang="en-US" dirty="0"/>
          </a:p>
        </p:txBody>
      </p:sp>
      <p:sp>
        <p:nvSpPr>
          <p:cNvPr id="2" name="TextBox 1"/>
          <p:cNvSpPr txBox="1"/>
          <p:nvPr/>
        </p:nvSpPr>
        <p:spPr>
          <a:xfrm>
            <a:off x="1460484" y="491450"/>
            <a:ext cx="6010102" cy="677108"/>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UPCOMING EVENTS!</a:t>
            </a:r>
          </a:p>
          <a:p>
            <a:pPr algn="ctr"/>
            <a:endParaRPr lang="en-US" sz="1400" dirty="0"/>
          </a:p>
        </p:txBody>
      </p:sp>
      <p:pic>
        <p:nvPicPr>
          <p:cNvPr id="10" name="Picture 9">
            <a:extLst>
              <a:ext uri="{FF2B5EF4-FFF2-40B4-BE49-F238E27FC236}">
                <a16:creationId xmlns:a16="http://schemas.microsoft.com/office/drawing/2014/main" id="{F6C38B8B-696F-CD4D-822F-C02BB8782E33}"/>
              </a:ext>
            </a:extLst>
          </p:cNvPr>
          <p:cNvPicPr>
            <a:picLocks noChangeAspect="1"/>
          </p:cNvPicPr>
          <p:nvPr/>
        </p:nvPicPr>
        <p:blipFill>
          <a:blip r:embed="rId3"/>
          <a:stretch>
            <a:fillRect/>
          </a:stretch>
        </p:blipFill>
        <p:spPr>
          <a:xfrm>
            <a:off x="4876352" y="2268801"/>
            <a:ext cx="3676144" cy="853525"/>
          </a:xfrm>
          <a:prstGeom prst="rect">
            <a:avLst/>
          </a:prstGeom>
        </p:spPr>
      </p:pic>
      <p:grpSp>
        <p:nvGrpSpPr>
          <p:cNvPr id="16" name="Group 15">
            <a:extLst>
              <a:ext uri="{FF2B5EF4-FFF2-40B4-BE49-F238E27FC236}">
                <a16:creationId xmlns:a16="http://schemas.microsoft.com/office/drawing/2014/main" id="{9A8155F6-2FA2-8E41-99C4-71FBF2FBB89E}"/>
              </a:ext>
            </a:extLst>
          </p:cNvPr>
          <p:cNvGrpSpPr/>
          <p:nvPr/>
        </p:nvGrpSpPr>
        <p:grpSpPr>
          <a:xfrm>
            <a:off x="5675871" y="3925142"/>
            <a:ext cx="2644346" cy="1794405"/>
            <a:chOff x="5758249" y="3939130"/>
            <a:chExt cx="2644346" cy="1794405"/>
          </a:xfrm>
        </p:grpSpPr>
        <p:sp>
          <p:nvSpPr>
            <p:cNvPr id="15" name="Rounded Rectangle 14">
              <a:extLst>
                <a:ext uri="{FF2B5EF4-FFF2-40B4-BE49-F238E27FC236}">
                  <a16:creationId xmlns:a16="http://schemas.microsoft.com/office/drawing/2014/main" id="{5FAB0688-E3F0-8045-9B83-22AA5A73F039}"/>
                </a:ext>
              </a:extLst>
            </p:cNvPr>
            <p:cNvSpPr/>
            <p:nvPr/>
          </p:nvSpPr>
          <p:spPr>
            <a:xfrm>
              <a:off x="5758249" y="3939130"/>
              <a:ext cx="2644346" cy="1794405"/>
            </a:xfrm>
            <a:prstGeom prst="round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1D3460B-E26A-6E48-99D1-C31614395B9B}"/>
                </a:ext>
              </a:extLst>
            </p:cNvPr>
            <p:cNvGrpSpPr/>
            <p:nvPr/>
          </p:nvGrpSpPr>
          <p:grpSpPr>
            <a:xfrm>
              <a:off x="5964297" y="4106304"/>
              <a:ext cx="2308639" cy="1474832"/>
              <a:chOff x="5626546" y="4277800"/>
              <a:chExt cx="2705580" cy="1567662"/>
            </a:xfrm>
          </p:grpSpPr>
          <p:pic>
            <p:nvPicPr>
              <p:cNvPr id="17" name="Picture 2" descr="facebook">
                <a:hlinkClick r:id="rId4"/>
                <a:extLst>
                  <a:ext uri="{FF2B5EF4-FFF2-40B4-BE49-F238E27FC236}">
                    <a16:creationId xmlns:a16="http://schemas.microsoft.com/office/drawing/2014/main" id="{7622CEAC-0ABB-2F47-91B1-97971FEC6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547" y="4277800"/>
                <a:ext cx="323115" cy="2982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twitter">
                <a:hlinkClick r:id="rId6"/>
                <a:extLst>
                  <a:ext uri="{FF2B5EF4-FFF2-40B4-BE49-F238E27FC236}">
                    <a16:creationId xmlns:a16="http://schemas.microsoft.com/office/drawing/2014/main" id="{C6C3678F-C6AE-7B47-A9DD-3CEEA8EDDE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6546" y="4684364"/>
                <a:ext cx="323115" cy="2920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nstagram">
                <a:hlinkClick r:id="rId8"/>
                <a:extLst>
                  <a:ext uri="{FF2B5EF4-FFF2-40B4-BE49-F238E27FC236}">
                    <a16:creationId xmlns:a16="http://schemas.microsoft.com/office/drawing/2014/main" id="{88DF70A7-C6DD-B347-B463-74FCF6499F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8163" y="5084715"/>
                <a:ext cx="323115" cy="3231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pintrest">
                <a:hlinkClick r:id="rId10"/>
                <a:extLst>
                  <a:ext uri="{FF2B5EF4-FFF2-40B4-BE49-F238E27FC236}">
                    <a16:creationId xmlns:a16="http://schemas.microsoft.com/office/drawing/2014/main" id="{6C130B32-EF48-1341-B78A-2F5E912770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6400" y="5516134"/>
                <a:ext cx="310687" cy="3293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80BE933-9360-4E44-A4BB-488DDEC72E7B}"/>
                  </a:ext>
                </a:extLst>
              </p:cNvPr>
              <p:cNvSpPr txBox="1"/>
              <p:nvPr/>
            </p:nvSpPr>
            <p:spPr>
              <a:xfrm>
                <a:off x="6079994" y="4277800"/>
                <a:ext cx="2252132" cy="1553957"/>
              </a:xfrm>
              <a:prstGeom prst="rect">
                <a:avLst/>
              </a:prstGeom>
              <a:noFill/>
            </p:spPr>
            <p:txBody>
              <a:bodyPr wrap="square" rtlCol="0">
                <a:spAutoFit/>
              </a:bodyPr>
              <a:lstStyle/>
              <a:p>
                <a:r>
                  <a:rPr lang="en-US" sz="1400" dirty="0">
                    <a:latin typeface="DIN Alternate" panose="020B0500000000000000" pitchFamily="34" charset="77"/>
                    <a:ea typeface="Verdana" panose="020B0604030504040204" pitchFamily="34" charset="0"/>
                    <a:cs typeface="Verdana" panose="020B0604030504040204" pitchFamily="34" charset="0"/>
                  </a:rPr>
                  <a:t>@</a:t>
                </a:r>
                <a:r>
                  <a:rPr lang="en-US" sz="1400" dirty="0" err="1">
                    <a:latin typeface="DIN Alternate" panose="020B0500000000000000" pitchFamily="34" charset="77"/>
                    <a:ea typeface="Verdana" panose="020B0604030504040204" pitchFamily="34" charset="0"/>
                    <a:cs typeface="Verdana" panose="020B0604030504040204" pitchFamily="34" charset="0"/>
                  </a:rPr>
                  <a:t>SBUFinancialAid</a:t>
                </a:r>
                <a:endParaRPr lang="en-US" sz="1400" dirty="0">
                  <a:latin typeface="DIN Alternate" panose="020B0500000000000000" pitchFamily="34" charset="77"/>
                  <a:ea typeface="Verdana" panose="020B0604030504040204" pitchFamily="34" charset="0"/>
                  <a:cs typeface="Verdana" panose="020B0604030504040204" pitchFamily="34" charset="0"/>
                </a:endParaRPr>
              </a:p>
              <a:p>
                <a:r>
                  <a:rPr lang="en-US" sz="1100" dirty="0">
                    <a:latin typeface="DIN Alternate" panose="020B0500000000000000" pitchFamily="34" charset="77"/>
                    <a:ea typeface="Verdana" panose="020B0604030504040204" pitchFamily="34" charset="0"/>
                    <a:cs typeface="Verdana" panose="020B0604030504040204" pitchFamily="34" charset="0"/>
                  </a:rPr>
                  <a:t>  </a:t>
                </a:r>
              </a:p>
              <a:p>
                <a:r>
                  <a:rPr lang="en-US" sz="1400" dirty="0">
                    <a:latin typeface="DIN Alternate" panose="020B0500000000000000" pitchFamily="34" charset="77"/>
                    <a:ea typeface="Verdana" panose="020B0604030504040204" pitchFamily="34" charset="0"/>
                    <a:cs typeface="Verdana" panose="020B0604030504040204" pitchFamily="34" charset="0"/>
                  </a:rPr>
                  <a:t>@</a:t>
                </a:r>
                <a:r>
                  <a:rPr lang="en-US" sz="1400" dirty="0" err="1">
                    <a:latin typeface="DIN Alternate" panose="020B0500000000000000" pitchFamily="34" charset="77"/>
                    <a:ea typeface="Verdana" panose="020B0604030504040204" pitchFamily="34" charset="0"/>
                    <a:cs typeface="Verdana" panose="020B0604030504040204" pitchFamily="34" charset="0"/>
                  </a:rPr>
                  <a:t>SavvySeawolf</a:t>
                </a:r>
                <a:endParaRPr lang="en-US" sz="1400" dirty="0">
                  <a:latin typeface="DIN Alternate" panose="020B0500000000000000" pitchFamily="34" charset="77"/>
                  <a:ea typeface="Verdana" panose="020B0604030504040204" pitchFamily="34" charset="0"/>
                  <a:cs typeface="Verdana" panose="020B0604030504040204" pitchFamily="34" charset="0"/>
                </a:endParaRPr>
              </a:p>
              <a:p>
                <a:r>
                  <a:rPr lang="en-US" sz="1100" dirty="0">
                    <a:latin typeface="DIN Alternate" panose="020B0500000000000000" pitchFamily="34" charset="77"/>
                    <a:ea typeface="Verdana" panose="020B0604030504040204" pitchFamily="34" charset="0"/>
                    <a:cs typeface="Verdana" panose="020B0604030504040204" pitchFamily="34" charset="0"/>
                  </a:rPr>
                  <a:t>  </a:t>
                </a:r>
              </a:p>
              <a:p>
                <a:r>
                  <a:rPr lang="en-US" sz="1400" dirty="0">
                    <a:latin typeface="DIN Alternate" panose="020B0500000000000000" pitchFamily="34" charset="77"/>
                    <a:ea typeface="Verdana" panose="020B0604030504040204" pitchFamily="34" charset="0"/>
                    <a:cs typeface="Verdana" panose="020B0604030504040204" pitchFamily="34" charset="0"/>
                  </a:rPr>
                  <a:t>@</a:t>
                </a:r>
                <a:r>
                  <a:rPr lang="en-US" sz="1400" dirty="0" err="1">
                    <a:latin typeface="DIN Alternate" panose="020B0500000000000000" pitchFamily="34" charset="77"/>
                    <a:ea typeface="Verdana" panose="020B0604030504040204" pitchFamily="34" charset="0"/>
                    <a:cs typeface="Verdana" panose="020B0604030504040204" pitchFamily="34" charset="0"/>
                  </a:rPr>
                  <a:t>Savvyseawolf</a:t>
                </a:r>
                <a:endParaRPr lang="en-US" sz="1400" dirty="0">
                  <a:latin typeface="DIN Alternate" panose="020B0500000000000000" pitchFamily="34" charset="77"/>
                  <a:ea typeface="Verdana" panose="020B0604030504040204" pitchFamily="34" charset="0"/>
                  <a:cs typeface="Verdana" panose="020B0604030504040204" pitchFamily="34" charset="0"/>
                </a:endParaRPr>
              </a:p>
              <a:p>
                <a:r>
                  <a:rPr lang="en-US" sz="1100" dirty="0">
                    <a:latin typeface="DIN Alternate" panose="020B0500000000000000" pitchFamily="34" charset="77"/>
                    <a:ea typeface="Verdana" panose="020B0604030504040204" pitchFamily="34" charset="0"/>
                    <a:cs typeface="Verdana" panose="020B0604030504040204" pitchFamily="34" charset="0"/>
                  </a:rPr>
                  <a:t> </a:t>
                </a:r>
              </a:p>
              <a:p>
                <a:r>
                  <a:rPr lang="en-US" sz="1400" dirty="0">
                    <a:latin typeface="DIN Alternate" panose="020B0500000000000000" pitchFamily="34" charset="77"/>
                    <a:ea typeface="Verdana" panose="020B0604030504040204" pitchFamily="34" charset="0"/>
                    <a:cs typeface="Verdana" panose="020B0604030504040204" pitchFamily="34" charset="0"/>
                  </a:rPr>
                  <a:t>@SBU Financial Aid</a:t>
                </a:r>
              </a:p>
            </p:txBody>
          </p:sp>
        </p:grpSp>
      </p:grpSp>
    </p:spTree>
    <p:extLst>
      <p:ext uri="{BB962C8B-B14F-4D97-AF65-F5344CB8AC3E}">
        <p14:creationId xmlns:p14="http://schemas.microsoft.com/office/powerpoint/2010/main" val="8898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DA9254-ABED-E341-BC52-561C23BA2E39}"/>
              </a:ext>
            </a:extLst>
          </p:cNvPr>
          <p:cNvSpPr txBox="1"/>
          <p:nvPr/>
        </p:nvSpPr>
        <p:spPr>
          <a:xfrm>
            <a:off x="649321" y="2450450"/>
            <a:ext cx="3677225" cy="1815882"/>
          </a:xfrm>
          <a:prstGeom prst="rect">
            <a:avLst/>
          </a:prstGeom>
          <a:noFill/>
          <a:ln w="19050">
            <a:solidFill>
              <a:srgbClr val="C00000"/>
            </a:solidFill>
          </a:ln>
        </p:spPr>
        <p:txBody>
          <a:bodyPr wrap="none" rtlCol="0">
            <a:spAutoFit/>
          </a:bodyPr>
          <a:lstStyle/>
          <a:p>
            <a:r>
              <a:rPr lang="en-US" sz="1600" dirty="0"/>
              <a:t>Health Sciences Office of Student Services</a:t>
            </a:r>
          </a:p>
          <a:p>
            <a:r>
              <a:rPr lang="en-US" sz="1600" dirty="0"/>
              <a:t>Health Sciences Tower, Level 2, Room 271</a:t>
            </a:r>
          </a:p>
          <a:p>
            <a:r>
              <a:rPr lang="en-US" sz="1600" dirty="0"/>
              <a:t>Stony Brook, NY, 11794-8276</a:t>
            </a:r>
          </a:p>
          <a:p>
            <a:r>
              <a:rPr lang="en-US" sz="1600" dirty="0">
                <a:hlinkClick r:id="rId2"/>
              </a:rPr>
              <a:t>hsstudentservices@stonybrook.edu</a:t>
            </a:r>
            <a:endParaRPr lang="en-US" sz="1600" dirty="0"/>
          </a:p>
          <a:p>
            <a:r>
              <a:rPr lang="en-US" sz="1600" dirty="0" err="1">
                <a:hlinkClick r:id="rId3"/>
              </a:rPr>
              <a:t>www.stonybrook.edu</a:t>
            </a:r>
            <a:r>
              <a:rPr lang="en-US" sz="1600" dirty="0">
                <a:hlinkClick r:id="rId3"/>
              </a:rPr>
              <a:t>/</a:t>
            </a:r>
            <a:r>
              <a:rPr lang="en-US" sz="1600" dirty="0" err="1">
                <a:hlinkClick r:id="rId3"/>
              </a:rPr>
              <a:t>hsstudents</a:t>
            </a:r>
            <a:endParaRPr lang="en-US" sz="1600" dirty="0"/>
          </a:p>
          <a:p>
            <a:r>
              <a:rPr lang="en-US" sz="1600" dirty="0"/>
              <a:t>P: (631) 444-1866</a:t>
            </a:r>
          </a:p>
          <a:p>
            <a:r>
              <a:rPr lang="en-US" sz="1600" dirty="0"/>
              <a:t>F: (631) 444-6035</a:t>
            </a:r>
          </a:p>
        </p:txBody>
      </p:sp>
      <p:sp>
        <p:nvSpPr>
          <p:cNvPr id="6" name="TextBox 5">
            <a:extLst>
              <a:ext uri="{FF2B5EF4-FFF2-40B4-BE49-F238E27FC236}">
                <a16:creationId xmlns:a16="http://schemas.microsoft.com/office/drawing/2014/main" id="{CDEB8066-2A12-D640-8360-C9B03F539088}"/>
              </a:ext>
            </a:extLst>
          </p:cNvPr>
          <p:cNvSpPr txBox="1"/>
          <p:nvPr/>
        </p:nvSpPr>
        <p:spPr>
          <a:xfrm>
            <a:off x="4641521" y="2441904"/>
            <a:ext cx="3900223" cy="1815882"/>
          </a:xfrm>
          <a:prstGeom prst="rect">
            <a:avLst/>
          </a:prstGeom>
          <a:noFill/>
          <a:ln w="19050">
            <a:solidFill>
              <a:srgbClr val="C00000"/>
            </a:solidFill>
          </a:ln>
        </p:spPr>
        <p:txBody>
          <a:bodyPr wrap="square" rtlCol="0">
            <a:spAutoFit/>
          </a:bodyPr>
          <a:lstStyle/>
          <a:p>
            <a:r>
              <a:rPr lang="en-US" sz="1600" dirty="0"/>
              <a:t>Office of Financial Aid &amp; Scholarship Services</a:t>
            </a:r>
          </a:p>
          <a:p>
            <a:r>
              <a:rPr lang="en-US" sz="1600" dirty="0"/>
              <a:t>Administration Building, Room 180</a:t>
            </a:r>
          </a:p>
          <a:p>
            <a:r>
              <a:rPr lang="en-US" sz="1600" dirty="0"/>
              <a:t>Stony Brook, NY, 11794-0851</a:t>
            </a:r>
          </a:p>
          <a:p>
            <a:r>
              <a:rPr lang="en-US" sz="1600" dirty="0">
                <a:hlinkClick r:id="rId4"/>
              </a:rPr>
              <a:t>finaid@stonybrook.edu</a:t>
            </a:r>
            <a:endParaRPr lang="en-US" sz="1600" dirty="0"/>
          </a:p>
          <a:p>
            <a:r>
              <a:rPr lang="en-US" sz="1600" dirty="0" err="1">
                <a:hlinkClick r:id="rId5"/>
              </a:rPr>
              <a:t>www.stonybrook.edu</a:t>
            </a:r>
            <a:r>
              <a:rPr lang="en-US" sz="1600" dirty="0">
                <a:hlinkClick r:id="rId5"/>
              </a:rPr>
              <a:t>/</a:t>
            </a:r>
            <a:r>
              <a:rPr lang="en-US" sz="1600" dirty="0" err="1">
                <a:hlinkClick r:id="rId5"/>
              </a:rPr>
              <a:t>finaid</a:t>
            </a:r>
            <a:endParaRPr lang="en-US" sz="1600" dirty="0"/>
          </a:p>
          <a:p>
            <a:r>
              <a:rPr lang="en-US" sz="1600" dirty="0"/>
              <a:t>P: (631) 632-6840</a:t>
            </a:r>
          </a:p>
          <a:p>
            <a:r>
              <a:rPr lang="en-US" sz="1600" dirty="0"/>
              <a:t>F: (631) 632-9525</a:t>
            </a:r>
          </a:p>
        </p:txBody>
      </p:sp>
      <p:sp>
        <p:nvSpPr>
          <p:cNvPr id="10" name="TextBox 9">
            <a:extLst>
              <a:ext uri="{FF2B5EF4-FFF2-40B4-BE49-F238E27FC236}">
                <a16:creationId xmlns:a16="http://schemas.microsoft.com/office/drawing/2014/main" id="{71F314F4-73B3-A14D-8EFF-5D71EFC8D46A}"/>
              </a:ext>
            </a:extLst>
          </p:cNvPr>
          <p:cNvSpPr txBox="1"/>
          <p:nvPr/>
        </p:nvSpPr>
        <p:spPr>
          <a:xfrm>
            <a:off x="2325946" y="826078"/>
            <a:ext cx="4492101" cy="954107"/>
          </a:xfrm>
          <a:prstGeom prst="rect">
            <a:avLst/>
          </a:prstGeom>
          <a:noFill/>
        </p:spPr>
        <p:txBody>
          <a:bodyPr wrap="square" rtlCol="0">
            <a:spAutoFit/>
          </a:bodyPr>
          <a:lstStyle/>
          <a:p>
            <a:pPr algn="ctr"/>
            <a:r>
              <a:rPr lang="en-US" sz="5600" b="1" dirty="0">
                <a:ln w="28575">
                  <a:solidFill>
                    <a:srgbClr val="A71E23"/>
                  </a:solidFill>
                  <a:prstDash val="solid"/>
                </a:ln>
                <a:solidFill>
                  <a:srgbClr val="E17476"/>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rPr>
              <a:t>THANK YOU!</a:t>
            </a:r>
          </a:p>
        </p:txBody>
      </p:sp>
      <p:sp>
        <p:nvSpPr>
          <p:cNvPr id="2" name="TextBox 1">
            <a:extLst>
              <a:ext uri="{FF2B5EF4-FFF2-40B4-BE49-F238E27FC236}">
                <a16:creationId xmlns:a16="http://schemas.microsoft.com/office/drawing/2014/main" id="{EDEC54A5-F1FA-C542-B795-4B5171FA37DD}"/>
              </a:ext>
            </a:extLst>
          </p:cNvPr>
          <p:cNvSpPr txBox="1"/>
          <p:nvPr/>
        </p:nvSpPr>
        <p:spPr>
          <a:xfrm>
            <a:off x="3525076" y="4794184"/>
            <a:ext cx="2093843" cy="369332"/>
          </a:xfrm>
          <a:prstGeom prst="rect">
            <a:avLst/>
          </a:prstGeom>
          <a:noFill/>
        </p:spPr>
        <p:txBody>
          <a:bodyPr wrap="none" rtlCol="0">
            <a:spAutoFit/>
          </a:bodyPr>
          <a:lstStyle/>
          <a:p>
            <a:r>
              <a:rPr lang="en-US" dirty="0"/>
              <a:t>https://rb.gy/gbnrfu</a:t>
            </a:r>
          </a:p>
        </p:txBody>
      </p:sp>
      <p:sp>
        <p:nvSpPr>
          <p:cNvPr id="3" name="TextBox 2">
            <a:extLst>
              <a:ext uri="{FF2B5EF4-FFF2-40B4-BE49-F238E27FC236}">
                <a16:creationId xmlns:a16="http://schemas.microsoft.com/office/drawing/2014/main" id="{753B8ECE-B745-B840-A452-F34EA98DD145}"/>
              </a:ext>
            </a:extLst>
          </p:cNvPr>
          <p:cNvSpPr txBox="1"/>
          <p:nvPr/>
        </p:nvSpPr>
        <p:spPr>
          <a:xfrm>
            <a:off x="2799013" y="4424852"/>
            <a:ext cx="3545971" cy="369332"/>
          </a:xfrm>
          <a:prstGeom prst="rect">
            <a:avLst/>
          </a:prstGeom>
          <a:noFill/>
        </p:spPr>
        <p:txBody>
          <a:bodyPr wrap="none" rtlCol="0">
            <a:spAutoFit/>
          </a:bodyPr>
          <a:lstStyle/>
          <a:p>
            <a:r>
              <a:rPr lang="en-US" b="1" dirty="0">
                <a:solidFill>
                  <a:srgbClr val="C00000"/>
                </a:solidFill>
              </a:rPr>
              <a:t>PLEASE PROVIDE YOUR FEEDBACK: </a:t>
            </a:r>
          </a:p>
        </p:txBody>
      </p:sp>
    </p:spTree>
    <p:extLst>
      <p:ext uri="{BB962C8B-B14F-4D97-AF65-F5344CB8AC3E}">
        <p14:creationId xmlns:p14="http://schemas.microsoft.com/office/powerpoint/2010/main" val="142495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20" y="1204214"/>
            <a:ext cx="4066391" cy="4049827"/>
          </a:xfrm>
          <a:prstGeom prst="rect">
            <a:avLst/>
          </a:prstGeom>
          <a:noFill/>
        </p:spPr>
        <p:txBody>
          <a:bodyPr wrap="square" rtlCol="0">
            <a:spAutoFit/>
          </a:bodyPr>
          <a:lstStyle/>
          <a:p>
            <a:pPr algn="ctr"/>
            <a:r>
              <a:rPr lang="en-US" sz="2000" b="1" dirty="0"/>
              <a:t>–FEDERAL AID– </a:t>
            </a:r>
          </a:p>
          <a:p>
            <a:pPr marL="214313" indent="-214313">
              <a:buFont typeface="Arial" panose="020B0604020202020204" pitchFamily="34" charset="0"/>
              <a:buChar char="•"/>
            </a:pPr>
            <a:endParaRPr lang="en-US" sz="1400" b="1" dirty="0"/>
          </a:p>
          <a:p>
            <a:pPr marL="171450" indent="-171450">
              <a:buFont typeface="Arial" panose="020B0604020202020204" pitchFamily="34" charset="0"/>
              <a:buChar char="•"/>
            </a:pPr>
            <a:r>
              <a:rPr lang="en-US" sz="1400" dirty="0"/>
              <a:t>To apply for federal aid, student’s must fill out the Free Application of Federal Student Aid (FAFSA) at</a:t>
            </a:r>
            <a:r>
              <a:rPr lang="en-US" sz="1400" dirty="0">
                <a:hlinkClick r:id="rId2"/>
              </a:rPr>
              <a:t> fafsa.ed.gov</a:t>
            </a:r>
            <a:endParaRPr lang="en-US" sz="1400" dirty="0"/>
          </a:p>
          <a:p>
            <a:pPr marL="628650" lvl="1" indent="-171450">
              <a:buFont typeface="Arial" panose="020B0604020202020204" pitchFamily="34" charset="0"/>
              <a:buChar char="•"/>
            </a:pPr>
            <a:r>
              <a:rPr lang="en-US" sz="1400" dirty="0"/>
              <a:t>Federal Loans</a:t>
            </a:r>
          </a:p>
          <a:p>
            <a:pPr marL="628650" lvl="1" indent="-171450">
              <a:buFont typeface="Arial" panose="020B0604020202020204" pitchFamily="34" charset="0"/>
              <a:buChar char="•"/>
            </a:pPr>
            <a:r>
              <a:rPr lang="en-US" sz="1400" dirty="0"/>
              <a:t>PELL Grant</a:t>
            </a:r>
          </a:p>
          <a:p>
            <a:pPr marL="285750" indent="-285750">
              <a:spcBef>
                <a:spcPts val="400"/>
              </a:spcBef>
              <a:spcAft>
                <a:spcPts val="400"/>
              </a:spcAft>
              <a:buFont typeface="Arial" panose="020B0604020202020204" pitchFamily="34" charset="0"/>
              <a:buChar char="•"/>
            </a:pPr>
            <a:r>
              <a:rPr lang="en-US" sz="1400" dirty="0"/>
              <a:t>The FAFSA is available to fill out for the following year on </a:t>
            </a:r>
            <a:r>
              <a:rPr lang="en-US" sz="1400" b="1" dirty="0"/>
              <a:t>October 1</a:t>
            </a:r>
            <a:r>
              <a:rPr lang="en-US" sz="1400" b="1" baseline="30000" dirty="0"/>
              <a:t>st</a:t>
            </a:r>
            <a:r>
              <a:rPr lang="en-US" sz="1400" b="1" dirty="0"/>
              <a:t> </a:t>
            </a:r>
          </a:p>
          <a:p>
            <a:pPr marL="285750" indent="-285750">
              <a:spcBef>
                <a:spcPts val="400"/>
              </a:spcBef>
              <a:spcAft>
                <a:spcPts val="400"/>
              </a:spcAft>
              <a:buFont typeface="Arial" panose="020B0604020202020204" pitchFamily="34" charset="0"/>
              <a:buChar char="•"/>
            </a:pPr>
            <a:r>
              <a:rPr lang="en-US" sz="1400" dirty="0"/>
              <a:t>Always uses tax information from two years prior</a:t>
            </a:r>
          </a:p>
          <a:p>
            <a:pPr lvl="1" indent="7938">
              <a:spcBef>
                <a:spcPts val="400"/>
              </a:spcBef>
              <a:spcAft>
                <a:spcPts val="400"/>
              </a:spcAft>
            </a:pPr>
            <a:r>
              <a:rPr lang="en-US" sz="1400" b="1" dirty="0"/>
              <a:t>Ex</a:t>
            </a:r>
            <a:r>
              <a:rPr lang="en-US" sz="1400" dirty="0"/>
              <a:t>. 2021-2022 FAFSA uses 2019 Tax Return</a:t>
            </a:r>
          </a:p>
          <a:p>
            <a:pPr marL="285750" indent="-285750">
              <a:spcBef>
                <a:spcPts val="100"/>
              </a:spcBef>
              <a:spcAft>
                <a:spcPts val="100"/>
              </a:spcAft>
              <a:buFont typeface="Arial" panose="020B0604020202020204" pitchFamily="34" charset="0"/>
              <a:buChar char="•"/>
            </a:pPr>
            <a:r>
              <a:rPr lang="en-US" sz="1400" dirty="0"/>
              <a:t>When filling out income portion of FAFSA, if given the option to use the Data Retrieval Tool, you should import all income information from IRS website</a:t>
            </a:r>
          </a:p>
          <a:p>
            <a:pPr>
              <a:spcBef>
                <a:spcPts val="100"/>
              </a:spcBef>
              <a:spcAft>
                <a:spcPts val="100"/>
              </a:spcAft>
            </a:pPr>
            <a:endParaRPr lang="en-US" sz="100" b="1" dirty="0">
              <a:latin typeface="Calibri" panose="020F0502020204030204" pitchFamily="34" charset="0"/>
              <a:cs typeface="Calibri" panose="020F0502020204030204" pitchFamily="34" charset="0"/>
            </a:endParaRPr>
          </a:p>
          <a:p>
            <a:pPr lvl="1" indent="-342900">
              <a:spcBef>
                <a:spcPts val="100"/>
              </a:spcBef>
              <a:spcAft>
                <a:spcPts val="100"/>
              </a:spcAft>
            </a:pPr>
            <a:r>
              <a:rPr lang="en-US" sz="1600" b="1" dirty="0">
                <a:latin typeface="Calibri" panose="020F0502020204030204" pitchFamily="34" charset="0"/>
                <a:cs typeface="Calibri" panose="020F0502020204030204" pitchFamily="34" charset="0"/>
              </a:rPr>
              <a:t>Stony Brook school code on FAFSA:</a:t>
            </a:r>
            <a:r>
              <a:rPr lang="en-US" sz="1600" b="1" dirty="0">
                <a:latin typeface="Calibri" panose="020F0502020204030204" pitchFamily="34" charset="0"/>
                <a:cs typeface="Calibri" panose="020F0502020204030204" pitchFamily="34" charset="0"/>
                <a:sym typeface="Wingdings" pitchFamily="2" charset="2"/>
              </a:rPr>
              <a:t> </a:t>
            </a:r>
            <a:r>
              <a:rPr lang="en-US" sz="1600" dirty="0">
                <a:latin typeface="Calibri" panose="020F0502020204030204" pitchFamily="34" charset="0"/>
                <a:cs typeface="Calibri" panose="020F0502020204030204" pitchFamily="34" charset="0"/>
              </a:rPr>
              <a:t>002838</a:t>
            </a:r>
          </a:p>
        </p:txBody>
      </p:sp>
      <p:sp>
        <p:nvSpPr>
          <p:cNvPr id="3" name="TextBox 2">
            <a:extLst>
              <a:ext uri="{FF2B5EF4-FFF2-40B4-BE49-F238E27FC236}">
                <a16:creationId xmlns:a16="http://schemas.microsoft.com/office/drawing/2014/main" id="{7417E5E3-F7C4-7646-8C6F-B7DD36A3931E}"/>
              </a:ext>
            </a:extLst>
          </p:cNvPr>
          <p:cNvSpPr txBox="1"/>
          <p:nvPr/>
        </p:nvSpPr>
        <p:spPr>
          <a:xfrm>
            <a:off x="586894" y="566835"/>
            <a:ext cx="7614606"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APPLYING FOR FINANCIAL AID</a:t>
            </a:r>
          </a:p>
        </p:txBody>
      </p:sp>
      <p:pic>
        <p:nvPicPr>
          <p:cNvPr id="5" name="Picture 4">
            <a:extLst>
              <a:ext uri="{FF2B5EF4-FFF2-40B4-BE49-F238E27FC236}">
                <a16:creationId xmlns:a16="http://schemas.microsoft.com/office/drawing/2014/main" id="{C4849E17-2E49-7E4E-9900-257F94B2CB9A}"/>
              </a:ext>
            </a:extLst>
          </p:cNvPr>
          <p:cNvPicPr>
            <a:picLocks noChangeAspect="1"/>
          </p:cNvPicPr>
          <p:nvPr/>
        </p:nvPicPr>
        <p:blipFill rotWithShape="1">
          <a:blip r:embed="rId3"/>
          <a:srcRect l="1490" t="4295" r="1665" b="9556"/>
          <a:stretch/>
        </p:blipFill>
        <p:spPr>
          <a:xfrm>
            <a:off x="4517460" y="1204214"/>
            <a:ext cx="4066391" cy="1371600"/>
          </a:xfrm>
          <a:prstGeom prst="rect">
            <a:avLst/>
          </a:prstGeom>
        </p:spPr>
      </p:pic>
      <p:pic>
        <p:nvPicPr>
          <p:cNvPr id="7" name="Picture 6">
            <a:extLst>
              <a:ext uri="{FF2B5EF4-FFF2-40B4-BE49-F238E27FC236}">
                <a16:creationId xmlns:a16="http://schemas.microsoft.com/office/drawing/2014/main" id="{0D419CFF-6076-FF4E-8FBF-EC94E5C19AD1}"/>
              </a:ext>
            </a:extLst>
          </p:cNvPr>
          <p:cNvPicPr>
            <a:picLocks noChangeAspect="1"/>
          </p:cNvPicPr>
          <p:nvPr/>
        </p:nvPicPr>
        <p:blipFill>
          <a:blip r:embed="rId4"/>
          <a:stretch>
            <a:fillRect/>
          </a:stretch>
        </p:blipFill>
        <p:spPr>
          <a:xfrm>
            <a:off x="4572000" y="2709246"/>
            <a:ext cx="3945318" cy="2879016"/>
          </a:xfrm>
          <a:prstGeom prst="rect">
            <a:avLst/>
          </a:prstGeom>
        </p:spPr>
      </p:pic>
    </p:spTree>
    <p:extLst>
      <p:ext uri="{BB962C8B-B14F-4D97-AF65-F5344CB8AC3E}">
        <p14:creationId xmlns:p14="http://schemas.microsoft.com/office/powerpoint/2010/main" val="278420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480" y="1151834"/>
            <a:ext cx="3892885" cy="4775666"/>
          </a:xfrm>
          <a:prstGeom prst="rect">
            <a:avLst/>
          </a:prstGeom>
          <a:noFill/>
        </p:spPr>
        <p:txBody>
          <a:bodyPr wrap="square" rtlCol="0">
            <a:spAutoFit/>
          </a:bodyPr>
          <a:lstStyle/>
          <a:p>
            <a:pPr algn="ctr"/>
            <a:r>
              <a:rPr lang="en-US" sz="2000" b="1" dirty="0"/>
              <a:t>–STATE AID– </a:t>
            </a:r>
          </a:p>
          <a:p>
            <a:pPr>
              <a:spcBef>
                <a:spcPts val="400"/>
              </a:spcBef>
              <a:spcAft>
                <a:spcPts val="400"/>
              </a:spcAft>
            </a:pPr>
            <a:r>
              <a:rPr lang="en-US" sz="1200" dirty="0"/>
              <a:t>Applying for NYS aid requires a separate application from the FAFSA</a:t>
            </a:r>
          </a:p>
          <a:p>
            <a:pPr marL="214313" indent="-214313">
              <a:spcBef>
                <a:spcPts val="400"/>
              </a:spcBef>
              <a:spcAft>
                <a:spcPts val="400"/>
              </a:spcAft>
              <a:buFont typeface="Arial" panose="020B0604020202020204" pitchFamily="34" charset="0"/>
              <a:buChar char="•"/>
            </a:pPr>
            <a:r>
              <a:rPr lang="en-US" sz="1200" dirty="0"/>
              <a:t>Students can apply for NYS aid on </a:t>
            </a:r>
            <a:r>
              <a:rPr lang="en-US" sz="1200" dirty="0">
                <a:hlinkClick r:id="rId2"/>
              </a:rPr>
              <a:t>HESC.NY.GOV</a:t>
            </a:r>
            <a:endParaRPr lang="en-US" sz="1200" dirty="0"/>
          </a:p>
          <a:p>
            <a:pPr marL="671513" lvl="1" indent="-214313">
              <a:spcAft>
                <a:spcPts val="400"/>
              </a:spcAft>
              <a:buFont typeface="Courier New" panose="02070309020205020404" pitchFamily="49" charset="0"/>
              <a:buChar char="o"/>
            </a:pPr>
            <a:r>
              <a:rPr lang="en-US" sz="1200" dirty="0"/>
              <a:t>Tuition Assistance Program (TAP)</a:t>
            </a:r>
          </a:p>
          <a:p>
            <a:pPr marL="671513" lvl="1" indent="-214313">
              <a:spcAft>
                <a:spcPts val="400"/>
              </a:spcAft>
              <a:buFont typeface="Courier New" panose="02070309020205020404" pitchFamily="49" charset="0"/>
              <a:buChar char="o"/>
            </a:pPr>
            <a:r>
              <a:rPr lang="en-US" sz="1200" dirty="0"/>
              <a:t>Excelsior</a:t>
            </a:r>
          </a:p>
          <a:p>
            <a:pPr marL="671513" lvl="1" indent="-214313">
              <a:spcAft>
                <a:spcPts val="400"/>
              </a:spcAft>
              <a:buFont typeface="Courier New" panose="02070309020205020404" pitchFamily="49" charset="0"/>
              <a:buChar char="o"/>
            </a:pPr>
            <a:r>
              <a:rPr lang="en-US" sz="1200" dirty="0"/>
              <a:t>Dream Act</a:t>
            </a:r>
          </a:p>
          <a:p>
            <a:pPr marL="214313" indent="-214313">
              <a:spcBef>
                <a:spcPts val="400"/>
              </a:spcBef>
              <a:spcAft>
                <a:spcPts val="400"/>
              </a:spcAft>
              <a:buFont typeface="Arial" panose="020B0604020202020204" pitchFamily="34" charset="0"/>
              <a:buChar char="•"/>
            </a:pPr>
            <a:r>
              <a:rPr lang="en-US" sz="1200" dirty="0"/>
              <a:t>NYS applications also use income information from 2 years prior</a:t>
            </a:r>
          </a:p>
          <a:p>
            <a:pPr marL="671513" lvl="1" indent="-214313">
              <a:spcBef>
                <a:spcPts val="400"/>
              </a:spcBef>
              <a:spcAft>
                <a:spcPts val="400"/>
              </a:spcAft>
              <a:buFont typeface="Courier New" panose="02070309020205020404" pitchFamily="49" charset="0"/>
              <a:buChar char="o"/>
            </a:pPr>
            <a:r>
              <a:rPr lang="en-US" sz="1200" dirty="0"/>
              <a:t>NYS Tax Return (IT-201)</a:t>
            </a:r>
          </a:p>
          <a:p>
            <a:pPr marL="214313" indent="-214313">
              <a:spcBef>
                <a:spcPts val="400"/>
              </a:spcBef>
              <a:spcAft>
                <a:spcPts val="400"/>
              </a:spcAft>
              <a:buFont typeface="Arial" panose="020B0604020202020204" pitchFamily="34" charset="0"/>
              <a:buChar char="•"/>
            </a:pPr>
            <a:r>
              <a:rPr lang="en-US" sz="1200" dirty="0"/>
              <a:t>Can link data from FAFSA to HESC site on confirmation page when submitting FAFSA, otherwise you must wait 3 days for FAFSA to process before beginning a NYS aid application on HESC</a:t>
            </a:r>
          </a:p>
          <a:p>
            <a:pPr marL="214313" indent="-214313">
              <a:spcBef>
                <a:spcPts val="400"/>
              </a:spcBef>
              <a:spcAft>
                <a:spcPts val="400"/>
              </a:spcAft>
              <a:buFont typeface="Arial" panose="020B0604020202020204" pitchFamily="34" charset="0"/>
              <a:buChar char="•"/>
            </a:pPr>
            <a:r>
              <a:rPr lang="en-US" sz="1200" dirty="0"/>
              <a:t>Take note of EFC created from FAFSA</a:t>
            </a:r>
          </a:p>
          <a:p>
            <a:pPr>
              <a:spcBef>
                <a:spcPts val="400"/>
              </a:spcBef>
              <a:spcAft>
                <a:spcPts val="400"/>
              </a:spcAft>
            </a:pPr>
            <a:endParaRPr lang="en-US" sz="1200" dirty="0"/>
          </a:p>
          <a:p>
            <a:pPr algn="ctr">
              <a:spcBef>
                <a:spcPts val="400"/>
              </a:spcBef>
              <a:spcAft>
                <a:spcPts val="400"/>
              </a:spcAft>
            </a:pPr>
            <a:r>
              <a:rPr lang="en-US" sz="1400" b="1" dirty="0"/>
              <a:t>Stony Brook TAP code: </a:t>
            </a:r>
            <a:r>
              <a:rPr lang="en-US" sz="1400" dirty="0"/>
              <a:t>0875</a:t>
            </a:r>
            <a:endParaRPr lang="en-US" sz="1200" dirty="0"/>
          </a:p>
          <a:p>
            <a:endParaRPr lang="en-US" sz="1350" dirty="0"/>
          </a:p>
          <a:p>
            <a:pPr marL="214313" indent="-214313">
              <a:buFont typeface="Arial" panose="020B0604020202020204" pitchFamily="34" charset="0"/>
              <a:buChar char="•"/>
            </a:pPr>
            <a:endParaRPr lang="en-US" sz="1350" dirty="0"/>
          </a:p>
        </p:txBody>
      </p:sp>
      <p:sp>
        <p:nvSpPr>
          <p:cNvPr id="3" name="TextBox 2">
            <a:extLst>
              <a:ext uri="{FF2B5EF4-FFF2-40B4-BE49-F238E27FC236}">
                <a16:creationId xmlns:a16="http://schemas.microsoft.com/office/drawing/2014/main" id="{7417E5E3-F7C4-7646-8C6F-B7DD36A3931E}"/>
              </a:ext>
            </a:extLst>
          </p:cNvPr>
          <p:cNvSpPr txBox="1"/>
          <p:nvPr/>
        </p:nvSpPr>
        <p:spPr>
          <a:xfrm>
            <a:off x="613901" y="541407"/>
            <a:ext cx="7614606"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APPLYING FOR FINANCIAL AID</a:t>
            </a:r>
          </a:p>
        </p:txBody>
      </p:sp>
      <p:grpSp>
        <p:nvGrpSpPr>
          <p:cNvPr id="17" name="Group 16">
            <a:extLst>
              <a:ext uri="{FF2B5EF4-FFF2-40B4-BE49-F238E27FC236}">
                <a16:creationId xmlns:a16="http://schemas.microsoft.com/office/drawing/2014/main" id="{2229352E-FD84-8C4F-96AF-08AC9FDC3B70}"/>
              </a:ext>
            </a:extLst>
          </p:cNvPr>
          <p:cNvGrpSpPr/>
          <p:nvPr/>
        </p:nvGrpSpPr>
        <p:grpSpPr>
          <a:xfrm>
            <a:off x="4351365" y="1151834"/>
            <a:ext cx="4334155" cy="4948733"/>
            <a:chOff x="4136847" y="999366"/>
            <a:chExt cx="4334155" cy="4948733"/>
          </a:xfrm>
        </p:grpSpPr>
        <p:pic>
          <p:nvPicPr>
            <p:cNvPr id="4" name="Picture 3">
              <a:extLst>
                <a:ext uri="{FF2B5EF4-FFF2-40B4-BE49-F238E27FC236}">
                  <a16:creationId xmlns:a16="http://schemas.microsoft.com/office/drawing/2014/main" id="{BA6AD9E2-F5C6-584C-BC3F-483BE963B928}"/>
                </a:ext>
              </a:extLst>
            </p:cNvPr>
            <p:cNvPicPr>
              <a:picLocks noChangeAspect="1"/>
            </p:cNvPicPr>
            <p:nvPr/>
          </p:nvPicPr>
          <p:blipFill rotWithShape="1">
            <a:blip r:embed="rId3"/>
            <a:srcRect t="4430" b="4097"/>
            <a:stretch/>
          </p:blipFill>
          <p:spPr>
            <a:xfrm>
              <a:off x="4302372" y="999366"/>
              <a:ext cx="4168630" cy="4948733"/>
            </a:xfrm>
            <a:prstGeom prst="rect">
              <a:avLst/>
            </a:prstGeom>
          </p:spPr>
        </p:pic>
        <p:cxnSp>
          <p:nvCxnSpPr>
            <p:cNvPr id="9" name="Straight Arrow Connector 8">
              <a:extLst>
                <a:ext uri="{FF2B5EF4-FFF2-40B4-BE49-F238E27FC236}">
                  <a16:creationId xmlns:a16="http://schemas.microsoft.com/office/drawing/2014/main" id="{262C90A6-969A-2E41-B6A6-901AE5A531E6}"/>
                </a:ext>
              </a:extLst>
            </p:cNvPr>
            <p:cNvCxnSpPr>
              <a:cxnSpLocks/>
            </p:cNvCxnSpPr>
            <p:nvPr/>
          </p:nvCxnSpPr>
          <p:spPr>
            <a:xfrm>
              <a:off x="4136847" y="4684739"/>
              <a:ext cx="43515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F26E541-8360-B94E-ABF4-6E0E7C6B2E68}"/>
                </a:ext>
              </a:extLst>
            </p:cNvPr>
            <p:cNvCxnSpPr>
              <a:cxnSpLocks/>
            </p:cNvCxnSpPr>
            <p:nvPr/>
          </p:nvCxnSpPr>
          <p:spPr>
            <a:xfrm>
              <a:off x="4136847" y="5583312"/>
              <a:ext cx="43515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CFC050E-B9AA-844C-B595-9DF5630564FB}"/>
                </a:ext>
              </a:extLst>
            </p:cNvPr>
            <p:cNvSpPr/>
            <p:nvPr/>
          </p:nvSpPr>
          <p:spPr>
            <a:xfrm>
              <a:off x="4628644" y="4239952"/>
              <a:ext cx="1723604" cy="94704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5C983A-0DCB-BA47-B12D-A324A7ADDE8E}"/>
                </a:ext>
              </a:extLst>
            </p:cNvPr>
            <p:cNvSpPr/>
            <p:nvPr/>
          </p:nvSpPr>
          <p:spPr>
            <a:xfrm>
              <a:off x="4610485" y="5431257"/>
              <a:ext cx="3552404" cy="2346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76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030" y="1467472"/>
            <a:ext cx="4045526" cy="492443"/>
          </a:xfrm>
          <a:prstGeom prst="rect">
            <a:avLst/>
          </a:prstGeom>
          <a:noFill/>
        </p:spPr>
        <p:txBody>
          <a:bodyPr wrap="square" rtlCol="0">
            <a:spAutoFit/>
          </a:bodyPr>
          <a:lstStyle/>
          <a:p>
            <a:endParaRPr lang="en-US" sz="1300" dirty="0"/>
          </a:p>
          <a:p>
            <a:endParaRPr lang="en-US" sz="1300" dirty="0"/>
          </a:p>
        </p:txBody>
      </p:sp>
      <p:sp>
        <p:nvSpPr>
          <p:cNvPr id="4" name="TextBox 3">
            <a:extLst>
              <a:ext uri="{FF2B5EF4-FFF2-40B4-BE49-F238E27FC236}">
                <a16:creationId xmlns:a16="http://schemas.microsoft.com/office/drawing/2014/main" id="{F5B0E496-E729-E641-936F-18DCF0E97DD7}"/>
              </a:ext>
            </a:extLst>
          </p:cNvPr>
          <p:cNvSpPr txBox="1"/>
          <p:nvPr/>
        </p:nvSpPr>
        <p:spPr>
          <a:xfrm>
            <a:off x="664937" y="497987"/>
            <a:ext cx="7614606"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INDEPENDENT VS. DEPENDENT</a:t>
            </a:r>
          </a:p>
        </p:txBody>
      </p:sp>
      <p:sp>
        <p:nvSpPr>
          <p:cNvPr id="6" name="TextBox 5">
            <a:extLst>
              <a:ext uri="{FF2B5EF4-FFF2-40B4-BE49-F238E27FC236}">
                <a16:creationId xmlns:a16="http://schemas.microsoft.com/office/drawing/2014/main" id="{093B09F6-81C0-A74B-A699-B4FE8392430F}"/>
              </a:ext>
            </a:extLst>
          </p:cNvPr>
          <p:cNvSpPr txBox="1"/>
          <p:nvPr/>
        </p:nvSpPr>
        <p:spPr>
          <a:xfrm>
            <a:off x="4663446" y="1738116"/>
            <a:ext cx="4203458" cy="1200329"/>
          </a:xfrm>
          <a:prstGeom prst="rect">
            <a:avLst/>
          </a:prstGeom>
          <a:noFill/>
        </p:spPr>
        <p:txBody>
          <a:bodyPr wrap="square" rtlCol="0">
            <a:spAutoFit/>
          </a:bodyPr>
          <a:lstStyle/>
          <a:p>
            <a:pPr>
              <a:spcBef>
                <a:spcPts val="400"/>
              </a:spcBef>
              <a:spcAft>
                <a:spcPts val="400"/>
              </a:spcAft>
            </a:pPr>
            <a:r>
              <a:rPr lang="en-US" dirty="0"/>
              <a:t>If student is over 22 but still lives with parents, they must include their parent’s income information</a:t>
            </a:r>
            <a:r>
              <a:rPr lang="en-US" b="1" dirty="0"/>
              <a:t> </a:t>
            </a:r>
            <a:r>
              <a:rPr lang="en-US" dirty="0"/>
              <a:t>on their application until they are 36</a:t>
            </a:r>
          </a:p>
        </p:txBody>
      </p:sp>
      <p:grpSp>
        <p:nvGrpSpPr>
          <p:cNvPr id="15" name="Group 14">
            <a:extLst>
              <a:ext uri="{FF2B5EF4-FFF2-40B4-BE49-F238E27FC236}">
                <a16:creationId xmlns:a16="http://schemas.microsoft.com/office/drawing/2014/main" id="{E31641B4-09AF-0146-911D-9342F797CFB9}"/>
              </a:ext>
            </a:extLst>
          </p:cNvPr>
          <p:cNvGrpSpPr/>
          <p:nvPr/>
        </p:nvGrpSpPr>
        <p:grpSpPr>
          <a:xfrm>
            <a:off x="435030" y="1076335"/>
            <a:ext cx="8273921" cy="4447309"/>
            <a:chOff x="435030" y="1076335"/>
            <a:chExt cx="8273921" cy="4447309"/>
          </a:xfrm>
        </p:grpSpPr>
        <p:sp>
          <p:nvSpPr>
            <p:cNvPr id="7" name="TextBox 6">
              <a:extLst>
                <a:ext uri="{FF2B5EF4-FFF2-40B4-BE49-F238E27FC236}">
                  <a16:creationId xmlns:a16="http://schemas.microsoft.com/office/drawing/2014/main" id="{D36C0323-CFA2-A342-88D4-FCF682F77C60}"/>
                </a:ext>
              </a:extLst>
            </p:cNvPr>
            <p:cNvSpPr txBox="1"/>
            <p:nvPr/>
          </p:nvSpPr>
          <p:spPr>
            <a:xfrm>
              <a:off x="435030" y="1077202"/>
              <a:ext cx="4045526" cy="338554"/>
            </a:xfrm>
            <a:prstGeom prst="rect">
              <a:avLst/>
            </a:prstGeom>
            <a:solidFill>
              <a:schemeClr val="bg2"/>
            </a:solidFill>
            <a:ln>
              <a:solidFill>
                <a:schemeClr val="bg2"/>
              </a:solidFill>
            </a:ln>
          </p:spPr>
          <p:txBody>
            <a:bodyPr wrap="square" rtlCol="0">
              <a:spAutoFit/>
            </a:bodyPr>
            <a:lstStyle/>
            <a:p>
              <a:pPr algn="ctr"/>
              <a:r>
                <a:rPr lang="en-US" sz="1600" dirty="0"/>
                <a:t>—</a:t>
              </a:r>
              <a:r>
                <a:rPr lang="en-US" sz="1600" b="1" dirty="0"/>
                <a:t>FEDERAL AID</a:t>
              </a:r>
              <a:r>
                <a:rPr lang="en-US" sz="1600" dirty="0"/>
                <a:t>—</a:t>
              </a:r>
              <a:endParaRPr lang="en-US" sz="1600" b="1" dirty="0"/>
            </a:p>
          </p:txBody>
        </p:sp>
        <p:sp>
          <p:nvSpPr>
            <p:cNvPr id="8" name="TextBox 7">
              <a:extLst>
                <a:ext uri="{FF2B5EF4-FFF2-40B4-BE49-F238E27FC236}">
                  <a16:creationId xmlns:a16="http://schemas.microsoft.com/office/drawing/2014/main" id="{F56C4B91-2C4F-F344-9C87-88E8246E0CF7}"/>
                </a:ext>
              </a:extLst>
            </p:cNvPr>
            <p:cNvSpPr txBox="1"/>
            <p:nvPr/>
          </p:nvSpPr>
          <p:spPr>
            <a:xfrm>
              <a:off x="4480556" y="1076335"/>
              <a:ext cx="4228395" cy="338554"/>
            </a:xfrm>
            <a:prstGeom prst="rect">
              <a:avLst/>
            </a:prstGeom>
            <a:solidFill>
              <a:schemeClr val="bg2"/>
            </a:solidFill>
          </p:spPr>
          <p:txBody>
            <a:bodyPr wrap="square" rtlCol="0">
              <a:spAutoFit/>
            </a:bodyPr>
            <a:lstStyle/>
            <a:p>
              <a:pPr algn="ctr"/>
              <a:r>
                <a:rPr lang="en-US" sz="1600" dirty="0"/>
                <a:t>—</a:t>
              </a:r>
              <a:r>
                <a:rPr lang="en-US" sz="1600" b="1" dirty="0"/>
                <a:t>NYS AID</a:t>
              </a:r>
              <a:r>
                <a:rPr lang="en-US" sz="1600" dirty="0"/>
                <a:t>—</a:t>
              </a:r>
              <a:endParaRPr lang="en-US" sz="1600" b="1" dirty="0"/>
            </a:p>
          </p:txBody>
        </p:sp>
        <p:cxnSp>
          <p:nvCxnSpPr>
            <p:cNvPr id="10" name="Straight Connector 9">
              <a:extLst>
                <a:ext uri="{FF2B5EF4-FFF2-40B4-BE49-F238E27FC236}">
                  <a16:creationId xmlns:a16="http://schemas.microsoft.com/office/drawing/2014/main" id="{C6C75492-D917-C046-A004-9CBE28C213B5}"/>
                </a:ext>
              </a:extLst>
            </p:cNvPr>
            <p:cNvCxnSpPr/>
            <p:nvPr/>
          </p:nvCxnSpPr>
          <p:spPr>
            <a:xfrm>
              <a:off x="4472240" y="1076335"/>
              <a:ext cx="0" cy="44473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8E1C52-9A75-AB46-A124-219C56970886}"/>
                </a:ext>
              </a:extLst>
            </p:cNvPr>
            <p:cNvCxnSpPr>
              <a:cxnSpLocks/>
            </p:cNvCxnSpPr>
            <p:nvPr/>
          </p:nvCxnSpPr>
          <p:spPr>
            <a:xfrm>
              <a:off x="435030" y="1403827"/>
              <a:ext cx="8273921" cy="7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FCDFD609-EA38-F144-A1C4-031169561D32}"/>
              </a:ext>
            </a:extLst>
          </p:cNvPr>
          <p:cNvSpPr/>
          <p:nvPr/>
        </p:nvSpPr>
        <p:spPr>
          <a:xfrm>
            <a:off x="334370" y="1676553"/>
            <a:ext cx="4045520" cy="2462213"/>
          </a:xfrm>
          <a:prstGeom prst="rect">
            <a:avLst/>
          </a:prstGeom>
        </p:spPr>
        <p:txBody>
          <a:bodyPr wrap="square">
            <a:spAutoFit/>
          </a:bodyPr>
          <a:lstStyle/>
          <a:p>
            <a:pPr>
              <a:spcBef>
                <a:spcPts val="600"/>
              </a:spcBef>
              <a:spcAft>
                <a:spcPts val="600"/>
              </a:spcAft>
            </a:pPr>
            <a:r>
              <a:rPr lang="en-US" b="1" dirty="0"/>
              <a:t>Dependent: </a:t>
            </a:r>
            <a:r>
              <a:rPr lang="en-US" dirty="0"/>
              <a:t>If student is </a:t>
            </a:r>
            <a:r>
              <a:rPr lang="en-US" b="1" dirty="0"/>
              <a:t>under 24 </a:t>
            </a:r>
            <a:r>
              <a:rPr lang="en-US" dirty="0"/>
              <a:t>and does not meet special circumstances, they must add parent’s income information</a:t>
            </a:r>
          </a:p>
          <a:p>
            <a:pPr>
              <a:spcBef>
                <a:spcPts val="600"/>
              </a:spcBef>
              <a:spcAft>
                <a:spcPts val="600"/>
              </a:spcAft>
            </a:pPr>
            <a:r>
              <a:rPr lang="en-US" b="1" dirty="0"/>
              <a:t>Independent: </a:t>
            </a:r>
            <a:r>
              <a:rPr lang="en-US" dirty="0"/>
              <a:t>If student is </a:t>
            </a:r>
            <a:r>
              <a:rPr lang="en-US" b="1" dirty="0"/>
              <a:t>24 or older</a:t>
            </a:r>
            <a:r>
              <a:rPr lang="en-US" dirty="0"/>
              <a:t>, they are considered independent and therefore do not have to include parent’s income</a:t>
            </a:r>
          </a:p>
        </p:txBody>
      </p:sp>
      <p:pic>
        <p:nvPicPr>
          <p:cNvPr id="12" name="Picture 11">
            <a:extLst>
              <a:ext uri="{FF2B5EF4-FFF2-40B4-BE49-F238E27FC236}">
                <a16:creationId xmlns:a16="http://schemas.microsoft.com/office/drawing/2014/main" id="{793D18C3-E4CB-494A-9696-E7C4C81C78BD}"/>
              </a:ext>
            </a:extLst>
          </p:cNvPr>
          <p:cNvPicPr>
            <a:picLocks noChangeAspect="1"/>
          </p:cNvPicPr>
          <p:nvPr/>
        </p:nvPicPr>
        <p:blipFill rotWithShape="1">
          <a:blip r:embed="rId2"/>
          <a:srcRect l="28182" t="27420" r="29528" b="25628"/>
          <a:stretch/>
        </p:blipFill>
        <p:spPr>
          <a:xfrm rot="1503391">
            <a:off x="7239415" y="5084978"/>
            <a:ext cx="1540570" cy="963587"/>
          </a:xfrm>
          <a:prstGeom prst="rect">
            <a:avLst/>
          </a:prstGeom>
        </p:spPr>
      </p:pic>
      <p:pic>
        <p:nvPicPr>
          <p:cNvPr id="13" name="Picture 12">
            <a:extLst>
              <a:ext uri="{FF2B5EF4-FFF2-40B4-BE49-F238E27FC236}">
                <a16:creationId xmlns:a16="http://schemas.microsoft.com/office/drawing/2014/main" id="{679288D5-D2C6-DA4E-B34F-B48D2E160BA0}"/>
              </a:ext>
            </a:extLst>
          </p:cNvPr>
          <p:cNvPicPr>
            <a:picLocks noChangeAspect="1"/>
          </p:cNvPicPr>
          <p:nvPr/>
        </p:nvPicPr>
        <p:blipFill rotWithShape="1">
          <a:blip r:embed="rId3"/>
          <a:srcRect l="13010" t="14307" r="12039"/>
          <a:stretch/>
        </p:blipFill>
        <p:spPr>
          <a:xfrm rot="20309828">
            <a:off x="359421" y="5044058"/>
            <a:ext cx="1491448" cy="959172"/>
          </a:xfrm>
          <a:prstGeom prst="rect">
            <a:avLst/>
          </a:prstGeom>
          <a:effectLst>
            <a:softEdge rad="12700"/>
          </a:effectLst>
        </p:spPr>
      </p:pic>
      <p:sp>
        <p:nvSpPr>
          <p:cNvPr id="5" name="TextBox 4">
            <a:extLst>
              <a:ext uri="{FF2B5EF4-FFF2-40B4-BE49-F238E27FC236}">
                <a16:creationId xmlns:a16="http://schemas.microsoft.com/office/drawing/2014/main" id="{BB8A2C9B-203A-4744-A47D-52C9E2F9FD01}"/>
              </a:ext>
            </a:extLst>
          </p:cNvPr>
          <p:cNvSpPr txBox="1"/>
          <p:nvPr/>
        </p:nvSpPr>
        <p:spPr>
          <a:xfrm>
            <a:off x="1543884" y="5641634"/>
            <a:ext cx="5994849" cy="400110"/>
          </a:xfrm>
          <a:prstGeom prst="rect">
            <a:avLst/>
          </a:prstGeom>
          <a:noFill/>
        </p:spPr>
        <p:txBody>
          <a:bodyPr wrap="square" rtlCol="0">
            <a:spAutoFit/>
          </a:bodyPr>
          <a:lstStyle/>
          <a:p>
            <a:pPr algn="ctr" fontAlgn="base"/>
            <a:r>
              <a:rPr lang="en-US" sz="1000" dirty="0"/>
              <a:t>If you’re not sure whom to report as a parent, you can visit </a:t>
            </a:r>
            <a:r>
              <a:rPr lang="en-US" sz="1000" u="sng" dirty="0">
                <a:hlinkClick r:id="rId4"/>
              </a:rPr>
              <a:t>StudentAid.ed.gov/apply-for-aid/fafsa/filling-out/parent-info</a:t>
            </a:r>
            <a:r>
              <a:rPr lang="en-US" sz="1000" dirty="0"/>
              <a:t> or call 800-4-FED-AID (800-433-3243). </a:t>
            </a:r>
          </a:p>
        </p:txBody>
      </p:sp>
    </p:spTree>
    <p:extLst>
      <p:ext uri="{BB962C8B-B14F-4D97-AF65-F5344CB8AC3E}">
        <p14:creationId xmlns:p14="http://schemas.microsoft.com/office/powerpoint/2010/main" val="276302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030" y="1467472"/>
            <a:ext cx="4045526" cy="3865161"/>
          </a:xfrm>
          <a:prstGeom prst="rect">
            <a:avLst/>
          </a:prstGeom>
          <a:noFill/>
        </p:spPr>
        <p:txBody>
          <a:bodyPr wrap="square" rtlCol="0">
            <a:spAutoFit/>
          </a:bodyPr>
          <a:lstStyle/>
          <a:p>
            <a:pPr>
              <a:spcBef>
                <a:spcPts val="100"/>
              </a:spcBef>
              <a:spcAft>
                <a:spcPts val="100"/>
              </a:spcAft>
            </a:pPr>
            <a:r>
              <a:rPr lang="en-US" sz="1300" dirty="0"/>
              <a:t>Students under 24 may be considered independent if they meet one or more of the following criteria:</a:t>
            </a:r>
          </a:p>
          <a:p>
            <a:pPr marL="857250" lvl="2" indent="-285750">
              <a:lnSpc>
                <a:spcPct val="150000"/>
              </a:lnSpc>
              <a:spcBef>
                <a:spcPts val="100"/>
              </a:spcBef>
              <a:spcAft>
                <a:spcPts val="100"/>
              </a:spcAft>
              <a:buFont typeface="Arial" panose="020B0604020202020204" pitchFamily="34" charset="0"/>
              <a:buChar char="•"/>
            </a:pPr>
            <a:r>
              <a:rPr lang="en-US" sz="1300" dirty="0"/>
              <a:t>Unable to provide parental information</a:t>
            </a:r>
          </a:p>
          <a:p>
            <a:pPr marL="857250" lvl="2" indent="-285750">
              <a:lnSpc>
                <a:spcPct val="150000"/>
              </a:lnSpc>
              <a:spcBef>
                <a:spcPts val="100"/>
              </a:spcBef>
              <a:spcAft>
                <a:spcPts val="100"/>
              </a:spcAft>
              <a:buFont typeface="Arial" panose="020B0604020202020204" pitchFamily="34" charset="0"/>
              <a:buChar char="•"/>
            </a:pPr>
            <a:r>
              <a:rPr lang="en-US" sz="1300" dirty="0"/>
              <a:t>Married </a:t>
            </a:r>
          </a:p>
          <a:p>
            <a:pPr marL="857250" lvl="2" indent="-285750">
              <a:lnSpc>
                <a:spcPct val="150000"/>
              </a:lnSpc>
              <a:spcBef>
                <a:spcPts val="100"/>
              </a:spcBef>
              <a:spcAft>
                <a:spcPts val="100"/>
              </a:spcAft>
              <a:buFont typeface="Arial" panose="020B0604020202020204" pitchFamily="34" charset="0"/>
              <a:buChar char="•"/>
            </a:pPr>
            <a:r>
              <a:rPr lang="en-US" sz="1300" dirty="0"/>
              <a:t>Have dependents </a:t>
            </a:r>
          </a:p>
          <a:p>
            <a:pPr marL="857250" lvl="2" indent="-285750">
              <a:lnSpc>
                <a:spcPct val="150000"/>
              </a:lnSpc>
              <a:spcBef>
                <a:spcPts val="100"/>
              </a:spcBef>
              <a:spcAft>
                <a:spcPts val="100"/>
              </a:spcAft>
              <a:buFont typeface="Arial" panose="020B0604020202020204" pitchFamily="34" charset="0"/>
              <a:buChar char="•"/>
            </a:pPr>
            <a:r>
              <a:rPr lang="en-US" sz="1300" dirty="0"/>
              <a:t>Ward of the court/Foster Care</a:t>
            </a:r>
          </a:p>
          <a:p>
            <a:pPr marL="857250" lvl="2" indent="-285750">
              <a:lnSpc>
                <a:spcPct val="150000"/>
              </a:lnSpc>
              <a:spcBef>
                <a:spcPts val="100"/>
              </a:spcBef>
              <a:spcAft>
                <a:spcPts val="100"/>
              </a:spcAft>
              <a:buFont typeface="Arial" panose="020B0604020202020204" pitchFamily="34" charset="0"/>
              <a:buChar char="•"/>
            </a:pPr>
            <a:r>
              <a:rPr lang="en-US" sz="1300" dirty="0"/>
              <a:t>Veterans</a:t>
            </a:r>
          </a:p>
          <a:p>
            <a:pPr marL="857250" lvl="2" indent="-285750">
              <a:lnSpc>
                <a:spcPct val="150000"/>
              </a:lnSpc>
              <a:spcBef>
                <a:spcPts val="100"/>
              </a:spcBef>
              <a:spcAft>
                <a:spcPts val="100"/>
              </a:spcAft>
              <a:buFont typeface="Arial" panose="020B0604020202020204" pitchFamily="34" charset="0"/>
              <a:buChar char="•"/>
            </a:pPr>
            <a:r>
              <a:rPr lang="en-US" sz="1300" dirty="0"/>
              <a:t>Homeless/at risk of being homeless</a:t>
            </a:r>
          </a:p>
          <a:p>
            <a:pPr>
              <a:spcBef>
                <a:spcPts val="100"/>
              </a:spcBef>
              <a:spcAft>
                <a:spcPts val="100"/>
              </a:spcAft>
            </a:pPr>
            <a:endParaRPr lang="en-US" sz="1000" dirty="0"/>
          </a:p>
          <a:p>
            <a:pPr>
              <a:spcBef>
                <a:spcPts val="100"/>
              </a:spcBef>
              <a:spcAft>
                <a:spcPts val="100"/>
              </a:spcAft>
            </a:pPr>
            <a:r>
              <a:rPr lang="en-US" sz="1300" dirty="0"/>
              <a:t>Once student submits the FAFSA after indicating there is a special circumstance, the school will contact them asking for additional information in order to determine their federal aid eligibility</a:t>
            </a:r>
          </a:p>
          <a:p>
            <a:endParaRPr lang="en-US" sz="1300" dirty="0"/>
          </a:p>
          <a:p>
            <a:endParaRPr lang="en-US" sz="1300" dirty="0"/>
          </a:p>
        </p:txBody>
      </p:sp>
      <p:sp>
        <p:nvSpPr>
          <p:cNvPr id="4" name="TextBox 3">
            <a:extLst>
              <a:ext uri="{FF2B5EF4-FFF2-40B4-BE49-F238E27FC236}">
                <a16:creationId xmlns:a16="http://schemas.microsoft.com/office/drawing/2014/main" id="{F5B0E496-E729-E641-936F-18DCF0E97DD7}"/>
              </a:ext>
            </a:extLst>
          </p:cNvPr>
          <p:cNvSpPr txBox="1"/>
          <p:nvPr/>
        </p:nvSpPr>
        <p:spPr>
          <a:xfrm>
            <a:off x="664937" y="497987"/>
            <a:ext cx="7614606"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SPECIAL CIRCUMSTANCES</a:t>
            </a:r>
          </a:p>
        </p:txBody>
      </p:sp>
      <p:sp>
        <p:nvSpPr>
          <p:cNvPr id="5" name="TextBox 4">
            <a:extLst>
              <a:ext uri="{FF2B5EF4-FFF2-40B4-BE49-F238E27FC236}">
                <a16:creationId xmlns:a16="http://schemas.microsoft.com/office/drawing/2014/main" id="{BB8A2C9B-203A-4744-A47D-52C9E2F9FD01}"/>
              </a:ext>
            </a:extLst>
          </p:cNvPr>
          <p:cNvSpPr txBox="1"/>
          <p:nvPr/>
        </p:nvSpPr>
        <p:spPr>
          <a:xfrm>
            <a:off x="1506282" y="5794612"/>
            <a:ext cx="5775829" cy="400110"/>
          </a:xfrm>
          <a:prstGeom prst="rect">
            <a:avLst/>
          </a:prstGeom>
          <a:noFill/>
        </p:spPr>
        <p:txBody>
          <a:bodyPr wrap="square" rtlCol="0">
            <a:spAutoFit/>
          </a:bodyPr>
          <a:lstStyle/>
          <a:p>
            <a:pPr algn="ctr" fontAlgn="base"/>
            <a:r>
              <a:rPr lang="en-US" sz="1000" dirty="0"/>
              <a:t>If you’re not sure whom to report as a parent, you can visit </a:t>
            </a:r>
            <a:r>
              <a:rPr lang="en-US" sz="1000" u="sng" dirty="0">
                <a:hlinkClick r:id="rId2"/>
              </a:rPr>
              <a:t>StudentAid.ed.gov/apply-for-aid/fafsa/filling-out/parent-info</a:t>
            </a:r>
            <a:r>
              <a:rPr lang="en-US" sz="1000" dirty="0"/>
              <a:t> or call 800-4-FED-AID (800-433-3243). </a:t>
            </a:r>
          </a:p>
        </p:txBody>
      </p:sp>
      <p:sp>
        <p:nvSpPr>
          <p:cNvPr id="6" name="TextBox 5">
            <a:extLst>
              <a:ext uri="{FF2B5EF4-FFF2-40B4-BE49-F238E27FC236}">
                <a16:creationId xmlns:a16="http://schemas.microsoft.com/office/drawing/2014/main" id="{093B09F6-81C0-A74B-A699-B4FE8392430F}"/>
              </a:ext>
            </a:extLst>
          </p:cNvPr>
          <p:cNvSpPr txBox="1"/>
          <p:nvPr/>
        </p:nvSpPr>
        <p:spPr>
          <a:xfrm>
            <a:off x="4493024" y="1466161"/>
            <a:ext cx="4203458" cy="3816429"/>
          </a:xfrm>
          <a:prstGeom prst="rect">
            <a:avLst/>
          </a:prstGeom>
          <a:noFill/>
        </p:spPr>
        <p:txBody>
          <a:bodyPr wrap="square" rtlCol="0">
            <a:spAutoFit/>
          </a:bodyPr>
          <a:lstStyle/>
          <a:p>
            <a:pPr>
              <a:spcBef>
                <a:spcPts val="200"/>
              </a:spcBef>
              <a:spcAft>
                <a:spcPts val="200"/>
              </a:spcAft>
            </a:pPr>
            <a:r>
              <a:rPr lang="en-US" sz="1300" dirty="0"/>
              <a:t>If you have had changes in your financial situation </a:t>
            </a:r>
            <a:r>
              <a:rPr lang="en-US" sz="1300" b="1" i="1" dirty="0"/>
              <a:t>after </a:t>
            </a:r>
            <a:r>
              <a:rPr lang="en-US" sz="1300" dirty="0"/>
              <a:t>filing the FAFSA, you should contact your financial aid office about a ‘request for a re-evaluation’.</a:t>
            </a:r>
          </a:p>
          <a:p>
            <a:pPr marL="804863" lvl="2" indent="-233363">
              <a:spcBef>
                <a:spcPts val="400"/>
              </a:spcBef>
              <a:spcAft>
                <a:spcPts val="400"/>
              </a:spcAft>
              <a:buFont typeface="Arial" panose="020B0604020202020204" pitchFamily="34" charset="0"/>
              <a:buChar char="•"/>
            </a:pPr>
            <a:r>
              <a:rPr lang="en-US" sz="1300" dirty="0"/>
              <a:t>Re-evaluation and appropriate supporting documentation will be reviewed by an advisor</a:t>
            </a:r>
          </a:p>
          <a:p>
            <a:pPr marL="114300" lvl="1">
              <a:spcBef>
                <a:spcPts val="400"/>
              </a:spcBef>
              <a:spcAft>
                <a:spcPts val="400"/>
              </a:spcAft>
            </a:pPr>
            <a:r>
              <a:rPr lang="en-US" sz="1300" dirty="0"/>
              <a:t>Examples of a change in financial circumstance include but are not limited to:</a:t>
            </a:r>
          </a:p>
          <a:p>
            <a:pPr marL="804863" lvl="2" indent="-233363">
              <a:spcBef>
                <a:spcPts val="400"/>
              </a:spcBef>
              <a:spcAft>
                <a:spcPts val="400"/>
              </a:spcAft>
              <a:buFont typeface="Arial" panose="020B0604020202020204" pitchFamily="34" charset="0"/>
              <a:buChar char="•"/>
            </a:pPr>
            <a:r>
              <a:rPr lang="en-US" sz="1300" dirty="0"/>
              <a:t>Unemployment</a:t>
            </a:r>
          </a:p>
          <a:p>
            <a:pPr marL="804863" lvl="2" indent="-233363">
              <a:spcBef>
                <a:spcPts val="400"/>
              </a:spcBef>
              <a:spcAft>
                <a:spcPts val="400"/>
              </a:spcAft>
              <a:buFont typeface="Arial" panose="020B0604020202020204" pitchFamily="34" charset="0"/>
              <a:buChar char="•"/>
            </a:pPr>
            <a:r>
              <a:rPr lang="en-US" sz="1300" dirty="0"/>
              <a:t>Disability</a:t>
            </a:r>
          </a:p>
          <a:p>
            <a:pPr marL="804863" lvl="2" indent="-233363">
              <a:spcBef>
                <a:spcPts val="400"/>
              </a:spcBef>
              <a:spcAft>
                <a:spcPts val="400"/>
              </a:spcAft>
              <a:buFont typeface="Arial" panose="020B0604020202020204" pitchFamily="34" charset="0"/>
              <a:buChar char="•"/>
            </a:pPr>
            <a:r>
              <a:rPr lang="en-US" sz="1300" dirty="0"/>
              <a:t>Retirement</a:t>
            </a:r>
          </a:p>
          <a:p>
            <a:pPr marL="804863" lvl="2" indent="-233363">
              <a:spcBef>
                <a:spcPts val="400"/>
              </a:spcBef>
              <a:spcAft>
                <a:spcPts val="400"/>
              </a:spcAft>
              <a:buFont typeface="Arial" panose="020B0604020202020204" pitchFamily="34" charset="0"/>
              <a:buChar char="•"/>
            </a:pPr>
            <a:r>
              <a:rPr lang="en-US" sz="1300" dirty="0"/>
              <a:t>Death</a:t>
            </a:r>
          </a:p>
          <a:p>
            <a:pPr marL="804863" lvl="2" indent="-233363">
              <a:spcBef>
                <a:spcPts val="400"/>
              </a:spcBef>
              <a:spcAft>
                <a:spcPts val="400"/>
              </a:spcAft>
              <a:buFont typeface="Arial" panose="020B0604020202020204" pitchFamily="34" charset="0"/>
              <a:buChar char="•"/>
            </a:pPr>
            <a:r>
              <a:rPr lang="en-US" sz="1300" dirty="0"/>
              <a:t>Divorce/Separation</a:t>
            </a:r>
          </a:p>
          <a:p>
            <a:pPr marL="804863" lvl="2" indent="-233363">
              <a:spcBef>
                <a:spcPts val="400"/>
              </a:spcBef>
              <a:spcAft>
                <a:spcPts val="400"/>
              </a:spcAft>
              <a:buFont typeface="Arial" panose="020B0604020202020204" pitchFamily="34" charset="0"/>
              <a:buChar char="•"/>
            </a:pPr>
            <a:r>
              <a:rPr lang="en-US" sz="1300" dirty="0"/>
              <a:t>Reduced Hours of work</a:t>
            </a:r>
          </a:p>
          <a:p>
            <a:endParaRPr lang="en-US" dirty="0"/>
          </a:p>
        </p:txBody>
      </p:sp>
      <p:grpSp>
        <p:nvGrpSpPr>
          <p:cNvPr id="15" name="Group 14">
            <a:extLst>
              <a:ext uri="{FF2B5EF4-FFF2-40B4-BE49-F238E27FC236}">
                <a16:creationId xmlns:a16="http://schemas.microsoft.com/office/drawing/2014/main" id="{E31641B4-09AF-0146-911D-9342F797CFB9}"/>
              </a:ext>
            </a:extLst>
          </p:cNvPr>
          <p:cNvGrpSpPr/>
          <p:nvPr/>
        </p:nvGrpSpPr>
        <p:grpSpPr>
          <a:xfrm>
            <a:off x="435030" y="1076335"/>
            <a:ext cx="8273921" cy="4447309"/>
            <a:chOff x="435030" y="1076335"/>
            <a:chExt cx="8273921" cy="4447309"/>
          </a:xfrm>
        </p:grpSpPr>
        <p:sp>
          <p:nvSpPr>
            <p:cNvPr id="7" name="TextBox 6">
              <a:extLst>
                <a:ext uri="{FF2B5EF4-FFF2-40B4-BE49-F238E27FC236}">
                  <a16:creationId xmlns:a16="http://schemas.microsoft.com/office/drawing/2014/main" id="{D36C0323-CFA2-A342-88D4-FCF682F77C60}"/>
                </a:ext>
              </a:extLst>
            </p:cNvPr>
            <p:cNvSpPr txBox="1"/>
            <p:nvPr/>
          </p:nvSpPr>
          <p:spPr>
            <a:xfrm>
              <a:off x="435030" y="1077202"/>
              <a:ext cx="4045526" cy="338554"/>
            </a:xfrm>
            <a:prstGeom prst="rect">
              <a:avLst/>
            </a:prstGeom>
            <a:solidFill>
              <a:schemeClr val="bg2"/>
            </a:solidFill>
            <a:ln>
              <a:solidFill>
                <a:schemeClr val="bg2"/>
              </a:solidFill>
            </a:ln>
          </p:spPr>
          <p:txBody>
            <a:bodyPr wrap="square" rtlCol="0">
              <a:spAutoFit/>
            </a:bodyPr>
            <a:lstStyle/>
            <a:p>
              <a:pPr algn="ctr"/>
              <a:r>
                <a:rPr lang="en-US" sz="1600" dirty="0"/>
                <a:t>—</a:t>
              </a:r>
              <a:r>
                <a:rPr lang="en-US" sz="1600" b="1" dirty="0"/>
                <a:t>BEFORE FILING THE FAFSA</a:t>
              </a:r>
              <a:r>
                <a:rPr lang="en-US" sz="1600" dirty="0"/>
                <a:t>—</a:t>
              </a:r>
              <a:endParaRPr lang="en-US" sz="1600" b="1" dirty="0"/>
            </a:p>
          </p:txBody>
        </p:sp>
        <p:sp>
          <p:nvSpPr>
            <p:cNvPr id="8" name="TextBox 7">
              <a:extLst>
                <a:ext uri="{FF2B5EF4-FFF2-40B4-BE49-F238E27FC236}">
                  <a16:creationId xmlns:a16="http://schemas.microsoft.com/office/drawing/2014/main" id="{F56C4B91-2C4F-F344-9C87-88E8246E0CF7}"/>
                </a:ext>
              </a:extLst>
            </p:cNvPr>
            <p:cNvSpPr txBox="1"/>
            <p:nvPr/>
          </p:nvSpPr>
          <p:spPr>
            <a:xfrm>
              <a:off x="4480556" y="1076335"/>
              <a:ext cx="4228395" cy="338554"/>
            </a:xfrm>
            <a:prstGeom prst="rect">
              <a:avLst/>
            </a:prstGeom>
            <a:solidFill>
              <a:schemeClr val="bg2"/>
            </a:solidFill>
          </p:spPr>
          <p:txBody>
            <a:bodyPr wrap="square" rtlCol="0">
              <a:spAutoFit/>
            </a:bodyPr>
            <a:lstStyle/>
            <a:p>
              <a:pPr algn="ctr"/>
              <a:r>
                <a:rPr lang="en-US" sz="1600" dirty="0"/>
                <a:t>—</a:t>
              </a:r>
              <a:r>
                <a:rPr lang="en-US" sz="1600" b="1" dirty="0"/>
                <a:t>AFTER FILING THE FAFSA</a:t>
              </a:r>
              <a:r>
                <a:rPr lang="en-US" sz="1600" dirty="0"/>
                <a:t>—</a:t>
              </a:r>
              <a:endParaRPr lang="en-US" sz="1600" b="1" dirty="0"/>
            </a:p>
          </p:txBody>
        </p:sp>
        <p:cxnSp>
          <p:nvCxnSpPr>
            <p:cNvPr id="10" name="Straight Connector 9">
              <a:extLst>
                <a:ext uri="{FF2B5EF4-FFF2-40B4-BE49-F238E27FC236}">
                  <a16:creationId xmlns:a16="http://schemas.microsoft.com/office/drawing/2014/main" id="{C6C75492-D917-C046-A004-9CBE28C213B5}"/>
                </a:ext>
              </a:extLst>
            </p:cNvPr>
            <p:cNvCxnSpPr/>
            <p:nvPr/>
          </p:nvCxnSpPr>
          <p:spPr>
            <a:xfrm>
              <a:off x="4472240" y="1076335"/>
              <a:ext cx="0" cy="44473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8E1C52-9A75-AB46-A124-219C56970886}"/>
                </a:ext>
              </a:extLst>
            </p:cNvPr>
            <p:cNvCxnSpPr>
              <a:cxnSpLocks/>
            </p:cNvCxnSpPr>
            <p:nvPr/>
          </p:nvCxnSpPr>
          <p:spPr>
            <a:xfrm>
              <a:off x="435030" y="1403827"/>
              <a:ext cx="8273921" cy="7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259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04CBA63-82C9-1043-95CD-AAA4D3154241}"/>
              </a:ext>
            </a:extLst>
          </p:cNvPr>
          <p:cNvGraphicFramePr>
            <a:graphicFrameLocks noGrp="1"/>
          </p:cNvGraphicFramePr>
          <p:nvPr>
            <p:extLst>
              <p:ext uri="{D42A27DB-BD31-4B8C-83A1-F6EECF244321}">
                <p14:modId xmlns:p14="http://schemas.microsoft.com/office/powerpoint/2010/main" val="1199761973"/>
              </p:ext>
            </p:extLst>
          </p:nvPr>
        </p:nvGraphicFramePr>
        <p:xfrm>
          <a:off x="252710" y="1192271"/>
          <a:ext cx="8638580" cy="4341896"/>
        </p:xfrm>
        <a:graphic>
          <a:graphicData uri="http://schemas.openxmlformats.org/drawingml/2006/table">
            <a:tbl>
              <a:tblPr firstRow="1" bandRow="1">
                <a:solidFill>
                  <a:schemeClr val="accent1">
                    <a:lumMod val="20000"/>
                    <a:lumOff val="80000"/>
                  </a:schemeClr>
                </a:solidFill>
                <a:tableStyleId>{D7AC3CCA-C797-4891-BE02-D94E43425B78}</a:tableStyleId>
              </a:tblPr>
              <a:tblGrid>
                <a:gridCol w="1234896">
                  <a:extLst>
                    <a:ext uri="{9D8B030D-6E8A-4147-A177-3AD203B41FA5}">
                      <a16:colId xmlns:a16="http://schemas.microsoft.com/office/drawing/2014/main" val="2143169706"/>
                    </a:ext>
                  </a:extLst>
                </a:gridCol>
                <a:gridCol w="1403526">
                  <a:extLst>
                    <a:ext uri="{9D8B030D-6E8A-4147-A177-3AD203B41FA5}">
                      <a16:colId xmlns:a16="http://schemas.microsoft.com/office/drawing/2014/main" val="4091389094"/>
                    </a:ext>
                  </a:extLst>
                </a:gridCol>
                <a:gridCol w="2864223">
                  <a:extLst>
                    <a:ext uri="{9D8B030D-6E8A-4147-A177-3AD203B41FA5}">
                      <a16:colId xmlns:a16="http://schemas.microsoft.com/office/drawing/2014/main" val="3039817120"/>
                    </a:ext>
                  </a:extLst>
                </a:gridCol>
                <a:gridCol w="1383630">
                  <a:extLst>
                    <a:ext uri="{9D8B030D-6E8A-4147-A177-3AD203B41FA5}">
                      <a16:colId xmlns:a16="http://schemas.microsoft.com/office/drawing/2014/main" val="1063124982"/>
                    </a:ext>
                  </a:extLst>
                </a:gridCol>
                <a:gridCol w="1752305">
                  <a:extLst>
                    <a:ext uri="{9D8B030D-6E8A-4147-A177-3AD203B41FA5}">
                      <a16:colId xmlns:a16="http://schemas.microsoft.com/office/drawing/2014/main" val="4270690319"/>
                    </a:ext>
                  </a:extLst>
                </a:gridCol>
              </a:tblGrid>
              <a:tr h="385015">
                <a:tc gridSpan="5">
                  <a:txBody>
                    <a:bodyPr/>
                    <a:lstStyle/>
                    <a:p>
                      <a:pPr marL="6350" lvl="6" indent="0" algn="ctr">
                        <a:tabLst/>
                      </a:pP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GRANTS &amp; SELF-HELP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pPr marL="0" indent="0" algn="ctr">
                        <a:buFont typeface="Arial" panose="020B0604020202020204" pitchFamily="34" charset="0"/>
                        <a:buNone/>
                      </a:pP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hMerge="1">
                  <a:txBody>
                    <a:bodyPr/>
                    <a:lstStyle/>
                    <a:p>
                      <a:pPr algn="ct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hMerge="1">
                  <a:txBody>
                    <a:bodyPr/>
                    <a:lstStyle/>
                    <a:p>
                      <a:pPr algn="ct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hMerge="1">
                  <a:txBody>
                    <a:bodyPr/>
                    <a:lstStyle/>
                    <a:p>
                      <a:pPr algn="ct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extLst>
                  <a:ext uri="{0D108BD9-81ED-4DB2-BD59-A6C34878D82A}">
                    <a16:rowId xmlns:a16="http://schemas.microsoft.com/office/drawing/2014/main" val="3327338317"/>
                  </a:ext>
                </a:extLst>
              </a:tr>
              <a:tr h="385015">
                <a:tc>
                  <a:txBody>
                    <a:bodyPr/>
                    <a:lstStyle/>
                    <a:p>
                      <a:pPr marL="6350" indent="0" algn="ctr">
                        <a:tabLst/>
                      </a:pPr>
                      <a:r>
                        <a:rPr lang="en-US" sz="1400" b="1" dirty="0"/>
                        <a:t>TYPE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DD2E6"/>
                    </a:solidFill>
                  </a:tcPr>
                </a:tc>
                <a:tc>
                  <a:txBody>
                    <a:bodyPr/>
                    <a:lstStyle/>
                    <a:p>
                      <a:pPr marL="0" indent="0" algn="ctr">
                        <a:buFont typeface="Arial" panose="020B0604020202020204" pitchFamily="34" charset="0"/>
                        <a:buNone/>
                      </a:pPr>
                      <a:r>
                        <a:rPr lang="en-US" sz="1400" b="1" dirty="0"/>
                        <a:t>CAREER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400" b="1" dirty="0"/>
                        <a:t>ELIGIBILITY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400" b="1" dirty="0"/>
                        <a:t>TERMS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400" b="1" dirty="0"/>
                        <a:t>AMOUNT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extLst>
                  <a:ext uri="{0D108BD9-81ED-4DB2-BD59-A6C34878D82A}">
                    <a16:rowId xmlns:a16="http://schemas.microsoft.com/office/drawing/2014/main" val="1788634349"/>
                  </a:ext>
                </a:extLst>
              </a:tr>
              <a:tr h="1026708">
                <a:tc>
                  <a:txBody>
                    <a:bodyPr/>
                    <a:lstStyle/>
                    <a:p>
                      <a:pPr algn="l"/>
                      <a:r>
                        <a:rPr lang="en-US" sz="1400" dirty="0"/>
                        <a:t>Federal PELL Grant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buFont typeface="Arial" panose="020B0604020202020204" pitchFamily="34" charset="0"/>
                        <a:buNone/>
                      </a:pPr>
                      <a:r>
                        <a:rPr lang="en-US" sz="1100" dirty="0"/>
                        <a:t>Undergraduate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If EFC is under $5,500, student is eligible for PELL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Students can receive PELL for 12 semesters</a:t>
                      </a:r>
                    </a:p>
                    <a:p>
                      <a:pPr marL="171450" indent="-171450">
                        <a:buFont typeface="Arial" panose="020B0604020202020204" pitchFamily="34" charset="0"/>
                        <a:buChar char="•"/>
                      </a:pPr>
                      <a:r>
                        <a:rPr lang="en-US" sz="1000" dirty="0"/>
                        <a:t>Only available for students earning their first Bachelor’s degree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50" dirty="0"/>
                        <a:t>Grant that does not have to be repaid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PELL amounts can change annually. Current award amount for full year is $6,345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44891633"/>
                  </a:ext>
                </a:extLst>
              </a:tr>
              <a:tr h="948961">
                <a:tc>
                  <a:txBody>
                    <a:bodyPr/>
                    <a:lstStyle/>
                    <a:p>
                      <a:pPr algn="l"/>
                      <a:r>
                        <a:rPr lang="en-US" sz="1400" dirty="0"/>
                        <a:t>FSEOG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spcBef>
                          <a:spcPts val="200"/>
                        </a:spcBef>
                        <a:spcAft>
                          <a:spcPts val="200"/>
                        </a:spcAft>
                        <a:buFont typeface="Arial" panose="020B0604020202020204" pitchFamily="34" charset="0"/>
                        <a:buNone/>
                      </a:pPr>
                      <a:r>
                        <a:rPr lang="en-US" sz="1100" dirty="0"/>
                        <a:t>Undergraduate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9063" marR="0" lvl="0" indent="-11906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00" kern="1200" dirty="0">
                          <a:solidFill>
                            <a:schemeClr val="dk1"/>
                          </a:solidFill>
                          <a:latin typeface="+mn-lt"/>
                          <a:ea typeface="+mn-ea"/>
                          <a:cs typeface="+mn-cs"/>
                        </a:rPr>
                        <a:t>Must demonstrate exceptional financial need</a:t>
                      </a:r>
                    </a:p>
                    <a:p>
                      <a:pPr marL="119063" marR="0" lvl="0" indent="-11906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00" kern="1200" dirty="0">
                          <a:solidFill>
                            <a:schemeClr val="dk1"/>
                          </a:solidFill>
                          <a:latin typeface="+mn-lt"/>
                          <a:ea typeface="+mn-ea"/>
                          <a:cs typeface="+mn-cs"/>
                        </a:rPr>
                        <a:t>PELL Grant recipients are given priority</a:t>
                      </a:r>
                    </a:p>
                    <a:p>
                      <a:endParaRPr lang="en-US" sz="1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mn-lt"/>
                          <a:ea typeface="+mn-ea"/>
                          <a:cs typeface="+mn-cs"/>
                        </a:rPr>
                        <a:t>Grant that does not have to be repaid</a:t>
                      </a:r>
                    </a:p>
                    <a:p>
                      <a:pPr marL="0" algn="l" defTabSz="914400" rtl="0" eaLnBrk="1" latinLnBrk="0" hangingPunct="1"/>
                      <a:endParaRPr lang="en-US" sz="105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50" dirty="0"/>
                        <a:t>Award amount will vary depending upon the school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88383318"/>
                  </a:ext>
                </a:extLst>
              </a:tr>
              <a:tr h="1596197">
                <a:tc>
                  <a:txBody>
                    <a:bodyPr/>
                    <a:lstStyle/>
                    <a:p>
                      <a:r>
                        <a:rPr lang="en-US" sz="1400" dirty="0"/>
                        <a:t>Federal Work-Study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spcBef>
                          <a:spcPts val="100"/>
                        </a:spcBef>
                        <a:spcAft>
                          <a:spcPts val="100"/>
                        </a:spcAft>
                        <a:buFont typeface="Arial" panose="020B0604020202020204" pitchFamily="34" charset="0"/>
                        <a:buNone/>
                      </a:pPr>
                      <a:r>
                        <a:rPr lang="en-US" sz="1100" dirty="0"/>
                        <a:t>Undergraduate/</a:t>
                      </a:r>
                    </a:p>
                    <a:p>
                      <a:pPr marL="0" indent="0" algn="ctr">
                        <a:spcBef>
                          <a:spcPts val="100"/>
                        </a:spcBef>
                        <a:spcAft>
                          <a:spcPts val="100"/>
                        </a:spcAft>
                        <a:buFont typeface="Arial" panose="020B0604020202020204" pitchFamily="34" charset="0"/>
                        <a:buNone/>
                      </a:pPr>
                      <a:r>
                        <a:rPr lang="en-US" sz="1100" dirty="0"/>
                        <a:t>Graduate</a:t>
                      </a:r>
                    </a:p>
                    <a:p>
                      <a:pPr marL="0" indent="0" algn="l">
                        <a:spcBef>
                          <a:spcPts val="100"/>
                        </a:spcBef>
                        <a:spcAft>
                          <a:spcPts val="100"/>
                        </a:spcAft>
                        <a:buFont typeface="Arial" panose="020B0604020202020204" pitchFamily="34" charset="0"/>
                        <a:buNone/>
                      </a:pPr>
                      <a:endParaRPr lang="en-US" sz="1050" dirty="0"/>
                    </a:p>
                    <a:p>
                      <a:pPr marL="0" indent="0" algn="ctr">
                        <a:spcBef>
                          <a:spcPts val="100"/>
                        </a:spcBef>
                        <a:spcAft>
                          <a:spcPts val="100"/>
                        </a:spcAft>
                        <a:buFont typeface="Arial" panose="020B0604020202020204" pitchFamily="34" charset="0"/>
                        <a:buNone/>
                      </a:pPr>
                      <a:r>
                        <a:rPr lang="en-US" sz="1050" b="1" dirty="0"/>
                        <a:t>NOTE: </a:t>
                      </a:r>
                      <a:r>
                        <a:rPr lang="en-US" sz="1050" dirty="0"/>
                        <a:t>Undergraduate students given priority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spcBef>
                          <a:spcPts val="100"/>
                        </a:spcBef>
                        <a:spcAft>
                          <a:spcPts val="100"/>
                        </a:spcAft>
                        <a:buFont typeface="Arial" panose="020B0604020202020204" pitchFamily="34" charset="0"/>
                        <a:buChar char="•"/>
                      </a:pPr>
                      <a:r>
                        <a:rPr lang="en-US" sz="1000" dirty="0"/>
                        <a:t>Students earn money working part-time jobs on campus</a:t>
                      </a:r>
                    </a:p>
                    <a:p>
                      <a:pPr marL="171450" indent="-171450">
                        <a:spcBef>
                          <a:spcPts val="100"/>
                        </a:spcBef>
                        <a:spcAft>
                          <a:spcPts val="100"/>
                        </a:spcAft>
                        <a:buFont typeface="Arial" panose="020B0604020202020204" pitchFamily="34" charset="0"/>
                        <a:buChar char="•"/>
                      </a:pPr>
                      <a:r>
                        <a:rPr lang="en-US" sz="1000" dirty="0"/>
                        <a:t>Work-study Award/Eligibility depends on:</a:t>
                      </a:r>
                    </a:p>
                    <a:p>
                      <a:pPr marL="460375" lvl="1" indent="-169863">
                        <a:spcBef>
                          <a:spcPts val="100"/>
                        </a:spcBef>
                        <a:spcAft>
                          <a:spcPts val="100"/>
                        </a:spcAft>
                        <a:buFont typeface="Courier New" panose="02070309020205020404" pitchFamily="49" charset="0"/>
                        <a:buChar char="o"/>
                        <a:tabLst/>
                      </a:pPr>
                      <a:r>
                        <a:rPr lang="en-US" sz="1000" dirty="0"/>
                        <a:t>When you complete your FAFSA</a:t>
                      </a:r>
                    </a:p>
                    <a:p>
                      <a:pPr marL="460375" lvl="1" indent="-169863">
                        <a:spcBef>
                          <a:spcPts val="100"/>
                        </a:spcBef>
                        <a:spcAft>
                          <a:spcPts val="100"/>
                        </a:spcAft>
                        <a:buFont typeface="Courier New" panose="02070309020205020404" pitchFamily="49" charset="0"/>
                        <a:buChar char="o"/>
                        <a:tabLst/>
                      </a:pPr>
                      <a:r>
                        <a:rPr lang="en-US" sz="1000" dirty="0"/>
                        <a:t>Level of financial need</a:t>
                      </a:r>
                    </a:p>
                    <a:p>
                      <a:pPr marL="460375" lvl="1" indent="-169863">
                        <a:spcBef>
                          <a:spcPts val="100"/>
                        </a:spcBef>
                        <a:spcAft>
                          <a:spcPts val="100"/>
                        </a:spcAft>
                        <a:buFont typeface="Courier New" panose="02070309020205020404" pitchFamily="49" charset="0"/>
                        <a:buChar char="o"/>
                        <a:tabLst/>
                      </a:pPr>
                      <a:r>
                        <a:rPr lang="en-US" sz="1000" dirty="0"/>
                        <a:t>School’s funding level</a:t>
                      </a:r>
                    </a:p>
                    <a:p>
                      <a:pPr marL="460375" lvl="1" indent="-169863">
                        <a:spcBef>
                          <a:spcPts val="100"/>
                        </a:spcBef>
                        <a:spcAft>
                          <a:spcPts val="100"/>
                        </a:spcAft>
                        <a:buFont typeface="Courier New" panose="02070309020205020404" pitchFamily="49" charset="0"/>
                        <a:buChar char="o"/>
                        <a:tabLst/>
                      </a:pPr>
                      <a:r>
                        <a:rPr lang="en-US" sz="1000" dirty="0"/>
                        <a:t>Must indicate you would like to be considered on FAFSA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en-US" sz="1050" kern="1200" dirty="0">
                          <a:solidFill>
                            <a:schemeClr val="dk1"/>
                          </a:solidFill>
                          <a:latin typeface="+mn-lt"/>
                          <a:ea typeface="+mn-ea"/>
                          <a:cs typeface="+mn-cs"/>
                        </a:rPr>
                        <a:t>Money is earned through a job and does not have to be repaid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mn-lt"/>
                          <a:ea typeface="+mn-ea"/>
                          <a:cs typeface="+mn-cs"/>
                        </a:rPr>
                        <a:t>Award amount will vary</a:t>
                      </a:r>
                    </a:p>
                    <a:p>
                      <a:pPr marL="0" algn="l" defTabSz="914400" rtl="0" eaLnBrk="1" latinLnBrk="0" hangingPunct="1"/>
                      <a:endParaRPr lang="en-US" sz="105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2502534"/>
                  </a:ext>
                </a:extLst>
              </a:tr>
            </a:tbl>
          </a:graphicData>
        </a:graphic>
      </p:graphicFrame>
      <p:sp>
        <p:nvSpPr>
          <p:cNvPr id="2" name="TextBox 1">
            <a:extLst>
              <a:ext uri="{FF2B5EF4-FFF2-40B4-BE49-F238E27FC236}">
                <a16:creationId xmlns:a16="http://schemas.microsoft.com/office/drawing/2014/main" id="{A9BDF35A-CC7C-2845-BB2D-6D6BF99F2F6D}"/>
              </a:ext>
            </a:extLst>
          </p:cNvPr>
          <p:cNvSpPr txBox="1"/>
          <p:nvPr/>
        </p:nvSpPr>
        <p:spPr>
          <a:xfrm>
            <a:off x="5689759" y="402609"/>
            <a:ext cx="3201517" cy="338554"/>
          </a:xfrm>
          <a:prstGeom prst="rect">
            <a:avLst/>
          </a:prstGeom>
          <a:noFill/>
        </p:spPr>
        <p:txBody>
          <a:bodyPr wrap="none" rtlCol="0">
            <a:spAutoFit/>
          </a:bodyPr>
          <a:lstStyle/>
          <a:p>
            <a:r>
              <a:rPr lang="en-US" sz="1600" b="1" dirty="0"/>
              <a:t>– </a:t>
            </a:r>
            <a:r>
              <a:rPr lang="en-US" sz="1600" b="1" dirty="0">
                <a:latin typeface="Verdana" panose="020B0604030504040204" pitchFamily="34" charset="0"/>
                <a:ea typeface="Verdana" panose="020B0604030504040204" pitchFamily="34" charset="0"/>
                <a:cs typeface="Verdana" panose="020B0604030504040204" pitchFamily="34" charset="0"/>
              </a:rPr>
              <a:t>TYPES OF FEDERAL AID</a:t>
            </a:r>
            <a:r>
              <a:rPr lang="en-US" sz="1600" b="1" dirty="0"/>
              <a:t> –</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495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04CBA63-82C9-1043-95CD-AAA4D3154241}"/>
              </a:ext>
            </a:extLst>
          </p:cNvPr>
          <p:cNvGraphicFramePr>
            <a:graphicFrameLocks noGrp="1"/>
          </p:cNvGraphicFramePr>
          <p:nvPr>
            <p:extLst>
              <p:ext uri="{D42A27DB-BD31-4B8C-83A1-F6EECF244321}">
                <p14:modId xmlns:p14="http://schemas.microsoft.com/office/powerpoint/2010/main" val="1098842520"/>
              </p:ext>
            </p:extLst>
          </p:nvPr>
        </p:nvGraphicFramePr>
        <p:xfrm>
          <a:off x="252696" y="1035322"/>
          <a:ext cx="8638580" cy="4546613"/>
        </p:xfrm>
        <a:graphic>
          <a:graphicData uri="http://schemas.openxmlformats.org/drawingml/2006/table">
            <a:tbl>
              <a:tblPr firstRow="1" bandRow="1">
                <a:solidFill>
                  <a:schemeClr val="accent1">
                    <a:lumMod val="20000"/>
                    <a:lumOff val="80000"/>
                  </a:schemeClr>
                </a:solidFill>
                <a:tableStyleId>{D7AC3CCA-C797-4891-BE02-D94E43425B78}</a:tableStyleId>
              </a:tblPr>
              <a:tblGrid>
                <a:gridCol w="1234896">
                  <a:extLst>
                    <a:ext uri="{9D8B030D-6E8A-4147-A177-3AD203B41FA5}">
                      <a16:colId xmlns:a16="http://schemas.microsoft.com/office/drawing/2014/main" val="2143169706"/>
                    </a:ext>
                  </a:extLst>
                </a:gridCol>
                <a:gridCol w="1403526">
                  <a:extLst>
                    <a:ext uri="{9D8B030D-6E8A-4147-A177-3AD203B41FA5}">
                      <a16:colId xmlns:a16="http://schemas.microsoft.com/office/drawing/2014/main" val="4091389094"/>
                    </a:ext>
                  </a:extLst>
                </a:gridCol>
                <a:gridCol w="2864223">
                  <a:extLst>
                    <a:ext uri="{9D8B030D-6E8A-4147-A177-3AD203B41FA5}">
                      <a16:colId xmlns:a16="http://schemas.microsoft.com/office/drawing/2014/main" val="3039817120"/>
                    </a:ext>
                  </a:extLst>
                </a:gridCol>
                <a:gridCol w="1383630">
                  <a:extLst>
                    <a:ext uri="{9D8B030D-6E8A-4147-A177-3AD203B41FA5}">
                      <a16:colId xmlns:a16="http://schemas.microsoft.com/office/drawing/2014/main" val="1063124982"/>
                    </a:ext>
                  </a:extLst>
                </a:gridCol>
                <a:gridCol w="1752305">
                  <a:extLst>
                    <a:ext uri="{9D8B030D-6E8A-4147-A177-3AD203B41FA5}">
                      <a16:colId xmlns:a16="http://schemas.microsoft.com/office/drawing/2014/main" val="4270690319"/>
                    </a:ext>
                  </a:extLst>
                </a:gridCol>
              </a:tblGrid>
              <a:tr h="317616">
                <a:tc gridSpan="5">
                  <a:txBody>
                    <a:bodyPr/>
                    <a:lstStyle/>
                    <a:p>
                      <a:pPr marL="3206750" lvl="7" indent="0" algn="l">
                        <a:tabLst/>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   FEDERAL LOANS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pPr marL="0" indent="0" algn="ctr">
                        <a:buFont typeface="Arial" panose="020B0604020202020204" pitchFamily="34" charset="0"/>
                        <a:buNone/>
                      </a:pP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hMerge="1">
                  <a:txBody>
                    <a:bodyPr/>
                    <a:lstStyle/>
                    <a:p>
                      <a:pPr algn="ct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hMerge="1">
                  <a:txBody>
                    <a:bodyPr/>
                    <a:lstStyle/>
                    <a:p>
                      <a:pPr algn="ct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hMerge="1">
                  <a:txBody>
                    <a:bodyPr/>
                    <a:lstStyle/>
                    <a:p>
                      <a:pPr algn="ctr"/>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extLst>
                  <a:ext uri="{0D108BD9-81ED-4DB2-BD59-A6C34878D82A}">
                    <a16:rowId xmlns:a16="http://schemas.microsoft.com/office/drawing/2014/main" val="3327338317"/>
                  </a:ext>
                </a:extLst>
              </a:tr>
              <a:tr h="317616">
                <a:tc>
                  <a:txBody>
                    <a:bodyPr/>
                    <a:lstStyle/>
                    <a:p>
                      <a:pPr marL="6350" indent="0" algn="ctr">
                        <a:tabLst/>
                      </a:pPr>
                      <a:r>
                        <a:rPr lang="en-US" sz="1200" b="1" dirty="0"/>
                        <a:t>TYPE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DD2E6"/>
                    </a:solidFill>
                  </a:tcPr>
                </a:tc>
                <a:tc>
                  <a:txBody>
                    <a:bodyPr/>
                    <a:lstStyle/>
                    <a:p>
                      <a:pPr marL="0" indent="0" algn="ctr">
                        <a:buFont typeface="Arial" panose="020B0604020202020204" pitchFamily="34" charset="0"/>
                        <a:buNone/>
                      </a:pPr>
                      <a:r>
                        <a:rPr lang="en-US" sz="1200" b="1" dirty="0"/>
                        <a:t>CAREER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200" b="1" dirty="0"/>
                        <a:t>ELIGIBILITY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200" b="1" dirty="0"/>
                        <a:t>TERMS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200" b="1" dirty="0"/>
                        <a:t>AMOUNT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extLst>
                  <a:ext uri="{0D108BD9-81ED-4DB2-BD59-A6C34878D82A}">
                    <a16:rowId xmlns:a16="http://schemas.microsoft.com/office/drawing/2014/main" val="1788634349"/>
                  </a:ext>
                </a:extLst>
              </a:tr>
              <a:tr h="1182237">
                <a:tc>
                  <a:txBody>
                    <a:bodyPr/>
                    <a:lstStyle/>
                    <a:p>
                      <a:r>
                        <a:rPr lang="en-US" sz="1400" dirty="0"/>
                        <a:t>Subsidized Loans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buFont typeface="Arial" panose="020B0604020202020204" pitchFamily="34" charset="0"/>
                        <a:buNone/>
                      </a:pPr>
                      <a:r>
                        <a:rPr lang="en-US" sz="1050" dirty="0"/>
                        <a:t>Undergraduate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9063" indent="-119063">
                        <a:spcBef>
                          <a:spcPts val="100"/>
                        </a:spcBef>
                        <a:spcAft>
                          <a:spcPts val="100"/>
                        </a:spcAft>
                        <a:buFont typeface="Arial" panose="020B0604020202020204" pitchFamily="34" charset="0"/>
                        <a:buChar char="•"/>
                        <a:tabLst/>
                      </a:pPr>
                      <a:r>
                        <a:rPr lang="en-US" sz="1050" dirty="0"/>
                        <a:t>Government pays interest while student is in school</a:t>
                      </a:r>
                    </a:p>
                    <a:p>
                      <a:pPr marL="119063" indent="-119063">
                        <a:spcBef>
                          <a:spcPts val="100"/>
                        </a:spcBef>
                        <a:spcAft>
                          <a:spcPts val="100"/>
                        </a:spcAft>
                        <a:buFont typeface="Arial" panose="020B0604020202020204" pitchFamily="34" charset="0"/>
                        <a:buChar char="•"/>
                        <a:tabLst/>
                      </a:pPr>
                      <a:r>
                        <a:rPr lang="en-US" sz="1050" dirty="0"/>
                        <a:t>Must demonstrate financial need</a:t>
                      </a:r>
                    </a:p>
                    <a:p>
                      <a:pPr marL="119063" indent="-119063">
                        <a:spcBef>
                          <a:spcPts val="100"/>
                        </a:spcBef>
                        <a:spcAft>
                          <a:spcPts val="100"/>
                        </a:spcAft>
                        <a:buFont typeface="Arial" panose="020B0604020202020204" pitchFamily="34" charset="0"/>
                        <a:buChar char="•"/>
                        <a:tabLst/>
                      </a:pPr>
                      <a:r>
                        <a:rPr lang="en-US" sz="1050" dirty="0"/>
                        <a:t>Must be enrolled in at least 6 credits </a:t>
                      </a:r>
                    </a:p>
                    <a:p>
                      <a:pPr marL="119063" indent="-119063">
                        <a:spcBef>
                          <a:spcPts val="100"/>
                        </a:spcBef>
                        <a:spcAft>
                          <a:spcPts val="100"/>
                        </a:spcAft>
                        <a:buFont typeface="Arial" panose="020B0604020202020204" pitchFamily="34" charset="0"/>
                        <a:buChar char="•"/>
                        <a:tabLst/>
                      </a:pPr>
                      <a:r>
                        <a:rPr lang="en-US" sz="1050" dirty="0"/>
                        <a:t>Interest rates may vary each year</a:t>
                      </a:r>
                    </a:p>
                    <a:p>
                      <a:pPr marL="0" marR="0" lvl="0" indent="0" algn="l"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r>
                        <a:rPr lang="en-US" sz="1050" kern="1200" dirty="0">
                          <a:solidFill>
                            <a:srgbClr val="C00000"/>
                          </a:solidFill>
                          <a:latin typeface="+mn-lt"/>
                          <a:ea typeface="+mn-ea"/>
                          <a:cs typeface="+mn-cs"/>
                        </a:rPr>
                        <a:t>Current interest rate = 2.75%</a:t>
                      </a:r>
                      <a:endParaRPr lang="en-US" sz="105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en-US" sz="1050" kern="1200" dirty="0">
                          <a:solidFill>
                            <a:schemeClr val="dk1"/>
                          </a:solidFill>
                          <a:latin typeface="+mn-lt"/>
                          <a:ea typeface="+mn-ea"/>
                          <a:cs typeface="+mn-cs"/>
                        </a:rPr>
                        <a:t>Loan that must be repaid with interest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mn-lt"/>
                          <a:ea typeface="+mn-ea"/>
                          <a:cs typeface="+mn-cs"/>
                        </a:rPr>
                        <a:t>Student may receive up to $5,500 depending on grade level and dependency 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0795683"/>
                  </a:ext>
                </a:extLst>
              </a:tr>
              <a:tr h="1282227">
                <a:tc>
                  <a:txBody>
                    <a:bodyPr/>
                    <a:lstStyle/>
                    <a:p>
                      <a:pPr algn="l"/>
                      <a:r>
                        <a:rPr lang="en-US" sz="1400" dirty="0"/>
                        <a:t>Unsubsidized Loan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buFont typeface="Arial" panose="020B0604020202020204" pitchFamily="34" charset="0"/>
                        <a:buNone/>
                      </a:pPr>
                      <a:r>
                        <a:rPr lang="en-US" sz="1000" dirty="0"/>
                        <a:t>Undergraduate/</a:t>
                      </a:r>
                    </a:p>
                    <a:p>
                      <a:pPr marL="0" indent="0" algn="ctr">
                        <a:buFont typeface="Arial" panose="020B0604020202020204" pitchFamily="34" charset="0"/>
                        <a:buNone/>
                      </a:pPr>
                      <a:r>
                        <a:rPr lang="en-US" sz="1000" dirty="0"/>
                        <a:t>Graduate or professional students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9063" indent="-119063" algn="l" defTabSz="914400" rtl="0" eaLnBrk="1" latinLnBrk="0" hangingPunct="1">
                        <a:spcBef>
                          <a:spcPts val="100"/>
                        </a:spcBef>
                        <a:spcAft>
                          <a:spcPts val="100"/>
                        </a:spcAft>
                        <a:buFont typeface="Arial" panose="020B0604020202020204" pitchFamily="34" charset="0"/>
                        <a:buChar char="•"/>
                        <a:tabLst/>
                      </a:pPr>
                      <a:r>
                        <a:rPr lang="en-US" sz="1050" kern="1200" dirty="0">
                          <a:solidFill>
                            <a:schemeClr val="dk1"/>
                          </a:solidFill>
                          <a:latin typeface="+mn-lt"/>
                          <a:ea typeface="+mn-ea"/>
                          <a:cs typeface="+mn-cs"/>
                        </a:rPr>
                        <a:t>Interest begins to accrue at the time of disbursement</a:t>
                      </a:r>
                    </a:p>
                    <a:p>
                      <a:pPr marL="119063" indent="-119063" algn="l" defTabSz="914400" rtl="0" eaLnBrk="1" latinLnBrk="0" hangingPunct="1">
                        <a:spcBef>
                          <a:spcPts val="100"/>
                        </a:spcBef>
                        <a:spcAft>
                          <a:spcPts val="100"/>
                        </a:spcAft>
                        <a:buFont typeface="Arial" panose="020B0604020202020204" pitchFamily="34" charset="0"/>
                        <a:buChar char="•"/>
                        <a:tabLst/>
                      </a:pPr>
                      <a:r>
                        <a:rPr lang="en-US" sz="1050" kern="1200" dirty="0">
                          <a:solidFill>
                            <a:schemeClr val="dk1"/>
                          </a:solidFill>
                          <a:latin typeface="+mn-lt"/>
                          <a:ea typeface="+mn-ea"/>
                          <a:cs typeface="+mn-cs"/>
                        </a:rPr>
                        <a:t>Interest rates may change every year and will differ for undergraduate/graduate unsubsidized loans </a:t>
                      </a:r>
                    </a:p>
                    <a:p>
                      <a:pPr marL="0" indent="0" algn="l" defTabSz="914400" rtl="0" eaLnBrk="1" latinLnBrk="0" hangingPunct="1">
                        <a:spcBef>
                          <a:spcPts val="100"/>
                        </a:spcBef>
                        <a:spcAft>
                          <a:spcPts val="100"/>
                        </a:spcAft>
                        <a:buFont typeface="Arial" panose="020B0604020202020204" pitchFamily="34" charset="0"/>
                        <a:buNone/>
                        <a:tabLst/>
                      </a:pPr>
                      <a:r>
                        <a:rPr lang="en-US" sz="1050" kern="1200" dirty="0">
                          <a:solidFill>
                            <a:srgbClr val="C00000"/>
                          </a:solidFill>
                          <a:latin typeface="+mn-lt"/>
                          <a:ea typeface="+mn-ea"/>
                          <a:cs typeface="+mn-cs"/>
                        </a:rPr>
                        <a:t>Current interest rate = 2.75%</a:t>
                      </a:r>
                      <a:endParaRPr lang="en-US" sz="105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200"/>
                        </a:spcBef>
                        <a:spcAft>
                          <a:spcPts val="200"/>
                        </a:spcAft>
                      </a:pPr>
                      <a:r>
                        <a:rPr lang="en-US" sz="1050" kern="1200" dirty="0">
                          <a:solidFill>
                            <a:schemeClr val="dk1"/>
                          </a:solidFill>
                          <a:latin typeface="+mn-lt"/>
                          <a:ea typeface="+mn-ea"/>
                          <a:cs typeface="+mn-cs"/>
                        </a:rPr>
                        <a:t>Loan that must be repaid with interest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200"/>
                        </a:spcBef>
                        <a:spcAft>
                          <a:spcPts val="200"/>
                        </a:spcAft>
                      </a:pPr>
                      <a:r>
                        <a:rPr lang="en-US" sz="1050" b="1" kern="1200" dirty="0">
                          <a:solidFill>
                            <a:schemeClr val="dk1"/>
                          </a:solidFill>
                          <a:latin typeface="+mn-lt"/>
                          <a:ea typeface="+mn-ea"/>
                          <a:cs typeface="+mn-cs"/>
                        </a:rPr>
                        <a:t>Undergraduate: </a:t>
                      </a:r>
                      <a:r>
                        <a:rPr lang="en-US" sz="1050" kern="1200" dirty="0">
                          <a:solidFill>
                            <a:schemeClr val="dk1"/>
                          </a:solidFill>
                          <a:latin typeface="+mn-lt"/>
                          <a:ea typeface="+mn-ea"/>
                          <a:cs typeface="+mn-cs"/>
                        </a:rPr>
                        <a:t>Up to $7,500 depending on grade level and dependency status</a:t>
                      </a:r>
                    </a:p>
                    <a:p>
                      <a:pPr marL="0" algn="l" defTabSz="914400" rtl="0" eaLnBrk="1" latinLnBrk="0" hangingPunct="1">
                        <a:spcBef>
                          <a:spcPts val="200"/>
                        </a:spcBef>
                        <a:spcAft>
                          <a:spcPts val="200"/>
                        </a:spcAft>
                      </a:pPr>
                      <a:r>
                        <a:rPr lang="en-US" sz="1050" b="1" kern="1200" dirty="0">
                          <a:solidFill>
                            <a:schemeClr val="dk1"/>
                          </a:solidFill>
                          <a:latin typeface="+mn-lt"/>
                          <a:ea typeface="+mn-ea"/>
                          <a:cs typeface="+mn-cs"/>
                        </a:rPr>
                        <a:t>Graduate: </a:t>
                      </a:r>
                      <a:r>
                        <a:rPr lang="en-US" sz="1050" kern="1200" dirty="0">
                          <a:solidFill>
                            <a:schemeClr val="dk1"/>
                          </a:solidFill>
                          <a:latin typeface="+mn-lt"/>
                          <a:ea typeface="+mn-ea"/>
                          <a:cs typeface="+mn-cs"/>
                        </a:rPr>
                        <a:t>Up to $20,500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02533883"/>
                  </a:ext>
                </a:extLst>
              </a:tr>
              <a:tr h="1446917">
                <a:tc>
                  <a:txBody>
                    <a:bodyPr/>
                    <a:lstStyle/>
                    <a:p>
                      <a:pPr marL="0" indent="0">
                        <a:buFont typeface="Arial" panose="020B0604020202020204" pitchFamily="34" charset="0"/>
                        <a:buNone/>
                      </a:pPr>
                      <a:r>
                        <a:rPr lang="en-US" sz="1600" dirty="0"/>
                        <a:t>PLUS Loan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9063" indent="-112713" algn="l">
                        <a:buFont typeface="Arial" panose="020B0604020202020204" pitchFamily="34" charset="0"/>
                        <a:buChar char="•"/>
                        <a:tabLst/>
                      </a:pPr>
                      <a:r>
                        <a:rPr lang="en-US" sz="1000" dirty="0"/>
                        <a:t>For parents of dependent undergraduate students</a:t>
                      </a:r>
                    </a:p>
                    <a:p>
                      <a:pPr marL="119063" indent="-112713" algn="l">
                        <a:buFont typeface="Arial" panose="020B0604020202020204" pitchFamily="34" charset="0"/>
                        <a:buChar char="•"/>
                        <a:tabLst/>
                      </a:pPr>
                      <a:endParaRPr lang="en-US" sz="1000" dirty="0"/>
                    </a:p>
                    <a:p>
                      <a:pPr marL="119063" indent="-112713" algn="l">
                        <a:buFont typeface="Arial" panose="020B0604020202020204" pitchFamily="34" charset="0"/>
                        <a:buChar char="•"/>
                        <a:tabLst/>
                      </a:pPr>
                      <a:r>
                        <a:rPr lang="en-US" sz="1000" dirty="0"/>
                        <a:t>Graduate or professional students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9063" indent="-119063" algn="l" defTabSz="914400" rtl="0" eaLnBrk="1" latinLnBrk="0" hangingPunct="1">
                        <a:spcBef>
                          <a:spcPts val="100"/>
                        </a:spcBef>
                        <a:spcAft>
                          <a:spcPts val="100"/>
                        </a:spcAft>
                        <a:buFont typeface="Arial" panose="020B0604020202020204" pitchFamily="34" charset="0"/>
                        <a:buChar char="•"/>
                        <a:tabLst/>
                      </a:pPr>
                      <a:r>
                        <a:rPr lang="en-US" sz="1050" kern="1200" dirty="0">
                          <a:solidFill>
                            <a:schemeClr val="dk1"/>
                          </a:solidFill>
                          <a:latin typeface="+mn-lt"/>
                          <a:ea typeface="+mn-ea"/>
                          <a:cs typeface="+mn-cs"/>
                        </a:rPr>
                        <a:t>Borrower is responsible for interest during all periods; a student must be enrolled at least half-time; financial need is not required </a:t>
                      </a:r>
                    </a:p>
                    <a:p>
                      <a:pPr marL="119063" marR="0" lvl="0" indent="-11906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50" kern="1200" dirty="0">
                          <a:solidFill>
                            <a:schemeClr val="dk1"/>
                          </a:solidFill>
                          <a:latin typeface="+mn-lt"/>
                          <a:ea typeface="+mn-ea"/>
                          <a:cs typeface="+mn-cs"/>
                        </a:rPr>
                        <a:t>Interest rates for new Direct PLUS Loans can change every year. </a:t>
                      </a:r>
                    </a:p>
                    <a:p>
                      <a:pPr marL="119063" marR="0" lvl="0" indent="-11906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50" kern="1200" dirty="0">
                          <a:solidFill>
                            <a:srgbClr val="C00000"/>
                          </a:solidFill>
                          <a:latin typeface="+mn-lt"/>
                          <a:ea typeface="+mn-ea"/>
                          <a:cs typeface="+mn-cs"/>
                        </a:rPr>
                        <a:t>Current interest rate = 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11906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50" kern="1200" dirty="0">
                          <a:solidFill>
                            <a:schemeClr val="dk1"/>
                          </a:solidFill>
                          <a:latin typeface="+mn-lt"/>
                          <a:ea typeface="+mn-ea"/>
                          <a:cs typeface="+mn-cs"/>
                        </a:rPr>
                        <a:t>Loan that must be repaid with interest</a:t>
                      </a:r>
                    </a:p>
                    <a:p>
                      <a:pPr marL="0" indent="-119063" algn="l" defTabSz="914400" rtl="0" eaLnBrk="1" latinLnBrk="0" hangingPunct="1">
                        <a:spcBef>
                          <a:spcPts val="100"/>
                        </a:spcBef>
                        <a:spcAft>
                          <a:spcPts val="100"/>
                        </a:spcAft>
                        <a:buFont typeface="Arial" panose="020B0604020202020204" pitchFamily="34" charset="0"/>
                        <a:buChar char="•"/>
                        <a:tabLst/>
                      </a:pPr>
                      <a:r>
                        <a:rPr lang="en-US" sz="1050" kern="1200" dirty="0">
                          <a:solidFill>
                            <a:schemeClr val="dk1"/>
                          </a:solidFill>
                          <a:latin typeface="+mn-lt"/>
                          <a:ea typeface="+mn-ea"/>
                          <a:cs typeface="+mn-cs"/>
                        </a:rPr>
                        <a:t>Borrower must not have an adverse credit history. </a:t>
                      </a:r>
                    </a:p>
                    <a:p>
                      <a:pPr marL="0" algn="l" defTabSz="914400" rtl="0" eaLnBrk="1" latinLnBrk="0" hangingPunct="1"/>
                      <a:endParaRPr lang="en-US" sz="105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mn-lt"/>
                          <a:ea typeface="+mn-ea"/>
                          <a:cs typeface="+mn-cs"/>
                        </a:rPr>
                        <a:t>Maximum amount is the cost of attendance minus any other financial aid received</a:t>
                      </a:r>
                    </a:p>
                    <a:p>
                      <a:pPr marL="0" algn="l" defTabSz="914400" rtl="0" eaLnBrk="1" latinLnBrk="0" hangingPunct="1"/>
                      <a:endParaRPr lang="en-US" sz="105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96211501"/>
                  </a:ext>
                </a:extLst>
              </a:tr>
            </a:tbl>
          </a:graphicData>
        </a:graphic>
      </p:graphicFrame>
      <p:sp>
        <p:nvSpPr>
          <p:cNvPr id="4" name="TextBox 3">
            <a:extLst>
              <a:ext uri="{FF2B5EF4-FFF2-40B4-BE49-F238E27FC236}">
                <a16:creationId xmlns:a16="http://schemas.microsoft.com/office/drawing/2014/main" id="{66BCA82A-7C83-F347-9C1F-FB6775F36B88}"/>
              </a:ext>
            </a:extLst>
          </p:cNvPr>
          <p:cNvSpPr txBox="1"/>
          <p:nvPr/>
        </p:nvSpPr>
        <p:spPr>
          <a:xfrm>
            <a:off x="5689759" y="334370"/>
            <a:ext cx="3201517" cy="338554"/>
          </a:xfrm>
          <a:prstGeom prst="rect">
            <a:avLst/>
          </a:prstGeom>
          <a:noFill/>
        </p:spPr>
        <p:txBody>
          <a:bodyPr wrap="none" rtlCol="0">
            <a:spAutoFit/>
          </a:bodyPr>
          <a:lstStyle/>
          <a:p>
            <a:r>
              <a:rPr lang="en-US" sz="1600" b="1" dirty="0"/>
              <a:t>– </a:t>
            </a:r>
            <a:r>
              <a:rPr lang="en-US" sz="1600" b="1" dirty="0">
                <a:latin typeface="Verdana" panose="020B0604030504040204" pitchFamily="34" charset="0"/>
                <a:ea typeface="Verdana" panose="020B0604030504040204" pitchFamily="34" charset="0"/>
                <a:cs typeface="Verdana" panose="020B0604030504040204" pitchFamily="34" charset="0"/>
              </a:rPr>
              <a:t>TYPES OF FEDERAL AID</a:t>
            </a:r>
            <a:r>
              <a:rPr lang="en-US" sz="1600" b="1" dirty="0"/>
              <a:t> –</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422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F5199AA-B6A8-8A4F-849F-B0C90D05986E}"/>
              </a:ext>
            </a:extLst>
          </p:cNvPr>
          <p:cNvCxnSpPr>
            <a:cxnSpLocks/>
          </p:cNvCxnSpPr>
          <p:nvPr/>
        </p:nvCxnSpPr>
        <p:spPr>
          <a:xfrm>
            <a:off x="435026" y="808372"/>
            <a:ext cx="8273921" cy="7664"/>
          </a:xfrm>
          <a:prstGeom prst="line">
            <a:avLst/>
          </a:prstGeom>
          <a:solidFill>
            <a:srgbClr val="E17476"/>
          </a:solidFill>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304CBA63-82C9-1043-95CD-AAA4D3154241}"/>
              </a:ext>
            </a:extLst>
          </p:cNvPr>
          <p:cNvGraphicFramePr>
            <a:graphicFrameLocks noGrp="1"/>
          </p:cNvGraphicFramePr>
          <p:nvPr>
            <p:extLst>
              <p:ext uri="{D42A27DB-BD31-4B8C-83A1-F6EECF244321}">
                <p14:modId xmlns:p14="http://schemas.microsoft.com/office/powerpoint/2010/main" val="2074803820"/>
              </p:ext>
            </p:extLst>
          </p:nvPr>
        </p:nvGraphicFramePr>
        <p:xfrm>
          <a:off x="206767" y="110695"/>
          <a:ext cx="8730437" cy="6147110"/>
        </p:xfrm>
        <a:graphic>
          <a:graphicData uri="http://schemas.openxmlformats.org/drawingml/2006/table">
            <a:tbl>
              <a:tblPr firstRow="1" bandRow="1">
                <a:solidFill>
                  <a:schemeClr val="accent1">
                    <a:lumMod val="20000"/>
                    <a:lumOff val="80000"/>
                  </a:schemeClr>
                </a:solidFill>
                <a:tableStyleId>{D7AC3CCA-C797-4891-BE02-D94E43425B78}</a:tableStyleId>
              </a:tblPr>
              <a:tblGrid>
                <a:gridCol w="1049352">
                  <a:extLst>
                    <a:ext uri="{9D8B030D-6E8A-4147-A177-3AD203B41FA5}">
                      <a16:colId xmlns:a16="http://schemas.microsoft.com/office/drawing/2014/main" val="2143169706"/>
                    </a:ext>
                  </a:extLst>
                </a:gridCol>
                <a:gridCol w="1105232">
                  <a:extLst>
                    <a:ext uri="{9D8B030D-6E8A-4147-A177-3AD203B41FA5}">
                      <a16:colId xmlns:a16="http://schemas.microsoft.com/office/drawing/2014/main" val="4091389094"/>
                    </a:ext>
                  </a:extLst>
                </a:gridCol>
                <a:gridCol w="2504660">
                  <a:extLst>
                    <a:ext uri="{9D8B030D-6E8A-4147-A177-3AD203B41FA5}">
                      <a16:colId xmlns:a16="http://schemas.microsoft.com/office/drawing/2014/main" val="3039817120"/>
                    </a:ext>
                  </a:extLst>
                </a:gridCol>
                <a:gridCol w="1844703">
                  <a:extLst>
                    <a:ext uri="{9D8B030D-6E8A-4147-A177-3AD203B41FA5}">
                      <a16:colId xmlns:a16="http://schemas.microsoft.com/office/drawing/2014/main" val="1063124982"/>
                    </a:ext>
                  </a:extLst>
                </a:gridCol>
                <a:gridCol w="2226490">
                  <a:extLst>
                    <a:ext uri="{9D8B030D-6E8A-4147-A177-3AD203B41FA5}">
                      <a16:colId xmlns:a16="http://schemas.microsoft.com/office/drawing/2014/main" val="4270690319"/>
                    </a:ext>
                  </a:extLst>
                </a:gridCol>
              </a:tblGrid>
              <a:tr h="255538">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TYPES OF STATE AID</a:t>
                      </a:r>
                      <a:endParaRPr lang="en-US"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ctr"/>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lnL w="12700" cap="flat" cmpd="sng" algn="ctr">
                      <a:solidFill>
                        <a:schemeClr val="bg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8991315"/>
                  </a:ext>
                </a:extLst>
              </a:tr>
              <a:tr h="270539">
                <a:tc>
                  <a:txBody>
                    <a:bodyPr/>
                    <a:lstStyle/>
                    <a:p>
                      <a:pPr algn="ctr"/>
                      <a:r>
                        <a:rPr lang="en-US" sz="1200" b="1" dirty="0"/>
                        <a:t>TYPE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marL="0" indent="0" algn="ctr">
                        <a:buFont typeface="Arial" panose="020B0604020202020204" pitchFamily="34" charset="0"/>
                        <a:buNone/>
                      </a:pPr>
                      <a:r>
                        <a:rPr lang="en-US" sz="1200" b="1" dirty="0"/>
                        <a:t>CAREER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200" b="1" dirty="0"/>
                        <a:t>ELIGIBILITY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200" b="1" dirty="0"/>
                        <a:t>TERMS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200" b="1" dirty="0"/>
                        <a:t>AMOUNT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extLst>
                  <a:ext uri="{0D108BD9-81ED-4DB2-BD59-A6C34878D82A}">
                    <a16:rowId xmlns:a16="http://schemas.microsoft.com/office/drawing/2014/main" val="1788634349"/>
                  </a:ext>
                </a:extLst>
              </a:tr>
              <a:tr h="655062">
                <a:tc>
                  <a:txBody>
                    <a:bodyPr/>
                    <a:lstStyle/>
                    <a:p>
                      <a:pPr algn="ctr"/>
                      <a:r>
                        <a:rPr lang="en-US" sz="1400" dirty="0"/>
                        <a:t>TAP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buFont typeface="Arial" panose="020B0604020202020204" pitchFamily="34" charset="0"/>
                        <a:buNone/>
                      </a:pPr>
                      <a:r>
                        <a:rPr lang="en-US" sz="1050" dirty="0"/>
                        <a:t>Undergraduate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US" sz="1050" dirty="0"/>
                        <a:t>Must be a NYS resident and have resided in NYS for 12 continuous months</a:t>
                      </a:r>
                    </a:p>
                    <a:p>
                      <a:pPr marL="171450" indent="-171450" algn="l">
                        <a:buFont typeface="Arial" panose="020B0604020202020204" pitchFamily="34" charset="0"/>
                        <a:buChar char="•"/>
                      </a:pPr>
                      <a:r>
                        <a:rPr lang="en-US" sz="1050" dirty="0"/>
                        <a:t>Must be enrolled </a:t>
                      </a:r>
                      <a:r>
                        <a:rPr lang="en-US" sz="1050" i="1" dirty="0"/>
                        <a:t>and </a:t>
                      </a:r>
                      <a:r>
                        <a:rPr lang="en-US" sz="1050" i="0" dirty="0"/>
                        <a:t>attending as a full-time student of 12 or more degree applicable credits per semester</a:t>
                      </a:r>
                    </a:p>
                    <a:p>
                      <a:pPr marL="171450" indent="-171450" algn="l">
                        <a:buFont typeface="Arial" panose="020B0604020202020204" pitchFamily="34" charset="0"/>
                        <a:buChar char="•"/>
                      </a:pPr>
                      <a:r>
                        <a:rPr lang="en-US" sz="1050" i="0" dirty="0"/>
                        <a:t>Must meet income criteria</a:t>
                      </a:r>
                    </a:p>
                    <a:p>
                      <a:pPr marL="0" indent="0" algn="l">
                        <a:buFont typeface="Arial" panose="020B0604020202020204" pitchFamily="34" charset="0"/>
                        <a:buNone/>
                      </a:pPr>
                      <a:r>
                        <a:rPr lang="en-US" sz="500" i="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solidFill>
                            <a:srgbClr val="C00000"/>
                          </a:solidFill>
                        </a:rPr>
                        <a:t>All eligibility criteria can be found on HESC.NY.GOV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000" dirty="0"/>
                        <a:t>Students can receive TAP for 4 years </a:t>
                      </a:r>
                      <a:r>
                        <a:rPr lang="en-US" sz="1000" i="1" dirty="0"/>
                        <a:t>or</a:t>
                      </a:r>
                      <a:r>
                        <a:rPr lang="en-US" sz="1000" dirty="0"/>
                        <a:t> 48 points </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000" dirty="0"/>
                        <a:t>Full time semester is considered 6 points while a part-time semester is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NOTE</a:t>
                      </a:r>
                      <a:r>
                        <a:rPr lang="en-US" sz="1000" dirty="0"/>
                        <a:t>: EOP students can receive TAP for five years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Award can be up to $5,165 per year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44891633"/>
                  </a:ext>
                </a:extLst>
              </a:tr>
              <a:tr h="1009502">
                <a:tc>
                  <a:txBody>
                    <a:bodyPr/>
                    <a:lstStyle/>
                    <a:p>
                      <a:pPr algn="ctr"/>
                      <a:r>
                        <a:rPr lang="en-US" sz="1400" dirty="0"/>
                        <a:t>Aid for Part Time Study (APTS)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spcBef>
                          <a:spcPts val="100"/>
                        </a:spcBef>
                        <a:spcAft>
                          <a:spcPts val="100"/>
                        </a:spcAft>
                        <a:buFont typeface="Arial" panose="020B0604020202020204" pitchFamily="34" charset="0"/>
                        <a:buNone/>
                      </a:pPr>
                      <a:r>
                        <a:rPr lang="en-US" sz="1050" dirty="0"/>
                        <a:t>Undergraduate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00" dirty="0"/>
                        <a:t>Provides grant assistance for NYS residents who meet income criteria but are enrolled in less than 12 credits</a:t>
                      </a:r>
                    </a:p>
                    <a:p>
                      <a:pPr marL="171450" marR="0" lvl="0"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00" dirty="0"/>
                        <a:t>To apply for APTS, you can complete and submit the form to your financial aid office.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000" dirty="0"/>
                        <a:t>Students can receive TAP for 4 years </a:t>
                      </a:r>
                      <a:r>
                        <a:rPr lang="en-US" sz="1000" i="1" dirty="0"/>
                        <a:t>or</a:t>
                      </a:r>
                      <a:r>
                        <a:rPr lang="en-US" sz="1000" dirty="0"/>
                        <a:t> 48 points </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000" dirty="0"/>
                        <a:t>Full time semester is considered 6 points while a part-time semester is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l" defTabSz="914400" rtl="0" eaLnBrk="1" latinLnBrk="0" hangingPunct="1">
                        <a:buFont typeface="Arial" panose="020B0604020202020204" pitchFamily="34" charset="0"/>
                        <a:buNone/>
                      </a:pPr>
                      <a:r>
                        <a:rPr lang="en-US" sz="1050" kern="1200" dirty="0">
                          <a:solidFill>
                            <a:schemeClr val="dk1"/>
                          </a:solidFill>
                          <a:latin typeface="+mn-lt"/>
                          <a:ea typeface="+mn-ea"/>
                          <a:cs typeface="+mn-cs"/>
                        </a:rPr>
                        <a:t>1-3 credits = $800 per semester</a:t>
                      </a:r>
                    </a:p>
                    <a:p>
                      <a:pPr marL="0" indent="0" algn="l" defTabSz="914400" rtl="0" eaLnBrk="1" latinLnBrk="0" hangingPunct="1">
                        <a:buFont typeface="Arial" panose="020B0604020202020204" pitchFamily="34" charset="0"/>
                        <a:buNone/>
                      </a:pPr>
                      <a:endParaRPr lang="en-US" sz="1050" kern="1200" dirty="0">
                        <a:solidFill>
                          <a:schemeClr val="dk1"/>
                        </a:solidFill>
                        <a:latin typeface="+mn-lt"/>
                        <a:ea typeface="+mn-ea"/>
                        <a:cs typeface="+mn-cs"/>
                      </a:endParaRPr>
                    </a:p>
                    <a:p>
                      <a:pPr marL="0" indent="0" algn="l" defTabSz="914400" rtl="0" eaLnBrk="1" latinLnBrk="0" hangingPunct="1">
                        <a:buFont typeface="Arial" panose="020B0604020202020204" pitchFamily="34" charset="0"/>
                        <a:buNone/>
                      </a:pPr>
                      <a:r>
                        <a:rPr lang="en-US" sz="1050" kern="1200" dirty="0">
                          <a:solidFill>
                            <a:schemeClr val="dk1"/>
                          </a:solidFill>
                          <a:latin typeface="+mn-lt"/>
                          <a:ea typeface="+mn-ea"/>
                          <a:cs typeface="+mn-cs"/>
                        </a:rPr>
                        <a:t>4-11 credits = $1,000 per semester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2502534"/>
                  </a:ext>
                </a:extLst>
              </a:tr>
              <a:tr h="1173830">
                <a:tc>
                  <a:txBody>
                    <a:bodyPr/>
                    <a:lstStyle/>
                    <a:p>
                      <a:pPr algn="ctr"/>
                      <a:r>
                        <a:rPr lang="en-US" sz="1400" dirty="0"/>
                        <a:t>Excelsior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spcBef>
                          <a:spcPts val="100"/>
                        </a:spcBef>
                        <a:spcAft>
                          <a:spcPts val="100"/>
                        </a:spcAft>
                        <a:buFont typeface="Arial" panose="020B0604020202020204" pitchFamily="34" charset="0"/>
                        <a:buNone/>
                      </a:pPr>
                      <a:r>
                        <a:rPr lang="en-US" sz="1050" dirty="0"/>
                        <a:t>Undergraduate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00" dirty="0"/>
                        <a:t>Must be a NYS resident and have resided in NYS for 12 continuous months prior to the beginning of the term</a:t>
                      </a:r>
                    </a:p>
                    <a:p>
                      <a:pPr marL="171450" marR="0" lvl="0"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000" dirty="0"/>
                        <a:t>Family adjust gross income cannot exceed $125,000</a:t>
                      </a:r>
                    </a:p>
                    <a:p>
                      <a:pPr marL="171450" indent="-171450" algn="l">
                        <a:buFont typeface="Arial" panose="020B0604020202020204" pitchFamily="34" charset="0"/>
                        <a:buChar char="•"/>
                      </a:pPr>
                      <a:r>
                        <a:rPr lang="en-US" sz="1000" dirty="0"/>
                        <a:t>Must be enrolled </a:t>
                      </a:r>
                      <a:r>
                        <a:rPr lang="en-US" sz="1000" i="1" dirty="0"/>
                        <a:t>and </a:t>
                      </a:r>
                      <a:r>
                        <a:rPr lang="en-US" sz="1000" i="0" dirty="0"/>
                        <a:t>attending as a full-time student of 12 or more degree applicable credits per semester</a:t>
                      </a:r>
                    </a:p>
                    <a:p>
                      <a:pPr marL="171450" indent="-171450" algn="l">
                        <a:spcBef>
                          <a:spcPts val="100"/>
                        </a:spcBef>
                        <a:spcAft>
                          <a:spcPts val="100"/>
                        </a:spcAft>
                        <a:buFont typeface="Arial" panose="020B0604020202020204" pitchFamily="34" charset="0"/>
                        <a:buChar char="•"/>
                      </a:pPr>
                      <a:endParaRPr lang="en-US" sz="400" dirty="0"/>
                    </a:p>
                    <a:p>
                      <a:pPr marL="0" marR="0" lvl="0" indent="0" algn="ctr"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r>
                        <a:rPr lang="en-US" sz="1000" b="1" dirty="0">
                          <a:solidFill>
                            <a:srgbClr val="C00000"/>
                          </a:solidFill>
                        </a:rPr>
                        <a:t>All eligibility criteria can be found on HESC.NY.GOV</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300"/>
                        </a:spcBef>
                        <a:spcAft>
                          <a:spcPts val="300"/>
                        </a:spcAft>
                        <a:buFont typeface="Arial" panose="020B0604020202020204" pitchFamily="34" charset="0"/>
                        <a:buChar char="•"/>
                      </a:pPr>
                      <a:r>
                        <a:rPr lang="en-US" sz="1000" kern="1200" dirty="0">
                          <a:solidFill>
                            <a:schemeClr val="dk1"/>
                          </a:solidFill>
                          <a:latin typeface="+mn-lt"/>
                          <a:ea typeface="+mn-ea"/>
                          <a:cs typeface="+mn-cs"/>
                        </a:rPr>
                        <a:t>Must sign a contract agreeing to reside in NYS for the length of the time the award was received and be employed in NYS</a:t>
                      </a:r>
                    </a:p>
                    <a:p>
                      <a:pPr marL="171450" indent="-171450" algn="l" defTabSz="914400" rtl="0" eaLnBrk="1" latinLnBrk="0" hangingPunct="1">
                        <a:spcBef>
                          <a:spcPts val="300"/>
                        </a:spcBef>
                        <a:spcAft>
                          <a:spcPts val="300"/>
                        </a:spcAft>
                        <a:buFont typeface="Arial" panose="020B0604020202020204" pitchFamily="34" charset="0"/>
                        <a:buChar char="•"/>
                      </a:pPr>
                      <a:r>
                        <a:rPr lang="en-US" sz="1000" kern="1200" dirty="0">
                          <a:solidFill>
                            <a:schemeClr val="dk1"/>
                          </a:solidFill>
                          <a:latin typeface="+mn-lt"/>
                          <a:ea typeface="+mn-ea"/>
                          <a:cs typeface="+mn-cs"/>
                        </a:rPr>
                        <a:t>Students can receive Excelsior for up to 4 years in an undergraduate program leading to a Bachelor’s degree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spcBef>
                          <a:spcPts val="200"/>
                        </a:spcBef>
                        <a:spcAft>
                          <a:spcPts val="200"/>
                        </a:spcAft>
                        <a:buFont typeface="Arial" panose="020B0604020202020204" pitchFamily="34" charset="0"/>
                        <a:buChar char="•"/>
                      </a:pPr>
                      <a:r>
                        <a:rPr lang="en-US" sz="1000" b="0" i="0" kern="1200" dirty="0">
                          <a:solidFill>
                            <a:schemeClr val="dk1"/>
                          </a:solidFill>
                          <a:effectLst/>
                          <a:latin typeface="+mn-lt"/>
                          <a:ea typeface="+mn-ea"/>
                          <a:cs typeface="+mn-cs"/>
                        </a:rPr>
                        <a:t>Fall/spring award only</a:t>
                      </a:r>
                    </a:p>
                    <a:p>
                      <a:pPr marL="171450" indent="-171450">
                        <a:spcBef>
                          <a:spcPts val="200"/>
                        </a:spcBef>
                        <a:spcAft>
                          <a:spcPts val="200"/>
                        </a:spcAft>
                        <a:buFont typeface="Arial" panose="020B0604020202020204" pitchFamily="34" charset="0"/>
                        <a:buChar char="•"/>
                      </a:pPr>
                      <a:r>
                        <a:rPr lang="en-US" sz="1000" b="0" i="0" kern="1200" dirty="0">
                          <a:solidFill>
                            <a:schemeClr val="dk1"/>
                          </a:solidFill>
                          <a:effectLst/>
                          <a:latin typeface="+mn-lt"/>
                          <a:ea typeface="+mn-ea"/>
                          <a:cs typeface="+mn-cs"/>
                        </a:rPr>
                        <a:t>Max term award (Excelsior + Excelsior tuition credit combined) = $3235 </a:t>
                      </a:r>
                      <a:r>
                        <a:rPr lang="en-US" sz="900" b="0" i="0" kern="1200" dirty="0">
                          <a:solidFill>
                            <a:schemeClr val="dk1"/>
                          </a:solidFill>
                          <a:effectLst/>
                          <a:latin typeface="+mn-lt"/>
                          <a:ea typeface="+mn-ea"/>
                          <a:cs typeface="+mn-cs"/>
                        </a:rPr>
                        <a:t>(based on </a:t>
                      </a:r>
                      <a:r>
                        <a:rPr lang="en-US" sz="900" b="1" i="0" kern="1200" dirty="0">
                          <a:solidFill>
                            <a:schemeClr val="dk1"/>
                          </a:solidFill>
                          <a:effectLst/>
                          <a:latin typeface="+mn-lt"/>
                          <a:ea typeface="+mn-ea"/>
                          <a:cs typeface="+mn-cs"/>
                        </a:rPr>
                        <a:t>2016/2017</a:t>
                      </a:r>
                      <a:r>
                        <a:rPr lang="en-US" sz="900" b="0" i="0" kern="1200" dirty="0">
                          <a:solidFill>
                            <a:schemeClr val="dk1"/>
                          </a:solidFill>
                          <a:effectLst/>
                          <a:latin typeface="+mn-lt"/>
                          <a:ea typeface="+mn-ea"/>
                          <a:cs typeface="+mn-cs"/>
                        </a:rPr>
                        <a:t> full-time SUNY tuition rate)</a:t>
                      </a:r>
                    </a:p>
                    <a:p>
                      <a:pPr marL="171450" indent="-171450">
                        <a:spcBef>
                          <a:spcPts val="200"/>
                        </a:spcBef>
                        <a:spcAft>
                          <a:spcPts val="200"/>
                        </a:spcAft>
                        <a:buFont typeface="Arial" panose="020B0604020202020204" pitchFamily="34" charset="0"/>
                        <a:buChar char="•"/>
                      </a:pPr>
                      <a:r>
                        <a:rPr lang="en-US" sz="1000" b="0" i="0" kern="1200" dirty="0">
                          <a:solidFill>
                            <a:schemeClr val="dk1"/>
                          </a:solidFill>
                          <a:effectLst/>
                          <a:latin typeface="+mn-lt"/>
                          <a:ea typeface="+mn-ea"/>
                          <a:cs typeface="+mn-cs"/>
                        </a:rPr>
                        <a:t>Combined award calculated by subtracting all grants and scholarships eligible to pay tuition for the term from $3235.  If difference = $0, no $ awarded.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5718957"/>
                  </a:ext>
                </a:extLst>
              </a:tr>
              <a:tr h="11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NYS Dream Act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spcBef>
                          <a:spcPts val="200"/>
                        </a:spcBef>
                        <a:spcAft>
                          <a:spcPts val="200"/>
                        </a:spcAft>
                        <a:buFont typeface="Arial" panose="020B0604020202020204" pitchFamily="34" charset="0"/>
                        <a:buNone/>
                      </a:pPr>
                      <a:r>
                        <a:rPr lang="en-US" sz="1050" dirty="0"/>
                        <a:t>Undergraduate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a:spcBef>
                          <a:spcPts val="100"/>
                        </a:spcBef>
                        <a:spcAft>
                          <a:spcPts val="100"/>
                        </a:spcAft>
                        <a:buFont typeface="Arial" panose="020B0604020202020204" pitchFamily="34" charset="0"/>
                        <a:buChar char="•"/>
                      </a:pPr>
                      <a:r>
                        <a:rPr lang="en-US" sz="1050" dirty="0"/>
                        <a:t>Gives undocumented students access to NYS administrated grants and scholarships—including TAP and Excelsior</a:t>
                      </a:r>
                      <a:endParaRPr lang="en-US" sz="1050" b="1" dirty="0">
                        <a:solidFill>
                          <a:srgbClr val="C00000"/>
                        </a:solidFill>
                      </a:endParaRPr>
                    </a:p>
                    <a:p>
                      <a:pPr marL="0" marR="0" lvl="0" indent="0" algn="ctr"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r>
                        <a:rPr lang="en-US" sz="1000" b="1" dirty="0">
                          <a:solidFill>
                            <a:srgbClr val="C00000"/>
                          </a:solidFill>
                        </a:rPr>
                        <a:t>All eligibility criteria can be found on HESC.NY.GOV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buFont typeface="Arial" panose="020B0604020202020204" pitchFamily="34" charset="0"/>
                        <a:buChar char="•"/>
                      </a:pPr>
                      <a:r>
                        <a:rPr lang="en-US" sz="1050" kern="1200" dirty="0">
                          <a:solidFill>
                            <a:schemeClr val="dk1"/>
                          </a:solidFill>
                          <a:latin typeface="+mn-lt"/>
                          <a:ea typeface="+mn-ea"/>
                          <a:cs typeface="+mn-cs"/>
                        </a:rPr>
                        <a:t>Length of award eligibility will vary depending on grant/scholarship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200"/>
                        </a:spcBef>
                        <a:spcAft>
                          <a:spcPts val="200"/>
                        </a:spcAft>
                      </a:pPr>
                      <a:r>
                        <a:rPr lang="en-US" sz="1100" b="1" dirty="0">
                          <a:solidFill>
                            <a:srgbClr val="C00000"/>
                          </a:solidFill>
                        </a:rPr>
                        <a:t>TAP: </a:t>
                      </a:r>
                      <a:r>
                        <a:rPr lang="en-US" sz="1100" dirty="0"/>
                        <a:t>Up to $5,165 per year</a:t>
                      </a:r>
                    </a:p>
                    <a:p>
                      <a:pPr>
                        <a:spcBef>
                          <a:spcPts val="200"/>
                        </a:spcBef>
                        <a:spcAft>
                          <a:spcPts val="200"/>
                        </a:spcAft>
                      </a:pPr>
                      <a:r>
                        <a:rPr lang="en-US" sz="1100" b="1" dirty="0">
                          <a:solidFill>
                            <a:srgbClr val="C00000"/>
                          </a:solidFill>
                        </a:rPr>
                        <a:t>Excelsior: </a:t>
                      </a:r>
                      <a:r>
                        <a:rPr lang="en-US" sz="1100" dirty="0"/>
                        <a:t>Up to $5,500 per year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8006080"/>
                  </a:ext>
                </a:extLst>
              </a:tr>
            </a:tbl>
          </a:graphicData>
        </a:graphic>
      </p:graphicFrame>
      <p:sp>
        <p:nvSpPr>
          <p:cNvPr id="2" name="TextBox 1">
            <a:extLst>
              <a:ext uri="{FF2B5EF4-FFF2-40B4-BE49-F238E27FC236}">
                <a16:creationId xmlns:a16="http://schemas.microsoft.com/office/drawing/2014/main" id="{E348D9F1-7E69-EB4F-B952-74035E43BF6D}"/>
              </a:ext>
            </a:extLst>
          </p:cNvPr>
          <p:cNvSpPr txBox="1"/>
          <p:nvPr/>
        </p:nvSpPr>
        <p:spPr>
          <a:xfrm>
            <a:off x="1868557" y="6368994"/>
            <a:ext cx="5804452" cy="338554"/>
          </a:xfrm>
          <a:prstGeom prst="rect">
            <a:avLst/>
          </a:prstGeom>
          <a:noFill/>
        </p:spPr>
        <p:txBody>
          <a:bodyPr wrap="square" rtlCol="0">
            <a:spAutoFit/>
          </a:bodyPr>
          <a:lstStyle/>
          <a:p>
            <a:pPr algn="ctr"/>
            <a:r>
              <a:rPr lang="en-US" sz="1600" b="1" dirty="0"/>
              <a:t>Additional NYS scholarships can be found on </a:t>
            </a:r>
            <a:r>
              <a:rPr lang="en-US" sz="1600" b="1" dirty="0">
                <a:hlinkClick r:id="rId2"/>
              </a:rPr>
              <a:t>HESC.NY.GOV </a:t>
            </a:r>
            <a:endParaRPr lang="en-US" sz="1600" b="1" dirty="0"/>
          </a:p>
        </p:txBody>
      </p:sp>
    </p:spTree>
    <p:extLst>
      <p:ext uri="{BB962C8B-B14F-4D97-AF65-F5344CB8AC3E}">
        <p14:creationId xmlns:p14="http://schemas.microsoft.com/office/powerpoint/2010/main" val="2672718297"/>
      </p:ext>
    </p:extLst>
  </p:cSld>
  <p:clrMapOvr>
    <a:masterClrMapping/>
  </p:clrMapOvr>
</p:sld>
</file>

<file path=ppt/theme/theme1.xml><?xml version="1.0" encoding="utf-8"?>
<a:theme xmlns:a="http://schemas.openxmlformats.org/drawingml/2006/main" name="Stony Brook Universit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SystemFonts_STANDARD" id="{B98FDDEC-64CF-5D47-ABA9-0C5F73444C03}" vid="{DCF4B46E-E08C-6741-96D8-7ACEA54801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Stony Brook University</Template>
  <TotalTime>3614</TotalTime>
  <Words>3044</Words>
  <Application>Microsoft Macintosh PowerPoint</Application>
  <PresentationFormat>On-screen Show (4:3)</PresentationFormat>
  <Paragraphs>408</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Courier New</vt:lpstr>
      <vt:lpstr>DIN Alternate</vt:lpstr>
      <vt:lpstr>Effra W01</vt:lpstr>
      <vt:lpstr>Georgia</vt:lpstr>
      <vt:lpstr>Museo Slab 500</vt:lpstr>
      <vt:lpstr>Verdana</vt:lpstr>
      <vt:lpstr>Stony Brook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Daniella  Zajac</dc:creator>
  <cp:lastModifiedBy>Daniella  Zajac</cp:lastModifiedBy>
  <cp:revision>121</cp:revision>
  <cp:lastPrinted>2020-01-15T18:12:00Z</cp:lastPrinted>
  <dcterms:created xsi:type="dcterms:W3CDTF">2019-12-23T17:07:44Z</dcterms:created>
  <dcterms:modified xsi:type="dcterms:W3CDTF">2021-05-03T18:23:47Z</dcterms:modified>
</cp:coreProperties>
</file>