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20"/>
  </p:notesMasterIdLst>
  <p:sldIdLst>
    <p:sldId id="307" r:id="rId3"/>
    <p:sldId id="280" r:id="rId4"/>
    <p:sldId id="292" r:id="rId5"/>
    <p:sldId id="306" r:id="rId6"/>
    <p:sldId id="265" r:id="rId7"/>
    <p:sldId id="299" r:id="rId8"/>
    <p:sldId id="300" r:id="rId9"/>
    <p:sldId id="301" r:id="rId10"/>
    <p:sldId id="302" r:id="rId11"/>
    <p:sldId id="303" r:id="rId12"/>
    <p:sldId id="304" r:id="rId13"/>
    <p:sldId id="279" r:id="rId14"/>
    <p:sldId id="305" r:id="rId15"/>
    <p:sldId id="277" r:id="rId16"/>
    <p:sldId id="283" r:id="rId17"/>
    <p:sldId id="278"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3"/>
    <p:restoredTop sz="96695"/>
  </p:normalViewPr>
  <p:slideViewPr>
    <p:cSldViewPr snapToGrid="0" snapToObjects="1">
      <p:cViewPr>
        <p:scale>
          <a:sx n="130" d="100"/>
          <a:sy n="130" d="100"/>
        </p:scale>
        <p:origin x="2512" y="16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AEBAE-ECF5-A447-87BF-CBB6FF065385}" type="datetimeFigureOut">
              <a:rPr lang="en-US" smtClean="0"/>
              <a:t>5/3/21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21434-C315-5643-B418-04AF205872FB}" type="slidenum">
              <a:rPr lang="en-US" smtClean="0"/>
              <a:t>‹#›</a:t>
            </a:fld>
            <a:endParaRPr lang="en-US"/>
          </a:p>
        </p:txBody>
      </p:sp>
    </p:spTree>
    <p:extLst>
      <p:ext uri="{BB962C8B-B14F-4D97-AF65-F5344CB8AC3E}">
        <p14:creationId xmlns:p14="http://schemas.microsoft.com/office/powerpoint/2010/main" val="383818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AA93-2A5A-3A4C-AD66-A38F31F315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F5B72-8845-2546-8691-CCF3BC4185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A5E8DB-0A82-1A41-9B38-75BA9BE0CFC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A1D913A-5B56-8844-8D37-11465834D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B2898-C9C9-3446-9FBF-093EFF50AC5A}"/>
              </a:ext>
            </a:extLst>
          </p:cNvPr>
          <p:cNvSpPr>
            <a:spLocks noGrp="1"/>
          </p:cNvSpPr>
          <p:nvPr>
            <p:ph type="sldNum" sz="quarter" idx="12"/>
          </p:nvPr>
        </p:nvSpPr>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108167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D851-AC35-074B-9133-17B160311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0E0F04-5D41-2D4B-9874-4F90853B9F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785D-8B5D-2041-B7B4-B50BBB24725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0EB4D9-1DCB-1142-890E-5792F4411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0310F-523B-204B-8C19-2C225031B628}"/>
              </a:ext>
            </a:extLst>
          </p:cNvPr>
          <p:cNvSpPr>
            <a:spLocks noGrp="1"/>
          </p:cNvSpPr>
          <p:nvPr>
            <p:ph type="sldNum" sz="quarter" idx="12"/>
          </p:nvPr>
        </p:nvSpPr>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135319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9F8416-DD0D-FD4D-BBEE-2A2865B841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9F2030-F7DA-3240-BA0D-C6D5D7E8BD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32E2B-7B10-7E4F-9056-D8279AA416E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E5AC60-550D-CA40-AEC8-77074149B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90362-AF52-CA4A-9A9A-F5167E7B118A}"/>
              </a:ext>
            </a:extLst>
          </p:cNvPr>
          <p:cNvSpPr>
            <a:spLocks noGrp="1"/>
          </p:cNvSpPr>
          <p:nvPr>
            <p:ph type="sldNum" sz="quarter" idx="12"/>
          </p:nvPr>
        </p:nvSpPr>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102424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4948" y="0"/>
            <a:ext cx="12201896" cy="6858000"/>
          </a:xfrm>
          <a:prstGeom prst="rect">
            <a:avLst/>
          </a:prstGeom>
        </p:spPr>
      </p:pic>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5079712"/>
            <a:ext cx="9144000" cy="982555"/>
          </a:xfrm>
          <a:prstGeom prst="rect">
            <a:avLst/>
          </a:prstGeom>
        </p:spPr>
        <p:txBody>
          <a:bodyPr lIns="0" tIns="0" rIns="0" bIns="0"/>
          <a:lstStyle>
            <a:lvl1pPr marL="0" indent="0" algn="l">
              <a:lnSpc>
                <a:spcPts val="3000"/>
              </a:lnSpc>
              <a:buNone/>
              <a:defRPr sz="2000" b="1" i="0">
                <a:solidFill>
                  <a:schemeClr val="bg1"/>
                </a:solidFill>
                <a:latin typeface="Georgia Bold"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 • DATE</a:t>
            </a:r>
            <a:br>
              <a:rPr lang="en-US" dirty="0"/>
            </a:br>
            <a:r>
              <a:rPr lang="en-US" dirty="0"/>
              <a:t>Presenter Name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799" y="630585"/>
            <a:ext cx="3874959" cy="654923"/>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4793201"/>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799" y="1872928"/>
            <a:ext cx="6489977" cy="2388676"/>
          </a:xfrm>
          <a:prstGeom prst="rect">
            <a:avLst/>
          </a:prstGeom>
        </p:spPr>
      </p:pic>
    </p:spTree>
    <p:extLst>
      <p:ext uri="{BB962C8B-B14F-4D97-AF65-F5344CB8AC3E}">
        <p14:creationId xmlns:p14="http://schemas.microsoft.com/office/powerpoint/2010/main" val="284380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19" y="268"/>
            <a:ext cx="12218220" cy="6872211"/>
          </a:xfrm>
          <a:prstGeom prst="rect">
            <a:avLst/>
          </a:prstGeom>
        </p:spPr>
      </p:pic>
      <p:cxnSp>
        <p:nvCxnSpPr>
          <p:cNvPr id="8" name="Straight Connector 7"/>
          <p:cNvCxnSpPr/>
          <p:nvPr userDrawn="1"/>
        </p:nvCxnSpPr>
        <p:spPr>
          <a:xfrm>
            <a:off x="2359741" y="4657198"/>
            <a:ext cx="9832259" cy="18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9836" y="1272797"/>
            <a:ext cx="5341648" cy="685081"/>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59741" y="2356161"/>
            <a:ext cx="7463287" cy="2091640"/>
          </a:xfrm>
          <a:prstGeom prst="rect">
            <a:avLst/>
          </a:prstGeom>
        </p:spPr>
      </p:pic>
      <p:sp>
        <p:nvSpPr>
          <p:cNvPr id="9" name="Content Placeholder 3"/>
          <p:cNvSpPr>
            <a:spLocks noGrp="1"/>
          </p:cNvSpPr>
          <p:nvPr>
            <p:ph sz="half" idx="2" hasCustomPrompt="1"/>
          </p:nvPr>
        </p:nvSpPr>
        <p:spPr>
          <a:xfrm>
            <a:off x="2249128" y="4860051"/>
            <a:ext cx="8524568" cy="818549"/>
          </a:xfrm>
          <a:prstGeom prst="rect">
            <a:avLst/>
          </a:prstGeom>
        </p:spPr>
        <p:txBody>
          <a:bodyPr>
            <a:normAutofit/>
          </a:bodyPr>
          <a:lstStyle>
            <a:lvl1pPr marL="0" indent="0">
              <a:lnSpc>
                <a:spcPct val="100000"/>
              </a:lnSpc>
              <a:spcBef>
                <a:spcPts val="0"/>
              </a:spcBef>
              <a:buNone/>
              <a:defRPr sz="1400" b="1" i="0" baseline="0">
                <a:solidFill>
                  <a:schemeClr val="bg1"/>
                </a:solidFill>
                <a:latin typeface="Georgia" charset="0"/>
                <a:ea typeface="Georgia" charset="0"/>
                <a:cs typeface="Georgia" charset="0"/>
              </a:defRPr>
            </a:lvl1pPr>
            <a:lvl2pPr>
              <a:defRPr sz="1800">
                <a:solidFill>
                  <a:srgbClr val="C0C0C0"/>
                </a:solidFill>
                <a:latin typeface="Museo Slab 500" charset="0"/>
                <a:ea typeface="Museo Slab 500" charset="0"/>
                <a:cs typeface="Museo Slab 500" charset="0"/>
              </a:defRPr>
            </a:lvl2pPr>
            <a:lvl3pPr>
              <a:defRPr sz="1800">
                <a:solidFill>
                  <a:srgbClr val="C0C0C0"/>
                </a:solidFill>
                <a:latin typeface="Museo Slab 500" charset="0"/>
                <a:ea typeface="Museo Slab 500" charset="0"/>
                <a:cs typeface="Museo Slab 500" charset="0"/>
              </a:defRPr>
            </a:lvl3pPr>
            <a:lvl4pPr>
              <a:defRPr sz="1800">
                <a:solidFill>
                  <a:srgbClr val="C0C0C0"/>
                </a:solidFill>
                <a:latin typeface="Museo Slab 500" charset="0"/>
                <a:ea typeface="Museo Slab 500" charset="0"/>
                <a:cs typeface="Museo Slab 500" charset="0"/>
              </a:defRPr>
            </a:lvl4pPr>
            <a:lvl5pPr>
              <a:defRPr sz="1800">
                <a:solidFill>
                  <a:srgbClr val="C0C0C0"/>
                </a:solidFill>
                <a:latin typeface="Museo Slab 500" charset="0"/>
                <a:ea typeface="Museo Slab 500" charset="0"/>
                <a:cs typeface="Museo Slab 500" charset="0"/>
              </a:defRPr>
            </a:lvl5pPr>
          </a:lstStyle>
          <a:p>
            <a:pPr lvl="0"/>
            <a:r>
              <a:rPr lang="en-US" dirty="0"/>
              <a:t>SUBTITLE OR NAME OF PRESENTATION</a:t>
            </a:r>
          </a:p>
        </p:txBody>
      </p:sp>
    </p:spTree>
    <p:extLst>
      <p:ext uri="{BB962C8B-B14F-4D97-AF65-F5344CB8AC3E}">
        <p14:creationId xmlns:p14="http://schemas.microsoft.com/office/powerpoint/2010/main" val="353650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BU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19" y="268"/>
            <a:ext cx="12218220" cy="6872211"/>
          </a:xfrm>
          <a:prstGeom prst="rect">
            <a:avLst/>
          </a:prstGeom>
        </p:spPr>
      </p:pic>
      <p:sp>
        <p:nvSpPr>
          <p:cNvPr id="2" name="Title 1"/>
          <p:cNvSpPr>
            <a:spLocks noGrp="1"/>
          </p:cNvSpPr>
          <p:nvPr>
            <p:ph type="title" hasCustomPrompt="1"/>
          </p:nvPr>
        </p:nvSpPr>
        <p:spPr>
          <a:xfrm>
            <a:off x="707783" y="1904962"/>
            <a:ext cx="10515600" cy="3052788"/>
          </a:xfrm>
          <a:prstGeom prst="rect">
            <a:avLst/>
          </a:prstGeom>
        </p:spPr>
        <p:txBody>
          <a:bodyPr anchor="t" anchorCtr="0">
            <a:noAutofit/>
          </a:bodyPr>
          <a:lstStyle>
            <a:lvl1pPr>
              <a:lnSpc>
                <a:spcPct val="70000"/>
              </a:lnSpc>
              <a:defRPr sz="6000" b="1" i="0">
                <a:solidFill>
                  <a:schemeClr val="bg1"/>
                </a:solidFill>
                <a:latin typeface="Verdana" charset="0"/>
                <a:ea typeface="Verdana" charset="0"/>
                <a:cs typeface="Verdana" charset="0"/>
              </a:defRPr>
            </a:lvl1pPr>
          </a:lstStyle>
          <a:p>
            <a:r>
              <a:rPr lang="en-US" dirty="0"/>
              <a:t>CHANGING</a:t>
            </a:r>
            <a:br>
              <a:rPr lang="en-US" dirty="0"/>
            </a:br>
            <a:r>
              <a:rPr lang="en-US" dirty="0"/>
              <a:t>THE</a:t>
            </a:r>
            <a:br>
              <a:rPr lang="en-US" dirty="0"/>
            </a:br>
            <a:r>
              <a:rPr lang="en-US" dirty="0"/>
              <a:t>GREAT,</a:t>
            </a:r>
            <a:br>
              <a:rPr lang="en-US" dirty="0"/>
            </a:br>
            <a:r>
              <a:rPr lang="en-US" dirty="0"/>
              <a:t>BIG</a:t>
            </a:r>
            <a:br>
              <a:rPr lang="en-US" dirty="0"/>
            </a:br>
            <a:r>
              <a:rPr lang="en-US" dirty="0"/>
              <a:t>WORLD</a:t>
            </a:r>
          </a:p>
        </p:txBody>
      </p:sp>
      <p:sp>
        <p:nvSpPr>
          <p:cNvPr id="5" name="Slide Number Placeholder 4"/>
          <p:cNvSpPr>
            <a:spLocks noGrp="1"/>
          </p:cNvSpPr>
          <p:nvPr>
            <p:ph type="sldNum" sz="quarter" idx="12"/>
          </p:nvPr>
        </p:nvSpPr>
        <p:spPr>
          <a:xfrm>
            <a:off x="8702365" y="6429218"/>
            <a:ext cx="2743200" cy="365125"/>
          </a:xfrm>
          <a:prstGeom prst="rect">
            <a:avLst/>
          </a:prstGeom>
        </p:spPr>
        <p:txBody>
          <a:bodyPr/>
          <a:lstStyle>
            <a:lvl1pPr algn="r">
              <a:defRPr sz="1000" b="1" i="0">
                <a:solidFill>
                  <a:schemeClr val="bg1"/>
                </a:solidFill>
                <a:latin typeface="Georgia" charset="0"/>
                <a:ea typeface="Georgia" charset="0"/>
                <a:cs typeface="Georgia" charset="0"/>
              </a:defRPr>
            </a:lvl1pPr>
          </a:lstStyle>
          <a:p>
            <a:fld id="{935F4044-894B-B74C-BA70-A76DFBF02618}"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1" y="6360394"/>
            <a:ext cx="1040967" cy="29204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1" y="197985"/>
            <a:ext cx="2490639" cy="319431"/>
          </a:xfrm>
          <a:prstGeom prst="rect">
            <a:avLst/>
          </a:prstGeom>
        </p:spPr>
      </p:pic>
      <p:cxnSp>
        <p:nvCxnSpPr>
          <p:cNvPr id="12" name="Straight Connector 11"/>
          <p:cNvCxnSpPr/>
          <p:nvPr userDrawn="1"/>
        </p:nvCxnSpPr>
        <p:spPr>
          <a:xfrm>
            <a:off x="838201" y="6241200"/>
            <a:ext cx="1052090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039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BU Center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1820" y="908553"/>
            <a:ext cx="8817283" cy="1131784"/>
          </a:xfrm>
          <a:prstGeom prst="rect">
            <a:avLst/>
          </a:prstGeom>
        </p:spPr>
        <p:txBody>
          <a:bodyPr anchor="t" anchorCtr="0">
            <a:normAutofit/>
          </a:bodyPr>
          <a:lstStyle>
            <a:lvl1pPr>
              <a:lnSpc>
                <a:spcPct val="80000"/>
              </a:lnSpc>
              <a:defRPr sz="3000" b="1" i="0" baseline="0">
                <a:solidFill>
                  <a:schemeClr val="tx1"/>
                </a:solidFill>
                <a:latin typeface="Verdana" charset="0"/>
                <a:ea typeface="Verdana" charset="0"/>
                <a:cs typeface="Verdana" charset="0"/>
              </a:defRPr>
            </a:lvl1pPr>
          </a:lstStyle>
          <a:p>
            <a:r>
              <a:rPr lang="en-US" dirty="0"/>
              <a:t>Examining A Single</a:t>
            </a:r>
            <a:br>
              <a:rPr lang="en-US" dirty="0"/>
            </a:br>
            <a:r>
              <a:rPr lang="en-US" dirty="0"/>
              <a:t>Molecule</a:t>
            </a:r>
          </a:p>
        </p:txBody>
      </p:sp>
      <p:sp>
        <p:nvSpPr>
          <p:cNvPr id="3" name="Text Placeholder 2"/>
          <p:cNvSpPr>
            <a:spLocks noGrp="1"/>
          </p:cNvSpPr>
          <p:nvPr>
            <p:ph type="body" idx="1" hasCustomPrompt="1"/>
          </p:nvPr>
        </p:nvSpPr>
        <p:spPr>
          <a:xfrm>
            <a:off x="1651820" y="2141908"/>
            <a:ext cx="8817283" cy="3633116"/>
          </a:xfrm>
          <a:prstGeom prst="rect">
            <a:avLst/>
          </a:prstGeom>
        </p:spPr>
        <p:txBody>
          <a:bodyPr>
            <a:normAutofit/>
          </a:bodyPr>
          <a:lstStyle>
            <a:lvl1pPr marL="0" indent="0">
              <a:lnSpc>
                <a:spcPct val="100000"/>
              </a:lnSpc>
              <a:spcBef>
                <a:spcPts val="0"/>
              </a:spcBef>
              <a:buNone/>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a:t>
            </a:r>
            <a:r>
              <a:rPr lang="en-US" dirty="0"/>
              <a:t> </a:t>
            </a:r>
            <a:r>
              <a:rPr lang="en-US" dirty="0" err="1"/>
              <a:t>Bereptatur</a:t>
            </a:r>
            <a:r>
              <a:rPr lang="en-US" dirty="0"/>
              <a:t> re </a:t>
            </a:r>
            <a:r>
              <a:rPr lang="en-US" dirty="0" err="1"/>
              <a:t>sinctorio</a:t>
            </a:r>
            <a:endParaRPr lang="en-US" dirty="0"/>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is </a:t>
            </a:r>
            <a:r>
              <a:rPr lang="en-US" dirty="0" err="1"/>
              <a:t>sitis</a:t>
            </a:r>
            <a:r>
              <a:rPr lang="en-US" dirty="0"/>
              <a:t> </a:t>
            </a:r>
            <a:r>
              <a:rPr lang="en-US" dirty="0" err="1"/>
              <a:t>mosanim</a:t>
            </a:r>
            <a:r>
              <a:rPr lang="en-US" dirty="0"/>
              <a:t> </a:t>
            </a:r>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a:t>
            </a:r>
            <a:r>
              <a:rPr lang="en-US" dirty="0"/>
              <a:t> se </a:t>
            </a:r>
            <a:r>
              <a:rPr lang="en-US" dirty="0" err="1"/>
              <a:t>eosaerum</a:t>
            </a:r>
            <a:r>
              <a:rPr lang="en-US" dirty="0"/>
              <a:t> qui </a:t>
            </a:r>
            <a:r>
              <a:rPr lang="en-US" dirty="0" err="1"/>
              <a:t>offictius</a:t>
            </a:r>
            <a:r>
              <a:rPr lang="en-US" dirty="0"/>
              <a:t> </a:t>
            </a:r>
            <a:r>
              <a:rPr lang="en-US" dirty="0" err="1"/>
              <a:t>nobit</a:t>
            </a:r>
            <a:r>
              <a:rPr lang="en-US" dirty="0"/>
              <a:t> </a:t>
            </a:r>
            <a:r>
              <a:rPr lang="en-US" dirty="0" err="1"/>
              <a:t>alique</a:t>
            </a:r>
            <a:r>
              <a:rPr lang="en-US" dirty="0"/>
              <a:t> non </a:t>
            </a:r>
            <a:r>
              <a:rPr lang="en-US" dirty="0" err="1"/>
              <a:t>nonsenis</a:t>
            </a:r>
            <a:r>
              <a:rPr lang="en-US" dirty="0"/>
              <a:t> rem </a:t>
            </a:r>
            <a:r>
              <a:rPr lang="en-US" dirty="0" err="1"/>
              <a:t>saecus</a:t>
            </a:r>
            <a:r>
              <a:rPr lang="en-US" dirty="0"/>
              <a:t>.</a:t>
            </a:r>
          </a:p>
          <a:p>
            <a:pPr lvl="0"/>
            <a:endParaRPr lang="en-US" dirty="0"/>
          </a:p>
          <a:p>
            <a:pPr lvl="0"/>
            <a:r>
              <a:rPr lang="en-US" dirty="0" err="1"/>
              <a:t>Fugiam</a:t>
            </a:r>
            <a:r>
              <a:rPr lang="en-US" dirty="0"/>
              <a:t>, </a:t>
            </a:r>
            <a:r>
              <a:rPr lang="en-US" dirty="0" err="1"/>
              <a:t>ut</a:t>
            </a:r>
            <a:r>
              <a:rPr lang="en-US" dirty="0"/>
              <a:t> </a:t>
            </a:r>
            <a:r>
              <a:rPr lang="en-US" dirty="0" err="1"/>
              <a:t>apellorum</a:t>
            </a:r>
            <a:r>
              <a:rPr lang="en-US" dirty="0"/>
              <a:t> re </a:t>
            </a:r>
            <a:r>
              <a:rPr lang="en-US" dirty="0" err="1"/>
              <a:t>occatet</a:t>
            </a:r>
            <a:r>
              <a:rPr lang="en-US" dirty="0"/>
              <a:t> </a:t>
            </a:r>
            <a:r>
              <a:rPr lang="en-US" dirty="0" err="1"/>
              <a:t>evento</a:t>
            </a:r>
            <a:r>
              <a:rPr lang="en-US" dirty="0"/>
              <a:t> </a:t>
            </a:r>
            <a:r>
              <a:rPr lang="en-US" dirty="0" err="1"/>
              <a:t>consequas</a:t>
            </a:r>
            <a:r>
              <a:rPr lang="en-US" dirty="0"/>
              <a:t> nit </a:t>
            </a:r>
            <a:r>
              <a:rPr lang="en-US" dirty="0" err="1"/>
              <a:t>eatur</a:t>
            </a:r>
            <a:r>
              <a:rPr lang="en-US" dirty="0"/>
              <a:t>? Bea </a:t>
            </a:r>
            <a:r>
              <a:rPr lang="en-US" dirty="0" err="1"/>
              <a:t>dolorpo</a:t>
            </a:r>
            <a:r>
              <a:rPr lang="en-US" dirty="0"/>
              <a:t> </a:t>
            </a:r>
            <a:r>
              <a:rPr lang="en-US" dirty="0" err="1"/>
              <a:t>rrorrum</a:t>
            </a:r>
            <a:r>
              <a:rPr lang="en-US" dirty="0"/>
              <a:t> </a:t>
            </a:r>
            <a:r>
              <a:rPr lang="en-US" dirty="0" err="1"/>
              <a:t>fuga</a:t>
            </a:r>
            <a:r>
              <a:rPr lang="en-US" dirty="0"/>
              <a:t>. </a:t>
            </a:r>
            <a:r>
              <a:rPr lang="en-US" dirty="0" err="1"/>
              <a:t>Pictam</a:t>
            </a:r>
            <a:r>
              <a:rPr lang="en-US" dirty="0"/>
              <a:t> </a:t>
            </a:r>
            <a:r>
              <a:rPr lang="en-US" dirty="0" err="1"/>
              <a:t>ent</a:t>
            </a:r>
            <a:r>
              <a:rPr lang="en-US" dirty="0"/>
              <a:t> </a:t>
            </a:r>
            <a:r>
              <a:rPr lang="en-US" dirty="0" err="1"/>
              <a:t>anis</a:t>
            </a:r>
            <a:r>
              <a:rPr lang="en-US" dirty="0"/>
              <a:t> </a:t>
            </a:r>
            <a:r>
              <a:rPr lang="en-US" dirty="0" err="1"/>
              <a:t>dolutem</a:t>
            </a:r>
            <a:r>
              <a:rPr lang="en-US" dirty="0"/>
              <a:t> </a:t>
            </a:r>
            <a:r>
              <a:rPr lang="en-US" dirty="0" err="1"/>
              <a:t>audis</a:t>
            </a:r>
            <a:r>
              <a:rPr lang="en-US" dirty="0"/>
              <a:t> </a:t>
            </a:r>
            <a:r>
              <a:rPr lang="en-US" dirty="0" err="1"/>
              <a:t>doluptas</a:t>
            </a:r>
            <a:r>
              <a:rPr lang="en-US" dirty="0"/>
              <a:t> quo </a:t>
            </a:r>
            <a:r>
              <a:rPr lang="en-US" dirty="0" err="1"/>
              <a:t>cusdam</a:t>
            </a:r>
            <a:r>
              <a:rPr lang="en-US" dirty="0"/>
              <a:t> </a:t>
            </a:r>
            <a:r>
              <a:rPr lang="en-US" dirty="0" err="1"/>
              <a:t>arcit</a:t>
            </a:r>
            <a:r>
              <a:rPr lang="en-US" dirty="0"/>
              <a:t> </a:t>
            </a:r>
            <a:r>
              <a:rPr lang="en-US" dirty="0" err="1"/>
              <a:t>pos</a:t>
            </a:r>
            <a:r>
              <a:rPr lang="en-US" dirty="0"/>
              <a:t> </a:t>
            </a:r>
            <a:r>
              <a:rPr lang="en-US" dirty="0" err="1"/>
              <a:t>alibusam</a:t>
            </a:r>
            <a:r>
              <a:rPr lang="en-US" dirty="0"/>
              <a:t> as </a:t>
            </a:r>
            <a:r>
              <a:rPr lang="en-US" dirty="0" err="1"/>
              <a:t>estiunt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ultricies</a:t>
            </a:r>
            <a:r>
              <a:rPr lang="en-US" dirty="0"/>
              <a:t> </a:t>
            </a:r>
            <a:r>
              <a:rPr lang="en-US" dirty="0" err="1"/>
              <a:t>nec</a:t>
            </a:r>
            <a:r>
              <a:rPr lang="en-US" dirty="0"/>
              <a:t> </a:t>
            </a:r>
            <a:r>
              <a:rPr lang="en-US" dirty="0" err="1"/>
              <a:t>orci</a:t>
            </a:r>
            <a:r>
              <a:rPr lang="en-US" dirty="0"/>
              <a:t> et </a:t>
            </a:r>
            <a:r>
              <a:rPr lang="en-US" dirty="0" err="1"/>
              <a:t>facilisis</a:t>
            </a:r>
            <a:r>
              <a:rPr lang="en-US" dirty="0"/>
              <a:t>. </a:t>
            </a:r>
            <a:r>
              <a:rPr lang="en-US" dirty="0" err="1"/>
              <a:t>Aenean</a:t>
            </a:r>
            <a:r>
              <a:rPr lang="en-US" dirty="0"/>
              <a:t> porta </a:t>
            </a:r>
            <a:r>
              <a:rPr lang="en-US" dirty="0" err="1"/>
              <a:t>orci</a:t>
            </a:r>
            <a:r>
              <a:rPr lang="en-US" dirty="0"/>
              <a:t> magna, at </a:t>
            </a:r>
            <a:r>
              <a:rPr lang="en-US" dirty="0" err="1"/>
              <a:t>varius</a:t>
            </a:r>
            <a:r>
              <a:rPr lang="en-US" dirty="0"/>
              <a:t> dolor </a:t>
            </a:r>
            <a:r>
              <a:rPr lang="en-US" dirty="0" err="1"/>
              <a:t>viverra</a:t>
            </a:r>
            <a:r>
              <a:rPr lang="en-US" dirty="0"/>
              <a:t> id. </a:t>
            </a:r>
            <a:r>
              <a:rPr lang="en-US" dirty="0" err="1"/>
              <a:t>Vestibulum</a:t>
            </a:r>
            <a:r>
              <a:rPr lang="en-US" dirty="0"/>
              <a:t> ac semper </a:t>
            </a:r>
            <a:r>
              <a:rPr lang="en-US" dirty="0" err="1"/>
              <a:t>tortor</a:t>
            </a:r>
            <a:r>
              <a:rPr lang="en-US" dirty="0"/>
              <a:t>. </a:t>
            </a:r>
            <a:r>
              <a:rPr lang="en-US" dirty="0" err="1"/>
              <a:t>Morbi</a:t>
            </a:r>
            <a:r>
              <a:rPr lang="en-US" dirty="0"/>
              <a:t> </a:t>
            </a:r>
            <a:r>
              <a:rPr lang="en-US" dirty="0" err="1"/>
              <a:t>euismod</a:t>
            </a:r>
            <a:r>
              <a:rPr lang="en-US" dirty="0"/>
              <a:t> </a:t>
            </a:r>
            <a:r>
              <a:rPr lang="en-US" dirty="0" err="1"/>
              <a:t>est</a:t>
            </a:r>
            <a:r>
              <a:rPr lang="en-US" dirty="0"/>
              <a:t> nisi, </a:t>
            </a:r>
            <a:r>
              <a:rPr lang="en-US" dirty="0" err="1"/>
              <a:t>ut</a:t>
            </a:r>
            <a:r>
              <a:rPr lang="en-US" dirty="0"/>
              <a:t> </a:t>
            </a:r>
            <a:r>
              <a:rPr lang="en-US" dirty="0" err="1"/>
              <a:t>feugiat</a:t>
            </a:r>
            <a:r>
              <a:rPr lang="en-US" dirty="0"/>
              <a:t> </a:t>
            </a:r>
            <a:r>
              <a:rPr lang="en-US" dirty="0" err="1"/>
              <a:t>nulla</a:t>
            </a:r>
            <a:r>
              <a:rPr lang="en-US" dirty="0"/>
              <a:t> </a:t>
            </a:r>
            <a:r>
              <a:rPr lang="en-US" dirty="0" err="1"/>
              <a:t>vulputate</a:t>
            </a:r>
            <a:r>
              <a:rPr lang="en-US" dirty="0"/>
              <a:t> in. Nam </a:t>
            </a:r>
            <a:r>
              <a:rPr lang="en-US" dirty="0" err="1"/>
              <a:t>ut</a:t>
            </a:r>
            <a:r>
              <a:rPr lang="en-US" dirty="0"/>
              <a:t> </a:t>
            </a:r>
            <a:r>
              <a:rPr lang="en-US" dirty="0" err="1"/>
              <a:t>elit</a:t>
            </a:r>
            <a:r>
              <a:rPr lang="en-US" dirty="0"/>
              <a:t> ac </a:t>
            </a:r>
            <a:r>
              <a:rPr lang="en-US" dirty="0" err="1"/>
              <a:t>lorem</a:t>
            </a:r>
            <a:r>
              <a:rPr lang="en-US" dirty="0"/>
              <a:t> </a:t>
            </a:r>
            <a:r>
              <a:rPr lang="en-US" dirty="0" err="1"/>
              <a:t>vestibulum</a:t>
            </a:r>
            <a:r>
              <a:rPr lang="en-US" dirty="0"/>
              <a:t> </a:t>
            </a:r>
            <a:r>
              <a:rPr lang="en-US" dirty="0" err="1"/>
              <a:t>rutrum</a:t>
            </a:r>
            <a:r>
              <a:rPr lang="en-US" dirty="0"/>
              <a:t>. </a:t>
            </a:r>
            <a:r>
              <a:rPr lang="en-US" dirty="0" err="1"/>
              <a:t>Proin</a:t>
            </a:r>
            <a:r>
              <a:rPr lang="en-US" dirty="0"/>
              <a:t> sit </a:t>
            </a:r>
            <a:r>
              <a:rPr lang="en-US" dirty="0" err="1"/>
              <a:t>amet</a:t>
            </a:r>
            <a:r>
              <a:rPr lang="en-US" dirty="0"/>
              <a:t> </a:t>
            </a:r>
            <a:r>
              <a:rPr lang="en-US" dirty="0" err="1"/>
              <a:t>ipsum</a:t>
            </a:r>
            <a:r>
              <a:rPr lang="en-US" dirty="0"/>
              <a:t> </a:t>
            </a:r>
            <a:r>
              <a:rPr lang="en-US" dirty="0" err="1"/>
              <a:t>ut</a:t>
            </a:r>
            <a:r>
              <a:rPr lang="en-US" dirty="0"/>
              <a:t> quam </a:t>
            </a:r>
            <a:r>
              <a:rPr lang="en-US" dirty="0" err="1"/>
              <a:t>ultricies</a:t>
            </a:r>
            <a:r>
              <a:rPr lang="en-US" dirty="0"/>
              <a:t> </a:t>
            </a:r>
            <a:r>
              <a:rPr lang="en-US" dirty="0" err="1"/>
              <a:t>venenatis</a:t>
            </a:r>
            <a:r>
              <a:rPr lang="en-US" dirty="0"/>
              <a:t>. </a:t>
            </a:r>
            <a:r>
              <a:rPr lang="en-US" dirty="0" err="1"/>
              <a:t>Quisque</a:t>
            </a:r>
            <a:r>
              <a:rPr lang="en-US" dirty="0"/>
              <a:t> et </a:t>
            </a:r>
            <a:r>
              <a:rPr lang="en-US" dirty="0" err="1"/>
              <a:t>lectus</a:t>
            </a:r>
            <a:r>
              <a:rPr lang="en-US" dirty="0"/>
              <a:t> </a:t>
            </a:r>
            <a:r>
              <a:rPr lang="en-US" dirty="0" err="1"/>
              <a:t>hendrerit</a:t>
            </a:r>
            <a:r>
              <a:rPr lang="en-US" dirty="0"/>
              <a:t> </a:t>
            </a:r>
            <a:r>
              <a:rPr lang="en-US" dirty="0" err="1"/>
              <a:t>leo</a:t>
            </a:r>
            <a:r>
              <a:rPr lang="en-US" dirty="0"/>
              <a:t> </a:t>
            </a:r>
            <a:r>
              <a:rPr lang="en-US" dirty="0" err="1"/>
              <a:t>ultrices</a:t>
            </a:r>
            <a:r>
              <a:rPr lang="en-US" dirty="0"/>
              <a:t> </a:t>
            </a:r>
            <a:r>
              <a:rPr lang="en-US" dirty="0" err="1"/>
              <a:t>tristique</a:t>
            </a:r>
            <a:r>
              <a:rPr lang="en-US" dirty="0"/>
              <a:t>. Nam at </a:t>
            </a:r>
            <a:r>
              <a:rPr lang="en-US" dirty="0" err="1"/>
              <a:t>sem</a:t>
            </a:r>
            <a:r>
              <a:rPr lang="en-US" dirty="0"/>
              <a:t> </a:t>
            </a:r>
            <a:r>
              <a:rPr lang="en-US" dirty="0" err="1"/>
              <a:t>tincidunt</a:t>
            </a:r>
            <a:r>
              <a:rPr lang="en-US" dirty="0"/>
              <a:t>, </a:t>
            </a:r>
            <a:r>
              <a:rPr lang="en-US" dirty="0" err="1"/>
              <a:t>malesuada</a:t>
            </a:r>
            <a:r>
              <a:rPr lang="en-US" dirty="0"/>
              <a:t> </a:t>
            </a:r>
            <a:r>
              <a:rPr lang="en-US" dirty="0" err="1"/>
              <a:t>enim</a:t>
            </a:r>
            <a:r>
              <a:rPr lang="en-US" dirty="0"/>
              <a:t> ac, </a:t>
            </a:r>
            <a:r>
              <a:rPr lang="en-US" dirty="0" err="1"/>
              <a:t>iaculis</a:t>
            </a:r>
            <a:r>
              <a:rPr lang="en-US" dirty="0"/>
              <a:t> </a:t>
            </a:r>
            <a:r>
              <a:rPr lang="en-US" dirty="0" err="1"/>
              <a:t>neque</a:t>
            </a:r>
            <a:r>
              <a:rPr lang="en-US" dirty="0"/>
              <a:t>. </a:t>
            </a:r>
            <a:r>
              <a:rPr lang="en-US" dirty="0" err="1"/>
              <a:t>Curabitur</a:t>
            </a:r>
            <a:r>
              <a:rPr lang="en-US" dirty="0"/>
              <a:t> </a:t>
            </a:r>
            <a:r>
              <a:rPr lang="en-US" dirty="0" err="1"/>
              <a:t>elementum</a:t>
            </a:r>
            <a:r>
              <a:rPr lang="en-US" dirty="0"/>
              <a:t> </a:t>
            </a:r>
            <a:r>
              <a:rPr lang="en-US" dirty="0" err="1"/>
              <a:t>lobortis</a:t>
            </a:r>
            <a:r>
              <a:rPr lang="en-US" dirty="0"/>
              <a:t> </a:t>
            </a:r>
            <a:r>
              <a:rPr lang="en-US" dirty="0" err="1"/>
              <a:t>suscipit</a:t>
            </a:r>
            <a:r>
              <a:rPr lang="en-US" dirty="0"/>
              <a:t>. </a:t>
            </a:r>
            <a:r>
              <a:rPr lang="en-US" dirty="0" err="1"/>
              <a:t>Nullam</a:t>
            </a:r>
            <a:r>
              <a:rPr lang="en-US" dirty="0"/>
              <a:t> in </a:t>
            </a:r>
            <a:r>
              <a:rPr lang="en-US" dirty="0" err="1"/>
              <a:t>ornare</a:t>
            </a:r>
            <a:r>
              <a:rPr lang="en-US" dirty="0"/>
              <a:t> </a:t>
            </a:r>
            <a:r>
              <a:rPr lang="en-US" dirty="0" err="1"/>
              <a:t>sapien</a:t>
            </a:r>
            <a:r>
              <a:rPr lang="en-US" dirty="0"/>
              <a:t>. </a:t>
            </a:r>
            <a:r>
              <a:rPr lang="en-US" dirty="0" err="1"/>
              <a:t>Suspendisse</a:t>
            </a:r>
            <a:r>
              <a:rPr lang="en-US" dirty="0"/>
              <a:t> sit </a:t>
            </a:r>
            <a:r>
              <a:rPr lang="en-US" dirty="0" err="1"/>
              <a:t>amet</a:t>
            </a:r>
            <a:r>
              <a:rPr lang="en-US" dirty="0"/>
              <a:t> </a:t>
            </a:r>
            <a:r>
              <a:rPr lang="en-US" dirty="0" err="1"/>
              <a:t>urna</a:t>
            </a:r>
            <a:r>
              <a:rPr lang="en-US" dirty="0"/>
              <a:t> </a:t>
            </a:r>
            <a:r>
              <a:rPr lang="en-US" dirty="0" err="1"/>
              <a:t>interdum</a:t>
            </a:r>
            <a:r>
              <a:rPr lang="en-US" dirty="0"/>
              <a:t>, </a:t>
            </a:r>
            <a:r>
              <a:rPr lang="en-US" dirty="0" err="1"/>
              <a:t>mattis</a:t>
            </a:r>
            <a:r>
              <a:rPr lang="en-US" dirty="0"/>
              <a:t> </a:t>
            </a:r>
            <a:r>
              <a:rPr lang="en-US" dirty="0" err="1"/>
              <a:t>tortor</a:t>
            </a:r>
            <a:r>
              <a:rPr lang="en-US" dirty="0"/>
              <a:t> vitae, </a:t>
            </a:r>
            <a:r>
              <a:rPr lang="en-US" dirty="0" err="1"/>
              <a:t>varius</a:t>
            </a:r>
            <a:r>
              <a:rPr lang="en-US" dirty="0"/>
              <a:t> ante. </a:t>
            </a:r>
          </a:p>
          <a:p>
            <a:pPr lvl="0"/>
            <a:endParaRPr lang="en-US" dirty="0"/>
          </a:p>
          <a:p>
            <a:pPr lvl="0"/>
            <a:r>
              <a:rPr lang="en-US" dirty="0" err="1"/>
              <a:t>Quisque</a:t>
            </a:r>
            <a:r>
              <a:rPr lang="en-US" dirty="0"/>
              <a:t> </a:t>
            </a:r>
            <a:r>
              <a:rPr lang="en-US" dirty="0" err="1"/>
              <a:t>fermentum</a:t>
            </a:r>
            <a:r>
              <a:rPr lang="en-US" dirty="0"/>
              <a:t>, </a:t>
            </a:r>
            <a:r>
              <a:rPr lang="en-US" dirty="0" err="1"/>
              <a:t>erat</a:t>
            </a:r>
            <a:r>
              <a:rPr lang="en-US" dirty="0"/>
              <a:t> </a:t>
            </a:r>
            <a:r>
              <a:rPr lang="en-US" dirty="0" err="1"/>
              <a:t>eu</a:t>
            </a:r>
            <a:r>
              <a:rPr lang="en-US" dirty="0"/>
              <a:t> </a:t>
            </a:r>
            <a:r>
              <a:rPr lang="en-US" dirty="0" err="1"/>
              <a:t>efficitur</a:t>
            </a:r>
            <a:r>
              <a:rPr lang="en-US" dirty="0"/>
              <a:t> </a:t>
            </a:r>
            <a:r>
              <a:rPr lang="en-US" dirty="0" err="1"/>
              <a:t>tincidunt</a:t>
            </a:r>
            <a:r>
              <a:rPr lang="en-US" dirty="0"/>
              <a:t>, </a:t>
            </a:r>
            <a:r>
              <a:rPr lang="en-US" dirty="0" err="1"/>
              <a:t>felis</a:t>
            </a:r>
            <a:r>
              <a:rPr lang="en-US" dirty="0"/>
              <a:t> </a:t>
            </a:r>
            <a:r>
              <a:rPr lang="en-US" dirty="0" err="1"/>
              <a:t>erat</a:t>
            </a:r>
            <a:r>
              <a:rPr lang="en-US" dirty="0"/>
              <a:t> </a:t>
            </a:r>
            <a:r>
              <a:rPr lang="en-US" dirty="0" err="1"/>
              <a:t>suscipit</a:t>
            </a:r>
            <a:r>
              <a:rPr lang="en-US" dirty="0"/>
              <a:t> </a:t>
            </a:r>
            <a:r>
              <a:rPr lang="en-US" dirty="0" err="1"/>
              <a:t>arcu</a:t>
            </a:r>
            <a:r>
              <a:rPr lang="en-US" dirty="0"/>
              <a:t>, non </a:t>
            </a:r>
            <a:r>
              <a:rPr lang="en-US" dirty="0" err="1"/>
              <a:t>finibus</a:t>
            </a:r>
            <a:r>
              <a:rPr lang="en-US" dirty="0"/>
              <a:t> </a:t>
            </a:r>
            <a:r>
              <a:rPr lang="en-US" dirty="0" err="1"/>
              <a:t>justo</a:t>
            </a:r>
            <a:r>
              <a:rPr lang="en-US" dirty="0"/>
              <a:t> </a:t>
            </a:r>
            <a:r>
              <a:rPr lang="en-US" dirty="0" err="1"/>
              <a:t>elit</a:t>
            </a:r>
            <a:r>
              <a:rPr lang="en-US" dirty="0"/>
              <a:t> at quam. Nam </a:t>
            </a:r>
            <a:r>
              <a:rPr lang="en-US" dirty="0" err="1"/>
              <a:t>vulputate</a:t>
            </a:r>
            <a:r>
              <a:rPr lang="en-US" dirty="0"/>
              <a:t> ante </a:t>
            </a:r>
            <a:r>
              <a:rPr lang="en-US" dirty="0" err="1"/>
              <a:t>eu</a:t>
            </a:r>
            <a:r>
              <a:rPr lang="en-US" dirty="0"/>
              <a:t> dui </a:t>
            </a:r>
            <a:r>
              <a:rPr lang="en-US" dirty="0" err="1"/>
              <a:t>accumsan</a:t>
            </a:r>
            <a:r>
              <a:rPr lang="en-US" dirty="0"/>
              <a:t>, et </a:t>
            </a:r>
            <a:r>
              <a:rPr lang="en-US" dirty="0" err="1"/>
              <a:t>molestie</a:t>
            </a:r>
            <a:r>
              <a:rPr lang="en-US" dirty="0"/>
              <a:t> </a:t>
            </a:r>
            <a:r>
              <a:rPr lang="en-US" dirty="0" err="1"/>
              <a:t>mauris</a:t>
            </a:r>
            <a:r>
              <a:rPr lang="en-US" dirty="0"/>
              <a:t> </a:t>
            </a:r>
            <a:r>
              <a:rPr lang="en-US" dirty="0" err="1"/>
              <a:t>tincidunt</a:t>
            </a:r>
            <a:r>
              <a:rPr lang="en-US" dirty="0"/>
              <a:t>. </a:t>
            </a:r>
            <a:r>
              <a:rPr lang="en-US" dirty="0" err="1"/>
              <a:t>Donec</a:t>
            </a:r>
            <a:r>
              <a:rPr lang="en-US" dirty="0"/>
              <a:t> </a:t>
            </a:r>
            <a:r>
              <a:rPr lang="en-US" dirty="0" err="1"/>
              <a:t>volutpat</a:t>
            </a:r>
            <a:r>
              <a:rPr lang="en-US" dirty="0"/>
              <a:t> </a:t>
            </a:r>
            <a:r>
              <a:rPr lang="en-US" dirty="0" err="1"/>
              <a:t>ut</a:t>
            </a:r>
            <a:r>
              <a:rPr lang="en-US" dirty="0"/>
              <a:t> ex </a:t>
            </a:r>
            <a:r>
              <a:rPr lang="en-US" dirty="0" err="1"/>
              <a:t>eu</a:t>
            </a:r>
            <a:r>
              <a:rPr lang="en-US" dirty="0"/>
              <a:t> </a:t>
            </a:r>
            <a:r>
              <a:rPr lang="en-US" dirty="0" err="1"/>
              <a:t>ultricies</a:t>
            </a:r>
            <a:r>
              <a:rPr lang="en-US" dirty="0"/>
              <a:t>. </a:t>
            </a:r>
            <a:r>
              <a:rPr lang="en-US" dirty="0" err="1"/>
              <a:t>Quisque</a:t>
            </a:r>
            <a:r>
              <a:rPr lang="en-US" dirty="0"/>
              <a:t> </a:t>
            </a:r>
            <a:r>
              <a:rPr lang="en-US" dirty="0" err="1"/>
              <a:t>mattis</a:t>
            </a:r>
            <a:r>
              <a:rPr lang="en-US" dirty="0"/>
              <a:t> quam et </a:t>
            </a:r>
            <a:r>
              <a:rPr lang="en-US" dirty="0" err="1"/>
              <a:t>lectus</a:t>
            </a:r>
            <a:r>
              <a:rPr lang="en-US" dirty="0"/>
              <a:t> </a:t>
            </a:r>
            <a:r>
              <a:rPr lang="en-US" dirty="0" err="1"/>
              <a:t>lobortis</a:t>
            </a:r>
            <a:r>
              <a:rPr lang="en-US" dirty="0"/>
              <a:t> </a:t>
            </a:r>
            <a:r>
              <a:rPr lang="en-US" dirty="0" err="1"/>
              <a:t>consectetur</a:t>
            </a:r>
            <a:r>
              <a:rPr lang="en-US" dirty="0"/>
              <a:t>. </a:t>
            </a:r>
            <a:r>
              <a:rPr lang="en-US" dirty="0" err="1"/>
              <a:t>Suspendisse</a:t>
            </a:r>
            <a:r>
              <a:rPr lang="en-US" dirty="0"/>
              <a:t> </a:t>
            </a:r>
            <a:r>
              <a:rPr lang="en-US" dirty="0" err="1"/>
              <a:t>potenti</a:t>
            </a:r>
            <a:r>
              <a:rPr lang="en-US" dirty="0"/>
              <a:t>.</a:t>
            </a:r>
          </a:p>
        </p:txBody>
      </p:sp>
      <p:sp>
        <p:nvSpPr>
          <p:cNvPr id="6" name="Slide Number Placeholder 5"/>
          <p:cNvSpPr>
            <a:spLocks noGrp="1"/>
          </p:cNvSpPr>
          <p:nvPr>
            <p:ph type="sldNum" sz="quarter" idx="12"/>
          </p:nvPr>
        </p:nvSpPr>
        <p:spPr>
          <a:xfrm>
            <a:off x="8709712" y="6425176"/>
            <a:ext cx="27432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Tree>
    <p:extLst>
      <p:ext uri="{BB962C8B-B14F-4D97-AF65-F5344CB8AC3E}">
        <p14:creationId xmlns:p14="http://schemas.microsoft.com/office/powerpoint/2010/main" val="3116023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BU Centered Text-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4021" y="908553"/>
            <a:ext cx="8817283" cy="1134234"/>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endParaRPr lang="en-US" dirty="0"/>
          </a:p>
        </p:txBody>
      </p:sp>
      <p:sp>
        <p:nvSpPr>
          <p:cNvPr id="15" name="Slide Number Placeholder 5"/>
          <p:cNvSpPr>
            <a:spLocks noGrp="1"/>
          </p:cNvSpPr>
          <p:nvPr>
            <p:ph type="sldNum" sz="quarter" idx="12"/>
          </p:nvPr>
        </p:nvSpPr>
        <p:spPr>
          <a:xfrm>
            <a:off x="8709712" y="6425176"/>
            <a:ext cx="27432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2" name="Text Placeholder 2"/>
          <p:cNvSpPr>
            <a:spLocks noGrp="1"/>
          </p:cNvSpPr>
          <p:nvPr>
            <p:ph type="body" idx="1" hasCustomPrompt="1"/>
          </p:nvPr>
        </p:nvSpPr>
        <p:spPr>
          <a:xfrm>
            <a:off x="1644021" y="2141907"/>
            <a:ext cx="4289104" cy="3633116"/>
          </a:xfrm>
          <a:prstGeom prst="rect">
            <a:avLst/>
          </a:prstGeom>
        </p:spPr>
        <p:txBody>
          <a:bodyPr>
            <a:normAutofit/>
          </a:bodyPr>
          <a:lstStyle>
            <a:lvl1pPr marL="0" indent="0">
              <a:lnSpc>
                <a:spcPct val="100000"/>
              </a:lnSpc>
              <a:spcBef>
                <a:spcPts val="0"/>
              </a:spcBef>
              <a:buNone/>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endParaRPr lang="en-US" dirty="0"/>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laoreet</a:t>
            </a:r>
            <a:r>
              <a:rPr lang="en-US" dirty="0"/>
              <a:t> </a:t>
            </a:r>
            <a:r>
              <a:rPr lang="en-US" dirty="0" err="1"/>
              <a:t>vel</a:t>
            </a:r>
            <a:r>
              <a:rPr lang="en-US" dirty="0"/>
              <a:t>, porta </a:t>
            </a:r>
            <a:r>
              <a:rPr lang="en-US" dirty="0" err="1"/>
              <a:t>eget</a:t>
            </a:r>
            <a:r>
              <a:rPr lang="en-US" dirty="0"/>
              <a:t> ipsum. </a:t>
            </a:r>
          </a:p>
          <a:p>
            <a:pPr lvl="0"/>
            <a:endParaRPr lang="en-US" dirty="0"/>
          </a:p>
          <a:p>
            <a:pPr lvl="0"/>
            <a:r>
              <a:rPr lang="en-US" dirty="0" err="1"/>
              <a:t>Curabitur</a:t>
            </a:r>
            <a:r>
              <a:rPr lang="en-US" dirty="0"/>
              <a:t> ac </a:t>
            </a:r>
            <a:r>
              <a:rPr lang="en-US" dirty="0" err="1"/>
              <a:t>porttitor</a:t>
            </a:r>
            <a:r>
              <a:rPr lang="en-US" dirty="0"/>
              <a:t> dolor, a </a:t>
            </a:r>
            <a:r>
              <a:rPr lang="en-US" dirty="0" err="1"/>
              <a:t>euismod</a:t>
            </a:r>
            <a:r>
              <a:rPr lang="en-US" dirty="0"/>
              <a:t> ante. </a:t>
            </a:r>
            <a:r>
              <a:rPr lang="en-US" dirty="0" err="1"/>
              <a:t>Pellentesque</a:t>
            </a:r>
            <a:r>
              <a:rPr lang="en-US" dirty="0"/>
              <a:t> </a:t>
            </a:r>
            <a:r>
              <a:rPr lang="en-US" dirty="0" err="1"/>
              <a:t>iaculis</a:t>
            </a:r>
            <a:r>
              <a:rPr lang="en-US" dirty="0"/>
              <a:t> </a:t>
            </a:r>
            <a:r>
              <a:rPr lang="en-US" dirty="0" err="1"/>
              <a:t>consectetur</a:t>
            </a:r>
            <a:r>
              <a:rPr lang="en-US" dirty="0"/>
              <a:t> </a:t>
            </a:r>
            <a:r>
              <a:rPr lang="en-US" dirty="0" err="1"/>
              <a:t>augue</a:t>
            </a:r>
            <a:r>
              <a:rPr lang="en-US" dirty="0"/>
              <a:t> </a:t>
            </a:r>
            <a:r>
              <a:rPr lang="en-US" dirty="0" err="1"/>
              <a:t>tristique</a:t>
            </a:r>
            <a:r>
              <a:rPr lang="en-US" dirty="0"/>
              <a:t> </a:t>
            </a:r>
            <a:r>
              <a:rPr lang="en-US" dirty="0" err="1"/>
              <a:t>consectetur</a:t>
            </a:r>
            <a:r>
              <a:rPr lang="en-US" dirty="0"/>
              <a:t>. Nam </a:t>
            </a:r>
            <a:r>
              <a:rPr lang="en-US" dirty="0" err="1"/>
              <a:t>porttitor</a:t>
            </a:r>
            <a:r>
              <a:rPr lang="en-US" dirty="0"/>
              <a:t> ligula </a:t>
            </a:r>
            <a:r>
              <a:rPr lang="en-US" dirty="0" err="1"/>
              <a:t>ornare</a:t>
            </a:r>
            <a:r>
              <a:rPr lang="en-US" dirty="0"/>
              <a:t>, </a:t>
            </a:r>
            <a:r>
              <a:rPr lang="en-US" dirty="0" err="1"/>
              <a:t>rutrum</a:t>
            </a:r>
            <a:r>
              <a:rPr lang="en-US" dirty="0"/>
              <a:t> ipsum at, </a:t>
            </a:r>
            <a:r>
              <a:rPr lang="en-US" dirty="0" err="1"/>
              <a:t>imperdiet</a:t>
            </a:r>
            <a:r>
              <a:rPr lang="en-US" dirty="0"/>
              <a:t> </a:t>
            </a:r>
            <a:r>
              <a:rPr lang="en-US" dirty="0" err="1"/>
              <a:t>neque</a:t>
            </a:r>
            <a:r>
              <a:rPr lang="en-US" dirty="0"/>
              <a:t>. </a:t>
            </a:r>
            <a:r>
              <a:rPr lang="en-US" dirty="0" err="1"/>
              <a:t>Nulla</a:t>
            </a:r>
            <a:r>
              <a:rPr lang="en-US" dirty="0"/>
              <a:t> </a:t>
            </a:r>
            <a:r>
              <a:rPr lang="en-US" dirty="0" err="1"/>
              <a:t>sollicitudin</a:t>
            </a:r>
            <a:r>
              <a:rPr lang="en-US" dirty="0"/>
              <a:t> </a:t>
            </a:r>
            <a:r>
              <a:rPr lang="en-US" dirty="0" err="1"/>
              <a:t>feugiat</a:t>
            </a:r>
            <a:r>
              <a:rPr lang="en-US" dirty="0"/>
              <a:t> </a:t>
            </a:r>
            <a:r>
              <a:rPr lang="en-US" dirty="0" err="1"/>
              <a:t>elementum</a:t>
            </a:r>
            <a:r>
              <a:rPr lang="en-US" dirty="0"/>
              <a:t>. </a:t>
            </a:r>
          </a:p>
          <a:p>
            <a:pPr lvl="0"/>
            <a:endParaRPr lang="en-US" dirty="0"/>
          </a:p>
        </p:txBody>
      </p:sp>
      <p:sp>
        <p:nvSpPr>
          <p:cNvPr id="18" name="Text Placeholder 2"/>
          <p:cNvSpPr>
            <a:spLocks noGrp="1"/>
          </p:cNvSpPr>
          <p:nvPr>
            <p:ph type="body" idx="13" hasCustomPrompt="1"/>
          </p:nvPr>
        </p:nvSpPr>
        <p:spPr>
          <a:xfrm>
            <a:off x="6172200" y="2141907"/>
            <a:ext cx="4289104" cy="3633116"/>
          </a:xfrm>
          <a:prstGeom prst="rect">
            <a:avLst/>
          </a:prstGeom>
        </p:spPr>
        <p:txBody>
          <a:bodyPr>
            <a:normAutofit/>
          </a:bodyPr>
          <a:lstStyle>
            <a:lvl1pPr marL="0" indent="0">
              <a:lnSpc>
                <a:spcPct val="100000"/>
              </a:lnSpc>
              <a:spcBef>
                <a:spcPts val="0"/>
              </a:spcBef>
              <a:buNone/>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Duis</a:t>
            </a:r>
            <a:r>
              <a:rPr lang="en-US" dirty="0"/>
              <a:t> </a:t>
            </a:r>
            <a:r>
              <a:rPr lang="en-US" dirty="0" err="1"/>
              <a:t>accumsan</a:t>
            </a:r>
            <a:r>
              <a:rPr lang="en-US" dirty="0"/>
              <a:t> </a:t>
            </a:r>
            <a:r>
              <a:rPr lang="en-US" dirty="0" err="1"/>
              <a:t>faucibus</a:t>
            </a:r>
            <a:r>
              <a:rPr lang="en-US" dirty="0"/>
              <a:t> </a:t>
            </a:r>
            <a:r>
              <a:rPr lang="en-US" dirty="0" err="1"/>
              <a:t>sapien</a:t>
            </a:r>
            <a:r>
              <a:rPr lang="en-US" dirty="0"/>
              <a:t> </a:t>
            </a:r>
            <a:r>
              <a:rPr lang="en-US" dirty="0" err="1"/>
              <a:t>ut</a:t>
            </a:r>
            <a:r>
              <a:rPr lang="en-US" dirty="0"/>
              <a:t> </a:t>
            </a:r>
            <a:r>
              <a:rPr lang="en-US" dirty="0" err="1"/>
              <a:t>faucibus</a:t>
            </a:r>
            <a:r>
              <a:rPr lang="en-US" dirty="0"/>
              <a:t>. </a:t>
            </a:r>
            <a:r>
              <a:rPr lang="en-US" dirty="0" err="1"/>
              <a:t>Nulla</a:t>
            </a:r>
            <a:r>
              <a:rPr lang="en-US" dirty="0"/>
              <a:t> </a:t>
            </a:r>
            <a:r>
              <a:rPr lang="en-US" dirty="0" err="1"/>
              <a:t>porttitor</a:t>
            </a:r>
            <a:r>
              <a:rPr lang="en-US" dirty="0"/>
              <a:t> non lorem vitae </a:t>
            </a:r>
            <a:r>
              <a:rPr lang="en-US" dirty="0" err="1"/>
              <a:t>hendrerit</a:t>
            </a:r>
            <a:r>
              <a:rPr lang="en-US" dirty="0"/>
              <a:t>. </a:t>
            </a:r>
            <a:r>
              <a:rPr lang="en-US" dirty="0" err="1"/>
              <a:t>Vestibulum</a:t>
            </a:r>
            <a:r>
              <a:rPr lang="en-US" dirty="0"/>
              <a:t> </a:t>
            </a:r>
            <a:r>
              <a:rPr lang="en-US" dirty="0" err="1"/>
              <a:t>ut</a:t>
            </a:r>
            <a:r>
              <a:rPr lang="en-US" dirty="0"/>
              <a:t> </a:t>
            </a:r>
            <a:r>
              <a:rPr lang="en-US" dirty="0" err="1"/>
              <a:t>orci</a:t>
            </a:r>
            <a:r>
              <a:rPr lang="en-US" dirty="0"/>
              <a:t> </a:t>
            </a:r>
            <a:r>
              <a:rPr lang="en-US" dirty="0" err="1"/>
              <a:t>efficitur</a:t>
            </a:r>
            <a:r>
              <a:rPr lang="en-US" dirty="0"/>
              <a:t> </a:t>
            </a:r>
            <a:r>
              <a:rPr lang="en-US" dirty="0" err="1"/>
              <a:t>lectus</a:t>
            </a:r>
            <a:r>
              <a:rPr lang="en-US" dirty="0"/>
              <a:t> </a:t>
            </a:r>
            <a:r>
              <a:rPr lang="en-US" dirty="0" err="1"/>
              <a:t>dapibus</a:t>
            </a:r>
            <a:r>
              <a:rPr lang="en-US" dirty="0"/>
              <a:t> </a:t>
            </a:r>
            <a:r>
              <a:rPr lang="en-US" dirty="0" err="1"/>
              <a:t>pulvinar</a:t>
            </a:r>
            <a:r>
              <a:rPr lang="en-US" dirty="0"/>
              <a:t>. Nam </a:t>
            </a:r>
            <a:r>
              <a:rPr lang="en-US" dirty="0" err="1"/>
              <a:t>facilisis</a:t>
            </a:r>
            <a:r>
              <a:rPr lang="en-US" dirty="0"/>
              <a:t> </a:t>
            </a:r>
            <a:r>
              <a:rPr lang="en-US" dirty="0" err="1"/>
              <a:t>tempor</a:t>
            </a:r>
            <a:r>
              <a:rPr lang="en-US" dirty="0"/>
              <a:t> </a:t>
            </a:r>
            <a:r>
              <a:rPr lang="en-US" dirty="0" err="1"/>
              <a:t>velit</a:t>
            </a:r>
            <a:r>
              <a:rPr lang="en-US" dirty="0"/>
              <a:t> </a:t>
            </a:r>
            <a:r>
              <a:rPr lang="en-US" dirty="0" err="1"/>
              <a:t>ut</a:t>
            </a:r>
            <a:r>
              <a:rPr lang="en-US" dirty="0"/>
              <a:t> </a:t>
            </a:r>
            <a:r>
              <a:rPr lang="en-US" dirty="0" err="1"/>
              <a:t>omare</a:t>
            </a:r>
            <a:r>
              <a:rPr lang="en-US" dirty="0"/>
              <a:t> </a:t>
            </a:r>
            <a:r>
              <a:rPr lang="en-US" dirty="0" err="1"/>
              <a:t>sed</a:t>
            </a:r>
            <a:r>
              <a:rPr lang="en-US" dirty="0"/>
              <a:t> </a:t>
            </a:r>
            <a:r>
              <a:rPr lang="en-US" dirty="0" err="1"/>
              <a:t>ultrices</a:t>
            </a:r>
            <a:r>
              <a:rPr lang="en-US" dirty="0"/>
              <a:t> </a:t>
            </a:r>
            <a:r>
              <a:rPr lang="en-US" dirty="0" err="1"/>
              <a:t>nunc</a:t>
            </a:r>
            <a:r>
              <a:rPr lang="en-US" dirty="0"/>
              <a:t>. </a:t>
            </a:r>
          </a:p>
          <a:p>
            <a:pPr lvl="0"/>
            <a:endParaRPr lang="en-US" dirty="0"/>
          </a:p>
          <a:p>
            <a:pPr lvl="0"/>
            <a:r>
              <a:rPr lang="en-US" dirty="0" err="1"/>
              <a:t>Suspendisse</a:t>
            </a:r>
            <a:r>
              <a:rPr lang="en-US" dirty="0"/>
              <a:t> </a:t>
            </a:r>
            <a:r>
              <a:rPr lang="en-US" dirty="0" err="1"/>
              <a:t>potenti</a:t>
            </a:r>
            <a:r>
              <a:rPr lang="en-US" dirty="0"/>
              <a:t>. </a:t>
            </a:r>
            <a:r>
              <a:rPr lang="en-US" dirty="0" err="1"/>
              <a:t>Vestibulum</a:t>
            </a:r>
            <a:r>
              <a:rPr lang="en-US" dirty="0"/>
              <a:t> </a:t>
            </a:r>
            <a:r>
              <a:rPr lang="en-US" dirty="0" err="1"/>
              <a:t>egestas</a:t>
            </a:r>
            <a:r>
              <a:rPr lang="en-US" dirty="0"/>
              <a:t> </a:t>
            </a:r>
            <a:r>
              <a:rPr lang="en-US" dirty="0" err="1"/>
              <a:t>massa</a:t>
            </a:r>
            <a:r>
              <a:rPr lang="en-US" dirty="0"/>
              <a:t> </a:t>
            </a:r>
            <a:r>
              <a:rPr lang="en-US" dirty="0" err="1"/>
              <a:t>vel</a:t>
            </a:r>
            <a:r>
              <a:rPr lang="en-US" dirty="0"/>
              <a:t> </a:t>
            </a:r>
            <a:r>
              <a:rPr lang="en-US" dirty="0" err="1"/>
              <a:t>sapien</a:t>
            </a:r>
            <a:r>
              <a:rPr lang="en-US" dirty="0"/>
              <a:t> </a:t>
            </a:r>
            <a:r>
              <a:rPr lang="en-US" dirty="0" err="1"/>
              <a:t>dapibus</a:t>
            </a:r>
            <a:r>
              <a:rPr lang="en-US" dirty="0"/>
              <a:t> </a:t>
            </a:r>
            <a:r>
              <a:rPr lang="en-US" dirty="0" err="1"/>
              <a:t>tristique</a:t>
            </a:r>
            <a:r>
              <a:rPr lang="en-US" dirty="0"/>
              <a:t>. </a:t>
            </a:r>
            <a:r>
              <a:rPr lang="en-US" dirty="0" err="1"/>
              <a:t>Vivamus</a:t>
            </a:r>
            <a:r>
              <a:rPr lang="en-US" dirty="0"/>
              <a:t> </a:t>
            </a:r>
            <a:r>
              <a:rPr lang="en-US" dirty="0" err="1"/>
              <a:t>placerat</a:t>
            </a:r>
            <a:r>
              <a:rPr lang="en-US" dirty="0"/>
              <a:t> </a:t>
            </a:r>
            <a:r>
              <a:rPr lang="en-US" dirty="0" err="1"/>
              <a:t>consectetur</a:t>
            </a:r>
            <a:r>
              <a:rPr lang="en-US" dirty="0"/>
              <a:t> </a:t>
            </a:r>
            <a:r>
              <a:rPr lang="en-US" dirty="0" err="1"/>
              <a:t>urna</a:t>
            </a:r>
            <a:r>
              <a:rPr lang="en-US" dirty="0"/>
              <a:t>, </a:t>
            </a:r>
            <a:r>
              <a:rPr lang="en-US" dirty="0" err="1"/>
              <a:t>vel</a:t>
            </a:r>
            <a:r>
              <a:rPr lang="en-US" dirty="0"/>
              <a:t> dictum </a:t>
            </a:r>
            <a:r>
              <a:rPr lang="en-US" dirty="0" err="1"/>
              <a:t>nisl</a:t>
            </a:r>
            <a:r>
              <a:rPr lang="en-US" dirty="0"/>
              <a:t> </a:t>
            </a:r>
            <a:r>
              <a:rPr lang="en-US" dirty="0" err="1"/>
              <a:t>accumsan</a:t>
            </a:r>
            <a:r>
              <a:rPr lang="en-US" dirty="0"/>
              <a:t> ac. </a:t>
            </a:r>
            <a:r>
              <a:rPr lang="en-US" dirty="0" err="1"/>
              <a:t>Quisque</a:t>
            </a:r>
            <a:r>
              <a:rPr lang="en-US" dirty="0"/>
              <a:t> </a:t>
            </a:r>
            <a:r>
              <a:rPr lang="en-US" dirty="0" err="1"/>
              <a:t>eget</a:t>
            </a:r>
            <a:r>
              <a:rPr lang="en-US" dirty="0"/>
              <a:t> </a:t>
            </a:r>
            <a:r>
              <a:rPr lang="en-US" dirty="0" err="1"/>
              <a:t>nunc</a:t>
            </a:r>
            <a:r>
              <a:rPr lang="en-US" dirty="0"/>
              <a:t> ac </a:t>
            </a:r>
            <a:r>
              <a:rPr lang="en-US" dirty="0" err="1"/>
              <a:t>tortor</a:t>
            </a:r>
            <a:r>
              <a:rPr lang="en-US" dirty="0"/>
              <a:t> </a:t>
            </a:r>
            <a:r>
              <a:rPr lang="en-US" dirty="0" err="1"/>
              <a:t>blandit</a:t>
            </a:r>
            <a:r>
              <a:rPr lang="en-US" dirty="0"/>
              <a:t> </a:t>
            </a:r>
            <a:r>
              <a:rPr lang="en-US" dirty="0" err="1"/>
              <a:t>commodo</a:t>
            </a:r>
            <a:r>
              <a:rPr lang="en-US" dirty="0"/>
              <a:t> in </a:t>
            </a:r>
            <a:r>
              <a:rPr lang="en-US" dirty="0" err="1"/>
              <a:t>sed</a:t>
            </a:r>
            <a:r>
              <a:rPr lang="en-US" dirty="0"/>
              <a:t> </a:t>
            </a:r>
            <a:r>
              <a:rPr lang="en-US" dirty="0" err="1"/>
              <a:t>massa</a:t>
            </a:r>
            <a:r>
              <a:rPr lang="en-US" dirty="0"/>
              <a:t>. </a:t>
            </a:r>
            <a:r>
              <a:rPr lang="en-US" dirty="0" err="1"/>
              <a:t>Morbi</a:t>
            </a:r>
            <a:r>
              <a:rPr lang="en-US" dirty="0"/>
              <a:t> </a:t>
            </a:r>
            <a:r>
              <a:rPr lang="en-US" dirty="0" err="1"/>
              <a:t>iaculis</a:t>
            </a:r>
            <a:r>
              <a:rPr lang="en-US" dirty="0"/>
              <a:t> </a:t>
            </a:r>
            <a:r>
              <a:rPr lang="en-US" dirty="0" err="1"/>
              <a:t>purus</a:t>
            </a:r>
            <a:r>
              <a:rPr lang="en-US" dirty="0"/>
              <a:t> </a:t>
            </a:r>
            <a:r>
              <a:rPr lang="en-US" dirty="0" err="1"/>
              <a:t>quis</a:t>
            </a:r>
            <a:r>
              <a:rPr lang="en-US" dirty="0"/>
              <a:t> </a:t>
            </a:r>
            <a:r>
              <a:rPr lang="en-US" dirty="0" err="1"/>
              <a:t>enim</a:t>
            </a:r>
            <a:r>
              <a:rPr lang="en-US" dirty="0"/>
              <a:t> </a:t>
            </a:r>
            <a:r>
              <a:rPr lang="en-US" dirty="0" err="1"/>
              <a:t>ultrices</a:t>
            </a:r>
            <a:r>
              <a:rPr lang="en-US" dirty="0"/>
              <a:t>, id </a:t>
            </a:r>
            <a:r>
              <a:rPr lang="en-US" dirty="0" err="1"/>
              <a:t>scelerisque</a:t>
            </a:r>
            <a:r>
              <a:rPr lang="en-US" dirty="0"/>
              <a:t> </a:t>
            </a:r>
            <a:r>
              <a:rPr lang="en-US" dirty="0" err="1"/>
              <a:t>sapien</a:t>
            </a:r>
            <a:r>
              <a:rPr lang="en-US" dirty="0"/>
              <a:t> </a:t>
            </a:r>
            <a:r>
              <a:rPr lang="en-US" dirty="0" err="1"/>
              <a:t>malesuada</a:t>
            </a:r>
            <a:r>
              <a:rPr lang="en-US" dirty="0"/>
              <a:t>. Nunc </a:t>
            </a:r>
            <a:r>
              <a:rPr lang="en-US" dirty="0" err="1"/>
              <a:t>auctor</a:t>
            </a:r>
            <a:r>
              <a:rPr lang="en-US" dirty="0"/>
              <a:t> </a:t>
            </a:r>
            <a:r>
              <a:rPr lang="en-US" dirty="0" err="1"/>
              <a:t>urna</a:t>
            </a:r>
            <a:r>
              <a:rPr lang="en-US" dirty="0"/>
              <a:t> </a:t>
            </a:r>
            <a:r>
              <a:rPr lang="en-US" dirty="0" err="1"/>
              <a:t>iaculis</a:t>
            </a:r>
            <a:r>
              <a:rPr lang="en-US" dirty="0"/>
              <a:t> </a:t>
            </a:r>
            <a:r>
              <a:rPr lang="en-US" dirty="0" err="1"/>
              <a:t>enim</a:t>
            </a:r>
            <a:r>
              <a:rPr lang="en-US" dirty="0"/>
              <a:t> </a:t>
            </a:r>
            <a:r>
              <a:rPr lang="en-US" dirty="0" err="1"/>
              <a:t>fringilla</a:t>
            </a:r>
            <a:r>
              <a:rPr lang="en-US" dirty="0"/>
              <a:t> gravida. </a:t>
            </a:r>
            <a:r>
              <a:rPr lang="en-US" dirty="0" err="1"/>
              <a:t>Curabitur</a:t>
            </a:r>
            <a:r>
              <a:rPr lang="en-US" dirty="0"/>
              <a:t> </a:t>
            </a:r>
            <a:r>
              <a:rPr lang="en-US" dirty="0" err="1"/>
              <a:t>ut</a:t>
            </a:r>
            <a:r>
              <a:rPr lang="en-US" dirty="0"/>
              <a:t> </a:t>
            </a:r>
            <a:r>
              <a:rPr lang="en-US" dirty="0" err="1"/>
              <a:t>augue</a:t>
            </a:r>
            <a:r>
              <a:rPr lang="en-US" dirty="0"/>
              <a:t> </a:t>
            </a:r>
            <a:r>
              <a:rPr lang="en-US" dirty="0" err="1"/>
              <a:t>malesuada</a:t>
            </a:r>
            <a:r>
              <a:rPr lang="en-US" dirty="0"/>
              <a:t>, </a:t>
            </a:r>
            <a:r>
              <a:rPr lang="en-US" dirty="0" err="1"/>
              <a:t>molestie</a:t>
            </a:r>
            <a:r>
              <a:rPr lang="en-US" dirty="0"/>
              <a:t> </a:t>
            </a:r>
            <a:r>
              <a:rPr lang="en-US" dirty="0" err="1"/>
              <a:t>arcu</a:t>
            </a:r>
            <a:r>
              <a:rPr lang="en-US" dirty="0"/>
              <a:t> vitae, </a:t>
            </a:r>
            <a:r>
              <a:rPr lang="en-US" dirty="0" err="1"/>
              <a:t>consectetur</a:t>
            </a:r>
            <a:r>
              <a:rPr lang="en-US" dirty="0"/>
              <a:t> </a:t>
            </a:r>
            <a:r>
              <a:rPr lang="en-US" dirty="0" err="1"/>
              <a:t>leo</a:t>
            </a:r>
            <a:r>
              <a:rPr lang="en-US" dirty="0"/>
              <a:t>. </a:t>
            </a:r>
            <a:r>
              <a:rPr lang="en-US" dirty="0" err="1"/>
              <a:t>Sed</a:t>
            </a:r>
            <a:r>
              <a:rPr lang="en-US" dirty="0"/>
              <a:t> sit </a:t>
            </a:r>
            <a:r>
              <a:rPr lang="en-US" dirty="0" err="1"/>
              <a:t>amet</a:t>
            </a:r>
            <a:r>
              <a:rPr lang="en-US" dirty="0"/>
              <a:t> </a:t>
            </a:r>
            <a:r>
              <a:rPr lang="en-US" dirty="0" err="1"/>
              <a:t>ultrices</a:t>
            </a:r>
            <a:r>
              <a:rPr lang="en-US" dirty="0"/>
              <a:t> </a:t>
            </a:r>
            <a:r>
              <a:rPr lang="en-US" dirty="0" err="1"/>
              <a:t>metus</a:t>
            </a:r>
            <a:r>
              <a:rPr lang="en-US" dirty="0"/>
              <a:t>, </a:t>
            </a:r>
            <a:r>
              <a:rPr lang="en-US" dirty="0" err="1"/>
              <a:t>sed</a:t>
            </a:r>
            <a:r>
              <a:rPr lang="en-US" dirty="0"/>
              <a:t> </a:t>
            </a:r>
            <a:r>
              <a:rPr lang="en-US" dirty="0" err="1"/>
              <a:t>ultrices</a:t>
            </a:r>
            <a:r>
              <a:rPr lang="en-US" dirty="0"/>
              <a:t> </a:t>
            </a:r>
            <a:r>
              <a:rPr lang="en-US" dirty="0" err="1"/>
              <a:t>nunc</a:t>
            </a:r>
            <a:r>
              <a:rPr lang="en-US" dirty="0"/>
              <a:t>. 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arcu</a:t>
            </a:r>
            <a:r>
              <a:rPr lang="en-US" dirty="0"/>
              <a:t> vitae. </a:t>
            </a:r>
          </a:p>
          <a:p>
            <a:pPr lvl="0"/>
            <a:endParaRPr lang="en-US" dirty="0"/>
          </a:p>
        </p:txBody>
      </p:sp>
    </p:spTree>
    <p:extLst>
      <p:ext uri="{BB962C8B-B14F-4D97-AF65-F5344CB8AC3E}">
        <p14:creationId xmlns:p14="http://schemas.microsoft.com/office/powerpoint/2010/main" val="2859974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BU Left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57791"/>
            <a:ext cx="2949523" cy="2457763"/>
          </a:xfrm>
          <a:prstGeom prst="rect">
            <a:avLst/>
          </a:prstGeom>
        </p:spPr>
        <p:txBody>
          <a:bodyPr anchor="t" anchorCtr="0">
            <a:noAutofit/>
          </a:bodyPr>
          <a:lstStyle>
            <a:lvl1pPr>
              <a:lnSpc>
                <a:spcPct val="80000"/>
              </a:lnSpc>
              <a:defRPr sz="3000" b="1" i="0">
                <a:latin typeface="Verdana" charset="0"/>
                <a:ea typeface="Verdana" charset="0"/>
                <a:cs typeface="Verdana" charset="0"/>
              </a:defRPr>
            </a:lvl1pPr>
          </a:lstStyle>
          <a:p>
            <a:r>
              <a:rPr lang="en-US" dirty="0"/>
              <a:t>More</a:t>
            </a:r>
            <a:br>
              <a:rPr lang="en-US" dirty="0"/>
            </a:br>
            <a:r>
              <a:rPr lang="en-US" dirty="0"/>
              <a:t>Than </a:t>
            </a:r>
            <a:br>
              <a:rPr lang="en-US" dirty="0"/>
            </a:br>
            <a:r>
              <a:rPr lang="en-US" dirty="0"/>
              <a:t>A Quick</a:t>
            </a:r>
            <a:br>
              <a:rPr lang="en-US" dirty="0"/>
            </a:br>
            <a:r>
              <a:rPr lang="en-US" dirty="0"/>
              <a:t>Fix</a:t>
            </a:r>
          </a:p>
        </p:txBody>
      </p:sp>
      <p:sp>
        <p:nvSpPr>
          <p:cNvPr id="14" name="Slide Number Placeholder 5"/>
          <p:cNvSpPr>
            <a:spLocks noGrp="1"/>
          </p:cNvSpPr>
          <p:nvPr>
            <p:ph type="sldNum" sz="quarter" idx="12"/>
          </p:nvPr>
        </p:nvSpPr>
        <p:spPr>
          <a:xfrm>
            <a:off x="8709712" y="6425176"/>
            <a:ext cx="27432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2" name="Text Placeholder 2"/>
          <p:cNvSpPr>
            <a:spLocks noGrp="1"/>
          </p:cNvSpPr>
          <p:nvPr>
            <p:ph type="body" idx="1" hasCustomPrompt="1"/>
          </p:nvPr>
        </p:nvSpPr>
        <p:spPr>
          <a:xfrm>
            <a:off x="3944471" y="957786"/>
            <a:ext cx="7409331" cy="4817236"/>
          </a:xfrm>
          <a:prstGeom prst="rect">
            <a:avLst/>
          </a:prstGeom>
        </p:spPr>
        <p:txBody>
          <a:bodyPr>
            <a:normAutofit/>
          </a:bodyPr>
          <a:lstStyle>
            <a:lvl1pPr marL="171450" indent="-171450">
              <a:lnSpc>
                <a:spcPct val="150000"/>
              </a:lnSpc>
              <a:spcBef>
                <a:spcPts val="0"/>
              </a:spcBef>
              <a:buFont typeface="Arial" charset="0"/>
              <a:buChar char="•"/>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Igendaerat</a:t>
            </a:r>
            <a:r>
              <a:rPr lang="en-US" dirty="0"/>
              <a:t> as </a:t>
            </a:r>
            <a:r>
              <a:rPr lang="en-US" dirty="0" err="1"/>
              <a:t>porpossin</a:t>
            </a:r>
            <a:r>
              <a:rPr lang="en-US" dirty="0"/>
              <a:t> con </a:t>
            </a:r>
            <a:r>
              <a:rPr lang="en-US" dirty="0" err="1"/>
              <a:t>pe</a:t>
            </a:r>
            <a:r>
              <a:rPr lang="en-US" dirty="0"/>
              <a:t> sim </a:t>
            </a:r>
            <a:r>
              <a:rPr lang="en-US" dirty="0" err="1"/>
              <a:t>Bereptatur</a:t>
            </a:r>
            <a:r>
              <a:rPr lang="en-US" dirty="0"/>
              <a:t> re </a:t>
            </a:r>
            <a:r>
              <a:rPr lang="en-US" dirty="0" err="1"/>
              <a:t>sinctorio</a:t>
            </a:r>
            <a:r>
              <a:rPr lang="en-US" dirty="0"/>
              <a:t>.</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endParaRPr lang="en-US" dirty="0"/>
          </a:p>
          <a:p>
            <a:pPr lvl="0"/>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a:t>
            </a:r>
            <a:r>
              <a:rPr lang="en-US" dirty="0" err="1"/>
              <a:t>sitis</a:t>
            </a:r>
            <a:r>
              <a:rPr lang="en-US" dirty="0"/>
              <a:t> </a:t>
            </a:r>
            <a:r>
              <a:rPr lang="en-US" dirty="0" err="1"/>
              <a:t>mosanim</a:t>
            </a:r>
            <a:endParaRPr lang="en-US" dirty="0"/>
          </a:p>
          <a:p>
            <a:pPr lvl="0"/>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estorise</a:t>
            </a:r>
            <a:r>
              <a:rPr lang="en-US" dirty="0"/>
              <a:t> </a:t>
            </a:r>
            <a:r>
              <a:rPr lang="en-US" dirty="0" err="1"/>
              <a:t>saerum</a:t>
            </a:r>
            <a:r>
              <a:rPr lang="en-US" dirty="0"/>
              <a:t> qui </a:t>
            </a:r>
            <a:r>
              <a:rPr lang="en-US" dirty="0" err="1"/>
              <a:t>offic</a:t>
            </a:r>
            <a:endParaRPr lang="en-US" dirty="0"/>
          </a:p>
          <a:p>
            <a:r>
              <a:rPr lang="en-US" dirty="0" err="1"/>
              <a:t>Nullam</a:t>
            </a:r>
            <a:r>
              <a:rPr lang="en-US" dirty="0"/>
              <a:t> </a:t>
            </a:r>
            <a:r>
              <a:rPr lang="en-US" dirty="0" err="1"/>
              <a:t>varius</a:t>
            </a:r>
            <a:r>
              <a:rPr lang="en-US" dirty="0"/>
              <a:t> </a:t>
            </a:r>
            <a:r>
              <a:rPr lang="en-US" dirty="0" err="1"/>
              <a:t>turpis</a:t>
            </a:r>
            <a:r>
              <a:rPr lang="en-US" dirty="0"/>
              <a:t> </a:t>
            </a:r>
            <a:r>
              <a:rPr lang="en-US" dirty="0" err="1"/>
              <a:t>nec</a:t>
            </a:r>
            <a:r>
              <a:rPr lang="en-US" dirty="0"/>
              <a:t> ipsum </a:t>
            </a:r>
            <a:r>
              <a:rPr lang="en-US" dirty="0" err="1"/>
              <a:t>iaculis</a:t>
            </a:r>
            <a:r>
              <a:rPr lang="en-US" dirty="0"/>
              <a:t> porta.</a:t>
            </a:r>
          </a:p>
          <a:p>
            <a:r>
              <a:rPr lang="en-US" dirty="0" err="1"/>
              <a:t>Sed</a:t>
            </a:r>
            <a:r>
              <a:rPr lang="en-US" dirty="0"/>
              <a:t> id ex </a:t>
            </a:r>
            <a:r>
              <a:rPr lang="en-US" dirty="0" err="1"/>
              <a:t>quis</a:t>
            </a:r>
            <a:r>
              <a:rPr lang="en-US" dirty="0"/>
              <a:t> ipsum </a:t>
            </a:r>
            <a:r>
              <a:rPr lang="en-US" dirty="0" err="1"/>
              <a:t>vehicula</a:t>
            </a:r>
            <a:r>
              <a:rPr lang="en-US" dirty="0"/>
              <a:t> </a:t>
            </a:r>
            <a:r>
              <a:rPr lang="en-US" dirty="0" err="1"/>
              <a:t>scelerisque</a:t>
            </a:r>
            <a:r>
              <a:rPr lang="en-US" dirty="0"/>
              <a:t>.</a:t>
            </a:r>
          </a:p>
          <a:p>
            <a:r>
              <a:rPr lang="en-US" dirty="0" err="1"/>
              <a:t>Duis</a:t>
            </a:r>
            <a:r>
              <a:rPr lang="en-US" dirty="0"/>
              <a:t> </a:t>
            </a:r>
            <a:r>
              <a:rPr lang="en-US" dirty="0" err="1"/>
              <a:t>efficitur</a:t>
            </a:r>
            <a:r>
              <a:rPr lang="en-US" dirty="0"/>
              <a:t> </a:t>
            </a:r>
            <a:r>
              <a:rPr lang="en-US" dirty="0" err="1"/>
              <a:t>diam</a:t>
            </a:r>
            <a:r>
              <a:rPr lang="en-US" dirty="0"/>
              <a:t> id </a:t>
            </a:r>
            <a:r>
              <a:rPr lang="en-US" dirty="0" err="1"/>
              <a:t>vehicula</a:t>
            </a:r>
            <a:r>
              <a:rPr lang="en-US" dirty="0"/>
              <a:t> </a:t>
            </a:r>
            <a:r>
              <a:rPr lang="en-US" dirty="0" err="1"/>
              <a:t>lacinia</a:t>
            </a:r>
            <a:r>
              <a:rPr lang="en-US" dirty="0"/>
              <a:t>.</a:t>
            </a:r>
          </a:p>
          <a:p>
            <a:r>
              <a:rPr lang="en-US" dirty="0"/>
              <a:t>Integer </a:t>
            </a:r>
            <a:r>
              <a:rPr lang="en-US" dirty="0" err="1"/>
              <a:t>sed</a:t>
            </a:r>
            <a:r>
              <a:rPr lang="en-US" dirty="0"/>
              <a:t> </a:t>
            </a:r>
            <a:r>
              <a:rPr lang="en-US" dirty="0" err="1"/>
              <a:t>nulla</a:t>
            </a:r>
            <a:r>
              <a:rPr lang="en-US" dirty="0"/>
              <a:t> </a:t>
            </a:r>
            <a:r>
              <a:rPr lang="en-US" dirty="0" err="1"/>
              <a:t>nec</a:t>
            </a:r>
            <a:r>
              <a:rPr lang="en-US" dirty="0"/>
              <a:t> </a:t>
            </a:r>
            <a:r>
              <a:rPr lang="en-US" dirty="0" err="1"/>
              <a:t>sem</a:t>
            </a:r>
            <a:r>
              <a:rPr lang="en-US" dirty="0"/>
              <a:t> </a:t>
            </a:r>
            <a:r>
              <a:rPr lang="en-US" dirty="0" err="1"/>
              <a:t>aliquam</a:t>
            </a:r>
            <a:r>
              <a:rPr lang="en-US" dirty="0"/>
              <a:t> </a:t>
            </a:r>
            <a:r>
              <a:rPr lang="en-US" dirty="0" err="1"/>
              <a:t>efficitur</a:t>
            </a:r>
            <a:r>
              <a:rPr lang="en-US" dirty="0"/>
              <a:t>.</a:t>
            </a:r>
          </a:p>
          <a:p>
            <a:r>
              <a:rPr lang="en-US" dirty="0" err="1"/>
              <a:t>Aliquam</a:t>
            </a:r>
            <a:r>
              <a:rPr lang="en-US" dirty="0"/>
              <a:t> ac </a:t>
            </a:r>
            <a:r>
              <a:rPr lang="en-US" dirty="0" err="1"/>
              <a:t>orci</a:t>
            </a:r>
            <a:r>
              <a:rPr lang="en-US" dirty="0"/>
              <a:t> </a:t>
            </a:r>
            <a:r>
              <a:rPr lang="en-US" dirty="0" err="1"/>
              <a:t>vehicula</a:t>
            </a:r>
            <a:r>
              <a:rPr lang="en-US" dirty="0"/>
              <a:t>, </a:t>
            </a:r>
            <a:r>
              <a:rPr lang="en-US" dirty="0" err="1"/>
              <a:t>condimentum</a:t>
            </a:r>
            <a:r>
              <a:rPr lang="en-US" dirty="0"/>
              <a:t> dui sit </a:t>
            </a:r>
            <a:r>
              <a:rPr lang="en-US" dirty="0" err="1"/>
              <a:t>amet</a:t>
            </a:r>
            <a:r>
              <a:rPr lang="en-US" dirty="0"/>
              <a:t>, </a:t>
            </a:r>
            <a:r>
              <a:rPr lang="en-US" dirty="0" err="1"/>
              <a:t>tincidunt</a:t>
            </a:r>
            <a:r>
              <a:rPr lang="en-US" dirty="0"/>
              <a:t> </a:t>
            </a:r>
            <a:r>
              <a:rPr lang="en-US" dirty="0" err="1"/>
              <a:t>tortor</a:t>
            </a:r>
            <a:r>
              <a:rPr lang="en-US" dirty="0"/>
              <a:t>.</a:t>
            </a:r>
          </a:p>
          <a:p>
            <a:r>
              <a:rPr lang="en-US" dirty="0" err="1"/>
              <a:t>Nulla</a:t>
            </a:r>
            <a:r>
              <a:rPr lang="en-US" dirty="0"/>
              <a:t> semper libero non </a:t>
            </a:r>
            <a:r>
              <a:rPr lang="en-US" dirty="0" err="1"/>
              <a:t>justo</a:t>
            </a:r>
            <a:r>
              <a:rPr lang="en-US" dirty="0"/>
              <a:t> </a:t>
            </a:r>
            <a:r>
              <a:rPr lang="en-US" dirty="0" err="1"/>
              <a:t>scelerisque</a:t>
            </a:r>
            <a:r>
              <a:rPr lang="en-US" dirty="0"/>
              <a:t> </a:t>
            </a:r>
            <a:r>
              <a:rPr lang="en-US" dirty="0" err="1"/>
              <a:t>aliquam</a:t>
            </a:r>
            <a:r>
              <a:rPr lang="en-US" dirty="0"/>
              <a:t>.</a:t>
            </a:r>
          </a:p>
          <a:p>
            <a:r>
              <a:rPr lang="en-US" dirty="0"/>
              <a:t>In et </a:t>
            </a:r>
            <a:r>
              <a:rPr lang="en-US" dirty="0" err="1"/>
              <a:t>nibh</a:t>
            </a:r>
            <a:r>
              <a:rPr lang="en-US" dirty="0"/>
              <a:t> </a:t>
            </a:r>
            <a:r>
              <a:rPr lang="en-US" dirty="0" err="1"/>
              <a:t>eu</a:t>
            </a:r>
            <a:r>
              <a:rPr lang="en-US" dirty="0"/>
              <a:t> </a:t>
            </a:r>
            <a:r>
              <a:rPr lang="en-US" dirty="0" err="1"/>
              <a:t>massa</a:t>
            </a:r>
            <a:r>
              <a:rPr lang="en-US" dirty="0"/>
              <a:t> gravida </a:t>
            </a:r>
            <a:r>
              <a:rPr lang="en-US" dirty="0" err="1"/>
              <a:t>pulvinar</a:t>
            </a:r>
            <a:r>
              <a:rPr lang="en-US" dirty="0"/>
              <a:t>.</a:t>
            </a:r>
          </a:p>
          <a:p>
            <a:r>
              <a:rPr lang="en-US" dirty="0" err="1"/>
              <a:t>Suspendisse</a:t>
            </a:r>
            <a:r>
              <a:rPr lang="en-US" dirty="0"/>
              <a:t> </a:t>
            </a:r>
            <a:r>
              <a:rPr lang="en-US" dirty="0" err="1"/>
              <a:t>dapibus</a:t>
            </a:r>
            <a:r>
              <a:rPr lang="en-US" dirty="0"/>
              <a:t> </a:t>
            </a:r>
            <a:r>
              <a:rPr lang="en-US" dirty="0" err="1"/>
              <a:t>tellus</a:t>
            </a:r>
            <a:r>
              <a:rPr lang="en-US" dirty="0"/>
              <a:t> </a:t>
            </a:r>
            <a:r>
              <a:rPr lang="en-US" dirty="0" err="1"/>
              <a:t>quis</a:t>
            </a:r>
            <a:r>
              <a:rPr lang="en-US" dirty="0"/>
              <a:t> </a:t>
            </a:r>
            <a:r>
              <a:rPr lang="en-US" dirty="0" err="1"/>
              <a:t>odio</a:t>
            </a:r>
            <a:r>
              <a:rPr lang="en-US" dirty="0"/>
              <a:t> maximus </a:t>
            </a:r>
            <a:r>
              <a:rPr lang="en-US" dirty="0" err="1"/>
              <a:t>varius</a:t>
            </a:r>
            <a:r>
              <a:rPr lang="en-US" dirty="0"/>
              <a:t>.</a:t>
            </a:r>
          </a:p>
          <a:p>
            <a:r>
              <a:rPr lang="en-US" dirty="0" err="1"/>
              <a:t>Nullam</a:t>
            </a:r>
            <a:r>
              <a:rPr lang="en-US" dirty="0"/>
              <a:t> </a:t>
            </a:r>
            <a:r>
              <a:rPr lang="en-US" dirty="0" err="1"/>
              <a:t>vel</a:t>
            </a:r>
            <a:r>
              <a:rPr lang="en-US" dirty="0"/>
              <a:t> dolor </a:t>
            </a:r>
            <a:r>
              <a:rPr lang="en-US" dirty="0" err="1"/>
              <a:t>eget</a:t>
            </a:r>
            <a:r>
              <a:rPr lang="en-US" dirty="0"/>
              <a:t> </a:t>
            </a:r>
            <a:r>
              <a:rPr lang="en-US" dirty="0" err="1"/>
              <a:t>nunc</a:t>
            </a:r>
            <a:r>
              <a:rPr lang="en-US" dirty="0"/>
              <a:t> </a:t>
            </a:r>
            <a:r>
              <a:rPr lang="en-US" dirty="0" err="1"/>
              <a:t>interdum</a:t>
            </a:r>
            <a:r>
              <a:rPr lang="en-US" dirty="0"/>
              <a:t> </a:t>
            </a:r>
            <a:r>
              <a:rPr lang="en-US" dirty="0" err="1"/>
              <a:t>ornare</a:t>
            </a:r>
            <a:r>
              <a:rPr lang="en-US" dirty="0"/>
              <a:t>.</a:t>
            </a:r>
          </a:p>
          <a:p>
            <a:r>
              <a:rPr lang="en-US" dirty="0" err="1"/>
              <a:t>Sed</a:t>
            </a:r>
            <a:r>
              <a:rPr lang="en-US" dirty="0"/>
              <a:t> </a:t>
            </a:r>
            <a:r>
              <a:rPr lang="en-US" dirty="0" err="1"/>
              <a:t>feugiat</a:t>
            </a:r>
            <a:r>
              <a:rPr lang="en-US" dirty="0"/>
              <a:t> </a:t>
            </a:r>
            <a:r>
              <a:rPr lang="en-US" dirty="0" err="1"/>
              <a:t>velit</a:t>
            </a:r>
            <a:r>
              <a:rPr lang="en-US" dirty="0"/>
              <a:t> vitae </a:t>
            </a:r>
            <a:r>
              <a:rPr lang="en-US" dirty="0" err="1"/>
              <a:t>posuere</a:t>
            </a:r>
            <a:r>
              <a:rPr lang="en-US" dirty="0"/>
              <a:t> </a:t>
            </a:r>
            <a:r>
              <a:rPr lang="en-US" dirty="0" err="1"/>
              <a:t>efficitur</a:t>
            </a:r>
            <a:r>
              <a:rPr lang="en-US" dirty="0"/>
              <a:t>.</a:t>
            </a:r>
          </a:p>
          <a:p>
            <a:endParaRPr lang="en-US" dirty="0"/>
          </a:p>
          <a:p>
            <a:pPr lvl="0"/>
            <a:endParaRPr lang="en-US" dirty="0"/>
          </a:p>
        </p:txBody>
      </p:sp>
    </p:spTree>
    <p:extLst>
      <p:ext uri="{BB962C8B-B14F-4D97-AF65-F5344CB8AC3E}">
        <p14:creationId xmlns:p14="http://schemas.microsoft.com/office/powerpoint/2010/main" val="3531401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BU Centered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4021" y="908553"/>
            <a:ext cx="8817283" cy="1134234"/>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a:t>More Than A Quick Fix</a:t>
            </a:r>
          </a:p>
        </p:txBody>
      </p:sp>
      <p:sp>
        <p:nvSpPr>
          <p:cNvPr id="10" name="Slide Number Placeholder 5"/>
          <p:cNvSpPr>
            <a:spLocks noGrp="1"/>
          </p:cNvSpPr>
          <p:nvPr>
            <p:ph type="sldNum" sz="quarter" idx="12"/>
          </p:nvPr>
        </p:nvSpPr>
        <p:spPr>
          <a:xfrm>
            <a:off x="8709712" y="6425176"/>
            <a:ext cx="27432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2" name="Text Placeholder 2"/>
          <p:cNvSpPr>
            <a:spLocks noGrp="1"/>
          </p:cNvSpPr>
          <p:nvPr>
            <p:ph type="body" idx="1" hasCustomPrompt="1"/>
          </p:nvPr>
        </p:nvSpPr>
        <p:spPr>
          <a:xfrm>
            <a:off x="1648840" y="2141906"/>
            <a:ext cx="8812464" cy="3633116"/>
          </a:xfrm>
          <a:prstGeom prst="rect">
            <a:avLst/>
          </a:prstGeom>
        </p:spPr>
        <p:txBody>
          <a:bodyPr>
            <a:normAutofit/>
          </a:bodyPr>
          <a:lstStyle>
            <a:lvl1pPr marL="171450" indent="-171450">
              <a:lnSpc>
                <a:spcPct val="150000"/>
              </a:lnSpc>
              <a:spcBef>
                <a:spcPts val="0"/>
              </a:spcBef>
              <a:buFont typeface="Arial" charset="0"/>
              <a:buChar char="•"/>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Igendaerat</a:t>
            </a:r>
            <a:r>
              <a:rPr lang="en-US" dirty="0"/>
              <a:t> as </a:t>
            </a:r>
            <a:r>
              <a:rPr lang="en-US" dirty="0" err="1"/>
              <a:t>porpossin</a:t>
            </a:r>
            <a:r>
              <a:rPr lang="en-US" dirty="0"/>
              <a:t> con </a:t>
            </a:r>
            <a:r>
              <a:rPr lang="en-US" dirty="0" err="1"/>
              <a:t>pe</a:t>
            </a:r>
            <a:r>
              <a:rPr lang="en-US" dirty="0"/>
              <a:t> sim </a:t>
            </a:r>
            <a:r>
              <a:rPr lang="en-US" dirty="0" err="1"/>
              <a:t>Bereptatur</a:t>
            </a:r>
            <a:r>
              <a:rPr lang="en-US" dirty="0"/>
              <a:t> re </a:t>
            </a:r>
            <a:r>
              <a:rPr lang="en-US" dirty="0" err="1"/>
              <a:t>sinctorio</a:t>
            </a:r>
            <a:r>
              <a:rPr lang="en-US" dirty="0"/>
              <a:t>.</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endParaRPr lang="en-US" dirty="0"/>
          </a:p>
          <a:p>
            <a:pPr lvl="0"/>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a:t>
            </a:r>
            <a:r>
              <a:rPr lang="en-US" dirty="0" err="1"/>
              <a:t>sitis</a:t>
            </a:r>
            <a:r>
              <a:rPr lang="en-US" dirty="0"/>
              <a:t> </a:t>
            </a:r>
            <a:r>
              <a:rPr lang="en-US" dirty="0" err="1"/>
              <a:t>mosanim</a:t>
            </a:r>
            <a:endParaRPr lang="en-US" dirty="0"/>
          </a:p>
          <a:p>
            <a:pPr lvl="0"/>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estorise</a:t>
            </a:r>
            <a:r>
              <a:rPr lang="en-US" dirty="0"/>
              <a:t> </a:t>
            </a:r>
            <a:r>
              <a:rPr lang="en-US" dirty="0" err="1"/>
              <a:t>saerum</a:t>
            </a:r>
            <a:r>
              <a:rPr lang="en-US" dirty="0"/>
              <a:t> qui </a:t>
            </a:r>
            <a:r>
              <a:rPr lang="en-US" dirty="0" err="1"/>
              <a:t>offic</a:t>
            </a:r>
            <a:endParaRPr lang="en-US" dirty="0"/>
          </a:p>
          <a:p>
            <a:r>
              <a:rPr lang="en-US" dirty="0" err="1"/>
              <a:t>Nullam</a:t>
            </a:r>
            <a:r>
              <a:rPr lang="en-US" dirty="0"/>
              <a:t> </a:t>
            </a:r>
            <a:r>
              <a:rPr lang="en-US" dirty="0" err="1"/>
              <a:t>varius</a:t>
            </a:r>
            <a:r>
              <a:rPr lang="en-US" dirty="0"/>
              <a:t> </a:t>
            </a:r>
            <a:r>
              <a:rPr lang="en-US" dirty="0" err="1"/>
              <a:t>turpis</a:t>
            </a:r>
            <a:r>
              <a:rPr lang="en-US" dirty="0"/>
              <a:t> </a:t>
            </a:r>
            <a:r>
              <a:rPr lang="en-US" dirty="0" err="1"/>
              <a:t>nec</a:t>
            </a:r>
            <a:r>
              <a:rPr lang="en-US" dirty="0"/>
              <a:t> ipsum </a:t>
            </a:r>
            <a:r>
              <a:rPr lang="en-US" dirty="0" err="1"/>
              <a:t>iaculis</a:t>
            </a:r>
            <a:r>
              <a:rPr lang="en-US" dirty="0"/>
              <a:t> porta.</a:t>
            </a:r>
          </a:p>
          <a:p>
            <a:r>
              <a:rPr lang="en-US" dirty="0" err="1"/>
              <a:t>Sed</a:t>
            </a:r>
            <a:r>
              <a:rPr lang="en-US" dirty="0"/>
              <a:t> id ex </a:t>
            </a:r>
            <a:r>
              <a:rPr lang="en-US" dirty="0" err="1"/>
              <a:t>quis</a:t>
            </a:r>
            <a:r>
              <a:rPr lang="en-US" dirty="0"/>
              <a:t> ipsum </a:t>
            </a:r>
            <a:r>
              <a:rPr lang="en-US" dirty="0" err="1"/>
              <a:t>vehicula</a:t>
            </a:r>
            <a:r>
              <a:rPr lang="en-US" dirty="0"/>
              <a:t> </a:t>
            </a:r>
            <a:r>
              <a:rPr lang="en-US" dirty="0" err="1"/>
              <a:t>scelerisque</a:t>
            </a:r>
            <a:r>
              <a:rPr lang="en-US" dirty="0"/>
              <a:t>.</a:t>
            </a:r>
          </a:p>
          <a:p>
            <a:r>
              <a:rPr lang="en-US" dirty="0" err="1"/>
              <a:t>Duis</a:t>
            </a:r>
            <a:r>
              <a:rPr lang="en-US" dirty="0"/>
              <a:t> </a:t>
            </a:r>
            <a:r>
              <a:rPr lang="en-US" dirty="0" err="1"/>
              <a:t>efficitur</a:t>
            </a:r>
            <a:r>
              <a:rPr lang="en-US" dirty="0"/>
              <a:t> </a:t>
            </a:r>
            <a:r>
              <a:rPr lang="en-US" dirty="0" err="1"/>
              <a:t>diam</a:t>
            </a:r>
            <a:r>
              <a:rPr lang="en-US" dirty="0"/>
              <a:t> id </a:t>
            </a:r>
            <a:r>
              <a:rPr lang="en-US" dirty="0" err="1"/>
              <a:t>vehicula</a:t>
            </a:r>
            <a:r>
              <a:rPr lang="en-US" dirty="0"/>
              <a:t> </a:t>
            </a:r>
            <a:r>
              <a:rPr lang="en-US" dirty="0" err="1"/>
              <a:t>lacinia</a:t>
            </a:r>
            <a:r>
              <a:rPr lang="en-US" dirty="0"/>
              <a:t>.</a:t>
            </a:r>
          </a:p>
          <a:p>
            <a:r>
              <a:rPr lang="en-US" dirty="0"/>
              <a:t>Integer </a:t>
            </a:r>
            <a:r>
              <a:rPr lang="en-US" dirty="0" err="1"/>
              <a:t>sed</a:t>
            </a:r>
            <a:r>
              <a:rPr lang="en-US" dirty="0"/>
              <a:t> </a:t>
            </a:r>
            <a:r>
              <a:rPr lang="en-US" dirty="0" err="1"/>
              <a:t>nulla</a:t>
            </a:r>
            <a:r>
              <a:rPr lang="en-US" dirty="0"/>
              <a:t> </a:t>
            </a:r>
            <a:r>
              <a:rPr lang="en-US" dirty="0" err="1"/>
              <a:t>nec</a:t>
            </a:r>
            <a:r>
              <a:rPr lang="en-US" dirty="0"/>
              <a:t> </a:t>
            </a:r>
            <a:r>
              <a:rPr lang="en-US" dirty="0" err="1"/>
              <a:t>sem</a:t>
            </a:r>
            <a:r>
              <a:rPr lang="en-US" dirty="0"/>
              <a:t> </a:t>
            </a:r>
            <a:r>
              <a:rPr lang="en-US" dirty="0" err="1"/>
              <a:t>aliquam</a:t>
            </a:r>
            <a:r>
              <a:rPr lang="en-US" dirty="0"/>
              <a:t> </a:t>
            </a:r>
            <a:r>
              <a:rPr lang="en-US" dirty="0" err="1"/>
              <a:t>efficitur</a:t>
            </a:r>
            <a:r>
              <a:rPr lang="en-US" dirty="0"/>
              <a:t>.</a:t>
            </a:r>
          </a:p>
          <a:p>
            <a:r>
              <a:rPr lang="en-US" dirty="0" err="1"/>
              <a:t>Aliquam</a:t>
            </a:r>
            <a:r>
              <a:rPr lang="en-US" dirty="0"/>
              <a:t> ac </a:t>
            </a:r>
            <a:r>
              <a:rPr lang="en-US" dirty="0" err="1"/>
              <a:t>orci</a:t>
            </a:r>
            <a:r>
              <a:rPr lang="en-US" dirty="0"/>
              <a:t> </a:t>
            </a:r>
            <a:r>
              <a:rPr lang="en-US" dirty="0" err="1"/>
              <a:t>vehicula</a:t>
            </a:r>
            <a:r>
              <a:rPr lang="en-US" dirty="0"/>
              <a:t>, </a:t>
            </a:r>
            <a:r>
              <a:rPr lang="en-US" dirty="0" err="1"/>
              <a:t>condimentum</a:t>
            </a:r>
            <a:r>
              <a:rPr lang="en-US" dirty="0"/>
              <a:t> dui sit </a:t>
            </a:r>
            <a:r>
              <a:rPr lang="en-US" dirty="0" err="1"/>
              <a:t>amet</a:t>
            </a:r>
            <a:r>
              <a:rPr lang="en-US" dirty="0"/>
              <a:t>, </a:t>
            </a:r>
            <a:r>
              <a:rPr lang="en-US" dirty="0" err="1"/>
              <a:t>tincidunt</a:t>
            </a:r>
            <a:r>
              <a:rPr lang="en-US" dirty="0"/>
              <a:t> </a:t>
            </a:r>
            <a:r>
              <a:rPr lang="en-US" dirty="0" err="1"/>
              <a:t>tortor</a:t>
            </a:r>
            <a:r>
              <a:rPr lang="en-US" dirty="0"/>
              <a:t>.</a:t>
            </a:r>
          </a:p>
          <a:p>
            <a:r>
              <a:rPr lang="en-US" dirty="0" err="1"/>
              <a:t>Nulla</a:t>
            </a:r>
            <a:r>
              <a:rPr lang="en-US" dirty="0"/>
              <a:t> semper libero non </a:t>
            </a:r>
            <a:r>
              <a:rPr lang="en-US" dirty="0" err="1"/>
              <a:t>justo</a:t>
            </a:r>
            <a:r>
              <a:rPr lang="en-US" dirty="0"/>
              <a:t> </a:t>
            </a:r>
            <a:r>
              <a:rPr lang="en-US" dirty="0" err="1"/>
              <a:t>scelerisque</a:t>
            </a:r>
            <a:r>
              <a:rPr lang="en-US" dirty="0"/>
              <a:t> </a:t>
            </a:r>
            <a:r>
              <a:rPr lang="en-US" dirty="0" err="1"/>
              <a:t>aliquam</a:t>
            </a:r>
            <a:r>
              <a:rPr lang="en-US" dirty="0"/>
              <a:t>.</a:t>
            </a:r>
          </a:p>
          <a:p>
            <a:endParaRPr lang="en-US" dirty="0"/>
          </a:p>
          <a:p>
            <a:pPr lvl="0"/>
            <a:endParaRPr lang="en-US" dirty="0"/>
          </a:p>
        </p:txBody>
      </p:sp>
    </p:spTree>
    <p:extLst>
      <p:ext uri="{BB962C8B-B14F-4D97-AF65-F5344CB8AC3E}">
        <p14:creationId xmlns:p14="http://schemas.microsoft.com/office/powerpoint/2010/main" val="413525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BU Text 1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4820" y="897539"/>
            <a:ext cx="4447403"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4" name="Text Placeholder 3"/>
          <p:cNvSpPr>
            <a:spLocks noGrp="1"/>
          </p:cNvSpPr>
          <p:nvPr>
            <p:ph type="body" sz="half" idx="2" hasCustomPrompt="1"/>
          </p:nvPr>
        </p:nvSpPr>
        <p:spPr>
          <a:xfrm>
            <a:off x="834820" y="2039016"/>
            <a:ext cx="4447403"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17" name="Picture Placeholder 2"/>
          <p:cNvSpPr>
            <a:spLocks noGrp="1" noChangeAspect="1"/>
          </p:cNvSpPr>
          <p:nvPr>
            <p:ph type="pic" idx="1"/>
          </p:nvPr>
        </p:nvSpPr>
        <p:spPr>
          <a:xfrm>
            <a:off x="5405717" y="961467"/>
            <a:ext cx="5953391" cy="462578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Slide Number Placeholder 5"/>
          <p:cNvSpPr>
            <a:spLocks noGrp="1"/>
          </p:cNvSpPr>
          <p:nvPr>
            <p:ph type="sldNum" sz="quarter" idx="12"/>
          </p:nvPr>
        </p:nvSpPr>
        <p:spPr>
          <a:xfrm>
            <a:off x="8709712" y="6425176"/>
            <a:ext cx="27432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4" name="Text Placeholder 3"/>
          <p:cNvSpPr>
            <a:spLocks noGrp="1"/>
          </p:cNvSpPr>
          <p:nvPr>
            <p:ph type="body" sz="half" idx="15" hasCustomPrompt="1"/>
          </p:nvPr>
        </p:nvSpPr>
        <p:spPr>
          <a:xfrm>
            <a:off x="5405717" y="5735336"/>
            <a:ext cx="5953391"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338590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FDE5-57CC-7649-B4E5-86D14719D8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B8622-1DAC-B644-81BB-79936E7BEA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6A85E-BEC5-7D43-925A-53A86BD8F8B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39B18AC-C8B0-B344-87F5-11E89711E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0B9B4-72B1-FD4C-9E1A-8D7A1C505982}"/>
              </a:ext>
            </a:extLst>
          </p:cNvPr>
          <p:cNvSpPr>
            <a:spLocks noGrp="1"/>
          </p:cNvSpPr>
          <p:nvPr>
            <p:ph type="sldNum" sz="quarter" idx="12"/>
          </p:nvPr>
        </p:nvSpPr>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2783820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BU Bulleted Text 1 Photo">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34819" y="897539"/>
            <a:ext cx="4447403"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7" name="Slide Number Placeholder 5"/>
          <p:cNvSpPr>
            <a:spLocks noGrp="1"/>
          </p:cNvSpPr>
          <p:nvPr>
            <p:ph type="sldNum" sz="quarter" idx="12"/>
          </p:nvPr>
        </p:nvSpPr>
        <p:spPr>
          <a:xfrm>
            <a:off x="8709712" y="6425176"/>
            <a:ext cx="27432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8" name="Picture Placeholder 2"/>
          <p:cNvSpPr>
            <a:spLocks noGrp="1" noChangeAspect="1"/>
          </p:cNvSpPr>
          <p:nvPr>
            <p:ph type="pic" idx="15"/>
          </p:nvPr>
        </p:nvSpPr>
        <p:spPr>
          <a:xfrm>
            <a:off x="5405717" y="961467"/>
            <a:ext cx="5953391" cy="462578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p:cNvSpPr>
            <a:spLocks noGrp="1"/>
          </p:cNvSpPr>
          <p:nvPr>
            <p:ph type="body" sz="half" idx="2" hasCustomPrompt="1"/>
          </p:nvPr>
        </p:nvSpPr>
        <p:spPr>
          <a:xfrm>
            <a:off x="834819" y="2039016"/>
            <a:ext cx="4447403" cy="3616244"/>
          </a:xfrm>
          <a:prstGeom prst="rect">
            <a:avLst/>
          </a:prstGeom>
        </p:spPr>
        <p:txBody>
          <a:bodyPr>
            <a:normAutofit/>
          </a:bodyPr>
          <a:lstStyle>
            <a:lvl1pPr marL="171450" indent="-171450">
              <a:buFont typeface="Arial" charset="0"/>
              <a:buChar char="•"/>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sim </a:t>
            </a:r>
            <a:r>
              <a:rPr lang="en-US" dirty="0" err="1"/>
              <a:t>Bereptatur</a:t>
            </a:r>
            <a:r>
              <a:rPr lang="en-US" dirty="0"/>
              <a:t> re </a:t>
            </a:r>
            <a:r>
              <a:rPr lang="en-US" dirty="0" err="1"/>
              <a:t>sinctorio</a:t>
            </a:r>
            <a:r>
              <a:rPr lang="en-US" dirty="0"/>
              <a:t>.</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endParaRPr lang="en-US" dirty="0"/>
          </a:p>
          <a:p>
            <a:pPr lvl="0"/>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a:t>
            </a:r>
            <a:r>
              <a:rPr lang="en-US" dirty="0" err="1"/>
              <a:t>sitis</a:t>
            </a:r>
            <a:r>
              <a:rPr lang="en-US" dirty="0"/>
              <a:t> </a:t>
            </a:r>
            <a:r>
              <a:rPr lang="en-US" dirty="0" err="1"/>
              <a:t>mosanim</a:t>
            </a:r>
            <a:endParaRPr lang="en-US" dirty="0"/>
          </a:p>
          <a:p>
            <a:pPr lvl="0"/>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estorise</a:t>
            </a:r>
            <a:r>
              <a:rPr lang="en-US" dirty="0"/>
              <a:t> </a:t>
            </a:r>
            <a:r>
              <a:rPr lang="en-US" dirty="0" err="1"/>
              <a:t>saerum</a:t>
            </a:r>
            <a:r>
              <a:rPr lang="en-US" dirty="0"/>
              <a:t> qui </a:t>
            </a:r>
            <a:r>
              <a:rPr lang="en-US" dirty="0" err="1"/>
              <a:t>offic</a:t>
            </a:r>
            <a:endParaRPr lang="en-US" dirty="0"/>
          </a:p>
          <a:p>
            <a:r>
              <a:rPr lang="en-US" dirty="0" err="1"/>
              <a:t>Sed</a:t>
            </a:r>
            <a:r>
              <a:rPr lang="en-US" dirty="0"/>
              <a:t> id ex </a:t>
            </a:r>
            <a:r>
              <a:rPr lang="en-US" dirty="0" err="1"/>
              <a:t>quis</a:t>
            </a:r>
            <a:r>
              <a:rPr lang="en-US" dirty="0"/>
              <a:t> ipsum </a:t>
            </a:r>
            <a:r>
              <a:rPr lang="en-US" dirty="0" err="1"/>
              <a:t>vehicula</a:t>
            </a:r>
            <a:r>
              <a:rPr lang="en-US" dirty="0"/>
              <a:t> </a:t>
            </a:r>
            <a:r>
              <a:rPr lang="en-US" dirty="0" err="1"/>
              <a:t>scelerisque</a:t>
            </a:r>
            <a:r>
              <a:rPr lang="en-US" dirty="0"/>
              <a:t>.</a:t>
            </a:r>
          </a:p>
        </p:txBody>
      </p:sp>
      <p:sp>
        <p:nvSpPr>
          <p:cNvPr id="14" name="Text Placeholder 3"/>
          <p:cNvSpPr>
            <a:spLocks noGrp="1"/>
          </p:cNvSpPr>
          <p:nvPr>
            <p:ph type="body" sz="half" idx="16" hasCustomPrompt="1"/>
          </p:nvPr>
        </p:nvSpPr>
        <p:spPr>
          <a:xfrm>
            <a:off x="5405717" y="5735336"/>
            <a:ext cx="5953391"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2340749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BU Text-2 Photos">
    <p:spTree>
      <p:nvGrpSpPr>
        <p:cNvPr id="1" name=""/>
        <p:cNvGrpSpPr/>
        <p:nvPr/>
      </p:nvGrpSpPr>
      <p:grpSpPr>
        <a:xfrm>
          <a:off x="0" y="0"/>
          <a:ext cx="0" cy="0"/>
          <a:chOff x="0" y="0"/>
          <a:chExt cx="0" cy="0"/>
        </a:xfrm>
      </p:grpSpPr>
      <p:sp>
        <p:nvSpPr>
          <p:cNvPr id="19" name="Picture Placeholder 2"/>
          <p:cNvSpPr>
            <a:spLocks noGrp="1" noChangeAspect="1"/>
          </p:cNvSpPr>
          <p:nvPr>
            <p:ph type="pic" idx="13"/>
          </p:nvPr>
        </p:nvSpPr>
        <p:spPr>
          <a:xfrm>
            <a:off x="5405718" y="961467"/>
            <a:ext cx="2873665" cy="4624073"/>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Picture Placeholder 2"/>
          <p:cNvSpPr>
            <a:spLocks noGrp="1" noChangeAspect="1"/>
          </p:cNvSpPr>
          <p:nvPr>
            <p:ph type="pic" idx="1"/>
          </p:nvPr>
        </p:nvSpPr>
        <p:spPr>
          <a:xfrm>
            <a:off x="8429304" y="962913"/>
            <a:ext cx="2928979" cy="4622627"/>
          </a:xfrm>
          <a:prstGeom prst="rect">
            <a:avLst/>
          </a:prstGeom>
          <a:solidFill>
            <a:schemeClr val="bg1">
              <a:lumMod val="95000"/>
            </a:schemeClr>
          </a:solidFill>
        </p:spPr>
        <p:txBody>
          <a:bodyPr anchor="t">
            <a:normAutofit/>
          </a:bodyPr>
          <a:lstStyle>
            <a:lvl1pPr marL="0" indent="0">
              <a:buNone/>
              <a:defRPr sz="120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1" name="Title 1"/>
          <p:cNvSpPr>
            <a:spLocks noGrp="1"/>
          </p:cNvSpPr>
          <p:nvPr>
            <p:ph type="title" hasCustomPrompt="1"/>
          </p:nvPr>
        </p:nvSpPr>
        <p:spPr>
          <a:xfrm>
            <a:off x="832265" y="897539"/>
            <a:ext cx="4447403"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22" name="Text Placeholder 3"/>
          <p:cNvSpPr>
            <a:spLocks noGrp="1"/>
          </p:cNvSpPr>
          <p:nvPr>
            <p:ph type="body" sz="half" idx="2" hasCustomPrompt="1"/>
          </p:nvPr>
        </p:nvSpPr>
        <p:spPr>
          <a:xfrm>
            <a:off x="832265" y="2039016"/>
            <a:ext cx="4447403"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25" name="Slide Number Placeholder 5"/>
          <p:cNvSpPr>
            <a:spLocks noGrp="1"/>
          </p:cNvSpPr>
          <p:nvPr>
            <p:ph type="sldNum" sz="quarter" idx="12"/>
          </p:nvPr>
        </p:nvSpPr>
        <p:spPr>
          <a:xfrm>
            <a:off x="8709712" y="6425176"/>
            <a:ext cx="27432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6" name="Text Placeholder 3"/>
          <p:cNvSpPr>
            <a:spLocks noGrp="1"/>
          </p:cNvSpPr>
          <p:nvPr>
            <p:ph type="body" sz="half" idx="16" hasCustomPrompt="1"/>
          </p:nvPr>
        </p:nvSpPr>
        <p:spPr>
          <a:xfrm>
            <a:off x="5405718" y="5735336"/>
            <a:ext cx="2873665"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8" name="Text Placeholder 3"/>
          <p:cNvSpPr>
            <a:spLocks noGrp="1"/>
          </p:cNvSpPr>
          <p:nvPr>
            <p:ph type="body" sz="half" idx="17" hasCustomPrompt="1"/>
          </p:nvPr>
        </p:nvSpPr>
        <p:spPr>
          <a:xfrm>
            <a:off x="8429304" y="5735336"/>
            <a:ext cx="2928979"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2174845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BU Text-3 Photos">
    <p:spTree>
      <p:nvGrpSpPr>
        <p:cNvPr id="1" name=""/>
        <p:cNvGrpSpPr/>
        <p:nvPr/>
      </p:nvGrpSpPr>
      <p:grpSpPr>
        <a:xfrm>
          <a:off x="0" y="0"/>
          <a:ext cx="0" cy="0"/>
          <a:chOff x="0" y="0"/>
          <a:chExt cx="0" cy="0"/>
        </a:xfrm>
      </p:grpSpPr>
      <p:sp>
        <p:nvSpPr>
          <p:cNvPr id="20" name="Picture Placeholder 2"/>
          <p:cNvSpPr>
            <a:spLocks noGrp="1" noChangeAspect="1"/>
          </p:cNvSpPr>
          <p:nvPr>
            <p:ph type="pic" idx="13"/>
          </p:nvPr>
        </p:nvSpPr>
        <p:spPr>
          <a:xfrm>
            <a:off x="8431735" y="962913"/>
            <a:ext cx="2926548" cy="2271106"/>
          </a:xfrm>
          <a:prstGeom prst="rect">
            <a:avLst/>
          </a:prstGeom>
          <a:solidFill>
            <a:schemeClr val="bg1">
              <a:lumMod val="95000"/>
            </a:schemeClr>
          </a:solidFill>
        </p:spPr>
        <p:txBody>
          <a:bodyPr anchor="t">
            <a:normAutofit/>
          </a:bodyPr>
          <a:lstStyle>
            <a:lvl1pPr marL="0" indent="0">
              <a:buNone/>
              <a:defRPr sz="120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1" name="Picture Placeholder 2"/>
          <p:cNvSpPr>
            <a:spLocks noGrp="1" noChangeAspect="1"/>
          </p:cNvSpPr>
          <p:nvPr>
            <p:ph type="pic" idx="14"/>
          </p:nvPr>
        </p:nvSpPr>
        <p:spPr>
          <a:xfrm>
            <a:off x="8431735" y="3321427"/>
            <a:ext cx="2926548" cy="2265826"/>
          </a:xfrm>
          <a:prstGeom prst="rect">
            <a:avLst/>
          </a:prstGeom>
          <a:solidFill>
            <a:schemeClr val="bg1">
              <a:lumMod val="95000"/>
            </a:schemeClr>
          </a:solidFill>
        </p:spPr>
        <p:txBody>
          <a:bodyPr anchor="t">
            <a:normAutofit/>
          </a:bodyPr>
          <a:lstStyle>
            <a:lvl1pPr marL="0" indent="0">
              <a:buNone/>
              <a:defRPr sz="120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Title 1"/>
          <p:cNvSpPr>
            <a:spLocks noGrp="1"/>
          </p:cNvSpPr>
          <p:nvPr>
            <p:ph type="title" hasCustomPrompt="1"/>
          </p:nvPr>
        </p:nvSpPr>
        <p:spPr>
          <a:xfrm>
            <a:off x="834821" y="897539"/>
            <a:ext cx="4447403"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24" name="Text Placeholder 3"/>
          <p:cNvSpPr>
            <a:spLocks noGrp="1"/>
          </p:cNvSpPr>
          <p:nvPr>
            <p:ph type="body" sz="half" idx="2" hasCustomPrompt="1"/>
          </p:nvPr>
        </p:nvSpPr>
        <p:spPr>
          <a:xfrm>
            <a:off x="834821" y="2039016"/>
            <a:ext cx="4447403"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30" name="Picture Placeholder 2"/>
          <p:cNvSpPr>
            <a:spLocks noGrp="1" noChangeAspect="1"/>
          </p:cNvSpPr>
          <p:nvPr>
            <p:ph type="pic" idx="15"/>
          </p:nvPr>
        </p:nvSpPr>
        <p:spPr>
          <a:xfrm>
            <a:off x="5405717" y="961467"/>
            <a:ext cx="2882335" cy="462578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Slide Number Placeholder 5"/>
          <p:cNvSpPr>
            <a:spLocks noGrp="1"/>
          </p:cNvSpPr>
          <p:nvPr>
            <p:ph type="sldNum" sz="quarter" idx="12"/>
          </p:nvPr>
        </p:nvSpPr>
        <p:spPr>
          <a:xfrm>
            <a:off x="8709712" y="6425176"/>
            <a:ext cx="27432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9" name="Text Placeholder 3"/>
          <p:cNvSpPr>
            <a:spLocks noGrp="1"/>
          </p:cNvSpPr>
          <p:nvPr>
            <p:ph type="body" sz="half" idx="16" hasCustomPrompt="1"/>
          </p:nvPr>
        </p:nvSpPr>
        <p:spPr>
          <a:xfrm>
            <a:off x="5405717" y="5735336"/>
            <a:ext cx="5953391"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324326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BU 3 Photo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644021" y="908553"/>
            <a:ext cx="8817283" cy="1134234"/>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endParaRPr lang="en-US" dirty="0"/>
          </a:p>
        </p:txBody>
      </p:sp>
      <p:sp>
        <p:nvSpPr>
          <p:cNvPr id="9" name="Picture Placeholder 2"/>
          <p:cNvSpPr>
            <a:spLocks noGrp="1" noChangeAspect="1"/>
          </p:cNvSpPr>
          <p:nvPr>
            <p:ph type="pic" idx="13"/>
          </p:nvPr>
        </p:nvSpPr>
        <p:spPr>
          <a:xfrm>
            <a:off x="1644021" y="2385579"/>
            <a:ext cx="2794124" cy="3000278"/>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p:cNvSpPr>
            <a:spLocks noGrp="1" noChangeAspect="1"/>
          </p:cNvSpPr>
          <p:nvPr>
            <p:ph type="pic" idx="15"/>
          </p:nvPr>
        </p:nvSpPr>
        <p:spPr>
          <a:xfrm>
            <a:off x="7648281" y="2385580"/>
            <a:ext cx="2812111" cy="300075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p:cNvSpPr>
            <a:spLocks noGrp="1" noChangeAspect="1"/>
          </p:cNvSpPr>
          <p:nvPr>
            <p:ph type="pic" idx="14"/>
          </p:nvPr>
        </p:nvSpPr>
        <p:spPr>
          <a:xfrm>
            <a:off x="4646259" y="2385697"/>
            <a:ext cx="2794015" cy="3000161"/>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Slide Number Placeholder 5"/>
          <p:cNvSpPr>
            <a:spLocks noGrp="1"/>
          </p:cNvSpPr>
          <p:nvPr>
            <p:ph type="sldNum" sz="quarter" idx="12"/>
          </p:nvPr>
        </p:nvSpPr>
        <p:spPr>
          <a:xfrm>
            <a:off x="8709712" y="6425176"/>
            <a:ext cx="27432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8" name="Text Placeholder 3"/>
          <p:cNvSpPr>
            <a:spLocks noGrp="1"/>
          </p:cNvSpPr>
          <p:nvPr>
            <p:ph type="body" sz="half" idx="16" hasCustomPrompt="1"/>
          </p:nvPr>
        </p:nvSpPr>
        <p:spPr>
          <a:xfrm>
            <a:off x="1644021" y="5457462"/>
            <a:ext cx="2794124"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a:t>
            </a:r>
          </a:p>
        </p:txBody>
      </p:sp>
      <p:sp>
        <p:nvSpPr>
          <p:cNvPr id="19" name="Text Placeholder 3"/>
          <p:cNvSpPr>
            <a:spLocks noGrp="1"/>
          </p:cNvSpPr>
          <p:nvPr>
            <p:ph type="body" sz="half" idx="20" hasCustomPrompt="1"/>
          </p:nvPr>
        </p:nvSpPr>
        <p:spPr>
          <a:xfrm>
            <a:off x="4646259" y="5457462"/>
            <a:ext cx="2794015"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a:t>
            </a:r>
          </a:p>
        </p:txBody>
      </p:sp>
      <p:sp>
        <p:nvSpPr>
          <p:cNvPr id="20" name="Text Placeholder 3"/>
          <p:cNvSpPr>
            <a:spLocks noGrp="1"/>
          </p:cNvSpPr>
          <p:nvPr>
            <p:ph type="body" sz="half" idx="21" hasCustomPrompt="1"/>
          </p:nvPr>
        </p:nvSpPr>
        <p:spPr>
          <a:xfrm>
            <a:off x="7648279" y="5457462"/>
            <a:ext cx="2812112"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a:t>
            </a:r>
          </a:p>
        </p:txBody>
      </p:sp>
    </p:spTree>
    <p:extLst>
      <p:ext uri="{BB962C8B-B14F-4D97-AF65-F5344CB8AC3E}">
        <p14:creationId xmlns:p14="http://schemas.microsoft.com/office/powerpoint/2010/main" val="74484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BU Text 1 Char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4820" y="897539"/>
            <a:ext cx="4447403"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8" name="Text Placeholder 3"/>
          <p:cNvSpPr>
            <a:spLocks noGrp="1"/>
          </p:cNvSpPr>
          <p:nvPr>
            <p:ph type="body" sz="half" idx="2" hasCustomPrompt="1"/>
          </p:nvPr>
        </p:nvSpPr>
        <p:spPr>
          <a:xfrm>
            <a:off x="834820" y="2039016"/>
            <a:ext cx="4447403"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10" name="Slide Number Placeholder 5"/>
          <p:cNvSpPr>
            <a:spLocks noGrp="1"/>
          </p:cNvSpPr>
          <p:nvPr>
            <p:ph type="sldNum" sz="quarter" idx="12"/>
          </p:nvPr>
        </p:nvSpPr>
        <p:spPr>
          <a:xfrm>
            <a:off x="8709712" y="6425176"/>
            <a:ext cx="27432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3" name="Chart Placeholder 2"/>
          <p:cNvSpPr>
            <a:spLocks noGrp="1"/>
          </p:cNvSpPr>
          <p:nvPr>
            <p:ph type="chart" sz="quarter" idx="16" hasCustomPrompt="1"/>
          </p:nvPr>
        </p:nvSpPr>
        <p:spPr>
          <a:xfrm>
            <a:off x="5396753" y="962025"/>
            <a:ext cx="5959991" cy="4625228"/>
          </a:xfrm>
          <a:prstGeom prst="rect">
            <a:avLst/>
          </a:prstGeo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828383"/>
                </a:solidFill>
                <a:latin typeface="Georgia" charset="0"/>
                <a:ea typeface="Georgia" charset="0"/>
                <a:cs typeface="Georgia" charset="0"/>
              </a:defRPr>
            </a:lvl1pPr>
          </a:lstStyle>
          <a:p>
            <a:r>
              <a:rPr lang="en-US" dirty="0"/>
              <a:t>Drag picture to placeholder or click icon to add graph</a:t>
            </a:r>
          </a:p>
          <a:p>
            <a:endParaRPr lang="en-US" dirty="0"/>
          </a:p>
        </p:txBody>
      </p:sp>
      <p:sp>
        <p:nvSpPr>
          <p:cNvPr id="14" name="Text Placeholder 3"/>
          <p:cNvSpPr>
            <a:spLocks noGrp="1"/>
          </p:cNvSpPr>
          <p:nvPr>
            <p:ph type="body" sz="half" idx="17" hasCustomPrompt="1"/>
          </p:nvPr>
        </p:nvSpPr>
        <p:spPr>
          <a:xfrm>
            <a:off x="5405717" y="5735336"/>
            <a:ext cx="5953391"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4259742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BU Full Page Phot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19" y="268"/>
            <a:ext cx="12218220" cy="6872211"/>
          </a:xfrm>
          <a:prstGeom prst="rect">
            <a:avLst/>
          </a:prstGeom>
        </p:spPr>
      </p:pic>
      <p:sp>
        <p:nvSpPr>
          <p:cNvPr id="14" name="Picture Placeholder 2"/>
          <p:cNvSpPr>
            <a:spLocks noGrp="1" noChangeAspect="1"/>
          </p:cNvSpPr>
          <p:nvPr>
            <p:ph type="pic" idx="15"/>
          </p:nvPr>
        </p:nvSpPr>
        <p:spPr>
          <a:xfrm>
            <a:off x="838200" y="723919"/>
            <a:ext cx="10515600" cy="46818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Slide Number Placeholder 5"/>
          <p:cNvSpPr txBox="1">
            <a:spLocks/>
          </p:cNvSpPr>
          <p:nvPr userDrawn="1"/>
        </p:nvSpPr>
        <p:spPr>
          <a:xfrm>
            <a:off x="8709712" y="6425176"/>
            <a:ext cx="2743200" cy="365125"/>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1000" smtClean="0">
                <a:solidFill>
                  <a:schemeClr val="bg1"/>
                </a:solidFill>
                <a:latin typeface="Georgia" charset="0"/>
                <a:ea typeface="Georgia" charset="0"/>
                <a:cs typeface="Georgia" charset="0"/>
              </a:rPr>
              <a:pPr/>
              <a:t>‹#›</a:t>
            </a:fld>
            <a:endParaRPr lang="en-US" sz="1000" dirty="0">
              <a:solidFill>
                <a:schemeClr val="bg1"/>
              </a:solidFill>
              <a:latin typeface="Georgia" charset="0"/>
              <a:ea typeface="Georgia" charset="0"/>
              <a:cs typeface="Georgia" charset="0"/>
            </a:endParaRP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1" y="6360394"/>
            <a:ext cx="1040967" cy="29204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1" y="197985"/>
            <a:ext cx="2490639" cy="319431"/>
          </a:xfrm>
          <a:prstGeom prst="rect">
            <a:avLst/>
          </a:prstGeom>
        </p:spPr>
      </p:pic>
      <p:cxnSp>
        <p:nvCxnSpPr>
          <p:cNvPr id="19" name="Straight Connector 18"/>
          <p:cNvCxnSpPr/>
          <p:nvPr userDrawn="1"/>
        </p:nvCxnSpPr>
        <p:spPr>
          <a:xfrm>
            <a:off x="838201" y="6241200"/>
            <a:ext cx="1052090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16" hasCustomPrompt="1"/>
          </p:nvPr>
        </p:nvSpPr>
        <p:spPr>
          <a:xfrm>
            <a:off x="7445191" y="5720773"/>
            <a:ext cx="3913917" cy="319541"/>
          </a:xfrm>
          <a:prstGeom prst="rect">
            <a:avLst/>
          </a:prstGeom>
        </p:spPr>
        <p:txBody>
          <a:bodyPr lIns="0" tIns="0" rIns="0">
            <a:normAutofit/>
          </a:bodyPr>
          <a:lstStyle>
            <a:lvl1pPr marL="0" indent="0">
              <a:buNone/>
              <a:defRPr sz="800" b="0" i="0" baseline="0">
                <a:solidFill>
                  <a:schemeClr val="bg1"/>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a:t>
            </a:r>
          </a:p>
        </p:txBody>
      </p:sp>
    </p:spTree>
    <p:extLst>
      <p:ext uri="{BB962C8B-B14F-4D97-AF65-F5344CB8AC3E}">
        <p14:creationId xmlns:p14="http://schemas.microsoft.com/office/powerpoint/2010/main" val="182005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D008-F473-E541-AA17-50613086C9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3615A6-330E-104F-B8E6-EBA069BE31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36A64A-618F-F742-BF6D-3330EB9D68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B5AA303-E152-4540-8156-9F04DDA38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A2151-2835-DD43-A2EF-1C0563121A96}"/>
              </a:ext>
            </a:extLst>
          </p:cNvPr>
          <p:cNvSpPr>
            <a:spLocks noGrp="1"/>
          </p:cNvSpPr>
          <p:nvPr>
            <p:ph type="sldNum" sz="quarter" idx="12"/>
          </p:nvPr>
        </p:nvSpPr>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245571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7CF0-C1B2-1946-B8E7-73EB6D1D3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B11E6-45B0-E544-BB02-E81B39491A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F46E4E-6C69-E74F-A250-CA8C9808FC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C2F991-9CCD-8947-BE2C-2290EDB1B7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1D36693-789A-E740-9C52-3129DABCA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C6F991-DBB6-D047-B4AC-CC7B9C185F91}"/>
              </a:ext>
            </a:extLst>
          </p:cNvPr>
          <p:cNvSpPr>
            <a:spLocks noGrp="1"/>
          </p:cNvSpPr>
          <p:nvPr>
            <p:ph type="sldNum" sz="quarter" idx="12"/>
          </p:nvPr>
        </p:nvSpPr>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119450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917E-AF03-FE40-9F75-474E901B0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FA7D00-079F-A644-998B-E26AD4E14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D0E701-6279-F741-ABFF-7D442FFD6E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984410-90BE-FB45-85D7-D3A8670F8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A35494-2580-F84C-99B3-B2B299E0E4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1A94EF-2C56-E14A-8FA7-D9C550F4EBD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56E1510-54CE-A64F-8FDD-E9DE9A74C0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1DBCC-B7BD-C94F-9EBC-DFBC0F03BD71}"/>
              </a:ext>
            </a:extLst>
          </p:cNvPr>
          <p:cNvSpPr>
            <a:spLocks noGrp="1"/>
          </p:cNvSpPr>
          <p:nvPr>
            <p:ph type="sldNum" sz="quarter" idx="12"/>
          </p:nvPr>
        </p:nvSpPr>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116660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E797-DC34-3446-B0A6-155AA94B6C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B00926-A5D0-7E4B-BDFA-E3A732CFD25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1AEE9C9-1544-1B4D-9FC5-0FB38909B8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76845B-2167-1049-BB40-4DF9D52BB20F}"/>
              </a:ext>
            </a:extLst>
          </p:cNvPr>
          <p:cNvSpPr>
            <a:spLocks noGrp="1"/>
          </p:cNvSpPr>
          <p:nvPr>
            <p:ph type="sldNum" sz="quarter" idx="12"/>
          </p:nvPr>
        </p:nvSpPr>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105127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BC7155-5A68-F148-8DC2-44EAC0BAEDB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E4C8629-7C6A-B949-9ED0-2B8BFC3186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62590-072A-6146-A7EE-D413C98F9EF9}"/>
              </a:ext>
            </a:extLst>
          </p:cNvPr>
          <p:cNvSpPr>
            <a:spLocks noGrp="1"/>
          </p:cNvSpPr>
          <p:nvPr>
            <p:ph type="sldNum" sz="quarter" idx="12"/>
          </p:nvPr>
        </p:nvSpPr>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149874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5C6A-F5FC-1B46-A2A7-1A93A70549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25ACB0-7535-1843-8925-01904CCBD0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07CA14-7907-5C40-AED4-2F33256EC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D76090-5437-FB4E-89F6-7F8017475C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5CA116B-899F-A249-B0E5-873762A62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15CD7-2EDE-074A-9BF0-10E4C42282A5}"/>
              </a:ext>
            </a:extLst>
          </p:cNvPr>
          <p:cNvSpPr>
            <a:spLocks noGrp="1"/>
          </p:cNvSpPr>
          <p:nvPr>
            <p:ph type="sldNum" sz="quarter" idx="12"/>
          </p:nvPr>
        </p:nvSpPr>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380057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B102-C5AD-F24A-B2C7-A98025E1A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000CF-BBCA-E24F-BD3D-666549EB5A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B18BAB-2C56-1046-A2EB-9AB76EA1F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A6C0EA-F2D0-8242-80A6-77C14717607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41B9614-FE7D-034D-9B38-C55DB2F4F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F6D6E-5BF6-254E-971A-CC71E1B23BE5}"/>
              </a:ext>
            </a:extLst>
          </p:cNvPr>
          <p:cNvSpPr>
            <a:spLocks noGrp="1"/>
          </p:cNvSpPr>
          <p:nvPr>
            <p:ph type="sldNum" sz="quarter" idx="12"/>
          </p:nvPr>
        </p:nvSpPr>
        <p:spPr/>
        <p:txBody>
          <a:bodyPr/>
          <a:lstStyle/>
          <a:p>
            <a:fld id="{BEE31C06-0853-6B41-B855-439D0A2EBE40}" type="slidenum">
              <a:rPr lang="en-US" smtClean="0"/>
              <a:t>‹#›</a:t>
            </a:fld>
            <a:endParaRPr lang="en-US"/>
          </a:p>
        </p:txBody>
      </p:sp>
    </p:spTree>
    <p:extLst>
      <p:ext uri="{BB962C8B-B14F-4D97-AF65-F5344CB8AC3E}">
        <p14:creationId xmlns:p14="http://schemas.microsoft.com/office/powerpoint/2010/main" val="189497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png"/><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24024-0FD9-884B-98D4-ACA2F1FBB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1F49E-90A1-2B43-BBED-2FF008736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E1803-F253-6D46-BFA6-136511AC14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159A56F-BE07-8C4E-9FF5-9C7FF431F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BB0DC3-39C5-F943-9BCD-88F8561D3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31C06-0853-6B41-B855-439D0A2EBE40}" type="slidenum">
              <a:rPr lang="en-US" smtClean="0"/>
              <a:t>‹#›</a:t>
            </a:fld>
            <a:endParaRPr lang="en-US"/>
          </a:p>
        </p:txBody>
      </p:sp>
    </p:spTree>
    <p:extLst>
      <p:ext uri="{BB962C8B-B14F-4D97-AF65-F5344CB8AC3E}">
        <p14:creationId xmlns:p14="http://schemas.microsoft.com/office/powerpoint/2010/main" val="3804464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90" y="268"/>
            <a:ext cx="12218220" cy="6872211"/>
          </a:xfrm>
          <a:prstGeom prst="rect">
            <a:avLst/>
          </a:prstGeom>
        </p:spPr>
      </p:pic>
      <p:sp>
        <p:nvSpPr>
          <p:cNvPr id="8" name="Rectangle 7"/>
          <p:cNvSpPr/>
          <p:nvPr userDrawn="1"/>
        </p:nvSpPr>
        <p:spPr>
          <a:xfrm>
            <a:off x="268638" y="0"/>
            <a:ext cx="11696055" cy="6872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t>‘</a:t>
            </a:r>
          </a:p>
        </p:txBody>
      </p:sp>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38201" y="204428"/>
            <a:ext cx="2487468" cy="315398"/>
          </a:xfrm>
          <a:prstGeom prst="rect">
            <a:avLst/>
          </a:prstGeom>
        </p:spPr>
      </p:pic>
      <p:cxnSp>
        <p:nvCxnSpPr>
          <p:cNvPr id="13" name="Straight Connector 12"/>
          <p:cNvCxnSpPr/>
          <p:nvPr userDrawn="1"/>
        </p:nvCxnSpPr>
        <p:spPr>
          <a:xfrm>
            <a:off x="838201" y="6248473"/>
            <a:ext cx="10520908" cy="1"/>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38200" y="6359093"/>
            <a:ext cx="1040965" cy="288807"/>
          </a:xfrm>
          <a:prstGeom prst="rect">
            <a:avLst/>
          </a:prstGeom>
        </p:spPr>
      </p:pic>
      <p:sp>
        <p:nvSpPr>
          <p:cNvPr id="15" name="Slide Number Placeholder 5"/>
          <p:cNvSpPr>
            <a:spLocks noGrp="1"/>
          </p:cNvSpPr>
          <p:nvPr>
            <p:ph type="sldNum" sz="quarter" idx="4"/>
          </p:nvPr>
        </p:nvSpPr>
        <p:spPr>
          <a:xfrm>
            <a:off x="8709712" y="6425176"/>
            <a:ext cx="27432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Tree>
    <p:extLst>
      <p:ext uri="{BB962C8B-B14F-4D97-AF65-F5344CB8AC3E}">
        <p14:creationId xmlns:p14="http://schemas.microsoft.com/office/powerpoint/2010/main" val="29461266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tif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tiff"/></Relationships>
</file>

<file path=ppt/slides/_rels/slide1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hyperlink" Target="http://www.studentaid.gov/" TargetMode="External"/><Relationship Id="rId1" Type="http://schemas.openxmlformats.org/officeDocument/2006/relationships/slideLayout" Target="../slideLayouts/slideLayout7.xml"/><Relationship Id="rId5" Type="http://schemas.openxmlformats.org/officeDocument/2006/relationships/image" Target="../media/image25.tiff"/><Relationship Id="rId4" Type="http://schemas.openxmlformats.org/officeDocument/2006/relationships/image" Target="../media/image24.tiff"/></Relationships>
</file>

<file path=ppt/slides/_rels/slide13.xml.rels><?xml version="1.0" encoding="UTF-8" standalone="yes"?>
<Relationships xmlns="http://schemas.openxmlformats.org/package/2006/relationships"><Relationship Id="rId3" Type="http://schemas.openxmlformats.org/officeDocument/2006/relationships/hyperlink" Target="https://www.stonybrook.edu/commcms/sfs/billing_payment/topp.php" TargetMode="External"/><Relationship Id="rId2" Type="http://schemas.openxmlformats.org/officeDocument/2006/relationships/hyperlink" Target="https://www.stonybrook.edu/commcms/finaid/undergraduate/types_of_aid/private_loans"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tonybrook.edu/finaid" TargetMode="External"/><Relationship Id="rId4" Type="http://schemas.openxmlformats.org/officeDocument/2006/relationships/hyperlink" Target="https://www.stonybrook.edu/commcms/hsstudents/financialaid/scholarship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tonybrook.edu/summer/tuition-and-aid" TargetMode="External"/><Relationship Id="rId7" Type="http://schemas.openxmlformats.org/officeDocument/2006/relationships/image" Target="../media/image30.png"/><Relationship Id="rId2" Type="http://schemas.openxmlformats.org/officeDocument/2006/relationships/image" Target="../media/image27.tiff"/><Relationship Id="rId1" Type="http://schemas.openxmlformats.org/officeDocument/2006/relationships/slideLayout" Target="../slideLayouts/slideLayout7.xml"/><Relationship Id="rId6" Type="http://schemas.openxmlformats.org/officeDocument/2006/relationships/image" Target="../media/image29.tiff"/><Relationship Id="rId5" Type="http://schemas.openxmlformats.org/officeDocument/2006/relationships/image" Target="../media/image28.tiff"/><Relationship Id="rId4" Type="http://schemas.openxmlformats.org/officeDocument/2006/relationships/hyperlink" Target="http://stonybrook.edu/sf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stonybrook.edu/commcms/sfs/withdrawals/index.php"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hsstudentservices@stonybrook.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fafsa.ed.gov/"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udentaid.gov/"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6869E2-F872-9141-9C81-4F79793949A1}"/>
              </a:ext>
            </a:extLst>
          </p:cNvPr>
          <p:cNvSpPr>
            <a:spLocks noGrp="1"/>
          </p:cNvSpPr>
          <p:nvPr>
            <p:ph type="subTitle" idx="1"/>
          </p:nvPr>
        </p:nvSpPr>
        <p:spPr/>
        <p:txBody>
          <a:bodyPr/>
          <a:lstStyle/>
          <a:p>
            <a:r>
              <a:rPr lang="en-US" dirty="0"/>
              <a:t>Graduate Students| </a:t>
            </a:r>
            <a:r>
              <a:rPr lang="en-US" dirty="0">
                <a:latin typeface="Arial Hebrew" pitchFamily="2" charset="-79"/>
                <a:cs typeface="Arial Hebrew" pitchFamily="2" charset="-79"/>
              </a:rPr>
              <a:t>General Financial Aid Information</a:t>
            </a:r>
          </a:p>
          <a:p>
            <a:r>
              <a:rPr lang="en-US" b="0" dirty="0">
                <a:latin typeface="Arial Hebrew" pitchFamily="2" charset="-79"/>
                <a:cs typeface="Arial Hebrew" pitchFamily="2" charset="-79"/>
              </a:rPr>
              <a:t>Presented by the Health Sciences Office of Student Services</a:t>
            </a:r>
            <a:endParaRPr lang="en-US" sz="2400" b="0" dirty="0">
              <a:latin typeface="Arial Hebrew" pitchFamily="2" charset="-79"/>
              <a:cs typeface="Arial Hebrew" pitchFamily="2" charset="-79"/>
            </a:endParaRPr>
          </a:p>
          <a:p>
            <a:endParaRPr lang="en-US" dirty="0"/>
          </a:p>
        </p:txBody>
      </p:sp>
    </p:spTree>
    <p:extLst>
      <p:ext uri="{BB962C8B-B14F-4D97-AF65-F5344CB8AC3E}">
        <p14:creationId xmlns:p14="http://schemas.microsoft.com/office/powerpoint/2010/main" val="291570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65652" y="136525"/>
            <a:ext cx="7759664" cy="5988819"/>
          </a:xfrm>
          <a:prstGeom prst="rect">
            <a:avLst/>
          </a:prstGeom>
          <a:noFill/>
        </p:spPr>
        <p:txBody>
          <a:bodyPr wrap="square" rtlCol="0">
            <a:spAutoFit/>
          </a:bodyPr>
          <a:lstStyle/>
          <a:p>
            <a:pPr algn="ctr">
              <a:spcBef>
                <a:spcPts val="100"/>
              </a:spcBef>
              <a:spcAft>
                <a:spcPts val="100"/>
              </a:spcAft>
            </a:pPr>
            <a:r>
              <a:rPr lang="en-US" sz="2000" b="1" dirty="0">
                <a:latin typeface="Verdana" panose="020B0604030504040204" pitchFamily="34" charset="0"/>
                <a:ea typeface="Verdana" panose="020B0604030504040204" pitchFamily="34" charset="0"/>
                <a:cs typeface="Verdana" panose="020B0604030504040204" pitchFamily="34" charset="0"/>
              </a:rPr>
              <a:t>ACCEPTING AID</a:t>
            </a:r>
          </a:p>
          <a:p>
            <a:pPr algn="ctr">
              <a:spcBef>
                <a:spcPts val="100"/>
              </a:spcBef>
              <a:spcAft>
                <a:spcPts val="100"/>
              </a:spcAft>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marL="214313" indent="-214313">
              <a:spcBef>
                <a:spcPts val="200"/>
              </a:spcBef>
              <a:spcAft>
                <a:spcPts val="200"/>
              </a:spcAft>
              <a:buFont typeface="Arial" panose="020B0604020202020204" pitchFamily="34" charset="0"/>
              <a:buChar char="•"/>
            </a:pPr>
            <a:r>
              <a:rPr lang="en-US" sz="1400" dirty="0"/>
              <a:t>Once a financial aid award has been accepted, it immediately applies towards your bill as "anticipated aid”</a:t>
            </a:r>
          </a:p>
          <a:p>
            <a:pPr marL="671513" lvl="1" indent="-214313">
              <a:spcBef>
                <a:spcPts val="200"/>
              </a:spcBef>
              <a:spcAft>
                <a:spcPts val="200"/>
              </a:spcAft>
              <a:buFont typeface="Arial" panose="020B0604020202020204" pitchFamily="34" charset="0"/>
              <a:buChar char="•"/>
            </a:pPr>
            <a:r>
              <a:rPr lang="en-US" sz="1200" b="1" dirty="0"/>
              <a:t>Anticipated Aid: </a:t>
            </a:r>
            <a:r>
              <a:rPr lang="en-US" sz="1200" dirty="0"/>
              <a:t>Awards that you’ve accepted as part of your financial aid package and will apply to your bill to show how much you will need to pay after your anticipated aid is applied.</a:t>
            </a:r>
          </a:p>
          <a:p>
            <a:pPr marL="671513" lvl="1" indent="-214313">
              <a:spcBef>
                <a:spcPts val="200"/>
              </a:spcBef>
              <a:spcAft>
                <a:spcPts val="200"/>
              </a:spcAft>
              <a:buFont typeface="Arial" panose="020B0604020202020204" pitchFamily="34" charset="0"/>
              <a:buChar char="•"/>
            </a:pPr>
            <a:r>
              <a:rPr lang="en-US" sz="1200" dirty="0"/>
              <a:t>Some awards will not show as anticipated aid either because they do not disburse to your student account or do not impact your balance owed</a:t>
            </a:r>
          </a:p>
          <a:p>
            <a:pPr marL="1128713" lvl="2" indent="-214313">
              <a:spcBef>
                <a:spcPts val="800"/>
              </a:spcBef>
              <a:spcAft>
                <a:spcPts val="200"/>
              </a:spcAft>
              <a:buFont typeface="Arial" panose="020B0604020202020204" pitchFamily="34" charset="0"/>
              <a:buChar char="•"/>
            </a:pPr>
            <a:r>
              <a:rPr lang="en-US" sz="1200" dirty="0">
                <a:solidFill>
                  <a:srgbClr val="A71E23"/>
                </a:solidFill>
              </a:rPr>
              <a:t>Examples include: </a:t>
            </a:r>
          </a:p>
          <a:p>
            <a:pPr marL="1585913" lvl="3" indent="-214313">
              <a:spcBef>
                <a:spcPts val="100"/>
              </a:spcBef>
              <a:spcAft>
                <a:spcPts val="100"/>
              </a:spcAft>
              <a:buFont typeface="Arial" panose="020B0604020202020204" pitchFamily="34" charset="0"/>
              <a:buChar char="•"/>
            </a:pPr>
            <a:r>
              <a:rPr lang="en-US" sz="1200" dirty="0"/>
              <a:t>Book Stipends</a:t>
            </a:r>
          </a:p>
          <a:p>
            <a:pPr marL="1585913" lvl="3" indent="-214313">
              <a:spcBef>
                <a:spcPts val="100"/>
              </a:spcBef>
              <a:spcAft>
                <a:spcPts val="100"/>
              </a:spcAft>
              <a:buFont typeface="Arial" panose="020B0604020202020204" pitchFamily="34" charset="0"/>
              <a:buChar char="•"/>
            </a:pPr>
            <a:r>
              <a:rPr lang="en-US" sz="1200" dirty="0"/>
              <a:t>Federal Work Study</a:t>
            </a:r>
          </a:p>
          <a:p>
            <a:pPr>
              <a:spcBef>
                <a:spcPts val="400"/>
              </a:spcBef>
              <a:spcAft>
                <a:spcPts val="400"/>
              </a:spcAft>
            </a:pPr>
            <a:endParaRPr lang="en-US" dirty="0"/>
          </a:p>
          <a:p>
            <a:pPr>
              <a:spcBef>
                <a:spcPts val="400"/>
              </a:spcBef>
              <a:spcAft>
                <a:spcPts val="400"/>
              </a:spcAft>
            </a:pPr>
            <a:endParaRPr lang="en-US" sz="200" dirty="0"/>
          </a:p>
          <a:p>
            <a:pPr marL="214313" indent="-214313">
              <a:spcBef>
                <a:spcPts val="400"/>
              </a:spcBef>
              <a:spcAft>
                <a:spcPts val="400"/>
              </a:spcAft>
              <a:buFont typeface="Arial" panose="020B0604020202020204" pitchFamily="34" charset="0"/>
              <a:buChar char="•"/>
            </a:pPr>
            <a:r>
              <a:rPr lang="en-US" sz="1400" dirty="0"/>
              <a:t>When enrolled in at least 6 credits in the Summer, loans will be offered if a valid FAFSA is on file.  Be mindful of what you accept for summer as this will affect the amount of loans available for Fall and Spring.</a:t>
            </a:r>
          </a:p>
          <a:p>
            <a:pPr marL="574675" indent="-574675">
              <a:spcBef>
                <a:spcPts val="400"/>
              </a:spcBef>
              <a:spcAft>
                <a:spcPts val="400"/>
              </a:spcAft>
            </a:pPr>
            <a:r>
              <a:rPr lang="en-US" sz="1400" dirty="0"/>
              <a:t>	</a:t>
            </a:r>
            <a:r>
              <a:rPr lang="en-US" sz="1200" b="1" dirty="0">
                <a:solidFill>
                  <a:srgbClr val="C00000"/>
                </a:solidFill>
              </a:rPr>
              <a:t>EXAMPLE: </a:t>
            </a:r>
            <a:r>
              <a:rPr lang="en-US" sz="1200" dirty="0"/>
              <a:t>If you are offered $12,500 for summer in the unsubsidized loan and you accept $8,000, you will be offered the remaining $12,500 for Fall/Spring in the unsubsidized loan as your annual limit is $20,500 per academic year.</a:t>
            </a:r>
          </a:p>
          <a:p>
            <a:pPr marL="1257300" indent="-1257300">
              <a:spcBef>
                <a:spcPts val="400"/>
              </a:spcBef>
              <a:spcAft>
                <a:spcPts val="400"/>
              </a:spcAft>
            </a:pPr>
            <a:r>
              <a:rPr lang="en-US" sz="1200" b="1" dirty="0"/>
              <a:t>	PLEASE NOTE: Fall/Spring awards are always split evenly.</a:t>
            </a:r>
          </a:p>
          <a:p>
            <a:pPr>
              <a:spcBef>
                <a:spcPts val="400"/>
              </a:spcBef>
              <a:spcAft>
                <a:spcPts val="400"/>
              </a:spcAft>
            </a:pPr>
            <a:endParaRPr lang="en-US" sz="1050" dirty="0"/>
          </a:p>
          <a:p>
            <a:pPr marL="214313" indent="-214313">
              <a:spcBef>
                <a:spcPts val="400"/>
              </a:spcBef>
              <a:spcAft>
                <a:spcPts val="400"/>
              </a:spcAft>
              <a:buFont typeface="Arial" panose="020B0604020202020204" pitchFamily="34" charset="0"/>
              <a:buChar char="•"/>
            </a:pPr>
            <a:r>
              <a:rPr lang="en-US" sz="1400" dirty="0"/>
              <a:t>Prior to loans disbursing, students can modify amount accepted on SOLAR.  After disbursement, please contact your Financial Aid office to make the change on your behalf</a:t>
            </a:r>
          </a:p>
          <a:p>
            <a:pPr>
              <a:spcBef>
                <a:spcPts val="100"/>
              </a:spcBef>
              <a:spcAft>
                <a:spcPts val="100"/>
              </a:spcAft>
            </a:pPr>
            <a:endParaRPr lang="en-US" sz="900" dirty="0"/>
          </a:p>
        </p:txBody>
      </p:sp>
      <p:grpSp>
        <p:nvGrpSpPr>
          <p:cNvPr id="13" name="Group 12">
            <a:extLst>
              <a:ext uri="{FF2B5EF4-FFF2-40B4-BE49-F238E27FC236}">
                <a16:creationId xmlns:a16="http://schemas.microsoft.com/office/drawing/2014/main" id="{EC70600F-825A-A345-8A0E-A4983FFC9DE4}"/>
              </a:ext>
            </a:extLst>
          </p:cNvPr>
          <p:cNvGrpSpPr/>
          <p:nvPr/>
        </p:nvGrpSpPr>
        <p:grpSpPr>
          <a:xfrm>
            <a:off x="6580062" y="2369533"/>
            <a:ext cx="3799288" cy="867071"/>
            <a:chOff x="914400" y="2635250"/>
            <a:chExt cx="7315200" cy="1587500"/>
          </a:xfrm>
        </p:grpSpPr>
        <p:pic>
          <p:nvPicPr>
            <p:cNvPr id="10" name="Picture 9">
              <a:extLst>
                <a:ext uri="{FF2B5EF4-FFF2-40B4-BE49-F238E27FC236}">
                  <a16:creationId xmlns:a16="http://schemas.microsoft.com/office/drawing/2014/main" id="{18238F5F-1375-714C-AB84-017AE7DED61C}"/>
                </a:ext>
              </a:extLst>
            </p:cNvPr>
            <p:cNvPicPr>
              <a:picLocks noChangeAspect="1"/>
            </p:cNvPicPr>
            <p:nvPr/>
          </p:nvPicPr>
          <p:blipFill>
            <a:blip r:embed="rId2">
              <a:alphaModFix/>
            </a:blip>
            <a:stretch>
              <a:fillRect/>
            </a:stretch>
          </p:blipFill>
          <p:spPr>
            <a:xfrm>
              <a:off x="914400" y="2635250"/>
              <a:ext cx="7315200" cy="1587500"/>
            </a:xfrm>
            <a:prstGeom prst="rect">
              <a:avLst/>
            </a:prstGeom>
          </p:spPr>
        </p:pic>
        <p:sp>
          <p:nvSpPr>
            <p:cNvPr id="11" name="Rectangle 10">
              <a:extLst>
                <a:ext uri="{FF2B5EF4-FFF2-40B4-BE49-F238E27FC236}">
                  <a16:creationId xmlns:a16="http://schemas.microsoft.com/office/drawing/2014/main" id="{D66AB947-BB14-E14B-91A1-14477E604382}"/>
                </a:ext>
              </a:extLst>
            </p:cNvPr>
            <p:cNvSpPr/>
            <p:nvPr/>
          </p:nvSpPr>
          <p:spPr>
            <a:xfrm>
              <a:off x="1898650" y="3346450"/>
              <a:ext cx="3009900" cy="171450"/>
            </a:xfrm>
            <a:prstGeom prst="rect">
              <a:avLst/>
            </a:prstGeom>
            <a:solidFill>
              <a:srgbClr val="F6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8FA4C2-2610-B443-8E8E-BCCDCA48D489}"/>
                </a:ext>
              </a:extLst>
            </p:cNvPr>
            <p:cNvSpPr/>
            <p:nvPr/>
          </p:nvSpPr>
          <p:spPr>
            <a:xfrm>
              <a:off x="5124426" y="3338793"/>
              <a:ext cx="3009900" cy="171450"/>
            </a:xfrm>
            <a:prstGeom prst="rect">
              <a:avLst/>
            </a:prstGeom>
            <a:solidFill>
              <a:srgbClr val="F6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2B6475EB-76BF-884B-A957-8B53042B9D8D}"/>
              </a:ext>
            </a:extLst>
          </p:cNvPr>
          <p:cNvPicPr>
            <a:picLocks noChangeAspect="1"/>
          </p:cNvPicPr>
          <p:nvPr/>
        </p:nvPicPr>
        <p:blipFill>
          <a:blip r:embed="rId3"/>
          <a:stretch>
            <a:fillRect/>
          </a:stretch>
        </p:blipFill>
        <p:spPr>
          <a:xfrm>
            <a:off x="3430642" y="2588438"/>
            <a:ext cx="646644" cy="543263"/>
          </a:xfrm>
          <a:prstGeom prst="rect">
            <a:avLst/>
          </a:prstGeom>
        </p:spPr>
      </p:pic>
      <p:pic>
        <p:nvPicPr>
          <p:cNvPr id="4" name="Picture 3">
            <a:extLst>
              <a:ext uri="{FF2B5EF4-FFF2-40B4-BE49-F238E27FC236}">
                <a16:creationId xmlns:a16="http://schemas.microsoft.com/office/drawing/2014/main" id="{DE0865C8-05E1-B74E-BD98-87FEA472E189}"/>
              </a:ext>
            </a:extLst>
          </p:cNvPr>
          <p:cNvPicPr>
            <a:picLocks noChangeAspect="1"/>
          </p:cNvPicPr>
          <p:nvPr/>
        </p:nvPicPr>
        <p:blipFill>
          <a:blip r:embed="rId4"/>
          <a:stretch>
            <a:fillRect/>
          </a:stretch>
        </p:blipFill>
        <p:spPr>
          <a:xfrm>
            <a:off x="9259127" y="4625358"/>
            <a:ext cx="1264853" cy="497414"/>
          </a:xfrm>
          <a:prstGeom prst="rect">
            <a:avLst/>
          </a:prstGeom>
          <a:effectLst>
            <a:softEdge rad="63500"/>
          </a:effectLst>
        </p:spPr>
      </p:pic>
      <p:sp>
        <p:nvSpPr>
          <p:cNvPr id="3" name="Slide Number Placeholder 2">
            <a:extLst>
              <a:ext uri="{FF2B5EF4-FFF2-40B4-BE49-F238E27FC236}">
                <a16:creationId xmlns:a16="http://schemas.microsoft.com/office/drawing/2014/main" id="{8E2CC5B1-2B49-DE44-AB19-E29EC96C388A}"/>
              </a:ext>
            </a:extLst>
          </p:cNvPr>
          <p:cNvSpPr>
            <a:spLocks noGrp="1"/>
          </p:cNvSpPr>
          <p:nvPr>
            <p:ph type="sldNum" sz="quarter" idx="12"/>
          </p:nvPr>
        </p:nvSpPr>
        <p:spPr/>
        <p:txBody>
          <a:bodyPr/>
          <a:lstStyle/>
          <a:p>
            <a:fld id="{BEE31C06-0853-6B41-B855-439D0A2EBE40}" type="slidenum">
              <a:rPr lang="en-US" smtClean="0"/>
              <a:t>10</a:t>
            </a:fld>
            <a:endParaRPr lang="en-US"/>
          </a:p>
        </p:txBody>
      </p:sp>
    </p:spTree>
    <p:extLst>
      <p:ext uri="{BB962C8B-B14F-4D97-AF65-F5344CB8AC3E}">
        <p14:creationId xmlns:p14="http://schemas.microsoft.com/office/powerpoint/2010/main" val="360905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38503" y="465091"/>
            <a:ext cx="9478793" cy="4211409"/>
          </a:xfrm>
          <a:prstGeom prst="rect">
            <a:avLst/>
          </a:prstGeom>
          <a:noFill/>
        </p:spPr>
        <p:txBody>
          <a:bodyPr wrap="square" rtlCol="0">
            <a:spAutoFit/>
          </a:bodyPr>
          <a:lstStyle/>
          <a:p>
            <a:pPr algn="ctr">
              <a:spcBef>
                <a:spcPts val="100"/>
              </a:spcBef>
              <a:spcAft>
                <a:spcPts val="100"/>
              </a:spcAft>
            </a:pPr>
            <a:r>
              <a:rPr lang="en-US" sz="2000" b="1" dirty="0">
                <a:latin typeface="Verdana" panose="020B0604030504040204" pitchFamily="34" charset="0"/>
                <a:ea typeface="Verdana" panose="020B0604030504040204" pitchFamily="34" charset="0"/>
                <a:cs typeface="Verdana" panose="020B0604030504040204" pitchFamily="34" charset="0"/>
              </a:rPr>
              <a:t>ACCEPTING AID</a:t>
            </a:r>
          </a:p>
          <a:p>
            <a:pPr algn="ctr">
              <a:spcBef>
                <a:spcPts val="100"/>
              </a:spcBef>
              <a:spcAft>
                <a:spcPts val="100"/>
              </a:spcAft>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algn="ctr">
              <a:spcBef>
                <a:spcPts val="100"/>
              </a:spcBef>
              <a:spcAft>
                <a:spcPts val="100"/>
              </a:spcAft>
            </a:pPr>
            <a:endParaRPr lang="en-US" sz="700" dirty="0"/>
          </a:p>
          <a:p>
            <a:pPr marL="214313" indent="-214313">
              <a:spcBef>
                <a:spcPts val="300"/>
              </a:spcBef>
              <a:spcAft>
                <a:spcPts val="300"/>
              </a:spcAft>
              <a:buFont typeface="Arial" panose="020B0604020202020204" pitchFamily="34" charset="0"/>
              <a:buChar char="•"/>
            </a:pPr>
            <a:r>
              <a:rPr lang="en-US" sz="1400" dirty="0"/>
              <a:t>If your anticipated financial aid exceeds your charges, you will be issued a refund when your aid has been applied as a payment to your University Account</a:t>
            </a:r>
          </a:p>
          <a:p>
            <a:pPr marL="628650" lvl="1" indent="-168275">
              <a:spcBef>
                <a:spcPts val="300"/>
              </a:spcBef>
              <a:spcAft>
                <a:spcPts val="300"/>
              </a:spcAft>
              <a:buFont typeface="Courier New" panose="02070309020205020404" pitchFamily="49" charset="0"/>
              <a:buChar char="o"/>
            </a:pPr>
            <a:r>
              <a:rPr lang="en-US" sz="1400" dirty="0"/>
              <a:t>Checks are mailed out every two weeks to home address</a:t>
            </a:r>
          </a:p>
          <a:p>
            <a:pPr marL="628650" lvl="1" indent="-168275">
              <a:spcBef>
                <a:spcPts val="300"/>
              </a:spcBef>
              <a:spcAft>
                <a:spcPts val="300"/>
              </a:spcAft>
              <a:buFont typeface="Courier New" panose="02070309020205020404" pitchFamily="49" charset="0"/>
              <a:buChar char="o"/>
            </a:pPr>
            <a:r>
              <a:rPr lang="en-US" sz="1400" dirty="0"/>
              <a:t>We strongly encourage you to enroll in direct deposit on SOLAR to receive your refund quickest!</a:t>
            </a:r>
          </a:p>
          <a:p>
            <a:pPr marL="342900" lvl="1">
              <a:spcBef>
                <a:spcPts val="300"/>
              </a:spcBef>
              <a:spcAft>
                <a:spcPts val="300"/>
              </a:spcAft>
            </a:pPr>
            <a:r>
              <a:rPr lang="en-US" sz="1200" dirty="0"/>
              <a:t>      </a:t>
            </a:r>
            <a:endParaRPr lang="en-US" sz="1100" dirty="0"/>
          </a:p>
          <a:p>
            <a:pPr marL="1257300" lvl="3">
              <a:spcBef>
                <a:spcPts val="300"/>
              </a:spcBef>
              <a:spcAft>
                <a:spcPts val="300"/>
              </a:spcAft>
            </a:pPr>
            <a:r>
              <a:rPr lang="en-US" sz="1400" dirty="0">
                <a:solidFill>
                  <a:srgbClr val="C00000"/>
                </a:solidFill>
              </a:rPr>
              <a:t>	SOLAR &gt; Campus Financial Services &gt; Enroll in Direct Deposit</a:t>
            </a:r>
          </a:p>
          <a:p>
            <a:pPr marL="557213" lvl="1" indent="-214313">
              <a:spcBef>
                <a:spcPts val="300"/>
              </a:spcBef>
              <a:spcAft>
                <a:spcPts val="300"/>
              </a:spcAft>
              <a:buFont typeface="Arial" panose="020B0604020202020204" pitchFamily="34" charset="0"/>
              <a:buChar char="•"/>
            </a:pPr>
            <a:endParaRPr lang="en-US" sz="1400" dirty="0"/>
          </a:p>
          <a:p>
            <a:pPr marL="557213" lvl="1" indent="-214313">
              <a:spcBef>
                <a:spcPts val="300"/>
              </a:spcBef>
              <a:spcAft>
                <a:spcPts val="300"/>
              </a:spcAft>
              <a:buFont typeface="Arial" panose="020B0604020202020204" pitchFamily="34" charset="0"/>
              <a:buChar char="•"/>
            </a:pPr>
            <a:endParaRPr lang="en-US" sz="1200" dirty="0"/>
          </a:p>
          <a:p>
            <a:pPr marL="214313" indent="-214313">
              <a:spcBef>
                <a:spcPts val="300"/>
              </a:spcBef>
              <a:spcAft>
                <a:spcPts val="300"/>
              </a:spcAft>
              <a:buFont typeface="Arial" panose="020B0604020202020204" pitchFamily="34" charset="0"/>
              <a:buChar char="•"/>
            </a:pPr>
            <a:r>
              <a:rPr lang="en-US" sz="1400" dirty="0"/>
              <a:t>Students who want to cover the exact cost of their bill should factor the </a:t>
            </a:r>
            <a:r>
              <a:rPr lang="en-US" sz="1400" b="1" dirty="0"/>
              <a:t>origination fee </a:t>
            </a:r>
            <a:r>
              <a:rPr lang="en-US" sz="1400" dirty="0"/>
              <a:t>into the amount accepted </a:t>
            </a:r>
          </a:p>
          <a:p>
            <a:pPr marL="671513" lvl="1" indent="-214313">
              <a:spcBef>
                <a:spcPts val="300"/>
              </a:spcBef>
              <a:spcAft>
                <a:spcPts val="300"/>
              </a:spcAft>
              <a:buFont typeface="Arial" panose="020B0604020202020204" pitchFamily="34" charset="0"/>
              <a:buChar char="•"/>
            </a:pPr>
            <a:r>
              <a:rPr lang="en-US" sz="1400" dirty="0"/>
              <a:t>Origination fees change every </a:t>
            </a:r>
            <a:r>
              <a:rPr lang="en-US" sz="1400" b="1" dirty="0"/>
              <a:t>October 1st</a:t>
            </a:r>
          </a:p>
          <a:p>
            <a:pPr marL="1128713" lvl="2" indent="-214313">
              <a:spcBef>
                <a:spcPts val="300"/>
              </a:spcBef>
              <a:spcAft>
                <a:spcPts val="300"/>
              </a:spcAft>
              <a:buFont typeface="Arial" panose="020B0604020202020204" pitchFamily="34" charset="0"/>
              <a:buChar char="•"/>
            </a:pPr>
            <a:r>
              <a:rPr lang="en-US" sz="1400" dirty="0"/>
              <a:t>Unsubsidized Loan— 1.059%</a:t>
            </a:r>
          </a:p>
          <a:p>
            <a:pPr marL="1128713" lvl="2" indent="-214313">
              <a:spcBef>
                <a:spcPts val="300"/>
              </a:spcBef>
              <a:spcAft>
                <a:spcPts val="300"/>
              </a:spcAft>
              <a:buFont typeface="Arial" panose="020B0604020202020204" pitchFamily="34" charset="0"/>
              <a:buChar char="•"/>
            </a:pPr>
            <a:r>
              <a:rPr lang="en-US" sz="1400" dirty="0"/>
              <a:t>Grad PLUS Loan – 4.236%</a:t>
            </a:r>
          </a:p>
        </p:txBody>
      </p:sp>
      <p:sp>
        <p:nvSpPr>
          <p:cNvPr id="3" name="TextBox 2">
            <a:extLst>
              <a:ext uri="{FF2B5EF4-FFF2-40B4-BE49-F238E27FC236}">
                <a16:creationId xmlns:a16="http://schemas.microsoft.com/office/drawing/2014/main" id="{0F396CE3-EE47-C843-96A7-53FCB5268578}"/>
              </a:ext>
            </a:extLst>
          </p:cNvPr>
          <p:cNvSpPr txBox="1"/>
          <p:nvPr/>
        </p:nvSpPr>
        <p:spPr>
          <a:xfrm>
            <a:off x="4255891" y="4617412"/>
            <a:ext cx="4357491" cy="1159292"/>
          </a:xfrm>
          <a:prstGeom prst="rect">
            <a:avLst/>
          </a:prstGeom>
          <a:noFill/>
        </p:spPr>
        <p:txBody>
          <a:bodyPr wrap="square" rtlCol="0">
            <a:spAutoFit/>
          </a:bodyPr>
          <a:lstStyle/>
          <a:p>
            <a:pPr algn="ctr"/>
            <a:r>
              <a:rPr lang="en-US" sz="1400" b="1" u="sng" dirty="0">
                <a:solidFill>
                  <a:srgbClr val="C00000"/>
                </a:solidFill>
              </a:rPr>
              <a:t>EXAMPLE</a:t>
            </a:r>
          </a:p>
          <a:p>
            <a:pPr algn="ctr"/>
            <a:r>
              <a:rPr lang="en-US" sz="500" b="1" u="sng" dirty="0"/>
              <a:t> </a:t>
            </a:r>
          </a:p>
          <a:p>
            <a:pPr>
              <a:spcBef>
                <a:spcPts val="200"/>
              </a:spcBef>
              <a:spcAft>
                <a:spcPts val="200"/>
              </a:spcAft>
            </a:pPr>
            <a:r>
              <a:rPr lang="en-US" sz="1400" b="1" dirty="0"/>
              <a:t>Origination Fee </a:t>
            </a:r>
            <a:r>
              <a:rPr lang="en-US" sz="1400" dirty="0"/>
              <a:t>= 1.059%</a:t>
            </a:r>
          </a:p>
          <a:p>
            <a:pPr>
              <a:spcBef>
                <a:spcPts val="200"/>
              </a:spcBef>
              <a:spcAft>
                <a:spcPts val="200"/>
              </a:spcAft>
            </a:pPr>
            <a:r>
              <a:rPr lang="en-US" sz="1400" b="1" dirty="0"/>
              <a:t>Bill</a:t>
            </a:r>
            <a:r>
              <a:rPr lang="en-US" sz="1400" dirty="0"/>
              <a:t> = $4,500</a:t>
            </a:r>
          </a:p>
          <a:p>
            <a:pPr>
              <a:spcBef>
                <a:spcPts val="200"/>
              </a:spcBef>
              <a:spcAft>
                <a:spcPts val="200"/>
              </a:spcAft>
            </a:pPr>
            <a:r>
              <a:rPr lang="en-US" sz="1400" b="1" dirty="0"/>
              <a:t>Amount Accepted </a:t>
            </a:r>
            <a:r>
              <a:rPr lang="en-US" sz="1400" dirty="0"/>
              <a:t>(4,500 + 1.059% ) = $4,548</a:t>
            </a:r>
          </a:p>
        </p:txBody>
      </p:sp>
      <p:pic>
        <p:nvPicPr>
          <p:cNvPr id="6" name="Picture 5">
            <a:extLst>
              <a:ext uri="{FF2B5EF4-FFF2-40B4-BE49-F238E27FC236}">
                <a16:creationId xmlns:a16="http://schemas.microsoft.com/office/drawing/2014/main" id="{30979714-271C-2842-909A-A70741CF7B6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0430"/>
          <a:stretch/>
        </p:blipFill>
        <p:spPr>
          <a:xfrm>
            <a:off x="1226793" y="2570795"/>
            <a:ext cx="1931343" cy="635198"/>
          </a:xfrm>
          <a:prstGeom prst="rect">
            <a:avLst/>
          </a:prstGeom>
        </p:spPr>
      </p:pic>
      <p:pic>
        <p:nvPicPr>
          <p:cNvPr id="9" name="Picture 8">
            <a:extLst>
              <a:ext uri="{FF2B5EF4-FFF2-40B4-BE49-F238E27FC236}">
                <a16:creationId xmlns:a16="http://schemas.microsoft.com/office/drawing/2014/main" id="{DB5D6E84-E24C-0B44-9FCD-B0EFA43DABD7}"/>
              </a:ext>
            </a:extLst>
          </p:cNvPr>
          <p:cNvPicPr>
            <a:picLocks noChangeAspect="1"/>
          </p:cNvPicPr>
          <p:nvPr/>
        </p:nvPicPr>
        <p:blipFill>
          <a:blip r:embed="rId4"/>
          <a:stretch>
            <a:fillRect/>
          </a:stretch>
        </p:blipFill>
        <p:spPr>
          <a:xfrm>
            <a:off x="8098565" y="4795993"/>
            <a:ext cx="1866774" cy="802130"/>
          </a:xfrm>
          <a:prstGeom prst="rect">
            <a:avLst/>
          </a:prstGeom>
        </p:spPr>
      </p:pic>
      <p:sp>
        <p:nvSpPr>
          <p:cNvPr id="10" name="Slide Number Placeholder 9">
            <a:extLst>
              <a:ext uri="{FF2B5EF4-FFF2-40B4-BE49-F238E27FC236}">
                <a16:creationId xmlns:a16="http://schemas.microsoft.com/office/drawing/2014/main" id="{2F89289D-6ED0-8349-B17F-133859292919}"/>
              </a:ext>
            </a:extLst>
          </p:cNvPr>
          <p:cNvSpPr>
            <a:spLocks noGrp="1"/>
          </p:cNvSpPr>
          <p:nvPr>
            <p:ph type="sldNum" sz="quarter" idx="12"/>
          </p:nvPr>
        </p:nvSpPr>
        <p:spPr/>
        <p:txBody>
          <a:bodyPr/>
          <a:lstStyle/>
          <a:p>
            <a:fld id="{BEE31C06-0853-6B41-B855-439D0A2EBE40}" type="slidenum">
              <a:rPr lang="en-US" smtClean="0"/>
              <a:t>11</a:t>
            </a:fld>
            <a:endParaRPr lang="en-US"/>
          </a:p>
        </p:txBody>
      </p:sp>
    </p:spTree>
    <p:extLst>
      <p:ext uri="{BB962C8B-B14F-4D97-AF65-F5344CB8AC3E}">
        <p14:creationId xmlns:p14="http://schemas.microsoft.com/office/powerpoint/2010/main" val="86142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59199" y="447395"/>
            <a:ext cx="7323805" cy="5170646"/>
          </a:xfrm>
          <a:prstGeom prst="rect">
            <a:avLst/>
          </a:prstGeom>
          <a:noFill/>
        </p:spPr>
        <p:txBody>
          <a:bodyPr wrap="square" rtlCol="0">
            <a:spAutoFit/>
          </a:bodyPr>
          <a:lstStyle/>
          <a:p>
            <a:pPr algn="ctr"/>
            <a:endParaRPr lang="en-US" sz="2000" b="1" dirty="0">
              <a:latin typeface="Verdana" panose="020B0604030504040204" pitchFamily="34" charset="0"/>
              <a:ea typeface="Verdana" panose="020B0604030504040204" pitchFamily="34" charset="0"/>
              <a:cs typeface="Verdana" panose="020B0604030504040204" pitchFamily="34" charset="0"/>
            </a:endParaRPr>
          </a:p>
          <a:p>
            <a:pPr algn="ctr"/>
            <a:r>
              <a:rPr lang="en-US" sz="2000" b="1" dirty="0">
                <a:latin typeface="Verdana" panose="020B0604030504040204" pitchFamily="34" charset="0"/>
                <a:ea typeface="Verdana" panose="020B0604030504040204" pitchFamily="34" charset="0"/>
                <a:cs typeface="Verdana" panose="020B0604030504040204" pitchFamily="34" charset="0"/>
              </a:rPr>
              <a:t>THINGS TO KEEP IN MIND</a:t>
            </a:r>
          </a:p>
          <a:p>
            <a:pPr algn="ctr"/>
            <a:endParaRPr lang="en-US" sz="1350" dirty="0"/>
          </a:p>
          <a:p>
            <a:pPr marL="214313" indent="-214313" algn="ctr">
              <a:buFont typeface="Arial" panose="020B0604020202020204" pitchFamily="34" charset="0"/>
              <a:buChar char="•"/>
            </a:pPr>
            <a:endParaRPr lang="en-US" sz="800" dirty="0"/>
          </a:p>
          <a:p>
            <a:pPr marL="214313" indent="-214313">
              <a:spcBef>
                <a:spcPts val="300"/>
              </a:spcBef>
              <a:spcAft>
                <a:spcPts val="300"/>
              </a:spcAft>
              <a:buFont typeface="Arial" panose="020B0604020202020204" pitchFamily="34" charset="0"/>
              <a:buChar char="•"/>
            </a:pPr>
            <a:r>
              <a:rPr lang="en-US" sz="1350" dirty="0"/>
              <a:t>In order to continue receiving federal aid, students must maintain Satisfactory Academic Progress (SAP)</a:t>
            </a:r>
          </a:p>
          <a:p>
            <a:pPr marL="742950" lvl="1" indent="-285750">
              <a:spcBef>
                <a:spcPts val="300"/>
              </a:spcBef>
              <a:spcAft>
                <a:spcPts val="300"/>
              </a:spcAft>
              <a:buFont typeface="Courier New" panose="02070309020205020404" pitchFamily="49" charset="0"/>
              <a:buChar char="o"/>
            </a:pPr>
            <a:r>
              <a:rPr lang="en-US" sz="1350" b="1" dirty="0"/>
              <a:t>GPA</a:t>
            </a:r>
            <a:r>
              <a:rPr lang="en-US" sz="1350" dirty="0"/>
              <a:t>: Minimum GPA = 3.0</a:t>
            </a:r>
          </a:p>
          <a:p>
            <a:pPr marL="742950" lvl="1" indent="-285750">
              <a:spcBef>
                <a:spcPts val="300"/>
              </a:spcBef>
              <a:spcAft>
                <a:spcPts val="300"/>
              </a:spcAft>
              <a:buFont typeface="Courier New" panose="02070309020205020404" pitchFamily="49" charset="0"/>
              <a:buChar char="o"/>
            </a:pPr>
            <a:r>
              <a:rPr lang="en-US" sz="1350" b="1" dirty="0"/>
              <a:t>PACE</a:t>
            </a:r>
            <a:r>
              <a:rPr lang="en-US" sz="1350" dirty="0"/>
              <a:t>: Must earn 67% of the credits you attempt</a:t>
            </a:r>
          </a:p>
          <a:p>
            <a:pPr marL="742950" lvl="1" indent="-285750">
              <a:spcBef>
                <a:spcPts val="300"/>
              </a:spcBef>
              <a:spcAft>
                <a:spcPts val="300"/>
              </a:spcAft>
              <a:buFont typeface="Courier New" panose="02070309020205020404" pitchFamily="49" charset="0"/>
              <a:buChar char="o"/>
            </a:pPr>
            <a:r>
              <a:rPr lang="en-US" sz="1350" b="1" dirty="0"/>
              <a:t>Time Frame</a:t>
            </a:r>
            <a:r>
              <a:rPr lang="en-US" sz="1350" dirty="0"/>
              <a:t>: Must complete program within 150% of the credits required to complete degree</a:t>
            </a:r>
          </a:p>
          <a:p>
            <a:pPr>
              <a:spcBef>
                <a:spcPts val="300"/>
              </a:spcBef>
              <a:spcAft>
                <a:spcPts val="300"/>
              </a:spcAft>
            </a:pPr>
            <a:endParaRPr lang="en-US" sz="1350" dirty="0"/>
          </a:p>
          <a:p>
            <a:pPr marL="214313" indent="-214313">
              <a:spcBef>
                <a:spcPts val="300"/>
              </a:spcBef>
              <a:spcAft>
                <a:spcPts val="300"/>
              </a:spcAft>
              <a:buFont typeface="Arial" panose="020B0604020202020204" pitchFamily="34" charset="0"/>
              <a:buChar char="•"/>
            </a:pPr>
            <a:r>
              <a:rPr lang="en-US" sz="1350" dirty="0"/>
              <a:t>When a student with federal loans graduates, or falls below 6 credits, they have 6 months before they must begin making payments on their loans. This is known as the </a:t>
            </a:r>
            <a:r>
              <a:rPr lang="en-US" sz="1350" b="1" i="1" dirty="0"/>
              <a:t>grace period</a:t>
            </a:r>
            <a:endParaRPr lang="en-US" sz="1350" b="1" dirty="0"/>
          </a:p>
          <a:p>
            <a:pPr>
              <a:spcBef>
                <a:spcPts val="300"/>
              </a:spcBef>
              <a:spcAft>
                <a:spcPts val="300"/>
              </a:spcAft>
            </a:pPr>
            <a:endParaRPr lang="en-US" sz="1350" dirty="0"/>
          </a:p>
          <a:p>
            <a:pPr marL="214313" indent="-214313">
              <a:spcBef>
                <a:spcPts val="300"/>
              </a:spcBef>
              <a:spcAft>
                <a:spcPts val="300"/>
              </a:spcAft>
              <a:buFont typeface="Arial" panose="020B0604020202020204" pitchFamily="34" charset="0"/>
              <a:buChar char="•"/>
            </a:pPr>
            <a:r>
              <a:rPr lang="en-US" sz="1350" dirty="0"/>
              <a:t>Create account on loan servicer’s website to view payment options and loan amounts. </a:t>
            </a:r>
          </a:p>
          <a:p>
            <a:pPr marL="671513" lvl="1" indent="-214313">
              <a:spcBef>
                <a:spcPts val="300"/>
              </a:spcBef>
              <a:spcAft>
                <a:spcPts val="300"/>
              </a:spcAft>
              <a:buFont typeface="Arial" panose="020B0604020202020204" pitchFamily="34" charset="0"/>
              <a:buChar char="•"/>
            </a:pPr>
            <a:r>
              <a:rPr lang="en-US" sz="1350" dirty="0"/>
              <a:t>Federal Government offers multiple payment plans</a:t>
            </a:r>
          </a:p>
          <a:p>
            <a:pPr marL="671513" lvl="1" indent="-214313">
              <a:spcBef>
                <a:spcPts val="300"/>
              </a:spcBef>
              <a:spcAft>
                <a:spcPts val="300"/>
              </a:spcAft>
              <a:buFont typeface="Arial" panose="020B0604020202020204" pitchFamily="34" charset="0"/>
              <a:buChar char="•"/>
            </a:pPr>
            <a:r>
              <a:rPr lang="en-US" sz="1350" dirty="0"/>
              <a:t>Don’t know who your lender is or how much federal loans you have out?</a:t>
            </a:r>
          </a:p>
          <a:p>
            <a:pPr algn="ctr">
              <a:spcBef>
                <a:spcPts val="300"/>
              </a:spcBef>
              <a:spcAft>
                <a:spcPts val="300"/>
              </a:spcAft>
            </a:pPr>
            <a:endParaRPr lang="en-US" sz="400" b="1" dirty="0">
              <a:latin typeface="Calibri" panose="020F0502020204030204" pitchFamily="34" charset="0"/>
              <a:ea typeface="Verdana" panose="020B0604030504040204" pitchFamily="34" charset="0"/>
              <a:cs typeface="Calibri" panose="020F0502020204030204" pitchFamily="34" charset="0"/>
            </a:endParaRPr>
          </a:p>
          <a:p>
            <a:pPr algn="ctr">
              <a:spcBef>
                <a:spcPts val="300"/>
              </a:spcBef>
              <a:spcAft>
                <a:spcPts val="300"/>
              </a:spcAft>
            </a:pPr>
            <a:endParaRPr lang="en-US" sz="400" b="1" dirty="0">
              <a:latin typeface="Calibri" panose="020F0502020204030204" pitchFamily="34" charset="0"/>
              <a:ea typeface="Verdana" panose="020B0604030504040204" pitchFamily="34" charset="0"/>
              <a:cs typeface="Calibri" panose="020F0502020204030204" pitchFamily="34" charset="0"/>
            </a:endParaRPr>
          </a:p>
          <a:p>
            <a:pPr algn="ctr">
              <a:spcBef>
                <a:spcPts val="100"/>
              </a:spcBef>
              <a:spcAft>
                <a:spcPts val="100"/>
              </a:spcAft>
            </a:pPr>
            <a:r>
              <a:rPr lang="en-US" sz="1200" b="1" dirty="0">
                <a:latin typeface="Calibri" panose="020F0502020204030204" pitchFamily="34" charset="0"/>
                <a:ea typeface="Verdana" panose="020B0604030504040204" pitchFamily="34" charset="0"/>
                <a:cs typeface="Calibri" panose="020F0502020204030204" pitchFamily="34" charset="0"/>
              </a:rPr>
              <a:t>Visit</a:t>
            </a:r>
            <a:r>
              <a:rPr lang="en-US" sz="1200" b="1" dirty="0">
                <a:solidFill>
                  <a:srgbClr val="C00000"/>
                </a:solidFill>
                <a:latin typeface="Calibri" panose="020F0502020204030204" pitchFamily="34" charset="0"/>
                <a:ea typeface="Verdana" panose="020B0604030504040204" pitchFamily="34" charset="0"/>
                <a:cs typeface="Calibri" panose="020F0502020204030204" pitchFamily="34" charset="0"/>
              </a:rPr>
              <a:t> </a:t>
            </a:r>
            <a:r>
              <a:rPr lang="en-US" sz="1200" dirty="0">
                <a:solidFill>
                  <a:srgbClr val="C00000"/>
                </a:solidFill>
                <a:latin typeface="Calibri" panose="020F0502020204030204" pitchFamily="34" charset="0"/>
                <a:ea typeface="Verdana" panose="020B0604030504040204" pitchFamily="34" charset="0"/>
                <a:cs typeface="Calibri" panose="020F0502020204030204" pitchFamily="34" charset="0"/>
                <a:hlinkClick r:id="rId2"/>
              </a:rPr>
              <a:t>www.studentaid.gov</a:t>
            </a:r>
            <a:r>
              <a:rPr lang="en-US" sz="1200" dirty="0">
                <a:solidFill>
                  <a:srgbClr val="C00000"/>
                </a:solidFill>
                <a:latin typeface="Calibri" panose="020F0502020204030204" pitchFamily="34" charset="0"/>
                <a:ea typeface="Verdana" panose="020B0604030504040204" pitchFamily="34" charset="0"/>
                <a:cs typeface="Calibri" panose="020F0502020204030204" pitchFamily="34" charset="0"/>
              </a:rPr>
              <a:t> </a:t>
            </a:r>
            <a:r>
              <a:rPr lang="en-US" sz="1200" dirty="0">
                <a:latin typeface="Calibri" panose="020F0502020204030204" pitchFamily="34" charset="0"/>
                <a:ea typeface="Verdana" panose="020B0604030504040204" pitchFamily="34" charset="0"/>
                <a:cs typeface="Calibri" panose="020F0502020204030204" pitchFamily="34" charset="0"/>
              </a:rPr>
              <a:t>and log in with your FSA ID and password. </a:t>
            </a:r>
          </a:p>
          <a:p>
            <a:pPr algn="ctr">
              <a:spcBef>
                <a:spcPts val="100"/>
              </a:spcBef>
              <a:spcAft>
                <a:spcPts val="100"/>
              </a:spcAft>
            </a:pPr>
            <a:r>
              <a:rPr lang="en-US" sz="1050" dirty="0">
                <a:latin typeface="Calibri" panose="020F0502020204030204" pitchFamily="34" charset="0"/>
                <a:ea typeface="Verdana" panose="020B0604030504040204" pitchFamily="34" charset="0"/>
                <a:cs typeface="Calibri" panose="020F0502020204030204" pitchFamily="34" charset="0"/>
              </a:rPr>
              <a:t>Can access lender information, loan amounts, interest accrued, etc.</a:t>
            </a:r>
          </a:p>
        </p:txBody>
      </p:sp>
      <p:pic>
        <p:nvPicPr>
          <p:cNvPr id="3" name="Picture 2">
            <a:extLst>
              <a:ext uri="{FF2B5EF4-FFF2-40B4-BE49-F238E27FC236}">
                <a16:creationId xmlns:a16="http://schemas.microsoft.com/office/drawing/2014/main" id="{16EF1F75-CDBA-ED47-8B88-F40F5D6DA321}"/>
              </a:ext>
            </a:extLst>
          </p:cNvPr>
          <p:cNvPicPr>
            <a:picLocks noChangeAspect="1"/>
          </p:cNvPicPr>
          <p:nvPr/>
        </p:nvPicPr>
        <p:blipFill>
          <a:blip r:embed="rId3"/>
          <a:stretch>
            <a:fillRect/>
          </a:stretch>
        </p:blipFill>
        <p:spPr>
          <a:xfrm>
            <a:off x="8629651" y="296442"/>
            <a:ext cx="1768840" cy="967065"/>
          </a:xfrm>
          <a:prstGeom prst="rect">
            <a:avLst/>
          </a:prstGeom>
        </p:spPr>
      </p:pic>
      <p:pic>
        <p:nvPicPr>
          <p:cNvPr id="6" name="Picture 5">
            <a:extLst>
              <a:ext uri="{FF2B5EF4-FFF2-40B4-BE49-F238E27FC236}">
                <a16:creationId xmlns:a16="http://schemas.microsoft.com/office/drawing/2014/main" id="{D003FFD5-0127-134A-92CF-A0331EAE73BF}"/>
              </a:ext>
            </a:extLst>
          </p:cNvPr>
          <p:cNvPicPr>
            <a:picLocks noChangeAspect="1"/>
          </p:cNvPicPr>
          <p:nvPr/>
        </p:nvPicPr>
        <p:blipFill>
          <a:blip r:embed="rId4"/>
          <a:stretch>
            <a:fillRect/>
          </a:stretch>
        </p:blipFill>
        <p:spPr>
          <a:xfrm rot="612121">
            <a:off x="9233203" y="3646824"/>
            <a:ext cx="855151" cy="615450"/>
          </a:xfrm>
          <a:prstGeom prst="rect">
            <a:avLst/>
          </a:prstGeom>
          <a:effectLst>
            <a:softEdge rad="63500"/>
          </a:effectLst>
        </p:spPr>
      </p:pic>
      <p:pic>
        <p:nvPicPr>
          <p:cNvPr id="7" name="Picture 6">
            <a:extLst>
              <a:ext uri="{FF2B5EF4-FFF2-40B4-BE49-F238E27FC236}">
                <a16:creationId xmlns:a16="http://schemas.microsoft.com/office/drawing/2014/main" id="{FFACCDDE-31DC-724C-BE5E-B985F7495E0D}"/>
              </a:ext>
            </a:extLst>
          </p:cNvPr>
          <p:cNvPicPr>
            <a:picLocks noChangeAspect="1"/>
          </p:cNvPicPr>
          <p:nvPr/>
        </p:nvPicPr>
        <p:blipFill>
          <a:blip r:embed="rId5"/>
          <a:stretch>
            <a:fillRect/>
          </a:stretch>
        </p:blipFill>
        <p:spPr>
          <a:xfrm rot="20794477">
            <a:off x="1864770" y="2585893"/>
            <a:ext cx="575291" cy="575291"/>
          </a:xfrm>
          <a:prstGeom prst="rect">
            <a:avLst/>
          </a:prstGeom>
        </p:spPr>
      </p:pic>
      <p:sp>
        <p:nvSpPr>
          <p:cNvPr id="8" name="Rectangle 7">
            <a:extLst>
              <a:ext uri="{FF2B5EF4-FFF2-40B4-BE49-F238E27FC236}">
                <a16:creationId xmlns:a16="http://schemas.microsoft.com/office/drawing/2014/main" id="{141764F9-E0CD-6449-915F-F62EAABC3663}"/>
              </a:ext>
            </a:extLst>
          </p:cNvPr>
          <p:cNvSpPr/>
          <p:nvPr/>
        </p:nvSpPr>
        <p:spPr>
          <a:xfrm>
            <a:off x="3692323" y="5093163"/>
            <a:ext cx="4490977" cy="524878"/>
          </a:xfrm>
          <a:prstGeom prst="rect">
            <a:avLst/>
          </a:prstGeom>
          <a:noFill/>
          <a:ln>
            <a:solidFill>
              <a:srgbClr val="C00000"/>
            </a:solidFill>
            <a:prstDash val="solid"/>
            <a:extLst>
              <a:ext uri="{C807C97D-BFC1-408E-A445-0C87EB9F89A2}">
                <ask:lineSketchStyleProps xmlns:ask="http://schemas.microsoft.com/office/drawing/2018/sketchyshapes" sd="1219033472">
                  <a:custGeom>
                    <a:avLst/>
                    <a:gdLst>
                      <a:gd name="connsiteX0" fmla="*/ 0 w 4654550"/>
                      <a:gd name="connsiteY0" fmla="*/ 0 h 569768"/>
                      <a:gd name="connsiteX1" fmla="*/ 4654550 w 4654550"/>
                      <a:gd name="connsiteY1" fmla="*/ 0 h 569768"/>
                      <a:gd name="connsiteX2" fmla="*/ 4654550 w 4654550"/>
                      <a:gd name="connsiteY2" fmla="*/ 569768 h 569768"/>
                      <a:gd name="connsiteX3" fmla="*/ 0 w 4654550"/>
                      <a:gd name="connsiteY3" fmla="*/ 569768 h 569768"/>
                      <a:gd name="connsiteX4" fmla="*/ 0 w 4654550"/>
                      <a:gd name="connsiteY4" fmla="*/ 0 h 56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4550" h="569768" extrusionOk="0">
                        <a:moveTo>
                          <a:pt x="0" y="0"/>
                        </a:moveTo>
                        <a:cubicBezTo>
                          <a:pt x="960625" y="118645"/>
                          <a:pt x="2910588" y="116012"/>
                          <a:pt x="4654550" y="0"/>
                        </a:cubicBezTo>
                        <a:cubicBezTo>
                          <a:pt x="4654314" y="176636"/>
                          <a:pt x="4628511" y="405666"/>
                          <a:pt x="4654550" y="569768"/>
                        </a:cubicBezTo>
                        <a:cubicBezTo>
                          <a:pt x="2585002" y="704368"/>
                          <a:pt x="1466537" y="412572"/>
                          <a:pt x="0" y="569768"/>
                        </a:cubicBezTo>
                        <a:cubicBezTo>
                          <a:pt x="-27523" y="423542"/>
                          <a:pt x="-51271" y="2167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561816D-EC91-3746-8BA9-5FC6E2578ADD}"/>
              </a:ext>
            </a:extLst>
          </p:cNvPr>
          <p:cNvSpPr>
            <a:spLocks noGrp="1"/>
          </p:cNvSpPr>
          <p:nvPr>
            <p:ph type="sldNum" sz="quarter" idx="12"/>
          </p:nvPr>
        </p:nvSpPr>
        <p:spPr/>
        <p:txBody>
          <a:bodyPr/>
          <a:lstStyle/>
          <a:p>
            <a:fld id="{BEE31C06-0853-6B41-B855-439D0A2EBE40}" type="slidenum">
              <a:rPr lang="en-US" smtClean="0"/>
              <a:t>12</a:t>
            </a:fld>
            <a:endParaRPr lang="en-US"/>
          </a:p>
        </p:txBody>
      </p:sp>
    </p:spTree>
    <p:extLst>
      <p:ext uri="{BB962C8B-B14F-4D97-AF65-F5344CB8AC3E}">
        <p14:creationId xmlns:p14="http://schemas.microsoft.com/office/powerpoint/2010/main" val="197436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79122" y="645827"/>
            <a:ext cx="8185958"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OTHER WAYS TO PAY FOR BILL</a:t>
            </a:r>
          </a:p>
        </p:txBody>
      </p:sp>
      <p:sp>
        <p:nvSpPr>
          <p:cNvPr id="3" name="TextBox 2">
            <a:extLst>
              <a:ext uri="{FF2B5EF4-FFF2-40B4-BE49-F238E27FC236}">
                <a16:creationId xmlns:a16="http://schemas.microsoft.com/office/drawing/2014/main" id="{7D027114-185E-C740-AE3C-F04424E541D5}"/>
              </a:ext>
            </a:extLst>
          </p:cNvPr>
          <p:cNvSpPr txBox="1"/>
          <p:nvPr/>
        </p:nvSpPr>
        <p:spPr>
          <a:xfrm>
            <a:off x="1979122" y="1014323"/>
            <a:ext cx="8409682" cy="5175776"/>
          </a:xfrm>
          <a:prstGeom prst="rect">
            <a:avLst/>
          </a:prstGeom>
          <a:noFill/>
        </p:spPr>
        <p:txBody>
          <a:bodyPr wrap="square" rtlCol="0">
            <a:spAutoFit/>
          </a:bodyPr>
          <a:lstStyle/>
          <a:p>
            <a:pPr marL="342900" indent="-342900">
              <a:spcBef>
                <a:spcPts val="200"/>
              </a:spcBef>
              <a:spcAft>
                <a:spcPts val="200"/>
              </a:spcAft>
              <a:buAutoNum type="arabicPeriod"/>
            </a:pPr>
            <a:r>
              <a:rPr lang="en-US" sz="1400" b="1" dirty="0">
                <a:solidFill>
                  <a:srgbClr val="C00000"/>
                </a:solidFill>
              </a:rPr>
              <a:t>Apply for a private loan</a:t>
            </a:r>
          </a:p>
          <a:p>
            <a:pPr marL="1257300" lvl="2" indent="-342900">
              <a:spcBef>
                <a:spcPts val="200"/>
              </a:spcBef>
              <a:spcAft>
                <a:spcPts val="200"/>
              </a:spcAft>
              <a:buFont typeface="Arial" panose="020B0604020202020204" pitchFamily="34" charset="0"/>
              <a:buChar char="•"/>
            </a:pPr>
            <a:r>
              <a:rPr lang="en-US" sz="1400" dirty="0"/>
              <a:t>A list of frequently used private lenders and eligibility criteria can be found on </a:t>
            </a:r>
            <a:r>
              <a:rPr lang="en-US" sz="1400" dirty="0">
                <a:hlinkClick r:id="rId2"/>
              </a:rPr>
              <a:t>www.stonybrook.edu/commcms/finaid/undergraduate/types_of_aid/private_loans</a:t>
            </a:r>
            <a:endParaRPr lang="en-US" sz="1400" dirty="0"/>
          </a:p>
          <a:p>
            <a:pPr lvl="2"/>
            <a:endParaRPr lang="en-US" sz="600" dirty="0"/>
          </a:p>
          <a:p>
            <a:pPr lvl="2"/>
            <a:endParaRPr lang="en-US" sz="100" dirty="0"/>
          </a:p>
          <a:p>
            <a:pPr marL="342900" indent="-342900">
              <a:buFont typeface="+mj-lt"/>
              <a:buAutoNum type="arabicPeriod"/>
            </a:pPr>
            <a:r>
              <a:rPr lang="en-US" sz="1400" b="1" dirty="0">
                <a:solidFill>
                  <a:srgbClr val="C00000"/>
                </a:solidFill>
              </a:rPr>
              <a:t>Enroll in Time Option Payment Plan (TOPP)**</a:t>
            </a:r>
          </a:p>
          <a:p>
            <a:pPr marL="1201738" lvl="2" indent="-284163">
              <a:spcBef>
                <a:spcPts val="200"/>
              </a:spcBef>
              <a:spcAft>
                <a:spcPts val="200"/>
              </a:spcAft>
              <a:buFont typeface="Arial" panose="020B0604020202020204" pitchFamily="34" charset="0"/>
              <a:buChar char="•"/>
            </a:pPr>
            <a:r>
              <a:rPr lang="en-US" sz="1400" dirty="0"/>
              <a:t>Pay one-time fee of $50 each semester that you enroll</a:t>
            </a:r>
          </a:p>
          <a:p>
            <a:pPr marL="1657350" lvl="3" indent="-285750">
              <a:spcBef>
                <a:spcPts val="200"/>
              </a:spcBef>
              <a:spcAft>
                <a:spcPts val="200"/>
              </a:spcAft>
              <a:buFont typeface="Arial" panose="020B0604020202020204" pitchFamily="34" charset="0"/>
              <a:buChar char="•"/>
            </a:pPr>
            <a:r>
              <a:rPr lang="en-US" sz="1400" dirty="0"/>
              <a:t>2 Plan Options:</a:t>
            </a:r>
          </a:p>
          <a:p>
            <a:pPr lvl="3">
              <a:spcBef>
                <a:spcPts val="200"/>
              </a:spcBef>
              <a:spcAft>
                <a:spcPts val="200"/>
              </a:spcAft>
            </a:pPr>
            <a:r>
              <a:rPr lang="en-US" sz="1400" dirty="0"/>
              <a:t>3 months</a:t>
            </a:r>
          </a:p>
          <a:p>
            <a:pPr lvl="4"/>
            <a:r>
              <a:rPr lang="en-US" sz="1200" b="1" u="sng" dirty="0"/>
              <a:t>Fall Deadline</a:t>
            </a:r>
            <a:r>
              <a:rPr lang="en-US" sz="1200" dirty="0"/>
              <a:t>: September 15</a:t>
            </a:r>
            <a:r>
              <a:rPr lang="en-US" sz="1200" baseline="30000" dirty="0"/>
              <a:t>th</a:t>
            </a:r>
            <a:endParaRPr lang="en-US" sz="1200" dirty="0"/>
          </a:p>
          <a:p>
            <a:pPr lvl="4"/>
            <a:r>
              <a:rPr lang="en-US" sz="1200" b="1" u="sng" dirty="0"/>
              <a:t>Spring Deadline</a:t>
            </a:r>
            <a:r>
              <a:rPr lang="en-US" sz="1200" dirty="0"/>
              <a:t>: February 15</a:t>
            </a:r>
            <a:r>
              <a:rPr lang="en-US" sz="1200" baseline="30000" dirty="0"/>
              <a:t>th</a:t>
            </a:r>
            <a:endParaRPr lang="en-US" sz="1200" dirty="0"/>
          </a:p>
          <a:p>
            <a:pPr lvl="3">
              <a:spcBef>
                <a:spcPts val="200"/>
              </a:spcBef>
              <a:spcAft>
                <a:spcPts val="200"/>
              </a:spcAft>
            </a:pPr>
            <a:r>
              <a:rPr lang="en-US" sz="1400" dirty="0"/>
              <a:t>4 months</a:t>
            </a:r>
          </a:p>
          <a:p>
            <a:pPr lvl="4"/>
            <a:r>
              <a:rPr lang="en-US" sz="1200" b="1" u="sng" dirty="0"/>
              <a:t>Fall Deadline</a:t>
            </a:r>
            <a:r>
              <a:rPr lang="en-US" sz="1200" b="1" dirty="0"/>
              <a:t>: </a:t>
            </a:r>
            <a:r>
              <a:rPr lang="en-US" sz="1200" dirty="0"/>
              <a:t>August 15</a:t>
            </a:r>
            <a:r>
              <a:rPr lang="en-US" sz="1200" baseline="30000" dirty="0"/>
              <a:t>th</a:t>
            </a:r>
            <a:endParaRPr lang="en-US" sz="1200" dirty="0"/>
          </a:p>
          <a:p>
            <a:pPr lvl="4"/>
            <a:r>
              <a:rPr lang="en-US" sz="1200" b="1" u="sng" dirty="0"/>
              <a:t>Spring Deadline</a:t>
            </a:r>
            <a:r>
              <a:rPr lang="en-US" sz="1200" dirty="0"/>
              <a:t>:</a:t>
            </a:r>
            <a:r>
              <a:rPr lang="en-US" sz="1200" dirty="0">
                <a:solidFill>
                  <a:srgbClr val="FF0000"/>
                </a:solidFill>
              </a:rPr>
              <a:t> </a:t>
            </a:r>
            <a:r>
              <a:rPr lang="en-US" sz="1200" dirty="0"/>
              <a:t>January 15</a:t>
            </a:r>
            <a:r>
              <a:rPr lang="en-US" sz="1200" baseline="30000" dirty="0"/>
              <a:t>th</a:t>
            </a:r>
            <a:r>
              <a:rPr lang="en-US" sz="1200" dirty="0"/>
              <a:t> </a:t>
            </a:r>
          </a:p>
          <a:p>
            <a:pPr lvl="4"/>
            <a:endParaRPr lang="en-US" sz="1200" dirty="0"/>
          </a:p>
          <a:p>
            <a:pPr lvl="4"/>
            <a:endParaRPr lang="en-US" sz="1200" dirty="0"/>
          </a:p>
          <a:p>
            <a:pPr lvl="4"/>
            <a:endParaRPr lang="en-US" sz="1200" dirty="0"/>
          </a:p>
          <a:p>
            <a:pPr marL="1543050" lvl="3" indent="-171450">
              <a:buFont typeface="Arial" panose="020B0604020202020204" pitchFamily="34" charset="0"/>
              <a:buChar char="•"/>
            </a:pPr>
            <a:r>
              <a:rPr lang="en-US" sz="1400" dirty="0"/>
              <a:t>Visit </a:t>
            </a:r>
            <a:r>
              <a:rPr lang="en-US" sz="1400" dirty="0">
                <a:hlinkClick r:id="rId3"/>
              </a:rPr>
              <a:t>www.stonybrook.edu/commcms/sfs/billing_payment/topp.php</a:t>
            </a:r>
            <a:r>
              <a:rPr lang="en-US" sz="1400" dirty="0"/>
              <a:t> for more information</a:t>
            </a:r>
          </a:p>
          <a:p>
            <a:pPr lvl="4"/>
            <a:endParaRPr lang="en-US" sz="1100" dirty="0"/>
          </a:p>
          <a:p>
            <a:pPr marL="342900" indent="-342900">
              <a:buFont typeface="+mj-lt"/>
              <a:buAutoNum type="arabicPeriod"/>
            </a:pPr>
            <a:r>
              <a:rPr lang="en-US" sz="1400" b="1" dirty="0">
                <a:solidFill>
                  <a:srgbClr val="C00000"/>
                </a:solidFill>
              </a:rPr>
              <a:t>Apply for scholarships</a:t>
            </a:r>
          </a:p>
          <a:p>
            <a:endParaRPr lang="en-US" sz="300" b="1" dirty="0">
              <a:solidFill>
                <a:srgbClr val="C00000"/>
              </a:solidFill>
            </a:endParaRPr>
          </a:p>
          <a:p>
            <a:pPr marL="1201738" lvl="2" indent="-284163">
              <a:buFont typeface="Arial" panose="020B0604020202020204" pitchFamily="34" charset="0"/>
              <a:buChar char="•"/>
            </a:pPr>
            <a:r>
              <a:rPr lang="en-US" sz="1400" dirty="0"/>
              <a:t>To see what scholarships are available, please visit </a:t>
            </a:r>
            <a:r>
              <a:rPr lang="en-US" sz="1400" dirty="0">
                <a:hlinkClick r:id="rId4"/>
              </a:rPr>
              <a:t>www.stonybrook.edu/commcms/hsstudents/financialaid/scholarships</a:t>
            </a:r>
            <a:endParaRPr lang="en-US" sz="1400" dirty="0">
              <a:hlinkClick r:id="rId5"/>
            </a:endParaRPr>
          </a:p>
          <a:p>
            <a:pPr marL="800100" lvl="1" indent="-342900">
              <a:buFont typeface="+mj-lt"/>
              <a:buAutoNum type="arabicPeriod"/>
            </a:pPr>
            <a:endParaRPr lang="en-US" sz="1400" b="1" dirty="0">
              <a:solidFill>
                <a:srgbClr val="C00000"/>
              </a:solidFill>
            </a:endParaRPr>
          </a:p>
          <a:p>
            <a:r>
              <a:rPr lang="en-US" sz="1100" dirty="0"/>
              <a:t>	</a:t>
            </a:r>
          </a:p>
          <a:p>
            <a:pPr marL="2114550" lvl="4" indent="-285750">
              <a:buFont typeface="Arial" panose="020B0604020202020204" pitchFamily="34" charset="0"/>
              <a:buChar char="•"/>
            </a:pPr>
            <a:endParaRPr lang="en-US" sz="1400" dirty="0"/>
          </a:p>
        </p:txBody>
      </p:sp>
      <p:grpSp>
        <p:nvGrpSpPr>
          <p:cNvPr id="6" name="Group 5">
            <a:extLst>
              <a:ext uri="{FF2B5EF4-FFF2-40B4-BE49-F238E27FC236}">
                <a16:creationId xmlns:a16="http://schemas.microsoft.com/office/drawing/2014/main" id="{F2EA3453-6FE8-E340-BD07-8788AAFF75F9}"/>
              </a:ext>
            </a:extLst>
          </p:cNvPr>
          <p:cNvGrpSpPr/>
          <p:nvPr/>
        </p:nvGrpSpPr>
        <p:grpSpPr>
          <a:xfrm>
            <a:off x="6183963" y="2588187"/>
            <a:ext cx="3505554" cy="1631216"/>
            <a:chOff x="5070179" y="3214347"/>
            <a:chExt cx="3505554" cy="1631216"/>
          </a:xfrm>
        </p:grpSpPr>
        <p:sp>
          <p:nvSpPr>
            <p:cNvPr id="4" name="TextBox 3">
              <a:extLst>
                <a:ext uri="{FF2B5EF4-FFF2-40B4-BE49-F238E27FC236}">
                  <a16:creationId xmlns:a16="http://schemas.microsoft.com/office/drawing/2014/main" id="{DAF3586B-8B1E-B341-BB44-5AF36FAC6CDB}"/>
                </a:ext>
              </a:extLst>
            </p:cNvPr>
            <p:cNvSpPr txBox="1"/>
            <p:nvPr/>
          </p:nvSpPr>
          <p:spPr>
            <a:xfrm>
              <a:off x="5070179" y="3214347"/>
              <a:ext cx="1701209" cy="1631216"/>
            </a:xfrm>
            <a:prstGeom prst="rect">
              <a:avLst/>
            </a:prstGeom>
            <a:noFill/>
            <a:ln w="12700">
              <a:solidFill>
                <a:srgbClr val="A71E23"/>
              </a:solidFill>
            </a:ln>
          </p:spPr>
          <p:txBody>
            <a:bodyPr wrap="square" rtlCol="0">
              <a:spAutoFit/>
            </a:bodyPr>
            <a:lstStyle/>
            <a:p>
              <a:pPr algn="ctr"/>
              <a:r>
                <a:rPr lang="en-US" sz="1200" b="1" u="sng" dirty="0"/>
                <a:t>3 Month Example</a:t>
              </a:r>
            </a:p>
            <a:p>
              <a:endParaRPr lang="en-US" sz="1200" dirty="0"/>
            </a:p>
            <a:p>
              <a:pPr algn="ctr"/>
              <a:r>
                <a:rPr lang="en-US" sz="1200" dirty="0"/>
                <a:t>Balance = $3,000</a:t>
              </a:r>
            </a:p>
            <a:p>
              <a:endParaRPr lang="en-US" sz="1200" dirty="0"/>
            </a:p>
            <a:p>
              <a:pPr algn="ctr"/>
              <a:r>
                <a:rPr lang="en-US" sz="1200" dirty="0"/>
                <a:t>1st Month = $1,000</a:t>
              </a:r>
            </a:p>
            <a:p>
              <a:pPr algn="ctr"/>
              <a:r>
                <a:rPr lang="en-US" sz="1200" dirty="0"/>
                <a:t>2nd Month = $1,000</a:t>
              </a:r>
            </a:p>
            <a:p>
              <a:pPr algn="ctr"/>
              <a:r>
                <a:rPr lang="en-US" sz="1200" dirty="0"/>
                <a:t>3rd Month = $1,000</a:t>
              </a:r>
            </a:p>
            <a:p>
              <a:pPr algn="ctr"/>
              <a:endParaRPr lang="en-US" sz="1400" dirty="0"/>
            </a:p>
          </p:txBody>
        </p:sp>
        <p:sp>
          <p:nvSpPr>
            <p:cNvPr id="5" name="TextBox 4">
              <a:extLst>
                <a:ext uri="{FF2B5EF4-FFF2-40B4-BE49-F238E27FC236}">
                  <a16:creationId xmlns:a16="http://schemas.microsoft.com/office/drawing/2014/main" id="{1A450BE4-8572-A342-9106-7B1B79DB3AB2}"/>
                </a:ext>
              </a:extLst>
            </p:cNvPr>
            <p:cNvSpPr txBox="1"/>
            <p:nvPr/>
          </p:nvSpPr>
          <p:spPr>
            <a:xfrm>
              <a:off x="6771388" y="3214347"/>
              <a:ext cx="1804345" cy="1631216"/>
            </a:xfrm>
            <a:prstGeom prst="rect">
              <a:avLst/>
            </a:prstGeom>
            <a:noFill/>
            <a:ln w="12700">
              <a:solidFill>
                <a:srgbClr val="A71E23"/>
              </a:solidFill>
            </a:ln>
          </p:spPr>
          <p:txBody>
            <a:bodyPr wrap="square" rtlCol="0">
              <a:spAutoFit/>
            </a:bodyPr>
            <a:lstStyle/>
            <a:p>
              <a:pPr algn="ctr"/>
              <a:r>
                <a:rPr lang="en-US" sz="1200" b="1" u="sng" dirty="0"/>
                <a:t>4 Month Example</a:t>
              </a:r>
            </a:p>
            <a:p>
              <a:endParaRPr lang="en-US" sz="1200" dirty="0"/>
            </a:p>
            <a:p>
              <a:pPr algn="ctr"/>
              <a:r>
                <a:rPr lang="en-US" sz="1200" dirty="0"/>
                <a:t>Balance = $3,000</a:t>
              </a:r>
            </a:p>
            <a:p>
              <a:endParaRPr lang="en-US" sz="1200" dirty="0"/>
            </a:p>
            <a:p>
              <a:pPr algn="ctr"/>
              <a:r>
                <a:rPr lang="en-US" sz="1200" dirty="0"/>
                <a:t>1st Month = $750 </a:t>
              </a:r>
            </a:p>
            <a:p>
              <a:pPr algn="ctr"/>
              <a:r>
                <a:rPr lang="en-US" sz="1200" dirty="0"/>
                <a:t>2nd Month = $750</a:t>
              </a:r>
            </a:p>
            <a:p>
              <a:pPr algn="ctr"/>
              <a:r>
                <a:rPr lang="en-US" sz="1200" dirty="0"/>
                <a:t>3rd Month = $750</a:t>
              </a:r>
            </a:p>
            <a:p>
              <a:pPr algn="ctr"/>
              <a:r>
                <a:rPr lang="en-US" sz="1200" dirty="0"/>
                <a:t>4</a:t>
              </a:r>
              <a:r>
                <a:rPr lang="en-US" sz="1200" baseline="30000" dirty="0"/>
                <a:t>th</a:t>
              </a:r>
              <a:r>
                <a:rPr lang="en-US" sz="1200" dirty="0"/>
                <a:t> Month = $750</a:t>
              </a:r>
            </a:p>
          </p:txBody>
        </p:sp>
      </p:grpSp>
      <p:sp>
        <p:nvSpPr>
          <p:cNvPr id="11" name="TextBox 10">
            <a:extLst>
              <a:ext uri="{FF2B5EF4-FFF2-40B4-BE49-F238E27FC236}">
                <a16:creationId xmlns:a16="http://schemas.microsoft.com/office/drawing/2014/main" id="{A4D9B47D-5AD7-5B48-9AEA-0BC27CF614E4}"/>
              </a:ext>
            </a:extLst>
          </p:cNvPr>
          <p:cNvSpPr txBox="1"/>
          <p:nvPr/>
        </p:nvSpPr>
        <p:spPr>
          <a:xfrm>
            <a:off x="3032737" y="4090375"/>
            <a:ext cx="3039364" cy="261610"/>
          </a:xfrm>
          <a:prstGeom prst="rect">
            <a:avLst/>
          </a:prstGeom>
          <a:noFill/>
        </p:spPr>
        <p:txBody>
          <a:bodyPr wrap="square" rtlCol="0">
            <a:spAutoFit/>
          </a:bodyPr>
          <a:lstStyle/>
          <a:p>
            <a:r>
              <a:rPr lang="en-US" sz="1100" dirty="0"/>
              <a:t>** Only available for Fall/Spring </a:t>
            </a:r>
          </a:p>
        </p:txBody>
      </p:sp>
      <p:pic>
        <p:nvPicPr>
          <p:cNvPr id="7" name="Picture 6">
            <a:extLst>
              <a:ext uri="{FF2B5EF4-FFF2-40B4-BE49-F238E27FC236}">
                <a16:creationId xmlns:a16="http://schemas.microsoft.com/office/drawing/2014/main" id="{6F7D253F-1992-2140-AF4E-A0F27FA4EECA}"/>
              </a:ext>
            </a:extLst>
          </p:cNvPr>
          <p:cNvPicPr>
            <a:picLocks noChangeAspect="1"/>
          </p:cNvPicPr>
          <p:nvPr/>
        </p:nvPicPr>
        <p:blipFill>
          <a:blip r:embed="rId6"/>
          <a:stretch>
            <a:fillRect/>
          </a:stretch>
        </p:blipFill>
        <p:spPr>
          <a:xfrm>
            <a:off x="8610600" y="136525"/>
            <a:ext cx="1770543" cy="1147220"/>
          </a:xfrm>
          <a:prstGeom prst="rect">
            <a:avLst/>
          </a:prstGeom>
          <a:effectLst>
            <a:softEdge rad="31750"/>
          </a:effectLst>
        </p:spPr>
      </p:pic>
      <p:sp>
        <p:nvSpPr>
          <p:cNvPr id="8" name="Slide Number Placeholder 7">
            <a:extLst>
              <a:ext uri="{FF2B5EF4-FFF2-40B4-BE49-F238E27FC236}">
                <a16:creationId xmlns:a16="http://schemas.microsoft.com/office/drawing/2014/main" id="{0CB27143-C52D-1B4A-BD46-5B9DA2688EF9}"/>
              </a:ext>
            </a:extLst>
          </p:cNvPr>
          <p:cNvSpPr>
            <a:spLocks noGrp="1"/>
          </p:cNvSpPr>
          <p:nvPr>
            <p:ph type="sldNum" sz="quarter" idx="12"/>
          </p:nvPr>
        </p:nvSpPr>
        <p:spPr/>
        <p:txBody>
          <a:bodyPr/>
          <a:lstStyle/>
          <a:p>
            <a:fld id="{BEE31C06-0853-6B41-B855-439D0A2EBE40}" type="slidenum">
              <a:rPr lang="en-US" smtClean="0"/>
              <a:t>13</a:t>
            </a:fld>
            <a:endParaRPr lang="en-US"/>
          </a:p>
        </p:txBody>
      </p:sp>
    </p:spTree>
    <p:extLst>
      <p:ext uri="{BB962C8B-B14F-4D97-AF65-F5344CB8AC3E}">
        <p14:creationId xmlns:p14="http://schemas.microsoft.com/office/powerpoint/2010/main" val="167170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BF1F88-250F-0245-9CBF-3735E5238123}"/>
              </a:ext>
            </a:extLst>
          </p:cNvPr>
          <p:cNvPicPr>
            <a:picLocks noChangeAspect="1"/>
          </p:cNvPicPr>
          <p:nvPr/>
        </p:nvPicPr>
        <p:blipFill rotWithShape="1">
          <a:blip r:embed="rId2">
            <a:alphaModFix amt="70000"/>
          </a:blip>
          <a:srcRect l="4261" r="1" b="4776"/>
          <a:stretch/>
        </p:blipFill>
        <p:spPr>
          <a:xfrm rot="379317">
            <a:off x="612291" y="2298286"/>
            <a:ext cx="1010693" cy="680024"/>
          </a:xfrm>
          <a:prstGeom prst="rect">
            <a:avLst/>
          </a:prstGeom>
        </p:spPr>
      </p:pic>
      <p:sp>
        <p:nvSpPr>
          <p:cNvPr id="2" name="TextBox 1"/>
          <p:cNvSpPr txBox="1"/>
          <p:nvPr/>
        </p:nvSpPr>
        <p:spPr>
          <a:xfrm>
            <a:off x="1657352" y="311323"/>
            <a:ext cx="9129366" cy="5609228"/>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BILLING</a:t>
            </a:r>
          </a:p>
          <a:p>
            <a:pPr algn="ctr"/>
            <a:endParaRPr lang="en-US" sz="1100" b="1" dirty="0">
              <a:latin typeface="Verdana" panose="020B0604030504040204" pitchFamily="34" charset="0"/>
              <a:ea typeface="Verdana" panose="020B0604030504040204" pitchFamily="34" charset="0"/>
              <a:cs typeface="Verdana" panose="020B0604030504040204" pitchFamily="34" charset="0"/>
            </a:endParaRPr>
          </a:p>
          <a:p>
            <a:pPr algn="ctr"/>
            <a:r>
              <a:rPr lang="en-US" sz="500" b="1" dirty="0">
                <a:latin typeface="Verdana" panose="020B0604030504040204" pitchFamily="34" charset="0"/>
                <a:ea typeface="Verdana" panose="020B0604030504040204" pitchFamily="34" charset="0"/>
                <a:cs typeface="Verdana" panose="020B0604030504040204" pitchFamily="34" charset="0"/>
              </a:rPr>
              <a:t> </a:t>
            </a:r>
          </a:p>
          <a:p>
            <a:pPr marL="285750" indent="-285750">
              <a:spcBef>
                <a:spcPts val="900"/>
              </a:spcBef>
              <a:spcAft>
                <a:spcPts val="900"/>
              </a:spcAft>
              <a:buFont typeface="Arial" panose="020B0604020202020204" pitchFamily="34" charset="0"/>
              <a:buChar char="•"/>
            </a:pPr>
            <a:r>
              <a:rPr lang="en-US" sz="1400" dirty="0"/>
              <a:t>Your University Student Account is maintained by </a:t>
            </a:r>
            <a:r>
              <a:rPr lang="en-US" sz="1400" b="1" dirty="0">
                <a:solidFill>
                  <a:srgbClr val="A71E23"/>
                </a:solidFill>
              </a:rPr>
              <a:t>Student Financial Services</a:t>
            </a:r>
          </a:p>
          <a:p>
            <a:pPr marL="285750" indent="-285750">
              <a:spcBef>
                <a:spcPts val="900"/>
              </a:spcBef>
              <a:spcAft>
                <a:spcPts val="900"/>
              </a:spcAft>
              <a:buFont typeface="Arial" panose="020B0604020202020204" pitchFamily="34" charset="0"/>
              <a:buChar char="•"/>
            </a:pPr>
            <a:r>
              <a:rPr lang="en-US" sz="1400" dirty="0"/>
              <a:t>All students will receive a SOLAR hold until they complete and submit the ‘Financial Responsibility statement'</a:t>
            </a:r>
          </a:p>
          <a:p>
            <a:pPr marL="285750" indent="-285750">
              <a:spcBef>
                <a:spcPts val="900"/>
              </a:spcBef>
              <a:spcAft>
                <a:spcPts val="900"/>
              </a:spcAft>
              <a:buFont typeface="Arial" panose="020B0604020202020204" pitchFamily="34" charset="0"/>
              <a:buChar char="•"/>
            </a:pPr>
            <a:r>
              <a:rPr lang="en-US" sz="1400" dirty="0"/>
              <a:t>Bills are typically due on the 15</a:t>
            </a:r>
            <a:r>
              <a:rPr lang="en-US" sz="1400" baseline="30000" dirty="0"/>
              <a:t>th</a:t>
            </a:r>
            <a:r>
              <a:rPr lang="en-US" sz="1400" dirty="0"/>
              <a:t> of the month of the semester you are starting</a:t>
            </a:r>
          </a:p>
          <a:p>
            <a:pPr marL="285750" indent="-285750">
              <a:spcBef>
                <a:spcPts val="900"/>
              </a:spcBef>
              <a:spcAft>
                <a:spcPts val="900"/>
              </a:spcAft>
              <a:buFont typeface="Arial" panose="020B0604020202020204" pitchFamily="34" charset="0"/>
              <a:buChar char="•"/>
            </a:pPr>
            <a:r>
              <a:rPr lang="en-US" sz="1400" dirty="0"/>
              <a:t>Late fees are charged continuously for each subsequent month that there is an outstanding balance</a:t>
            </a:r>
          </a:p>
          <a:p>
            <a:pPr marL="285750" indent="-285750">
              <a:spcBef>
                <a:spcPts val="900"/>
              </a:spcBef>
              <a:spcAft>
                <a:spcPts val="900"/>
              </a:spcAft>
              <a:buFont typeface="Arial" panose="020B0604020202020204" pitchFamily="34" charset="0"/>
              <a:buChar char="•"/>
            </a:pPr>
            <a:r>
              <a:rPr lang="en-US" sz="1400" dirty="0"/>
              <a:t>Health Insurance billed for all full-time students.  Students who have their own coverage are given two weeks to waive SBU’s Health Insurance on SOLAR</a:t>
            </a:r>
          </a:p>
          <a:p>
            <a:pPr marL="285750" indent="-285750">
              <a:spcBef>
                <a:spcPts val="900"/>
              </a:spcBef>
              <a:spcAft>
                <a:spcPts val="300"/>
              </a:spcAft>
              <a:buFont typeface="Arial" panose="020B0604020202020204" pitchFamily="34" charset="0"/>
              <a:buChar char="•"/>
            </a:pPr>
            <a:r>
              <a:rPr lang="en-US" sz="1400" b="1" dirty="0"/>
              <a:t>In state vs. Out of State Tuition: </a:t>
            </a:r>
            <a:r>
              <a:rPr lang="en-US" sz="1400" dirty="0"/>
              <a:t>All residency questions should be directed to Student Accounts.</a:t>
            </a:r>
          </a:p>
          <a:p>
            <a:pPr marL="742950" lvl="1" indent="-285750">
              <a:spcBef>
                <a:spcPts val="300"/>
              </a:spcBef>
              <a:spcAft>
                <a:spcPts val="300"/>
              </a:spcAft>
              <a:buFont typeface="Arial" panose="020B0604020202020204" pitchFamily="34" charset="0"/>
              <a:buChar char="•"/>
            </a:pPr>
            <a:r>
              <a:rPr lang="en-US" sz="1400" dirty="0"/>
              <a:t>Students who have lived in NYS for one year can submit a residency application to be considered for NYS tuition</a:t>
            </a:r>
          </a:p>
          <a:p>
            <a:pPr marL="285750" indent="-285750">
              <a:spcBef>
                <a:spcPts val="900"/>
              </a:spcBef>
              <a:spcAft>
                <a:spcPts val="900"/>
              </a:spcAft>
              <a:buFont typeface="Arial" panose="020B0604020202020204" pitchFamily="34" charset="0"/>
              <a:buChar char="•"/>
            </a:pPr>
            <a:r>
              <a:rPr lang="en-US" sz="1400" dirty="0"/>
              <a:t>Summer classes are billed at a per credit cost.  Please visit </a:t>
            </a:r>
            <a:r>
              <a:rPr lang="en-US" sz="1400" dirty="0">
                <a:hlinkClick r:id="rId3"/>
              </a:rPr>
              <a:t>https://www.stonybrook.edu/summer/tuition-and-aid</a:t>
            </a:r>
            <a:r>
              <a:rPr lang="en-US" sz="1400" dirty="0"/>
              <a:t> for additional information on Summer tuition/fees</a:t>
            </a:r>
          </a:p>
          <a:p>
            <a:pPr algn="ctr"/>
            <a:r>
              <a:rPr lang="en-US" sz="1350" b="1" u="sng" dirty="0">
                <a:solidFill>
                  <a:srgbClr val="C00000"/>
                </a:solidFill>
              </a:rPr>
              <a:t>PLEASE NOTE:</a:t>
            </a:r>
          </a:p>
          <a:p>
            <a:pPr algn="ctr"/>
            <a:r>
              <a:rPr lang="en-US" sz="1100" dirty="0"/>
              <a:t>Many of the health science programs have different fees and charges</a:t>
            </a:r>
          </a:p>
          <a:p>
            <a:pPr algn="ctr"/>
            <a:r>
              <a:rPr lang="en-US" sz="1100" b="1" dirty="0"/>
              <a:t>Health Sciences Students in </a:t>
            </a:r>
            <a:r>
              <a:rPr lang="en-US" sz="1100" b="1" u="sng" dirty="0"/>
              <a:t>modular sessions </a:t>
            </a:r>
            <a:r>
              <a:rPr lang="en-US" sz="1100" dirty="0"/>
              <a:t>may have different disbursement dates</a:t>
            </a:r>
          </a:p>
          <a:p>
            <a:pPr marL="285750" indent="-285750">
              <a:buFont typeface="Arial" panose="020B0604020202020204" pitchFamily="34" charset="0"/>
              <a:buChar char="•"/>
            </a:pPr>
            <a:endParaRPr lang="en-US" sz="700" dirty="0"/>
          </a:p>
          <a:p>
            <a:r>
              <a:rPr lang="en-US" sz="800" dirty="0"/>
              <a:t> </a:t>
            </a:r>
          </a:p>
          <a:p>
            <a:pPr algn="ctr"/>
            <a:r>
              <a:rPr lang="en-US" sz="1350" dirty="0"/>
              <a:t>Please visit </a:t>
            </a:r>
            <a:r>
              <a:rPr lang="en-US" sz="1350" dirty="0">
                <a:hlinkClick r:id="rId4"/>
              </a:rPr>
              <a:t>stonybrook.edu/sfs</a:t>
            </a:r>
            <a:r>
              <a:rPr lang="en-US" sz="1350" dirty="0"/>
              <a:t> for specific billing information and due dates</a:t>
            </a:r>
          </a:p>
          <a:p>
            <a:pPr marL="285750" indent="-285750">
              <a:buFont typeface="Arial" panose="020B0604020202020204" pitchFamily="34" charset="0"/>
              <a:buChar char="•"/>
            </a:pPr>
            <a:endParaRPr lang="en-US" sz="1350" dirty="0"/>
          </a:p>
        </p:txBody>
      </p:sp>
      <p:pic>
        <p:nvPicPr>
          <p:cNvPr id="3" name="Picture 2">
            <a:extLst>
              <a:ext uri="{FF2B5EF4-FFF2-40B4-BE49-F238E27FC236}">
                <a16:creationId xmlns:a16="http://schemas.microsoft.com/office/drawing/2014/main" id="{E425BBA7-9118-814C-BB6C-C69BA0710E9C}"/>
              </a:ext>
            </a:extLst>
          </p:cNvPr>
          <p:cNvPicPr>
            <a:picLocks noChangeAspect="1"/>
          </p:cNvPicPr>
          <p:nvPr/>
        </p:nvPicPr>
        <p:blipFill>
          <a:blip r:embed="rId5"/>
          <a:stretch>
            <a:fillRect/>
          </a:stretch>
        </p:blipFill>
        <p:spPr>
          <a:xfrm rot="1141878">
            <a:off x="7779051" y="105142"/>
            <a:ext cx="1663098" cy="1493969"/>
          </a:xfrm>
          <a:prstGeom prst="ellipse">
            <a:avLst/>
          </a:prstGeom>
          <a:ln>
            <a:noFill/>
          </a:ln>
          <a:effectLst>
            <a:softEdge rad="112500"/>
          </a:effectLst>
        </p:spPr>
      </p:pic>
      <p:pic>
        <p:nvPicPr>
          <p:cNvPr id="5" name="Picture 4">
            <a:extLst>
              <a:ext uri="{FF2B5EF4-FFF2-40B4-BE49-F238E27FC236}">
                <a16:creationId xmlns:a16="http://schemas.microsoft.com/office/drawing/2014/main" id="{D7EFB53C-AB27-314F-93AC-069BAF84BED6}"/>
              </a:ext>
            </a:extLst>
          </p:cNvPr>
          <p:cNvPicPr>
            <a:picLocks noChangeAspect="1"/>
          </p:cNvPicPr>
          <p:nvPr/>
        </p:nvPicPr>
        <p:blipFill>
          <a:blip r:embed="rId6">
            <a:alphaModFix amt="50000"/>
          </a:blip>
          <a:stretch>
            <a:fillRect/>
          </a:stretch>
        </p:blipFill>
        <p:spPr>
          <a:xfrm rot="992642">
            <a:off x="9389142" y="1954917"/>
            <a:ext cx="1186116" cy="622052"/>
          </a:xfrm>
          <a:prstGeom prst="rect">
            <a:avLst/>
          </a:prstGeom>
          <a:effectLst>
            <a:softEdge rad="63500"/>
          </a:effectLst>
        </p:spPr>
      </p:pic>
      <p:pic>
        <p:nvPicPr>
          <p:cNvPr id="8" name="Picture 7" descr="A picture containing engine, drawing&#10;&#10;Description automatically generated">
            <a:extLst>
              <a:ext uri="{FF2B5EF4-FFF2-40B4-BE49-F238E27FC236}">
                <a16:creationId xmlns:a16="http://schemas.microsoft.com/office/drawing/2014/main" id="{8E4FA9B6-EA9B-1D40-8EDD-22D248E54654}"/>
              </a:ext>
            </a:extLst>
          </p:cNvPr>
          <p:cNvPicPr>
            <a:picLocks noChangeAspect="1"/>
          </p:cNvPicPr>
          <p:nvPr/>
        </p:nvPicPr>
        <p:blipFill>
          <a:blip r:embed="rId7">
            <a:alphaModFix amt="85000"/>
          </a:blip>
          <a:stretch>
            <a:fillRect/>
          </a:stretch>
        </p:blipFill>
        <p:spPr>
          <a:xfrm rot="1172261">
            <a:off x="1014769" y="4610022"/>
            <a:ext cx="925146" cy="925146"/>
          </a:xfrm>
          <a:prstGeom prst="rect">
            <a:avLst/>
          </a:prstGeom>
        </p:spPr>
      </p:pic>
      <p:sp>
        <p:nvSpPr>
          <p:cNvPr id="6" name="Slide Number Placeholder 5">
            <a:extLst>
              <a:ext uri="{FF2B5EF4-FFF2-40B4-BE49-F238E27FC236}">
                <a16:creationId xmlns:a16="http://schemas.microsoft.com/office/drawing/2014/main" id="{DE097512-D967-7948-A91C-32B0A31C5BF2}"/>
              </a:ext>
            </a:extLst>
          </p:cNvPr>
          <p:cNvSpPr>
            <a:spLocks noGrp="1"/>
          </p:cNvSpPr>
          <p:nvPr>
            <p:ph type="sldNum" sz="quarter" idx="12"/>
          </p:nvPr>
        </p:nvSpPr>
        <p:spPr/>
        <p:txBody>
          <a:bodyPr/>
          <a:lstStyle/>
          <a:p>
            <a:fld id="{BEE31C06-0853-6B41-B855-439D0A2EBE40}" type="slidenum">
              <a:rPr lang="en-US" smtClean="0"/>
              <a:t>14</a:t>
            </a:fld>
            <a:endParaRPr lang="en-US"/>
          </a:p>
        </p:txBody>
      </p:sp>
    </p:spTree>
    <p:extLst>
      <p:ext uri="{BB962C8B-B14F-4D97-AF65-F5344CB8AC3E}">
        <p14:creationId xmlns:p14="http://schemas.microsoft.com/office/powerpoint/2010/main" val="19164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86D68B-75E0-324B-90E6-0756FDED12BB}"/>
              </a:ext>
            </a:extLst>
          </p:cNvPr>
          <p:cNvPicPr>
            <a:picLocks noChangeAspect="1"/>
          </p:cNvPicPr>
          <p:nvPr/>
        </p:nvPicPr>
        <p:blipFill>
          <a:blip r:embed="rId2"/>
          <a:stretch>
            <a:fillRect/>
          </a:stretch>
        </p:blipFill>
        <p:spPr>
          <a:xfrm>
            <a:off x="8915369" y="411083"/>
            <a:ext cx="1905000" cy="1054100"/>
          </a:xfrm>
          <a:prstGeom prst="rect">
            <a:avLst/>
          </a:prstGeom>
          <a:effectLst>
            <a:softEdge rad="12700"/>
          </a:effectLst>
        </p:spPr>
      </p:pic>
      <p:sp>
        <p:nvSpPr>
          <p:cNvPr id="4" name="Rectangle 3">
            <a:extLst>
              <a:ext uri="{FF2B5EF4-FFF2-40B4-BE49-F238E27FC236}">
                <a16:creationId xmlns:a16="http://schemas.microsoft.com/office/drawing/2014/main" id="{F2545780-A5F9-A04F-B985-F10E662D9D69}"/>
              </a:ext>
            </a:extLst>
          </p:cNvPr>
          <p:cNvSpPr/>
          <p:nvPr/>
        </p:nvSpPr>
        <p:spPr>
          <a:xfrm>
            <a:off x="1466850" y="2215847"/>
            <a:ext cx="9258300" cy="2426305"/>
          </a:xfrm>
          <a:prstGeom prst="rect">
            <a:avLst/>
          </a:prstGeom>
        </p:spPr>
        <p:txBody>
          <a:bodyPr wrap="square">
            <a:spAutoFit/>
          </a:bodyPr>
          <a:lstStyle/>
          <a:p>
            <a:pPr marL="285750" indent="-285750">
              <a:spcBef>
                <a:spcPts val="500"/>
              </a:spcBef>
              <a:spcAft>
                <a:spcPts val="500"/>
              </a:spcAft>
              <a:buFont typeface="Arial" panose="020B0604020202020204" pitchFamily="34" charset="0"/>
              <a:buChar char="•"/>
            </a:pPr>
            <a:r>
              <a:rPr lang="en-US" sz="1600" dirty="0"/>
              <a:t>All accepted financial aid will be reflected on the bill as “anticipated aid” until an award disburses</a:t>
            </a:r>
          </a:p>
          <a:p>
            <a:pPr marL="285750" indent="-285750">
              <a:spcBef>
                <a:spcPts val="500"/>
              </a:spcBef>
              <a:spcAft>
                <a:spcPts val="500"/>
              </a:spcAft>
              <a:buFont typeface="Arial" panose="020B0604020202020204" pitchFamily="34" charset="0"/>
              <a:buChar char="•"/>
            </a:pPr>
            <a:r>
              <a:rPr lang="en-US" sz="1600" dirty="0"/>
              <a:t>Check SOLAR! To-do items can prevent disbursement</a:t>
            </a:r>
          </a:p>
          <a:p>
            <a:pPr marL="285750" indent="-285750">
              <a:spcBef>
                <a:spcPts val="500"/>
              </a:spcBef>
              <a:spcAft>
                <a:spcPts val="500"/>
              </a:spcAft>
              <a:buFont typeface="Arial" panose="020B0604020202020204" pitchFamily="34" charset="0"/>
              <a:buChar char="•"/>
            </a:pPr>
            <a:r>
              <a:rPr lang="en-US" sz="1600" dirty="0"/>
              <a:t>Federal loans will typically disburse 5 days prior to the start of the semester  </a:t>
            </a:r>
          </a:p>
          <a:p>
            <a:pPr marL="285750" indent="-285750">
              <a:spcBef>
                <a:spcPts val="500"/>
              </a:spcBef>
              <a:spcAft>
                <a:spcPts val="500"/>
              </a:spcAft>
              <a:buFont typeface="Arial" panose="020B0604020202020204" pitchFamily="34" charset="0"/>
              <a:buChar char="•"/>
            </a:pPr>
            <a:r>
              <a:rPr lang="en-US" sz="1600" dirty="0"/>
              <a:t>Any aid that does not disburse prior to classes starting will be subject to </a:t>
            </a:r>
            <a:r>
              <a:rPr lang="en-US" sz="1600" b="1" i="1" dirty="0"/>
              <a:t>confirmation of attendance </a:t>
            </a:r>
            <a:r>
              <a:rPr lang="en-US" sz="1600" dirty="0"/>
              <a:t>from professors  </a:t>
            </a:r>
            <a:endParaRPr lang="en-US" sz="1400" b="1" dirty="0"/>
          </a:p>
          <a:p>
            <a:pPr marL="4763" indent="-4763" algn="ctr">
              <a:spcBef>
                <a:spcPts val="500"/>
              </a:spcBef>
              <a:spcAft>
                <a:spcPts val="500"/>
              </a:spcAft>
            </a:pPr>
            <a:endParaRPr lang="en-US" sz="1600" b="1" dirty="0"/>
          </a:p>
          <a:p>
            <a:pPr marL="4763" indent="-4763" algn="ctr">
              <a:spcBef>
                <a:spcPts val="500"/>
              </a:spcBef>
              <a:spcAft>
                <a:spcPts val="500"/>
              </a:spcAft>
            </a:pPr>
            <a:r>
              <a:rPr lang="en-US" sz="1400" b="1" u="sng" dirty="0">
                <a:solidFill>
                  <a:srgbClr val="C00000"/>
                </a:solidFill>
              </a:rPr>
              <a:t>Refunds will be only be issued at the point when disbursed aid exceeds the cost of the bill</a:t>
            </a:r>
          </a:p>
        </p:txBody>
      </p:sp>
      <p:sp>
        <p:nvSpPr>
          <p:cNvPr id="6" name="TextBox 5">
            <a:extLst>
              <a:ext uri="{FF2B5EF4-FFF2-40B4-BE49-F238E27FC236}">
                <a16:creationId xmlns:a16="http://schemas.microsoft.com/office/drawing/2014/main" id="{EBEC484C-B634-3E4E-8ED9-CEF10AEAA154}"/>
              </a:ext>
            </a:extLst>
          </p:cNvPr>
          <p:cNvSpPr txBox="1"/>
          <p:nvPr/>
        </p:nvSpPr>
        <p:spPr>
          <a:xfrm>
            <a:off x="4850306" y="1367222"/>
            <a:ext cx="2491388" cy="400110"/>
          </a:xfrm>
          <a:prstGeom prst="rect">
            <a:avLst/>
          </a:prstGeom>
          <a:noFill/>
        </p:spPr>
        <p:txBody>
          <a:bodyPr wrap="none" rtlCol="0">
            <a:spAutoFit/>
          </a:bodyPr>
          <a:lstStyle/>
          <a:p>
            <a:r>
              <a:rPr lang="en-US" sz="2000" b="1" dirty="0">
                <a:latin typeface="Verdana" panose="020B0604030504040204" pitchFamily="34" charset="0"/>
                <a:ea typeface="Verdana" panose="020B0604030504040204" pitchFamily="34" charset="0"/>
                <a:cs typeface="Verdana" panose="020B0604030504040204" pitchFamily="34" charset="0"/>
              </a:rPr>
              <a:t>DISBURSEMENT</a:t>
            </a:r>
          </a:p>
        </p:txBody>
      </p:sp>
      <p:sp>
        <p:nvSpPr>
          <p:cNvPr id="2" name="Slide Number Placeholder 1">
            <a:extLst>
              <a:ext uri="{FF2B5EF4-FFF2-40B4-BE49-F238E27FC236}">
                <a16:creationId xmlns:a16="http://schemas.microsoft.com/office/drawing/2014/main" id="{2E9951FD-CF79-6C48-BDFC-FF61D8860FE4}"/>
              </a:ext>
            </a:extLst>
          </p:cNvPr>
          <p:cNvSpPr>
            <a:spLocks noGrp="1"/>
          </p:cNvSpPr>
          <p:nvPr>
            <p:ph type="sldNum" sz="quarter" idx="12"/>
          </p:nvPr>
        </p:nvSpPr>
        <p:spPr/>
        <p:txBody>
          <a:bodyPr/>
          <a:lstStyle/>
          <a:p>
            <a:fld id="{BEE31C06-0853-6B41-B855-439D0A2EBE40}" type="slidenum">
              <a:rPr lang="en-US" smtClean="0"/>
              <a:t>15</a:t>
            </a:fld>
            <a:endParaRPr lang="en-US"/>
          </a:p>
        </p:txBody>
      </p:sp>
    </p:spTree>
    <p:extLst>
      <p:ext uri="{BB962C8B-B14F-4D97-AF65-F5344CB8AC3E}">
        <p14:creationId xmlns:p14="http://schemas.microsoft.com/office/powerpoint/2010/main" val="37172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90948" y="221134"/>
            <a:ext cx="6010102" cy="815608"/>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WITHDRAWALS</a:t>
            </a:r>
          </a:p>
          <a:p>
            <a:pPr algn="ctr"/>
            <a:endParaRPr lang="en-US" sz="1350" dirty="0"/>
          </a:p>
          <a:p>
            <a:pPr algn="ctr"/>
            <a:r>
              <a:rPr lang="en-US" sz="1350" dirty="0">
                <a:solidFill>
                  <a:srgbClr val="C00000"/>
                </a:solidFill>
              </a:rPr>
              <a:t>Withdrawing from classes may affect your bill and financial aid! </a:t>
            </a:r>
          </a:p>
        </p:txBody>
      </p:sp>
      <p:graphicFrame>
        <p:nvGraphicFramePr>
          <p:cNvPr id="3" name="Table 2"/>
          <p:cNvGraphicFramePr>
            <a:graphicFrameLocks noGrp="1"/>
          </p:cNvGraphicFramePr>
          <p:nvPr>
            <p:extLst>
              <p:ext uri="{D42A27DB-BD31-4B8C-83A1-F6EECF244321}">
                <p14:modId xmlns:p14="http://schemas.microsoft.com/office/powerpoint/2010/main" val="727055844"/>
              </p:ext>
            </p:extLst>
          </p:nvPr>
        </p:nvGraphicFramePr>
        <p:xfrm>
          <a:off x="3336174" y="1244491"/>
          <a:ext cx="5519651" cy="2619842"/>
        </p:xfrm>
        <a:graphic>
          <a:graphicData uri="http://schemas.openxmlformats.org/drawingml/2006/table">
            <a:tbl>
              <a:tblPr/>
              <a:tblGrid>
                <a:gridCol w="1214974">
                  <a:extLst>
                    <a:ext uri="{9D8B030D-6E8A-4147-A177-3AD203B41FA5}">
                      <a16:colId xmlns:a16="http://schemas.microsoft.com/office/drawing/2014/main" val="1849487459"/>
                    </a:ext>
                  </a:extLst>
                </a:gridCol>
                <a:gridCol w="1298265">
                  <a:extLst>
                    <a:ext uri="{9D8B030D-6E8A-4147-A177-3AD203B41FA5}">
                      <a16:colId xmlns:a16="http://schemas.microsoft.com/office/drawing/2014/main" val="3298516010"/>
                    </a:ext>
                  </a:extLst>
                </a:gridCol>
                <a:gridCol w="1390885">
                  <a:extLst>
                    <a:ext uri="{9D8B030D-6E8A-4147-A177-3AD203B41FA5}">
                      <a16:colId xmlns:a16="http://schemas.microsoft.com/office/drawing/2014/main" val="3811833614"/>
                    </a:ext>
                  </a:extLst>
                </a:gridCol>
                <a:gridCol w="1615527">
                  <a:extLst>
                    <a:ext uri="{9D8B030D-6E8A-4147-A177-3AD203B41FA5}">
                      <a16:colId xmlns:a16="http://schemas.microsoft.com/office/drawing/2014/main" val="2367027757"/>
                    </a:ext>
                  </a:extLst>
                </a:gridCol>
              </a:tblGrid>
              <a:tr h="430527">
                <a:tc>
                  <a:txBody>
                    <a:bodyPr/>
                    <a:lstStyle/>
                    <a:p>
                      <a:pPr algn="ctr" fontAlgn="ctr"/>
                      <a:r>
                        <a:rPr lang="en-US" sz="1400" b="1" dirty="0">
                          <a:solidFill>
                            <a:srgbClr val="990000"/>
                          </a:solidFill>
                          <a:effectLst/>
                          <a:latin typeface="Effra W01"/>
                        </a:rPr>
                        <a:t>Liability Period</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400" b="1" dirty="0">
                          <a:solidFill>
                            <a:srgbClr val="990000"/>
                          </a:solidFill>
                          <a:effectLst/>
                          <a:latin typeface="Effra W01"/>
                        </a:rPr>
                        <a:t>Tuition Liability</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400" b="1" dirty="0">
                          <a:solidFill>
                            <a:srgbClr val="990000"/>
                          </a:solidFill>
                          <a:effectLst/>
                          <a:latin typeface="Effra W01"/>
                        </a:rPr>
                        <a:t>Tuition Refund</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400" b="1" dirty="0">
                          <a:solidFill>
                            <a:srgbClr val="990000"/>
                          </a:solidFill>
                          <a:effectLst/>
                          <a:latin typeface="Effra W01"/>
                        </a:rPr>
                        <a:t>Fees Refunded</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extLst>
                  <a:ext uri="{0D108BD9-81ED-4DB2-BD59-A6C34878D82A}">
                    <a16:rowId xmlns:a16="http://schemas.microsoft.com/office/drawing/2014/main" val="2647482979"/>
                  </a:ext>
                </a:extLst>
              </a:tr>
              <a:tr h="437863">
                <a:tc>
                  <a:txBody>
                    <a:bodyPr/>
                    <a:lstStyle/>
                    <a:p>
                      <a:pPr lvl="0" algn="ctr" fontAlgn="ctr"/>
                      <a:r>
                        <a:rPr lang="en-US" sz="1200" b="0" dirty="0">
                          <a:effectLst/>
                          <a:latin typeface="Effra W01"/>
                        </a:rPr>
                        <a:t>  Week 1</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a:effectLst/>
                          <a:latin typeface="Effra W01"/>
                        </a:rPr>
                        <a:t>100%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100%</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extLst>
                  <a:ext uri="{0D108BD9-81ED-4DB2-BD59-A6C34878D82A}">
                    <a16:rowId xmlns:a16="http://schemas.microsoft.com/office/drawing/2014/main" val="2579457765"/>
                  </a:ext>
                </a:extLst>
              </a:tr>
              <a:tr h="437863">
                <a:tc>
                  <a:txBody>
                    <a:bodyPr/>
                    <a:lstStyle/>
                    <a:p>
                      <a:pPr lvl="0" algn="ctr" fontAlgn="ctr"/>
                      <a:r>
                        <a:rPr lang="en-US" sz="1200" b="0" dirty="0">
                          <a:effectLst/>
                          <a:latin typeface="Effra W01"/>
                        </a:rPr>
                        <a:t>   Week 2</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dirty="0">
                          <a:effectLst/>
                          <a:latin typeface="Effra W01"/>
                        </a:rPr>
                        <a:t>30%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dirty="0">
                          <a:effectLst/>
                          <a:latin typeface="Effra W01"/>
                        </a:rPr>
                        <a:t>70%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dirty="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extLst>
                  <a:ext uri="{0D108BD9-81ED-4DB2-BD59-A6C34878D82A}">
                    <a16:rowId xmlns:a16="http://schemas.microsoft.com/office/drawing/2014/main" val="2932986267"/>
                  </a:ext>
                </a:extLst>
              </a:tr>
              <a:tr h="437863">
                <a:tc>
                  <a:txBody>
                    <a:bodyPr/>
                    <a:lstStyle/>
                    <a:p>
                      <a:pPr lvl="0" algn="ctr" fontAlgn="ctr"/>
                      <a:r>
                        <a:rPr lang="en-US" sz="1200" b="0" dirty="0">
                          <a:effectLst/>
                          <a:latin typeface="Effra W01"/>
                        </a:rPr>
                        <a:t>   Week 3</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50%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50%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tc>
                  <a:txBody>
                    <a:bodyPr/>
                    <a:lstStyle/>
                    <a:p>
                      <a:pPr algn="ctr" fontAlgn="ctr"/>
                      <a:r>
                        <a:rPr lang="en-US" sz="1200" b="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0F0F0"/>
                    </a:solidFill>
                  </a:tcPr>
                </a:tc>
                <a:extLst>
                  <a:ext uri="{0D108BD9-81ED-4DB2-BD59-A6C34878D82A}">
                    <a16:rowId xmlns:a16="http://schemas.microsoft.com/office/drawing/2014/main" val="642692894"/>
                  </a:ext>
                </a:extLst>
              </a:tr>
              <a:tr h="437863">
                <a:tc>
                  <a:txBody>
                    <a:bodyPr/>
                    <a:lstStyle/>
                    <a:p>
                      <a:pPr lvl="0" algn="ctr" fontAlgn="ctr"/>
                      <a:r>
                        <a:rPr lang="en-US" sz="1200" b="0" dirty="0">
                          <a:effectLst/>
                          <a:latin typeface="Effra W01"/>
                        </a:rPr>
                        <a:t>   Week 4</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a:effectLst/>
                          <a:latin typeface="Effra W01"/>
                        </a:rPr>
                        <a:t>70%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a:effectLst/>
                          <a:latin typeface="Effra W01"/>
                        </a:rPr>
                        <a:t>30%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tc>
                  <a:txBody>
                    <a:bodyPr/>
                    <a:lstStyle/>
                    <a:p>
                      <a:pPr algn="ctr" fontAlgn="ctr"/>
                      <a:r>
                        <a:rPr lang="en-US" sz="1200" b="0" dirty="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E3E3E3"/>
                    </a:solidFill>
                  </a:tcPr>
                </a:tc>
                <a:extLst>
                  <a:ext uri="{0D108BD9-81ED-4DB2-BD59-A6C34878D82A}">
                    <a16:rowId xmlns:a16="http://schemas.microsoft.com/office/drawing/2014/main" val="4160108525"/>
                  </a:ext>
                </a:extLst>
              </a:tr>
              <a:tr h="437863">
                <a:tc>
                  <a:txBody>
                    <a:bodyPr/>
                    <a:lstStyle/>
                    <a:p>
                      <a:pPr lvl="0" algn="ctr" fontAlgn="ctr"/>
                      <a:r>
                        <a:rPr lang="en-US" sz="1200" b="0" dirty="0">
                          <a:effectLst/>
                          <a:latin typeface="Effra W01"/>
                        </a:rPr>
                        <a:t>   Week 5</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100%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DFDFD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rgbClr val="F0F0F0"/>
                    </a:solidFill>
                  </a:tcPr>
                </a:tc>
                <a:tc>
                  <a:txBody>
                    <a:bodyPr/>
                    <a:lstStyle/>
                    <a:p>
                      <a:pPr algn="ctr" fontAlgn="ctr"/>
                      <a:r>
                        <a:rPr lang="en-US" sz="1200" b="0" dirty="0">
                          <a:effectLst/>
                          <a:latin typeface="Effra W01"/>
                        </a:rPr>
                        <a:t>0%</a:t>
                      </a:r>
                    </a:p>
                  </a:txBody>
                  <a:tcPr marL="0" marR="0" marT="71438" marB="0" anchor="ctr">
                    <a:lnL w="76200" cap="flat" cmpd="sng" algn="ctr">
                      <a:solidFill>
                        <a:srgbClr val="FFFFF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2383102234"/>
                  </a:ext>
                </a:extLst>
              </a:tr>
            </a:tbl>
          </a:graphicData>
        </a:graphic>
      </p:graphicFrame>
      <p:sp>
        <p:nvSpPr>
          <p:cNvPr id="4" name="TextBox 3"/>
          <p:cNvSpPr txBox="1"/>
          <p:nvPr/>
        </p:nvSpPr>
        <p:spPr>
          <a:xfrm>
            <a:off x="2270806" y="4027017"/>
            <a:ext cx="7645375" cy="461665"/>
          </a:xfrm>
          <a:prstGeom prst="rect">
            <a:avLst/>
          </a:prstGeom>
          <a:noFill/>
        </p:spPr>
        <p:txBody>
          <a:bodyPr wrap="square" rtlCol="0">
            <a:spAutoFit/>
          </a:bodyPr>
          <a:lstStyle/>
          <a:p>
            <a:pPr algn="ctr"/>
            <a:r>
              <a:rPr lang="en-US" sz="1200" b="1" dirty="0">
                <a:solidFill>
                  <a:srgbClr val="C00000"/>
                </a:solidFill>
              </a:rPr>
              <a:t>If you withdraw from the University, your financial aid will be reviewed to calculate the percentage of aid that was earned based on the withdrawal date, which may result in money being owed to the university!</a:t>
            </a:r>
          </a:p>
        </p:txBody>
      </p:sp>
      <p:sp>
        <p:nvSpPr>
          <p:cNvPr id="5" name="TextBox 4">
            <a:extLst>
              <a:ext uri="{FF2B5EF4-FFF2-40B4-BE49-F238E27FC236}">
                <a16:creationId xmlns:a16="http://schemas.microsoft.com/office/drawing/2014/main" id="{3A5F7546-2966-A244-89F3-011896BE4C48}"/>
              </a:ext>
            </a:extLst>
          </p:cNvPr>
          <p:cNvSpPr txBox="1"/>
          <p:nvPr/>
        </p:nvSpPr>
        <p:spPr>
          <a:xfrm>
            <a:off x="1234155" y="5486551"/>
            <a:ext cx="9718678" cy="253916"/>
          </a:xfrm>
          <a:prstGeom prst="rect">
            <a:avLst/>
          </a:prstGeom>
          <a:noFill/>
        </p:spPr>
        <p:txBody>
          <a:bodyPr wrap="square" rtlCol="0">
            <a:spAutoFit/>
          </a:bodyPr>
          <a:lstStyle/>
          <a:p>
            <a:pPr algn="ctr"/>
            <a:r>
              <a:rPr lang="en-US" sz="1050" dirty="0"/>
              <a:t>** The information on this slide is subject to change. Please visit </a:t>
            </a:r>
            <a:r>
              <a:rPr lang="en-US" sz="1050" dirty="0">
                <a:hlinkClick r:id="rId2"/>
              </a:rPr>
              <a:t>https://www.stonybrook.edu/commcms/sfs/withdrawals/index.php</a:t>
            </a:r>
            <a:r>
              <a:rPr lang="en-US" sz="1050" dirty="0"/>
              <a:t> for up-to-date withdrawal information.</a:t>
            </a:r>
          </a:p>
        </p:txBody>
      </p:sp>
      <p:sp>
        <p:nvSpPr>
          <p:cNvPr id="6" name="TextBox 5">
            <a:extLst>
              <a:ext uri="{FF2B5EF4-FFF2-40B4-BE49-F238E27FC236}">
                <a16:creationId xmlns:a16="http://schemas.microsoft.com/office/drawing/2014/main" id="{73D20A59-E68C-104C-A439-8F1FF7BEAD10}"/>
              </a:ext>
            </a:extLst>
          </p:cNvPr>
          <p:cNvSpPr txBox="1"/>
          <p:nvPr/>
        </p:nvSpPr>
        <p:spPr>
          <a:xfrm>
            <a:off x="1140682" y="4672859"/>
            <a:ext cx="9905622" cy="461665"/>
          </a:xfrm>
          <a:prstGeom prst="rect">
            <a:avLst/>
          </a:prstGeom>
          <a:noFill/>
          <a:ln w="19050">
            <a:solidFill>
              <a:schemeClr val="bg1">
                <a:lumMod val="65000"/>
              </a:schemeClr>
            </a:solidFill>
          </a:ln>
        </p:spPr>
        <p:txBody>
          <a:bodyPr wrap="square" rtlCol="0">
            <a:spAutoFit/>
          </a:bodyPr>
          <a:lstStyle/>
          <a:p>
            <a:pPr algn="ctr"/>
            <a:r>
              <a:rPr lang="en-US" sz="1200" b="1" dirty="0">
                <a:solidFill>
                  <a:srgbClr val="C00000"/>
                </a:solidFill>
              </a:rPr>
              <a:t>HEALTH SCIENCES STUDENTS IN MODULAR SESSIONS</a:t>
            </a:r>
            <a:r>
              <a:rPr lang="en-US" sz="1200" b="1" dirty="0"/>
              <a:t>: </a:t>
            </a:r>
            <a:r>
              <a:rPr lang="en-US" sz="1200" dirty="0"/>
              <a:t>When a student withdraws, the percentage of financial aid earned for students enrolled in modular sessions is calculated differently than it is for students enrolled in traditional Fall/Spring terms. Be especially mindful if withdrawing from a modular session!</a:t>
            </a:r>
          </a:p>
        </p:txBody>
      </p:sp>
      <p:sp>
        <p:nvSpPr>
          <p:cNvPr id="7" name="Slide Number Placeholder 6">
            <a:extLst>
              <a:ext uri="{FF2B5EF4-FFF2-40B4-BE49-F238E27FC236}">
                <a16:creationId xmlns:a16="http://schemas.microsoft.com/office/drawing/2014/main" id="{AA187619-A09C-824A-BBC6-F62714E59C52}"/>
              </a:ext>
            </a:extLst>
          </p:cNvPr>
          <p:cNvSpPr>
            <a:spLocks noGrp="1"/>
          </p:cNvSpPr>
          <p:nvPr>
            <p:ph type="sldNum" sz="quarter" idx="12"/>
          </p:nvPr>
        </p:nvSpPr>
        <p:spPr/>
        <p:txBody>
          <a:bodyPr/>
          <a:lstStyle/>
          <a:p>
            <a:fld id="{BEE31C06-0853-6B41-B855-439D0A2EBE40}" type="slidenum">
              <a:rPr lang="en-US" smtClean="0"/>
              <a:t>16</a:t>
            </a:fld>
            <a:endParaRPr lang="en-US"/>
          </a:p>
        </p:txBody>
      </p:sp>
    </p:spTree>
    <p:extLst>
      <p:ext uri="{BB962C8B-B14F-4D97-AF65-F5344CB8AC3E}">
        <p14:creationId xmlns:p14="http://schemas.microsoft.com/office/powerpoint/2010/main" val="212684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B580CD4-96AF-484E-BA28-47D9E5020EC4}"/>
              </a:ext>
            </a:extLst>
          </p:cNvPr>
          <p:cNvSpPr txBox="1"/>
          <p:nvPr/>
        </p:nvSpPr>
        <p:spPr>
          <a:xfrm>
            <a:off x="3091583" y="1607072"/>
            <a:ext cx="5896695" cy="4031873"/>
          </a:xfrm>
          <a:prstGeom prst="rect">
            <a:avLst/>
          </a:prstGeom>
          <a:noFill/>
        </p:spPr>
        <p:txBody>
          <a:bodyPr wrap="square" rtlCol="0">
            <a:spAutoFit/>
          </a:bodyPr>
          <a:lstStyle/>
          <a:p>
            <a:pPr algn="ctr"/>
            <a:r>
              <a:rPr lang="en-US" sz="3600" b="1" dirty="0">
                <a:solidFill>
                  <a:srgbClr val="C00000"/>
                </a:solidFill>
              </a:rPr>
              <a:t>Additional Questions?</a:t>
            </a:r>
          </a:p>
          <a:p>
            <a:pPr algn="ctr"/>
            <a:endParaRPr lang="en-US" sz="3200" b="1" dirty="0"/>
          </a:p>
          <a:p>
            <a:pPr algn="ctr"/>
            <a:r>
              <a:rPr lang="en-US" sz="2800" dirty="0"/>
              <a:t>Feel free to contact us!</a:t>
            </a:r>
          </a:p>
          <a:p>
            <a:pPr algn="ctr"/>
            <a:endParaRPr lang="en-US" sz="3200" b="1" dirty="0"/>
          </a:p>
          <a:p>
            <a:pPr algn="ctr"/>
            <a:r>
              <a:rPr lang="en-US" sz="1600" dirty="0"/>
              <a:t>Health Sciences Office of Student Services </a:t>
            </a:r>
          </a:p>
          <a:p>
            <a:pPr algn="ctr"/>
            <a:r>
              <a:rPr lang="en-US" sz="1600" dirty="0"/>
              <a:t>Health Sciences Tower Level 2|Room 271  </a:t>
            </a:r>
          </a:p>
          <a:p>
            <a:pPr algn="ctr"/>
            <a:r>
              <a:rPr lang="en-US" sz="1600" dirty="0"/>
              <a:t>Stony Brook, NY 11794-8276</a:t>
            </a:r>
          </a:p>
          <a:p>
            <a:pPr algn="ctr"/>
            <a:r>
              <a:rPr lang="en-US" sz="1600" dirty="0"/>
              <a:t>P: (631) 444 - 2111  |  F: (631) 444 - 6035</a:t>
            </a:r>
          </a:p>
          <a:p>
            <a:pPr algn="ctr"/>
            <a:r>
              <a:rPr lang="en-US" sz="1600" b="1" dirty="0">
                <a:hlinkClick r:id="rId2"/>
              </a:rPr>
              <a:t>hsstudentservices@stonybrook.edu</a:t>
            </a:r>
            <a:endParaRPr lang="en-US" sz="1600" b="1" dirty="0"/>
          </a:p>
          <a:p>
            <a:pPr algn="ctr"/>
            <a:r>
              <a:rPr lang="en-US" sz="1600" dirty="0" err="1"/>
              <a:t>www.stonybrook.edu</a:t>
            </a:r>
            <a:r>
              <a:rPr lang="en-US" sz="1600" dirty="0"/>
              <a:t>/</a:t>
            </a:r>
            <a:r>
              <a:rPr lang="en-US" sz="1600" dirty="0" err="1"/>
              <a:t>hsstudents</a:t>
            </a:r>
            <a:endParaRPr lang="en-US" sz="1600" dirty="0"/>
          </a:p>
          <a:p>
            <a:endParaRPr lang="en-US" sz="3200" b="1" dirty="0"/>
          </a:p>
        </p:txBody>
      </p:sp>
      <p:sp>
        <p:nvSpPr>
          <p:cNvPr id="10" name="Slide Number Placeholder 9">
            <a:extLst>
              <a:ext uri="{FF2B5EF4-FFF2-40B4-BE49-F238E27FC236}">
                <a16:creationId xmlns:a16="http://schemas.microsoft.com/office/drawing/2014/main" id="{AE4DDCE6-ECFE-8347-9FF0-547F362130FE}"/>
              </a:ext>
            </a:extLst>
          </p:cNvPr>
          <p:cNvSpPr>
            <a:spLocks noGrp="1"/>
          </p:cNvSpPr>
          <p:nvPr>
            <p:ph type="sldNum" sz="quarter" idx="12"/>
          </p:nvPr>
        </p:nvSpPr>
        <p:spPr/>
        <p:txBody>
          <a:bodyPr/>
          <a:lstStyle/>
          <a:p>
            <a:fld id="{BEE31C06-0853-6B41-B855-439D0A2EBE40}" type="slidenum">
              <a:rPr lang="en-US" smtClean="0"/>
              <a:t>17</a:t>
            </a:fld>
            <a:endParaRPr lang="en-US"/>
          </a:p>
        </p:txBody>
      </p:sp>
    </p:spTree>
    <p:extLst>
      <p:ext uri="{BB962C8B-B14F-4D97-AF65-F5344CB8AC3E}">
        <p14:creationId xmlns:p14="http://schemas.microsoft.com/office/powerpoint/2010/main" val="2832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18457" y="1204215"/>
            <a:ext cx="5303755" cy="4403770"/>
          </a:xfrm>
          <a:prstGeom prst="rect">
            <a:avLst/>
          </a:prstGeom>
          <a:noFill/>
        </p:spPr>
        <p:txBody>
          <a:bodyPr wrap="square" rtlCol="0">
            <a:spAutoFit/>
          </a:bodyPr>
          <a:lstStyle/>
          <a:p>
            <a:pPr algn="ctr"/>
            <a:r>
              <a:rPr lang="en-US" sz="1600" b="1" dirty="0"/>
              <a:t>–FEDERAL AID– </a:t>
            </a:r>
          </a:p>
          <a:p>
            <a:pPr marL="214313" indent="-214313">
              <a:buFont typeface="Arial" panose="020B0604020202020204" pitchFamily="34" charset="0"/>
              <a:buChar char="•"/>
            </a:pPr>
            <a:endParaRPr lang="en-US" sz="1600" b="1" dirty="0"/>
          </a:p>
          <a:p>
            <a:pPr marL="171450" indent="-171450">
              <a:buFont typeface="Arial" panose="020B0604020202020204" pitchFamily="34" charset="0"/>
              <a:buChar char="•"/>
            </a:pPr>
            <a:r>
              <a:rPr lang="en-US" sz="1600" dirty="0"/>
              <a:t>To apply for federal aid, student’s must fill out the Free Application of Federal Student Aid (FAFSA) at</a:t>
            </a:r>
            <a:r>
              <a:rPr lang="en-US" sz="1600" dirty="0">
                <a:hlinkClick r:id="rId2"/>
              </a:rPr>
              <a:t> fafsa.ed.gov</a:t>
            </a:r>
            <a:endParaRPr lang="en-US" sz="1600" dirty="0"/>
          </a:p>
          <a:p>
            <a:pPr marL="628650" lvl="1" indent="-171450">
              <a:buFont typeface="Arial" panose="020B0604020202020204" pitchFamily="34" charset="0"/>
              <a:buChar char="•"/>
            </a:pPr>
            <a:r>
              <a:rPr lang="en-US" sz="1600" dirty="0"/>
              <a:t>Federal Loans Include:</a:t>
            </a:r>
          </a:p>
          <a:p>
            <a:pPr marL="1085850" lvl="2" indent="-171450">
              <a:buFont typeface="Arial" panose="020B0604020202020204" pitchFamily="34" charset="0"/>
              <a:buChar char="•"/>
            </a:pPr>
            <a:r>
              <a:rPr lang="en-US" sz="1600" dirty="0"/>
              <a:t>Unsubsidized Loan</a:t>
            </a:r>
          </a:p>
          <a:p>
            <a:pPr marL="1085850" lvl="2" indent="-171450">
              <a:buFont typeface="Arial" panose="020B0604020202020204" pitchFamily="34" charset="0"/>
              <a:buChar char="•"/>
            </a:pPr>
            <a:r>
              <a:rPr lang="en-US" sz="1600" dirty="0"/>
              <a:t>Graduate PLUS Loan</a:t>
            </a:r>
          </a:p>
          <a:p>
            <a:pPr marL="285750" indent="-285750">
              <a:spcBef>
                <a:spcPts val="400"/>
              </a:spcBef>
              <a:spcAft>
                <a:spcPts val="400"/>
              </a:spcAft>
              <a:buFont typeface="Arial" panose="020B0604020202020204" pitchFamily="34" charset="0"/>
              <a:buChar char="•"/>
            </a:pPr>
            <a:r>
              <a:rPr lang="en-US" sz="1600" dirty="0"/>
              <a:t>The FAFSA is available to fill out for the following year on </a:t>
            </a:r>
            <a:r>
              <a:rPr lang="en-US" sz="1600" b="1" dirty="0"/>
              <a:t>October 1</a:t>
            </a:r>
            <a:r>
              <a:rPr lang="en-US" sz="1600" b="1" baseline="30000" dirty="0"/>
              <a:t>st</a:t>
            </a:r>
            <a:r>
              <a:rPr lang="en-US" sz="1600" b="1" dirty="0"/>
              <a:t> </a:t>
            </a:r>
          </a:p>
          <a:p>
            <a:pPr marL="285750" indent="-285750">
              <a:spcBef>
                <a:spcPts val="400"/>
              </a:spcBef>
              <a:spcAft>
                <a:spcPts val="400"/>
              </a:spcAft>
              <a:buFont typeface="Arial" panose="020B0604020202020204" pitchFamily="34" charset="0"/>
              <a:buChar char="•"/>
            </a:pPr>
            <a:r>
              <a:rPr lang="en-US" sz="1600" dirty="0"/>
              <a:t>Always uses tax information from two years prior</a:t>
            </a:r>
          </a:p>
          <a:p>
            <a:pPr lvl="1" indent="7938">
              <a:spcBef>
                <a:spcPts val="400"/>
              </a:spcBef>
              <a:spcAft>
                <a:spcPts val="400"/>
              </a:spcAft>
            </a:pPr>
            <a:r>
              <a:rPr lang="en-US" sz="1600" b="1" dirty="0"/>
              <a:t>Ex</a:t>
            </a:r>
            <a:r>
              <a:rPr lang="en-US" sz="1600" dirty="0"/>
              <a:t>. 2021-2022 FAFSA uses 2019 Tax Return</a:t>
            </a:r>
          </a:p>
          <a:p>
            <a:pPr marL="285750" indent="-285750">
              <a:spcBef>
                <a:spcPts val="100"/>
              </a:spcBef>
              <a:spcAft>
                <a:spcPts val="100"/>
              </a:spcAft>
              <a:buFont typeface="Arial" panose="020B0604020202020204" pitchFamily="34" charset="0"/>
              <a:buChar char="•"/>
            </a:pPr>
            <a:r>
              <a:rPr lang="en-US" sz="1600" dirty="0"/>
              <a:t>When filling out income portion of FAFSA, if given the option to use the Data Retrieval Tool, you should import all income information from IRS website</a:t>
            </a:r>
          </a:p>
          <a:p>
            <a:pPr>
              <a:spcBef>
                <a:spcPts val="100"/>
              </a:spcBef>
              <a:spcAft>
                <a:spcPts val="100"/>
              </a:spcAft>
            </a:pPr>
            <a:endParaRPr lang="en-US" sz="1600" b="1" dirty="0">
              <a:latin typeface="Calibri" panose="020F0502020204030204" pitchFamily="34" charset="0"/>
              <a:cs typeface="Calibri" panose="020F0502020204030204" pitchFamily="34" charset="0"/>
            </a:endParaRPr>
          </a:p>
          <a:p>
            <a:pPr lvl="1" indent="-342900">
              <a:spcBef>
                <a:spcPts val="100"/>
              </a:spcBef>
              <a:spcAft>
                <a:spcPts val="100"/>
              </a:spcAft>
            </a:pPr>
            <a:r>
              <a:rPr lang="en-US" sz="1600" b="1" dirty="0">
                <a:latin typeface="Calibri" panose="020F0502020204030204" pitchFamily="34" charset="0"/>
                <a:cs typeface="Calibri" panose="020F0502020204030204" pitchFamily="34" charset="0"/>
              </a:rPr>
              <a:t>Stony Brook school code on FAFSA:</a:t>
            </a:r>
            <a:r>
              <a:rPr lang="en-US" sz="1600" b="1" dirty="0">
                <a:latin typeface="Calibri" panose="020F0502020204030204" pitchFamily="34" charset="0"/>
                <a:cs typeface="Calibri" panose="020F0502020204030204" pitchFamily="34" charset="0"/>
                <a:sym typeface="Wingdings" pitchFamily="2" charset="2"/>
              </a:rPr>
              <a:t> </a:t>
            </a:r>
            <a:r>
              <a:rPr lang="en-US" sz="1600" dirty="0">
                <a:latin typeface="Calibri" panose="020F0502020204030204" pitchFamily="34" charset="0"/>
                <a:cs typeface="Calibri" panose="020F0502020204030204" pitchFamily="34" charset="0"/>
              </a:rPr>
              <a:t>002838</a:t>
            </a:r>
          </a:p>
        </p:txBody>
      </p:sp>
      <p:sp>
        <p:nvSpPr>
          <p:cNvPr id="3" name="TextBox 2">
            <a:extLst>
              <a:ext uri="{FF2B5EF4-FFF2-40B4-BE49-F238E27FC236}">
                <a16:creationId xmlns:a16="http://schemas.microsoft.com/office/drawing/2014/main" id="{7417E5E3-F7C4-7646-8C6F-B7DD36A3931E}"/>
              </a:ext>
            </a:extLst>
          </p:cNvPr>
          <p:cNvSpPr txBox="1"/>
          <p:nvPr/>
        </p:nvSpPr>
        <p:spPr>
          <a:xfrm>
            <a:off x="2426712" y="670672"/>
            <a:ext cx="7614606"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APPLYING FOR FINANCIAL AID</a:t>
            </a:r>
          </a:p>
        </p:txBody>
      </p:sp>
      <p:pic>
        <p:nvPicPr>
          <p:cNvPr id="5" name="Picture 4">
            <a:extLst>
              <a:ext uri="{FF2B5EF4-FFF2-40B4-BE49-F238E27FC236}">
                <a16:creationId xmlns:a16="http://schemas.microsoft.com/office/drawing/2014/main" id="{C4849E17-2E49-7E4E-9900-257F94B2CB9A}"/>
              </a:ext>
            </a:extLst>
          </p:cNvPr>
          <p:cNvPicPr>
            <a:picLocks noChangeAspect="1"/>
          </p:cNvPicPr>
          <p:nvPr/>
        </p:nvPicPr>
        <p:blipFill rotWithShape="1">
          <a:blip r:embed="rId3"/>
          <a:srcRect l="1490" t="4295" r="1665" b="9556"/>
          <a:stretch/>
        </p:blipFill>
        <p:spPr>
          <a:xfrm>
            <a:off x="6407221" y="1204214"/>
            <a:ext cx="4066391" cy="1371600"/>
          </a:xfrm>
          <a:prstGeom prst="rect">
            <a:avLst/>
          </a:prstGeom>
        </p:spPr>
      </p:pic>
      <p:pic>
        <p:nvPicPr>
          <p:cNvPr id="7" name="Picture 6">
            <a:extLst>
              <a:ext uri="{FF2B5EF4-FFF2-40B4-BE49-F238E27FC236}">
                <a16:creationId xmlns:a16="http://schemas.microsoft.com/office/drawing/2014/main" id="{0D419CFF-6076-FF4E-8FBF-EC94E5C19AD1}"/>
              </a:ext>
            </a:extLst>
          </p:cNvPr>
          <p:cNvPicPr>
            <a:picLocks noChangeAspect="1"/>
          </p:cNvPicPr>
          <p:nvPr/>
        </p:nvPicPr>
        <p:blipFill>
          <a:blip r:embed="rId4"/>
          <a:stretch>
            <a:fillRect/>
          </a:stretch>
        </p:blipFill>
        <p:spPr>
          <a:xfrm>
            <a:off x="6467757" y="2709245"/>
            <a:ext cx="3945318" cy="2879016"/>
          </a:xfrm>
          <a:prstGeom prst="rect">
            <a:avLst/>
          </a:prstGeom>
        </p:spPr>
      </p:pic>
      <p:sp>
        <p:nvSpPr>
          <p:cNvPr id="4" name="Slide Number Placeholder 3">
            <a:extLst>
              <a:ext uri="{FF2B5EF4-FFF2-40B4-BE49-F238E27FC236}">
                <a16:creationId xmlns:a16="http://schemas.microsoft.com/office/drawing/2014/main" id="{1210EB69-8F7F-3546-9962-24DD28189536}"/>
              </a:ext>
            </a:extLst>
          </p:cNvPr>
          <p:cNvSpPr>
            <a:spLocks noGrp="1"/>
          </p:cNvSpPr>
          <p:nvPr>
            <p:ph type="sldNum" sz="quarter" idx="12"/>
          </p:nvPr>
        </p:nvSpPr>
        <p:spPr>
          <a:xfrm>
            <a:off x="8610600" y="6356350"/>
            <a:ext cx="2743200" cy="365125"/>
          </a:xfrm>
        </p:spPr>
        <p:txBody>
          <a:bodyPr/>
          <a:lstStyle/>
          <a:p>
            <a:fld id="{BEE31C06-0853-6B41-B855-439D0A2EBE40}" type="slidenum">
              <a:rPr lang="en-US" smtClean="0"/>
              <a:t>2</a:t>
            </a:fld>
            <a:endParaRPr lang="en-US" dirty="0"/>
          </a:p>
        </p:txBody>
      </p:sp>
    </p:spTree>
    <p:extLst>
      <p:ext uri="{BB962C8B-B14F-4D97-AF65-F5344CB8AC3E}">
        <p14:creationId xmlns:p14="http://schemas.microsoft.com/office/powerpoint/2010/main" val="183072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04CBA63-82C9-1043-95CD-AAA4D3154241}"/>
              </a:ext>
            </a:extLst>
          </p:cNvPr>
          <p:cNvGraphicFramePr>
            <a:graphicFrameLocks noGrp="1"/>
          </p:cNvGraphicFramePr>
          <p:nvPr>
            <p:extLst>
              <p:ext uri="{D42A27DB-BD31-4B8C-83A1-F6EECF244321}">
                <p14:modId xmlns:p14="http://schemas.microsoft.com/office/powerpoint/2010/main" val="3067973251"/>
              </p:ext>
            </p:extLst>
          </p:nvPr>
        </p:nvGraphicFramePr>
        <p:xfrm>
          <a:off x="875211" y="888274"/>
          <a:ext cx="10228219" cy="5120640"/>
        </p:xfrm>
        <a:graphic>
          <a:graphicData uri="http://schemas.openxmlformats.org/drawingml/2006/table">
            <a:tbl>
              <a:tblPr firstRow="1" bandRow="1">
                <a:solidFill>
                  <a:schemeClr val="accent1">
                    <a:lumMod val="20000"/>
                    <a:lumOff val="80000"/>
                  </a:schemeClr>
                </a:solidFill>
                <a:tableStyleId>{D7AC3CCA-C797-4891-BE02-D94E43425B78}</a:tableStyleId>
              </a:tblPr>
              <a:tblGrid>
                <a:gridCol w="1745776">
                  <a:extLst>
                    <a:ext uri="{9D8B030D-6E8A-4147-A177-3AD203B41FA5}">
                      <a16:colId xmlns:a16="http://schemas.microsoft.com/office/drawing/2014/main" val="2143169706"/>
                    </a:ext>
                  </a:extLst>
                </a:gridCol>
                <a:gridCol w="4049161">
                  <a:extLst>
                    <a:ext uri="{9D8B030D-6E8A-4147-A177-3AD203B41FA5}">
                      <a16:colId xmlns:a16="http://schemas.microsoft.com/office/drawing/2014/main" val="3039817120"/>
                    </a:ext>
                  </a:extLst>
                </a:gridCol>
                <a:gridCol w="1956043">
                  <a:extLst>
                    <a:ext uri="{9D8B030D-6E8A-4147-A177-3AD203B41FA5}">
                      <a16:colId xmlns:a16="http://schemas.microsoft.com/office/drawing/2014/main" val="1063124982"/>
                    </a:ext>
                  </a:extLst>
                </a:gridCol>
                <a:gridCol w="2477239">
                  <a:extLst>
                    <a:ext uri="{9D8B030D-6E8A-4147-A177-3AD203B41FA5}">
                      <a16:colId xmlns:a16="http://schemas.microsoft.com/office/drawing/2014/main" val="4270690319"/>
                    </a:ext>
                  </a:extLst>
                </a:gridCol>
              </a:tblGrid>
              <a:tr h="483418">
                <a:tc gridSpan="4">
                  <a:txBody>
                    <a:bodyPr/>
                    <a:lstStyle/>
                    <a:p>
                      <a:pPr marL="6350" indent="0" algn="ctr">
                        <a:tabLst/>
                      </a:pPr>
                      <a:r>
                        <a:rPr lang="en-US" sz="2000" b="1" dirty="0">
                          <a:solidFill>
                            <a:schemeClr val="bg1"/>
                          </a:solidFill>
                        </a:rPr>
                        <a:t>FEDERAL LOANS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pPr algn="ctr"/>
                      <a:endParaRPr lang="en-US" sz="16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hMerge="1">
                  <a:txBody>
                    <a:bodyPr/>
                    <a:lstStyle/>
                    <a:p>
                      <a:pPr algn="ctr"/>
                      <a:endParaRPr lang="en-US" sz="16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hMerge="1">
                  <a:txBody>
                    <a:bodyPr/>
                    <a:lstStyle/>
                    <a:p>
                      <a:pPr algn="ctr"/>
                      <a:endParaRPr lang="en-US" sz="16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extLst>
                  <a:ext uri="{0D108BD9-81ED-4DB2-BD59-A6C34878D82A}">
                    <a16:rowId xmlns:a16="http://schemas.microsoft.com/office/drawing/2014/main" val="2454704811"/>
                  </a:ext>
                </a:extLst>
              </a:tr>
              <a:tr h="483418">
                <a:tc>
                  <a:txBody>
                    <a:bodyPr/>
                    <a:lstStyle/>
                    <a:p>
                      <a:pPr marL="6350" indent="0" algn="ctr">
                        <a:tabLst/>
                      </a:pPr>
                      <a:r>
                        <a:rPr lang="en-US" sz="1600" b="1" dirty="0"/>
                        <a:t>TYPE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DD2E6"/>
                    </a:solidFill>
                  </a:tcPr>
                </a:tc>
                <a:tc>
                  <a:txBody>
                    <a:bodyPr/>
                    <a:lstStyle/>
                    <a:p>
                      <a:pPr algn="ctr"/>
                      <a:r>
                        <a:rPr lang="en-US" sz="1600" b="1" dirty="0"/>
                        <a:t>ELIGIBILITY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600" b="1" dirty="0"/>
                        <a:t>TERMS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tc>
                  <a:txBody>
                    <a:bodyPr/>
                    <a:lstStyle/>
                    <a:p>
                      <a:pPr algn="ctr"/>
                      <a:r>
                        <a:rPr lang="en-US" sz="1600" b="1" dirty="0"/>
                        <a:t>AMOUNT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2E6"/>
                    </a:solidFill>
                  </a:tcPr>
                </a:tc>
                <a:extLst>
                  <a:ext uri="{0D108BD9-81ED-4DB2-BD59-A6C34878D82A}">
                    <a16:rowId xmlns:a16="http://schemas.microsoft.com/office/drawing/2014/main" val="1788634349"/>
                  </a:ext>
                </a:extLst>
              </a:tr>
              <a:tr h="1951571">
                <a:tc>
                  <a:txBody>
                    <a:bodyPr/>
                    <a:lstStyle/>
                    <a:p>
                      <a:pPr algn="l"/>
                      <a:r>
                        <a:rPr lang="en-US" sz="1800" dirty="0"/>
                        <a:t>Unsubsidized Loan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9063" indent="-119063" algn="l" defTabSz="914400" rtl="0" eaLnBrk="1" latinLnBrk="0" hangingPunct="1">
                        <a:spcBef>
                          <a:spcPts val="100"/>
                        </a:spcBef>
                        <a:spcAft>
                          <a:spcPts val="100"/>
                        </a:spcAft>
                        <a:buFont typeface="Arial" panose="020B0604020202020204" pitchFamily="34" charset="0"/>
                        <a:buChar char="•"/>
                        <a:tabLst/>
                      </a:pPr>
                      <a:r>
                        <a:rPr lang="en-US" sz="1400" kern="1200" dirty="0">
                          <a:solidFill>
                            <a:schemeClr val="dk1"/>
                          </a:solidFill>
                          <a:latin typeface="+mn-lt"/>
                          <a:ea typeface="+mn-ea"/>
                          <a:cs typeface="+mn-cs"/>
                        </a:rPr>
                        <a:t>Must be enrolled in at least 6 credits</a:t>
                      </a:r>
                    </a:p>
                    <a:p>
                      <a:pPr marL="119063" indent="-119063" algn="l" defTabSz="914400" rtl="0" eaLnBrk="1" latinLnBrk="0" hangingPunct="1">
                        <a:spcBef>
                          <a:spcPts val="100"/>
                        </a:spcBef>
                        <a:spcAft>
                          <a:spcPts val="100"/>
                        </a:spcAft>
                        <a:buFont typeface="Arial" panose="020B0604020202020204" pitchFamily="34" charset="0"/>
                        <a:buChar char="•"/>
                        <a:tabLst/>
                      </a:pPr>
                      <a:r>
                        <a:rPr lang="en-US" sz="1400" kern="1200" dirty="0">
                          <a:solidFill>
                            <a:schemeClr val="dk1"/>
                          </a:solidFill>
                          <a:latin typeface="+mn-lt"/>
                          <a:ea typeface="+mn-ea"/>
                          <a:cs typeface="+mn-cs"/>
                        </a:rPr>
                        <a:t>Interest begins to accrue at the time of disbursement</a:t>
                      </a:r>
                    </a:p>
                    <a:p>
                      <a:pPr marL="119063" indent="-119063" algn="l" defTabSz="914400" rtl="0" eaLnBrk="1" latinLnBrk="0" hangingPunct="1">
                        <a:spcBef>
                          <a:spcPts val="100"/>
                        </a:spcBef>
                        <a:spcAft>
                          <a:spcPts val="100"/>
                        </a:spcAft>
                        <a:buFont typeface="Arial" panose="020B0604020202020204" pitchFamily="34" charset="0"/>
                        <a:buChar char="•"/>
                        <a:tabLst/>
                      </a:pPr>
                      <a:r>
                        <a:rPr lang="en-US" sz="1400" kern="1200" dirty="0">
                          <a:solidFill>
                            <a:schemeClr val="dk1"/>
                          </a:solidFill>
                          <a:latin typeface="+mn-lt"/>
                          <a:ea typeface="+mn-ea"/>
                          <a:cs typeface="+mn-cs"/>
                        </a:rPr>
                        <a:t>Interest rates may change every year and will differ for undergraduate/graduate unsubsidized loans </a:t>
                      </a:r>
                    </a:p>
                    <a:p>
                      <a:pPr marL="119063" indent="-119063" algn="l" defTabSz="914400" rtl="0" eaLnBrk="1" latinLnBrk="0" hangingPunct="1">
                        <a:spcBef>
                          <a:spcPts val="100"/>
                        </a:spcBef>
                        <a:spcAft>
                          <a:spcPts val="100"/>
                        </a:spcAft>
                        <a:buFont typeface="Arial" panose="020B0604020202020204" pitchFamily="34" charset="0"/>
                        <a:buChar char="•"/>
                        <a:tabLst/>
                      </a:pPr>
                      <a:endParaRPr lang="en-US" sz="500" kern="1200" dirty="0">
                        <a:solidFill>
                          <a:schemeClr val="dk1"/>
                        </a:solidFill>
                        <a:latin typeface="+mn-lt"/>
                        <a:ea typeface="+mn-ea"/>
                        <a:cs typeface="+mn-cs"/>
                      </a:endParaRPr>
                    </a:p>
                    <a:p>
                      <a:pPr marL="0" indent="0" algn="l" defTabSz="914400" rtl="0" eaLnBrk="1" latinLnBrk="0" hangingPunct="1">
                        <a:spcBef>
                          <a:spcPts val="100"/>
                        </a:spcBef>
                        <a:spcAft>
                          <a:spcPts val="100"/>
                        </a:spcAft>
                        <a:buFont typeface="Arial" panose="020B0604020202020204" pitchFamily="34" charset="0"/>
                        <a:buNone/>
                        <a:tabLst/>
                      </a:pPr>
                      <a:r>
                        <a:rPr lang="en-US" sz="1400" kern="1200" dirty="0">
                          <a:solidFill>
                            <a:srgbClr val="C00000"/>
                          </a:solidFill>
                          <a:latin typeface="+mn-lt"/>
                          <a:ea typeface="+mn-ea"/>
                          <a:cs typeface="+mn-cs"/>
                        </a:rPr>
                        <a:t>Current interest rate = 4.3%</a:t>
                      </a:r>
                      <a:endParaRPr lang="en-US" sz="140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200"/>
                        </a:spcBef>
                        <a:spcAft>
                          <a:spcPts val="200"/>
                        </a:spcAft>
                      </a:pPr>
                      <a:r>
                        <a:rPr lang="en-US" sz="1400" kern="1200" dirty="0">
                          <a:solidFill>
                            <a:schemeClr val="dk1"/>
                          </a:solidFill>
                          <a:latin typeface="+mn-lt"/>
                          <a:ea typeface="+mn-ea"/>
                          <a:cs typeface="+mn-cs"/>
                        </a:rPr>
                        <a:t>Loan that must be repaid with interest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spcBef>
                          <a:spcPts val="200"/>
                        </a:spcBef>
                        <a:spcAft>
                          <a:spcPts val="200"/>
                        </a:spcAft>
                      </a:pPr>
                      <a:r>
                        <a:rPr lang="en-US" sz="1400" kern="1200" dirty="0">
                          <a:solidFill>
                            <a:schemeClr val="dk1"/>
                          </a:solidFill>
                          <a:latin typeface="+mn-lt"/>
                          <a:ea typeface="+mn-ea"/>
                          <a:cs typeface="+mn-cs"/>
                        </a:rPr>
                        <a:t>Up to $20,500 per academic year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02533883"/>
                  </a:ext>
                </a:extLst>
              </a:tr>
              <a:tr h="2202233">
                <a:tc>
                  <a:txBody>
                    <a:bodyPr/>
                    <a:lstStyle/>
                    <a:p>
                      <a:pPr marL="0" indent="0">
                        <a:buFont typeface="Arial" panose="020B0604020202020204" pitchFamily="34" charset="0"/>
                        <a:buNone/>
                      </a:pPr>
                      <a:r>
                        <a:rPr lang="en-US" sz="1800" dirty="0"/>
                        <a:t>Graduate PLUS Loan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9063" marR="0" lvl="0" indent="-11906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400" kern="1200" dirty="0">
                          <a:solidFill>
                            <a:schemeClr val="dk1"/>
                          </a:solidFill>
                          <a:latin typeface="+mn-lt"/>
                          <a:ea typeface="+mn-ea"/>
                          <a:cs typeface="+mn-cs"/>
                        </a:rPr>
                        <a:t>Must be enrolled in at least 6 credits</a:t>
                      </a:r>
                    </a:p>
                    <a:p>
                      <a:pPr marL="119063" indent="-119063" algn="l" defTabSz="914400" rtl="0" eaLnBrk="1" latinLnBrk="0" hangingPunct="1">
                        <a:spcBef>
                          <a:spcPts val="100"/>
                        </a:spcBef>
                        <a:spcAft>
                          <a:spcPts val="100"/>
                        </a:spcAft>
                        <a:buFont typeface="Arial" panose="020B0604020202020204" pitchFamily="34" charset="0"/>
                        <a:buChar char="•"/>
                        <a:tabLst/>
                      </a:pPr>
                      <a:r>
                        <a:rPr lang="en-US" sz="1400" kern="1200" dirty="0">
                          <a:solidFill>
                            <a:schemeClr val="dk1"/>
                          </a:solidFill>
                          <a:latin typeface="+mn-lt"/>
                          <a:ea typeface="+mn-ea"/>
                          <a:cs typeface="+mn-cs"/>
                        </a:rPr>
                        <a:t>Borrower is responsible for interest during all periods; a student must be enrolled at least half-time; financial need is not required </a:t>
                      </a:r>
                    </a:p>
                    <a:p>
                      <a:pPr marL="119063" marR="0" lvl="0" indent="-11906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400" kern="1200" dirty="0">
                          <a:solidFill>
                            <a:schemeClr val="dk1"/>
                          </a:solidFill>
                          <a:latin typeface="+mn-lt"/>
                          <a:ea typeface="+mn-ea"/>
                          <a:cs typeface="+mn-cs"/>
                        </a:rPr>
                        <a:t>Interest rates for new Direct PLUS Loans can change every year. </a:t>
                      </a:r>
                    </a:p>
                    <a:p>
                      <a:pPr marL="0" marR="0" lvl="0" indent="0" algn="l"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endParaRPr lang="en-US" sz="5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r>
                        <a:rPr lang="en-US" sz="1400" kern="1200" dirty="0">
                          <a:solidFill>
                            <a:srgbClr val="C00000"/>
                          </a:solidFill>
                          <a:latin typeface="+mn-lt"/>
                          <a:ea typeface="+mn-ea"/>
                          <a:cs typeface="+mn-cs"/>
                        </a:rPr>
                        <a:t>Current interest rate = 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119063" algn="l" defTabSz="914400" rtl="0" eaLnBrk="1" fontAlgn="auto" latinLnBrk="0" hangingPunct="1">
                        <a:lnSpc>
                          <a:spcPct val="100000"/>
                        </a:lnSpc>
                        <a:spcBef>
                          <a:spcPts val="100"/>
                        </a:spcBef>
                        <a:spcAft>
                          <a:spcPts val="700"/>
                        </a:spcAft>
                        <a:buClrTx/>
                        <a:buSzTx/>
                        <a:buFont typeface="Arial" panose="020B0604020202020204" pitchFamily="34" charset="0"/>
                        <a:buChar char="•"/>
                        <a:tabLst/>
                        <a:defRPr/>
                      </a:pPr>
                      <a:r>
                        <a:rPr lang="en-US" sz="1400" kern="1200" dirty="0">
                          <a:solidFill>
                            <a:schemeClr val="dk1"/>
                          </a:solidFill>
                          <a:latin typeface="+mn-lt"/>
                          <a:ea typeface="+mn-ea"/>
                          <a:cs typeface="+mn-cs"/>
                        </a:rPr>
                        <a:t>Loan that must be repaid with interest</a:t>
                      </a:r>
                    </a:p>
                    <a:p>
                      <a:pPr marL="0" indent="-119063" algn="l" defTabSz="914400" rtl="0" eaLnBrk="1" latinLnBrk="0" hangingPunct="1">
                        <a:lnSpc>
                          <a:spcPct val="100000"/>
                        </a:lnSpc>
                        <a:spcBef>
                          <a:spcPts val="100"/>
                        </a:spcBef>
                        <a:spcAft>
                          <a:spcPts val="700"/>
                        </a:spcAft>
                        <a:buFont typeface="Arial" panose="020B0604020202020204" pitchFamily="34" charset="0"/>
                        <a:buChar char="•"/>
                        <a:tabLst/>
                      </a:pPr>
                      <a:r>
                        <a:rPr lang="en-US" sz="1400" kern="1200" dirty="0">
                          <a:solidFill>
                            <a:schemeClr val="dk1"/>
                          </a:solidFill>
                          <a:latin typeface="+mn-lt"/>
                          <a:ea typeface="+mn-ea"/>
                          <a:cs typeface="+mn-cs"/>
                        </a:rPr>
                        <a:t>Borrower must not have an adverse credit history. </a:t>
                      </a:r>
                    </a:p>
                    <a:p>
                      <a:pPr marL="0" algn="l" defTabSz="914400" rtl="0" eaLnBrk="1" latinLnBrk="0" hangingPunct="1"/>
                      <a:endParaRPr lang="en-US" sz="140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Maximum amount is the cost of attendance minus any other financial aid received</a:t>
                      </a:r>
                    </a:p>
                    <a:p>
                      <a:pPr marL="0" algn="l" defTabSz="914400" rtl="0" eaLnBrk="1" latinLnBrk="0" hangingPunct="1"/>
                      <a:endParaRPr lang="en-US" sz="140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96211501"/>
                  </a:ext>
                </a:extLst>
              </a:tr>
            </a:tbl>
          </a:graphicData>
        </a:graphic>
      </p:graphicFrame>
      <p:sp>
        <p:nvSpPr>
          <p:cNvPr id="4" name="TextBox 3">
            <a:extLst>
              <a:ext uri="{FF2B5EF4-FFF2-40B4-BE49-F238E27FC236}">
                <a16:creationId xmlns:a16="http://schemas.microsoft.com/office/drawing/2014/main" id="{66BCA82A-7C83-F347-9C1F-FB6775F36B88}"/>
              </a:ext>
            </a:extLst>
          </p:cNvPr>
          <p:cNvSpPr txBox="1"/>
          <p:nvPr/>
        </p:nvSpPr>
        <p:spPr>
          <a:xfrm>
            <a:off x="7213760" y="334370"/>
            <a:ext cx="3201517" cy="338554"/>
          </a:xfrm>
          <a:prstGeom prst="rect">
            <a:avLst/>
          </a:prstGeom>
          <a:noFill/>
        </p:spPr>
        <p:txBody>
          <a:bodyPr wrap="none" rtlCol="0">
            <a:spAutoFit/>
          </a:bodyPr>
          <a:lstStyle/>
          <a:p>
            <a:r>
              <a:rPr lang="en-US" sz="1600" b="1" dirty="0"/>
              <a:t>– </a:t>
            </a:r>
            <a:r>
              <a:rPr lang="en-US" sz="1600" b="1" dirty="0">
                <a:latin typeface="Verdana" panose="020B0604030504040204" pitchFamily="34" charset="0"/>
                <a:ea typeface="Verdana" panose="020B0604030504040204" pitchFamily="34" charset="0"/>
                <a:cs typeface="Verdana" panose="020B0604030504040204" pitchFamily="34" charset="0"/>
              </a:rPr>
              <a:t>TYPES OF FEDERAL AID</a:t>
            </a:r>
            <a:r>
              <a:rPr lang="en-US" sz="1600" b="1" dirty="0"/>
              <a:t> –</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a:extLst>
              <a:ext uri="{FF2B5EF4-FFF2-40B4-BE49-F238E27FC236}">
                <a16:creationId xmlns:a16="http://schemas.microsoft.com/office/drawing/2014/main" id="{89F806AD-B37B-FE4F-AB23-44412C9ADC2B}"/>
              </a:ext>
            </a:extLst>
          </p:cNvPr>
          <p:cNvSpPr>
            <a:spLocks noGrp="1"/>
          </p:cNvSpPr>
          <p:nvPr>
            <p:ph type="sldNum" sz="quarter" idx="12"/>
          </p:nvPr>
        </p:nvSpPr>
        <p:spPr/>
        <p:txBody>
          <a:bodyPr/>
          <a:lstStyle/>
          <a:p>
            <a:fld id="{BEE31C06-0853-6B41-B855-439D0A2EBE40}" type="slidenum">
              <a:rPr lang="en-US" smtClean="0"/>
              <a:t>3</a:t>
            </a:fld>
            <a:endParaRPr lang="en-US"/>
          </a:p>
        </p:txBody>
      </p:sp>
    </p:spTree>
    <p:extLst>
      <p:ext uri="{BB962C8B-B14F-4D97-AF65-F5344CB8AC3E}">
        <p14:creationId xmlns:p14="http://schemas.microsoft.com/office/powerpoint/2010/main" val="153728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0CFD0E-26CA-784F-A5AB-94F0B83E477A}"/>
              </a:ext>
            </a:extLst>
          </p:cNvPr>
          <p:cNvSpPr/>
          <p:nvPr/>
        </p:nvSpPr>
        <p:spPr>
          <a:xfrm>
            <a:off x="4903470" y="352544"/>
            <a:ext cx="7018020" cy="338554"/>
          </a:xfrm>
          <a:prstGeom prst="rect">
            <a:avLst/>
          </a:prstGeom>
        </p:spPr>
        <p:txBody>
          <a:bodyPr wrap="square">
            <a:spAutoFit/>
          </a:bodyPr>
          <a:lstStyle/>
          <a:p>
            <a:pPr algn="ctr"/>
            <a:r>
              <a:rPr lang="en-US" sz="1600" b="1" dirty="0"/>
              <a:t>– </a:t>
            </a:r>
            <a:r>
              <a:rPr lang="en-US" sz="1600" b="1" dirty="0">
                <a:latin typeface="Verdana" panose="020B0604030504040204" pitchFamily="34" charset="0"/>
                <a:ea typeface="Verdana" panose="020B0604030504040204" pitchFamily="34" charset="0"/>
                <a:cs typeface="Verdana" panose="020B0604030504040204" pitchFamily="34" charset="0"/>
              </a:rPr>
              <a:t>HOW MUCH WILL I BE OFFERED IN FEDERAL LOANS?</a:t>
            </a:r>
            <a:r>
              <a:rPr lang="en-US" sz="1600" b="1" dirty="0"/>
              <a:t> –</a:t>
            </a:r>
            <a:endParaRPr lang="en-US" sz="1600" dirty="0"/>
          </a:p>
        </p:txBody>
      </p:sp>
      <p:sp>
        <p:nvSpPr>
          <p:cNvPr id="3" name="TextBox 2">
            <a:extLst>
              <a:ext uri="{FF2B5EF4-FFF2-40B4-BE49-F238E27FC236}">
                <a16:creationId xmlns:a16="http://schemas.microsoft.com/office/drawing/2014/main" id="{DD43EAAD-E2CB-7244-AA49-2F2758BB44D9}"/>
              </a:ext>
            </a:extLst>
          </p:cNvPr>
          <p:cNvSpPr txBox="1"/>
          <p:nvPr/>
        </p:nvSpPr>
        <p:spPr>
          <a:xfrm>
            <a:off x="1000124" y="950476"/>
            <a:ext cx="10292716" cy="4985980"/>
          </a:xfrm>
          <a:prstGeom prst="rect">
            <a:avLst/>
          </a:prstGeom>
          <a:noFill/>
        </p:spPr>
        <p:txBody>
          <a:bodyPr wrap="square" rtlCol="0">
            <a:spAutoFit/>
          </a:bodyPr>
          <a:lstStyle/>
          <a:p>
            <a:pPr>
              <a:spcAft>
                <a:spcPts val="600"/>
              </a:spcAft>
            </a:pPr>
            <a:r>
              <a:rPr lang="en-US" sz="1600" dirty="0"/>
              <a:t>The amount of loans offered to graduate students is based on their Cost of Attendance</a:t>
            </a:r>
          </a:p>
          <a:p>
            <a:pPr marL="285750" indent="-285750">
              <a:spcAft>
                <a:spcPts val="600"/>
              </a:spcAft>
              <a:buFont typeface="Arial" panose="020B0604020202020204" pitchFamily="34" charset="0"/>
              <a:buChar char="•"/>
            </a:pPr>
            <a:r>
              <a:rPr lang="en-US" sz="1600" dirty="0"/>
              <a:t>A </a:t>
            </a:r>
            <a:r>
              <a:rPr lang="en-US" sz="1600" b="1" dirty="0">
                <a:solidFill>
                  <a:srgbClr val="C00000"/>
                </a:solidFill>
              </a:rPr>
              <a:t>Cost Of Attendance (COA) </a:t>
            </a:r>
            <a:r>
              <a:rPr lang="en-US" sz="1600" dirty="0"/>
              <a:t>is an educational budget that is established for every student that includes expenses we believe you’ll have. Such expenses may include but are not limited to:</a:t>
            </a:r>
          </a:p>
          <a:p>
            <a:pPr marL="1200150" lvl="2" indent="-285750">
              <a:buFont typeface="Arial" panose="020B0604020202020204" pitchFamily="34" charset="0"/>
              <a:buChar char="•"/>
            </a:pPr>
            <a:r>
              <a:rPr lang="en-US" sz="1400" dirty="0"/>
              <a:t>Tuition/fees</a:t>
            </a:r>
          </a:p>
          <a:p>
            <a:pPr marL="1200150" lvl="2" indent="-285750">
              <a:buFont typeface="Arial" panose="020B0604020202020204" pitchFamily="34" charset="0"/>
              <a:buChar char="•"/>
            </a:pPr>
            <a:r>
              <a:rPr lang="en-US" sz="1400" dirty="0"/>
              <a:t>Housing (determined by housing selection chosen on the FAFSA)</a:t>
            </a:r>
          </a:p>
          <a:p>
            <a:pPr marL="1200150" lvl="2" indent="-285750">
              <a:buFont typeface="Arial" panose="020B0604020202020204" pitchFamily="34" charset="0"/>
              <a:buChar char="•"/>
            </a:pPr>
            <a:r>
              <a:rPr lang="en-US" sz="1400" dirty="0"/>
              <a:t>Food</a:t>
            </a:r>
          </a:p>
          <a:p>
            <a:pPr marL="1200150" lvl="2" indent="-285750">
              <a:buFont typeface="Arial" panose="020B0604020202020204" pitchFamily="34" charset="0"/>
              <a:buChar char="•"/>
            </a:pPr>
            <a:r>
              <a:rPr lang="en-US" sz="1400" dirty="0"/>
              <a:t>Transportation</a:t>
            </a:r>
          </a:p>
          <a:p>
            <a:pPr marL="1200150" lvl="2" indent="-285750">
              <a:buFont typeface="Arial" panose="020B0604020202020204" pitchFamily="34" charset="0"/>
              <a:buChar char="•"/>
            </a:pPr>
            <a:r>
              <a:rPr lang="en-US" sz="1400" dirty="0"/>
              <a:t>Personal Expenses</a:t>
            </a:r>
          </a:p>
          <a:p>
            <a:pPr marL="1200150" lvl="2" indent="-285750">
              <a:buFont typeface="Arial" panose="020B0604020202020204" pitchFamily="34" charset="0"/>
              <a:buChar char="•"/>
            </a:pPr>
            <a:r>
              <a:rPr lang="en-US" sz="1400" dirty="0"/>
              <a:t>Books</a:t>
            </a:r>
          </a:p>
          <a:p>
            <a:pPr marL="1200150" lvl="2" indent="-285750">
              <a:buFont typeface="Arial" panose="020B0604020202020204" pitchFamily="34" charset="0"/>
              <a:buChar char="•"/>
            </a:pPr>
            <a:endParaRPr lang="en-US" sz="600" dirty="0"/>
          </a:p>
          <a:p>
            <a:pPr marL="285750" indent="-285750">
              <a:buFont typeface="Arial" panose="020B0604020202020204" pitchFamily="34" charset="0"/>
              <a:buChar char="•"/>
            </a:pPr>
            <a:r>
              <a:rPr lang="en-US" sz="1400" dirty="0"/>
              <a:t>Your cost of attendance will always exceed the cost of your bill. If you choose to accept loans over the cost of your bill, the excess loan money will be issued to you as a refund after disbursement for you to use for living expenses you may have.</a:t>
            </a:r>
          </a:p>
          <a:p>
            <a:pPr marL="285750" indent="-285750">
              <a:buFont typeface="Arial" panose="020B0604020202020204" pitchFamily="34" charset="0"/>
              <a:buChar char="•"/>
            </a:pPr>
            <a:endParaRPr lang="en-US" sz="600" dirty="0"/>
          </a:p>
          <a:p>
            <a:pPr marL="285750" indent="-285750">
              <a:buFont typeface="Arial" panose="020B0604020202020204" pitchFamily="34" charset="0"/>
              <a:buChar char="•"/>
            </a:pPr>
            <a:r>
              <a:rPr lang="en-US" sz="1400" dirty="0"/>
              <a:t>Two financial aid packages will be offered each year:</a:t>
            </a:r>
          </a:p>
          <a:p>
            <a:pPr marL="742950" lvl="1" indent="-285750">
              <a:buFont typeface="Arial" panose="020B0604020202020204" pitchFamily="34" charset="0"/>
              <a:buChar char="•"/>
            </a:pPr>
            <a:r>
              <a:rPr lang="en-US" sz="1400" b="1" dirty="0">
                <a:solidFill>
                  <a:srgbClr val="C00000"/>
                </a:solidFill>
              </a:rPr>
              <a:t>Summer Package: </a:t>
            </a:r>
            <a:r>
              <a:rPr lang="en-US" sz="1400" dirty="0"/>
              <a:t>Available in May</a:t>
            </a:r>
          </a:p>
          <a:p>
            <a:pPr marL="742950" lvl="1" indent="-285750">
              <a:buFont typeface="Arial" panose="020B0604020202020204" pitchFamily="34" charset="0"/>
              <a:buChar char="•"/>
            </a:pPr>
            <a:r>
              <a:rPr lang="en-US" sz="1400" b="1" dirty="0">
                <a:solidFill>
                  <a:srgbClr val="C00000"/>
                </a:solidFill>
              </a:rPr>
              <a:t>Fall/Spring Package</a:t>
            </a:r>
            <a:r>
              <a:rPr lang="en-US" sz="1400" dirty="0">
                <a:solidFill>
                  <a:srgbClr val="C00000"/>
                </a:solidFill>
              </a:rPr>
              <a:t>: </a:t>
            </a:r>
            <a:r>
              <a:rPr lang="en-US" sz="1400" dirty="0"/>
              <a:t>Available in July</a:t>
            </a:r>
          </a:p>
          <a:p>
            <a:pPr lvl="1"/>
            <a:endParaRPr lang="en-US" sz="100" dirty="0"/>
          </a:p>
          <a:p>
            <a:pPr algn="ctr">
              <a:spcAft>
                <a:spcPts val="600"/>
              </a:spcAft>
            </a:pPr>
            <a:r>
              <a:rPr lang="en-US" sz="1400" b="1" u="sng" dirty="0">
                <a:solidFill>
                  <a:srgbClr val="C00000"/>
                </a:solidFill>
              </a:rPr>
              <a:t>EXAMPLE</a:t>
            </a:r>
            <a:endParaRPr lang="en-US" sz="1400" b="1" dirty="0">
              <a:solidFill>
                <a:srgbClr val="C00000"/>
              </a:solidFill>
            </a:endParaRPr>
          </a:p>
          <a:p>
            <a:pPr algn="ctr">
              <a:spcBef>
                <a:spcPts val="600"/>
              </a:spcBef>
            </a:pPr>
            <a:r>
              <a:rPr lang="en-US" sz="1400" dirty="0"/>
              <a:t>Summer COA = $12,000                 Fall/Spring COA = $45,000</a:t>
            </a:r>
          </a:p>
          <a:p>
            <a:pPr algn="ctr"/>
            <a:endParaRPr lang="en-US" sz="500" dirty="0"/>
          </a:p>
          <a:p>
            <a:pPr>
              <a:spcBef>
                <a:spcPts val="600"/>
              </a:spcBef>
            </a:pPr>
            <a:r>
              <a:rPr lang="en-US" sz="1300" dirty="0"/>
              <a:t>If, in the Summer, a student accepts $10,000 in the unsubsidized loan, that means that for Fall/Spring they will be offered the remaining $10,500 in the unsubsidized loan (Annual limit is $20,500) and the rest of the loans offered up to their cost of attendance will be offered in the Grad PLUS Loan (45,000 – 10,500) = $34,500.</a:t>
            </a:r>
          </a:p>
        </p:txBody>
      </p:sp>
      <p:sp>
        <p:nvSpPr>
          <p:cNvPr id="4" name="Slide Number Placeholder 3">
            <a:extLst>
              <a:ext uri="{FF2B5EF4-FFF2-40B4-BE49-F238E27FC236}">
                <a16:creationId xmlns:a16="http://schemas.microsoft.com/office/drawing/2014/main" id="{55B7CE55-7B53-EA42-9581-1742BFA0BCF6}"/>
              </a:ext>
            </a:extLst>
          </p:cNvPr>
          <p:cNvSpPr>
            <a:spLocks noGrp="1"/>
          </p:cNvSpPr>
          <p:nvPr>
            <p:ph type="sldNum" sz="quarter" idx="12"/>
          </p:nvPr>
        </p:nvSpPr>
        <p:spPr/>
        <p:txBody>
          <a:bodyPr/>
          <a:lstStyle/>
          <a:p>
            <a:fld id="{BEE31C06-0853-6B41-B855-439D0A2EBE40}" type="slidenum">
              <a:rPr lang="en-US" smtClean="0"/>
              <a:t>4</a:t>
            </a:fld>
            <a:endParaRPr lang="en-US"/>
          </a:p>
        </p:txBody>
      </p:sp>
    </p:spTree>
    <p:extLst>
      <p:ext uri="{BB962C8B-B14F-4D97-AF65-F5344CB8AC3E}">
        <p14:creationId xmlns:p14="http://schemas.microsoft.com/office/powerpoint/2010/main" val="117023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82F4BF-F0F1-8443-A89E-27AEE9E67D35}"/>
              </a:ext>
            </a:extLst>
          </p:cNvPr>
          <p:cNvSpPr/>
          <p:nvPr/>
        </p:nvSpPr>
        <p:spPr>
          <a:xfrm>
            <a:off x="8270119" y="368742"/>
            <a:ext cx="3424162" cy="523220"/>
          </a:xfrm>
          <a:prstGeom prst="rect">
            <a:avLst/>
          </a:prstGeom>
        </p:spPr>
        <p:txBody>
          <a:bodyPr wrap="square">
            <a:spAutoFit/>
          </a:bodyPr>
          <a:lstStyle/>
          <a:p>
            <a:r>
              <a:rPr lang="en-US" sz="2800" b="1" dirty="0">
                <a:latin typeface="Calibri" panose="020F0502020204030204" pitchFamily="34" charset="0"/>
                <a:cs typeface="Calibri" panose="020F0502020204030204" pitchFamily="34" charset="0"/>
              </a:rPr>
              <a:t>— FEDERAL LOANS —</a:t>
            </a:r>
          </a:p>
        </p:txBody>
      </p:sp>
      <p:graphicFrame>
        <p:nvGraphicFramePr>
          <p:cNvPr id="5" name="Table 4">
            <a:extLst>
              <a:ext uri="{FF2B5EF4-FFF2-40B4-BE49-F238E27FC236}">
                <a16:creationId xmlns:a16="http://schemas.microsoft.com/office/drawing/2014/main" id="{645F1F09-6281-5047-9B4A-E2EB3DD60363}"/>
              </a:ext>
            </a:extLst>
          </p:cNvPr>
          <p:cNvGraphicFramePr>
            <a:graphicFrameLocks noGrp="1"/>
          </p:cNvGraphicFramePr>
          <p:nvPr>
            <p:extLst>
              <p:ext uri="{D42A27DB-BD31-4B8C-83A1-F6EECF244321}">
                <p14:modId xmlns:p14="http://schemas.microsoft.com/office/powerpoint/2010/main" val="151187014"/>
              </p:ext>
            </p:extLst>
          </p:nvPr>
        </p:nvGraphicFramePr>
        <p:xfrm>
          <a:off x="3130706" y="1460770"/>
          <a:ext cx="5818450" cy="1845787"/>
        </p:xfrm>
        <a:graphic>
          <a:graphicData uri="http://schemas.openxmlformats.org/drawingml/2006/table">
            <a:tbl>
              <a:tblPr firstRow="1" bandRow="1">
                <a:tableStyleId>{5C22544A-7EE6-4342-B048-85BDC9FD1C3A}</a:tableStyleId>
              </a:tblPr>
              <a:tblGrid>
                <a:gridCol w="1894632">
                  <a:extLst>
                    <a:ext uri="{9D8B030D-6E8A-4147-A177-3AD203B41FA5}">
                      <a16:colId xmlns:a16="http://schemas.microsoft.com/office/drawing/2014/main" val="3227699731"/>
                    </a:ext>
                  </a:extLst>
                </a:gridCol>
                <a:gridCol w="1990846">
                  <a:extLst>
                    <a:ext uri="{9D8B030D-6E8A-4147-A177-3AD203B41FA5}">
                      <a16:colId xmlns:a16="http://schemas.microsoft.com/office/drawing/2014/main" val="2879502497"/>
                    </a:ext>
                  </a:extLst>
                </a:gridCol>
                <a:gridCol w="1932972">
                  <a:extLst>
                    <a:ext uri="{9D8B030D-6E8A-4147-A177-3AD203B41FA5}">
                      <a16:colId xmlns:a16="http://schemas.microsoft.com/office/drawing/2014/main" val="3611502091"/>
                    </a:ext>
                  </a:extLst>
                </a:gridCol>
              </a:tblGrid>
              <a:tr h="448702">
                <a:tc gridSpan="3">
                  <a:txBody>
                    <a:bodyPr/>
                    <a:lstStyle/>
                    <a:p>
                      <a:pPr algn="ctr"/>
                      <a:r>
                        <a:rPr lang="en-US" sz="2400" dirty="0"/>
                        <a:t>GRADUATE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hMerge="1">
                  <a:txBody>
                    <a:bodyPr/>
                    <a:lstStyle/>
                    <a:p>
                      <a:endParaRPr lang="en-US"/>
                    </a:p>
                  </a:txBody>
                  <a:tcPr>
                    <a:lnL w="381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567139654"/>
                  </a:ext>
                </a:extLst>
              </a:tr>
              <a:tr h="287225">
                <a:tc>
                  <a:txBody>
                    <a:bodyPr/>
                    <a:lstStyle/>
                    <a:p>
                      <a:pPr marL="0" indent="0" algn="ctr">
                        <a:buFont typeface="Arial" panose="020B0604020202020204" pitchFamily="34" charset="0"/>
                        <a:buNone/>
                      </a:pPr>
                      <a:endParaRPr lang="en-US" sz="1600" b="0" dirty="0"/>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lgn="ctr">
                        <a:buFont typeface="Arial" panose="020B0604020202020204" pitchFamily="34" charset="0"/>
                        <a:buNone/>
                      </a:pPr>
                      <a:r>
                        <a:rPr lang="en-US" sz="1600" b="0" dirty="0"/>
                        <a:t>Unsubsidized Loan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indent="0" algn="ctr">
                        <a:buFont typeface="Arial" panose="020B0604020202020204" pitchFamily="34" charset="0"/>
                        <a:buNone/>
                      </a:pPr>
                      <a:r>
                        <a:rPr lang="en-US" sz="1600" b="0" dirty="0"/>
                        <a:t>Grad PLUS Loan</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21538898"/>
                  </a:ext>
                </a:extLst>
              </a:tr>
              <a:tr h="518054">
                <a:tc>
                  <a:txBody>
                    <a:bodyPr/>
                    <a:lstStyle/>
                    <a:p>
                      <a:pPr marL="0" indent="0">
                        <a:buFont typeface="Arial" panose="020B0604020202020204" pitchFamily="34" charset="0"/>
                        <a:buNone/>
                      </a:pPr>
                      <a:r>
                        <a:rPr lang="en-US" sz="1400" b="1" dirty="0">
                          <a:solidFill>
                            <a:srgbClr val="C00000"/>
                          </a:solidFill>
                          <a:latin typeface="+mn-lt"/>
                        </a:rPr>
                        <a:t>Prior to 7/1/2021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Arial" panose="020B0604020202020204" pitchFamily="34" charset="0"/>
                        <a:buNone/>
                      </a:pPr>
                      <a:r>
                        <a:rPr lang="en-US" sz="1600" dirty="0"/>
                        <a:t>5.3%</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77265845"/>
                  </a:ext>
                </a:extLst>
              </a:tr>
              <a:tr h="535253">
                <a:tc>
                  <a:txBody>
                    <a:bodyPr/>
                    <a:lstStyle/>
                    <a:p>
                      <a:pPr marL="0" indent="0">
                        <a:buFont typeface="Arial" panose="020B0604020202020204" pitchFamily="34" charset="0"/>
                        <a:buNone/>
                      </a:pPr>
                      <a:r>
                        <a:rPr lang="en-US" sz="1400" b="1" dirty="0">
                          <a:solidFill>
                            <a:srgbClr val="C00000"/>
                          </a:solidFill>
                          <a:latin typeface="+mn-lt"/>
                        </a:rPr>
                        <a:t>After 7/1/2021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indent="0">
                        <a:buFont typeface="Arial" panose="020B0604020202020204" pitchFamily="34" charset="0"/>
                        <a:buNone/>
                      </a:pPr>
                      <a:r>
                        <a:rPr lang="en-US" sz="1600" dirty="0"/>
                        <a:t>TBD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marL="0" indent="0">
                        <a:buFont typeface="Arial" panose="020B0604020202020204" pitchFamily="34" charset="0"/>
                        <a:buNone/>
                      </a:pPr>
                      <a:r>
                        <a:rPr lang="en-US" sz="1600" dirty="0"/>
                        <a:t>TBD</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71521164"/>
                  </a:ext>
                </a:extLst>
              </a:tr>
            </a:tbl>
          </a:graphicData>
        </a:graphic>
      </p:graphicFrame>
      <p:sp>
        <p:nvSpPr>
          <p:cNvPr id="7" name="TextBox 6">
            <a:extLst>
              <a:ext uri="{FF2B5EF4-FFF2-40B4-BE49-F238E27FC236}">
                <a16:creationId xmlns:a16="http://schemas.microsoft.com/office/drawing/2014/main" id="{86B3D646-13CE-3241-94DD-7ED669D84FC3}"/>
              </a:ext>
            </a:extLst>
          </p:cNvPr>
          <p:cNvSpPr txBox="1"/>
          <p:nvPr/>
        </p:nvSpPr>
        <p:spPr>
          <a:xfrm>
            <a:off x="413802" y="3556162"/>
            <a:ext cx="11364396" cy="1969770"/>
          </a:xfrm>
          <a:prstGeom prst="rect">
            <a:avLst/>
          </a:prstGeom>
          <a:noFill/>
          <a:ln w="28575">
            <a:noFill/>
          </a:ln>
        </p:spPr>
        <p:txBody>
          <a:bodyPr wrap="square" rtlCol="0">
            <a:spAutoFit/>
          </a:bodyPr>
          <a:lstStyle/>
          <a:p>
            <a:pPr algn="ctr"/>
            <a:r>
              <a:rPr lang="en-US" sz="2400" b="1" dirty="0"/>
              <a:t>COVID-19</a:t>
            </a:r>
          </a:p>
          <a:p>
            <a:pPr algn="ctr"/>
            <a:r>
              <a:rPr lang="en-US" sz="300" b="1" dirty="0"/>
              <a:t> </a:t>
            </a:r>
          </a:p>
          <a:p>
            <a:pPr algn="ctr"/>
            <a:r>
              <a:rPr lang="en-US" sz="1400" b="1" dirty="0">
                <a:solidFill>
                  <a:srgbClr val="C00000"/>
                </a:solidFill>
              </a:rPr>
              <a:t>As per federal legislation passed on March 27, 2020, all federal loan payments and interest accrual has been suspended until September 30, 2021</a:t>
            </a:r>
          </a:p>
          <a:p>
            <a:pPr algn="ctr"/>
            <a:endParaRPr lang="en-US" sz="800" b="1" dirty="0"/>
          </a:p>
          <a:p>
            <a:pPr marL="285750" lvl="0" indent="-285750">
              <a:spcBef>
                <a:spcPts val="600"/>
              </a:spcBef>
              <a:spcAft>
                <a:spcPts val="600"/>
              </a:spcAft>
              <a:buFont typeface="Arial" panose="020B0604020202020204" pitchFamily="34" charset="0"/>
              <a:buChar char="•"/>
              <a:defRPr/>
            </a:pPr>
            <a:r>
              <a:rPr lang="en-US" sz="1600" dirty="0"/>
              <a:t>All federal loans have had an “administrative forbearance” automatically applied to them</a:t>
            </a:r>
          </a:p>
          <a:p>
            <a:pPr marL="285750" lvl="0" indent="-285750">
              <a:spcBef>
                <a:spcPts val="600"/>
              </a:spcBef>
              <a:spcAft>
                <a:spcPts val="600"/>
              </a:spcAft>
              <a:buFont typeface="Arial" panose="020B0604020202020204" pitchFamily="34" charset="0"/>
              <a:buChar char="•"/>
              <a:defRPr/>
            </a:pPr>
            <a:r>
              <a:rPr lang="en-US" sz="1600" dirty="0"/>
              <a:t>0% interest rate on federal loans until September 30, 2021</a:t>
            </a:r>
          </a:p>
          <a:p>
            <a:pPr marL="285750" lvl="0" indent="-285750">
              <a:spcBef>
                <a:spcPts val="600"/>
              </a:spcBef>
              <a:spcAft>
                <a:spcPts val="1200"/>
              </a:spcAft>
              <a:buFont typeface="Arial" panose="020B0604020202020204" pitchFamily="34" charset="0"/>
              <a:buChar char="•"/>
              <a:defRPr/>
            </a:pPr>
            <a:r>
              <a:rPr lang="en-US" sz="1600" dirty="0"/>
              <a:t>While payments are not required during this time period, borrowers can still make loan payments if they wish</a:t>
            </a:r>
          </a:p>
        </p:txBody>
      </p:sp>
      <p:sp>
        <p:nvSpPr>
          <p:cNvPr id="2" name="Slide Number Placeholder 1">
            <a:extLst>
              <a:ext uri="{FF2B5EF4-FFF2-40B4-BE49-F238E27FC236}">
                <a16:creationId xmlns:a16="http://schemas.microsoft.com/office/drawing/2014/main" id="{9DFC2475-02F0-B843-B7AA-12E54E8099B9}"/>
              </a:ext>
            </a:extLst>
          </p:cNvPr>
          <p:cNvSpPr>
            <a:spLocks noGrp="1"/>
          </p:cNvSpPr>
          <p:nvPr>
            <p:ph type="sldNum" sz="quarter" idx="12"/>
          </p:nvPr>
        </p:nvSpPr>
        <p:spPr/>
        <p:txBody>
          <a:bodyPr/>
          <a:lstStyle/>
          <a:p>
            <a:fld id="{BEE31C06-0853-6B41-B855-439D0A2EBE40}" type="slidenum">
              <a:rPr lang="en-US" smtClean="0"/>
              <a:t>5</a:t>
            </a:fld>
            <a:endParaRPr lang="en-US"/>
          </a:p>
        </p:txBody>
      </p:sp>
    </p:spTree>
    <p:extLst>
      <p:ext uri="{BB962C8B-B14F-4D97-AF65-F5344CB8AC3E}">
        <p14:creationId xmlns:p14="http://schemas.microsoft.com/office/powerpoint/2010/main" val="225679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51493" y="624166"/>
            <a:ext cx="8061550" cy="4767972"/>
          </a:xfrm>
          <a:prstGeom prst="rect">
            <a:avLst/>
          </a:prstGeom>
          <a:noFill/>
          <a:ln>
            <a:noFill/>
          </a:ln>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SOLAR TO-DO ITEMS</a:t>
            </a:r>
          </a:p>
          <a:p>
            <a:pPr algn="ctr"/>
            <a:endParaRPr lang="en-US" sz="500" dirty="0"/>
          </a:p>
          <a:p>
            <a:pPr algn="ctr"/>
            <a:r>
              <a:rPr lang="en-US" sz="1000" b="1" i="1" dirty="0">
                <a:ln w="3175">
                  <a:solidFill>
                    <a:srgbClr val="A71E23"/>
                  </a:solidFill>
                </a:ln>
                <a:solidFill>
                  <a:srgbClr val="FF0000"/>
                </a:solidFill>
              </a:rPr>
              <a:t>PAY ATTENTION TO SOLAR!</a:t>
            </a:r>
          </a:p>
          <a:p>
            <a:pPr algn="ctr"/>
            <a:endParaRPr lang="en-US" sz="1000" b="1" i="1" dirty="0">
              <a:ln w="3175">
                <a:solidFill>
                  <a:srgbClr val="A71E23"/>
                </a:solidFill>
              </a:ln>
              <a:solidFill>
                <a:srgbClr val="FF0000"/>
              </a:solidFill>
            </a:endParaRPr>
          </a:p>
          <a:p>
            <a:pPr algn="ctr"/>
            <a:endParaRPr lang="en-US" sz="300" b="1" i="1" dirty="0">
              <a:solidFill>
                <a:srgbClr val="C00000"/>
              </a:solidFill>
            </a:endParaRPr>
          </a:p>
          <a:p>
            <a:pPr marL="285750" indent="-285750">
              <a:spcBef>
                <a:spcPts val="200"/>
              </a:spcBef>
              <a:spcAft>
                <a:spcPts val="200"/>
              </a:spcAft>
              <a:buFont typeface="Arial" panose="020B0604020202020204" pitchFamily="34" charset="0"/>
              <a:buChar char="•"/>
            </a:pPr>
            <a:r>
              <a:rPr lang="en-US" sz="1350" dirty="0"/>
              <a:t>On SOLAR, students will see financial aid checklists or ‘to-do’ items when there is action for them to take</a:t>
            </a:r>
          </a:p>
          <a:p>
            <a:pPr marL="631825" lvl="1" indent="-174625">
              <a:spcBef>
                <a:spcPts val="200"/>
              </a:spcBef>
              <a:spcAft>
                <a:spcPts val="200"/>
              </a:spcAft>
              <a:buFont typeface="Courier New" panose="02070309020205020404" pitchFamily="49" charset="0"/>
              <a:buChar char="o"/>
            </a:pPr>
            <a:r>
              <a:rPr lang="en-US" sz="1200" dirty="0"/>
              <a:t>If selected for verification, student will be asked to submit documentation in order to receive a financial aid package</a:t>
            </a:r>
          </a:p>
          <a:p>
            <a:pPr marL="631825" lvl="1" indent="-174625">
              <a:spcBef>
                <a:spcPts val="200"/>
              </a:spcBef>
              <a:spcAft>
                <a:spcPts val="200"/>
              </a:spcAft>
              <a:buFont typeface="Courier New" panose="02070309020205020404" pitchFamily="49" charset="0"/>
              <a:buChar char="o"/>
            </a:pPr>
            <a:r>
              <a:rPr lang="en-US" sz="1200" dirty="0"/>
              <a:t>All documents should be uploaded through SOLAR</a:t>
            </a:r>
          </a:p>
          <a:p>
            <a:pPr>
              <a:spcBef>
                <a:spcPts val="200"/>
              </a:spcBef>
              <a:spcAft>
                <a:spcPts val="200"/>
              </a:spcAft>
            </a:pPr>
            <a:r>
              <a:rPr lang="en-US" sz="1200" dirty="0"/>
              <a:t>	</a:t>
            </a:r>
            <a:r>
              <a:rPr lang="en-US" sz="1200" b="1" dirty="0">
                <a:solidFill>
                  <a:srgbClr val="FF0000"/>
                </a:solidFill>
              </a:rPr>
              <a:t>Examples may include: </a:t>
            </a:r>
            <a:r>
              <a:rPr lang="en-US" sz="1200" dirty="0"/>
              <a:t>Tax returns, Verification forms, HS Diplomas, Proof of Citizenship</a:t>
            </a:r>
          </a:p>
          <a:p>
            <a:endParaRPr lang="en-US" sz="600" dirty="0"/>
          </a:p>
          <a:p>
            <a:endParaRPr lang="en-US" sz="600" dirty="0"/>
          </a:p>
          <a:p>
            <a:endParaRPr lang="en-US" sz="600" dirty="0"/>
          </a:p>
          <a:p>
            <a:pPr marL="285750" indent="-285750">
              <a:buFont typeface="Arial" panose="020B0604020202020204" pitchFamily="34" charset="0"/>
              <a:buChar char="•"/>
            </a:pPr>
            <a:r>
              <a:rPr lang="en-US" sz="1350" dirty="0"/>
              <a:t>In order for loans to disburse, students will need to complete </a:t>
            </a:r>
            <a:r>
              <a:rPr lang="en-US" sz="1350" b="1" dirty="0"/>
              <a:t>entrance counseling </a:t>
            </a:r>
            <a:r>
              <a:rPr lang="en-US" sz="1350" dirty="0"/>
              <a:t>and</a:t>
            </a:r>
            <a:r>
              <a:rPr lang="en-US" sz="1350" b="1" dirty="0"/>
              <a:t> master promissory note (MPN) </a:t>
            </a:r>
            <a:r>
              <a:rPr lang="en-US" sz="1350" dirty="0"/>
              <a:t>on </a:t>
            </a:r>
            <a:r>
              <a:rPr lang="en-US" sz="1350" dirty="0">
                <a:hlinkClick r:id="rId2"/>
              </a:rPr>
              <a:t>studentaid.gov</a:t>
            </a:r>
            <a:endParaRPr lang="en-US" sz="1350" dirty="0"/>
          </a:p>
          <a:p>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endParaRPr lang="en-US" sz="1350" dirty="0"/>
          </a:p>
          <a:p>
            <a:endParaRPr lang="en-US" sz="800" dirty="0"/>
          </a:p>
          <a:p>
            <a:endParaRPr lang="en-US" sz="800" dirty="0"/>
          </a:p>
          <a:p>
            <a:endParaRPr lang="en-US" sz="800" dirty="0"/>
          </a:p>
          <a:p>
            <a:endParaRPr lang="en-US" sz="800" dirty="0"/>
          </a:p>
          <a:p>
            <a:endParaRPr lang="en-US" sz="800" dirty="0"/>
          </a:p>
        </p:txBody>
      </p:sp>
      <p:grpSp>
        <p:nvGrpSpPr>
          <p:cNvPr id="9" name="Group 8">
            <a:extLst>
              <a:ext uri="{FF2B5EF4-FFF2-40B4-BE49-F238E27FC236}">
                <a16:creationId xmlns:a16="http://schemas.microsoft.com/office/drawing/2014/main" id="{7CFB6709-C913-2E40-BB38-F3F9DC8CA3D5}"/>
              </a:ext>
            </a:extLst>
          </p:cNvPr>
          <p:cNvGrpSpPr/>
          <p:nvPr/>
        </p:nvGrpSpPr>
        <p:grpSpPr>
          <a:xfrm>
            <a:off x="2851402" y="3474836"/>
            <a:ext cx="6861732" cy="1917302"/>
            <a:chOff x="774700" y="2495550"/>
            <a:chExt cx="7594600" cy="1866900"/>
          </a:xfrm>
        </p:grpSpPr>
        <p:pic>
          <p:nvPicPr>
            <p:cNvPr id="6" name="Picture 5" descr="A screenshot of a cell phone&#10;&#10;Description automatically generated">
              <a:extLst>
                <a:ext uri="{FF2B5EF4-FFF2-40B4-BE49-F238E27FC236}">
                  <a16:creationId xmlns:a16="http://schemas.microsoft.com/office/drawing/2014/main" id="{41FF04F0-2F67-8547-B8C2-A6556C66EB7D}"/>
                </a:ext>
              </a:extLst>
            </p:cNvPr>
            <p:cNvPicPr>
              <a:picLocks noChangeAspect="1"/>
            </p:cNvPicPr>
            <p:nvPr/>
          </p:nvPicPr>
          <p:blipFill>
            <a:blip r:embed="rId3"/>
            <a:stretch>
              <a:fillRect/>
            </a:stretch>
          </p:blipFill>
          <p:spPr>
            <a:xfrm>
              <a:off x="774700" y="2495550"/>
              <a:ext cx="7594600" cy="1866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54339371-A6A9-9C49-8E05-6DB10C4FAF6A}"/>
                </a:ext>
              </a:extLst>
            </p:cNvPr>
            <p:cNvSpPr/>
            <p:nvPr/>
          </p:nvSpPr>
          <p:spPr>
            <a:xfrm>
              <a:off x="3850432" y="3228392"/>
              <a:ext cx="1480457" cy="200608"/>
            </a:xfrm>
            <a:prstGeom prst="rect">
              <a:avLst/>
            </a:prstGeom>
            <a:noFill/>
            <a:ln>
              <a:solidFill>
                <a:srgbClr val="E4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1E3984-FFE1-3C40-A700-E3C4A25BED62}"/>
                </a:ext>
              </a:extLst>
            </p:cNvPr>
            <p:cNvSpPr/>
            <p:nvPr/>
          </p:nvSpPr>
          <p:spPr>
            <a:xfrm>
              <a:off x="5450870" y="3228392"/>
              <a:ext cx="1480457" cy="200608"/>
            </a:xfrm>
            <a:prstGeom prst="rect">
              <a:avLst/>
            </a:prstGeom>
            <a:noFill/>
            <a:ln>
              <a:solidFill>
                <a:srgbClr val="E4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E0DB1B87-768C-3548-A958-D9520D210E5C}"/>
              </a:ext>
            </a:extLst>
          </p:cNvPr>
          <p:cNvSpPr>
            <a:spLocks noGrp="1"/>
          </p:cNvSpPr>
          <p:nvPr>
            <p:ph type="sldNum" sz="quarter" idx="12"/>
          </p:nvPr>
        </p:nvSpPr>
        <p:spPr/>
        <p:txBody>
          <a:bodyPr/>
          <a:lstStyle/>
          <a:p>
            <a:fld id="{BEE31C06-0853-6B41-B855-439D0A2EBE40}" type="slidenum">
              <a:rPr lang="en-US" smtClean="0"/>
              <a:t>6</a:t>
            </a:fld>
            <a:endParaRPr lang="en-US"/>
          </a:p>
        </p:txBody>
      </p:sp>
    </p:spTree>
    <p:extLst>
      <p:ext uri="{BB962C8B-B14F-4D97-AF65-F5344CB8AC3E}">
        <p14:creationId xmlns:p14="http://schemas.microsoft.com/office/powerpoint/2010/main" val="262037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41377-824C-C64B-8848-411E9C50E553}"/>
              </a:ext>
            </a:extLst>
          </p:cNvPr>
          <p:cNvPicPr>
            <a:picLocks noChangeAspect="1"/>
          </p:cNvPicPr>
          <p:nvPr/>
        </p:nvPicPr>
        <p:blipFill>
          <a:blip r:embed="rId2"/>
          <a:stretch>
            <a:fillRect/>
          </a:stretch>
        </p:blipFill>
        <p:spPr>
          <a:xfrm>
            <a:off x="3446318" y="-136525"/>
            <a:ext cx="5299364" cy="6858000"/>
          </a:xfrm>
          <a:prstGeom prst="rect">
            <a:avLst/>
          </a:prstGeom>
        </p:spPr>
      </p:pic>
      <p:sp>
        <p:nvSpPr>
          <p:cNvPr id="2" name="Slide Number Placeholder 1">
            <a:extLst>
              <a:ext uri="{FF2B5EF4-FFF2-40B4-BE49-F238E27FC236}">
                <a16:creationId xmlns:a16="http://schemas.microsoft.com/office/drawing/2014/main" id="{D903C511-32E4-9147-9921-267972168734}"/>
              </a:ext>
            </a:extLst>
          </p:cNvPr>
          <p:cNvSpPr>
            <a:spLocks noGrp="1"/>
          </p:cNvSpPr>
          <p:nvPr>
            <p:ph type="sldNum" sz="quarter" idx="12"/>
          </p:nvPr>
        </p:nvSpPr>
        <p:spPr/>
        <p:txBody>
          <a:bodyPr/>
          <a:lstStyle/>
          <a:p>
            <a:fld id="{BEE31C06-0853-6B41-B855-439D0A2EBE40}" type="slidenum">
              <a:rPr lang="en-US" smtClean="0"/>
              <a:t>7</a:t>
            </a:fld>
            <a:endParaRPr lang="en-US"/>
          </a:p>
        </p:txBody>
      </p:sp>
    </p:spTree>
    <p:extLst>
      <p:ext uri="{BB962C8B-B14F-4D97-AF65-F5344CB8AC3E}">
        <p14:creationId xmlns:p14="http://schemas.microsoft.com/office/powerpoint/2010/main" val="102785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212A06-8E93-314A-B779-C8E584D4F175}"/>
              </a:ext>
            </a:extLst>
          </p:cNvPr>
          <p:cNvPicPr>
            <a:picLocks noChangeAspect="1"/>
          </p:cNvPicPr>
          <p:nvPr/>
        </p:nvPicPr>
        <p:blipFill rotWithShape="1">
          <a:blip r:embed="rId2"/>
          <a:srcRect b="6311"/>
          <a:stretch/>
        </p:blipFill>
        <p:spPr>
          <a:xfrm>
            <a:off x="3294171" y="-72637"/>
            <a:ext cx="5603657" cy="6794112"/>
          </a:xfrm>
          <a:prstGeom prst="rect">
            <a:avLst/>
          </a:prstGeom>
        </p:spPr>
      </p:pic>
      <p:sp>
        <p:nvSpPr>
          <p:cNvPr id="2" name="Slide Number Placeholder 1">
            <a:extLst>
              <a:ext uri="{FF2B5EF4-FFF2-40B4-BE49-F238E27FC236}">
                <a16:creationId xmlns:a16="http://schemas.microsoft.com/office/drawing/2014/main" id="{E06B412D-B311-0046-B1DB-FFC5367E2810}"/>
              </a:ext>
            </a:extLst>
          </p:cNvPr>
          <p:cNvSpPr>
            <a:spLocks noGrp="1"/>
          </p:cNvSpPr>
          <p:nvPr>
            <p:ph type="sldNum" sz="quarter" idx="12"/>
          </p:nvPr>
        </p:nvSpPr>
        <p:spPr/>
        <p:txBody>
          <a:bodyPr/>
          <a:lstStyle/>
          <a:p>
            <a:fld id="{BEE31C06-0853-6B41-B855-439D0A2EBE40}" type="slidenum">
              <a:rPr lang="en-US" smtClean="0"/>
              <a:t>8</a:t>
            </a:fld>
            <a:endParaRPr lang="en-US"/>
          </a:p>
        </p:txBody>
      </p:sp>
    </p:spTree>
    <p:extLst>
      <p:ext uri="{BB962C8B-B14F-4D97-AF65-F5344CB8AC3E}">
        <p14:creationId xmlns:p14="http://schemas.microsoft.com/office/powerpoint/2010/main" val="84482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D82CB9-B12B-9A4C-8B77-B37AE0999E14}"/>
              </a:ext>
            </a:extLst>
          </p:cNvPr>
          <p:cNvPicPr>
            <a:picLocks noChangeAspect="1"/>
          </p:cNvPicPr>
          <p:nvPr/>
        </p:nvPicPr>
        <p:blipFill rotWithShape="1">
          <a:blip r:embed="rId2"/>
          <a:srcRect l="12079" t="5079" r="5405" b="9116"/>
          <a:stretch/>
        </p:blipFill>
        <p:spPr>
          <a:xfrm>
            <a:off x="5756133" y="136524"/>
            <a:ext cx="4339219" cy="5839301"/>
          </a:xfrm>
          <a:prstGeom prst="rect">
            <a:avLst/>
          </a:prstGeom>
        </p:spPr>
      </p:pic>
      <p:sp>
        <p:nvSpPr>
          <p:cNvPr id="6" name="TextBox 5">
            <a:extLst>
              <a:ext uri="{FF2B5EF4-FFF2-40B4-BE49-F238E27FC236}">
                <a16:creationId xmlns:a16="http://schemas.microsoft.com/office/drawing/2014/main" id="{FBCEE9D3-54A1-9C4B-84D0-4CDD9CC91CF1}"/>
              </a:ext>
            </a:extLst>
          </p:cNvPr>
          <p:cNvSpPr txBox="1"/>
          <p:nvPr/>
        </p:nvSpPr>
        <p:spPr>
          <a:xfrm>
            <a:off x="1995195" y="4409550"/>
            <a:ext cx="3301482" cy="1384995"/>
          </a:xfrm>
          <a:prstGeom prst="rect">
            <a:avLst/>
          </a:prstGeom>
          <a:noFill/>
        </p:spPr>
        <p:txBody>
          <a:bodyPr wrap="square" rtlCol="0">
            <a:spAutoFit/>
          </a:bodyPr>
          <a:lstStyle/>
          <a:p>
            <a:pPr algn="ctr"/>
            <a:r>
              <a:rPr lang="en-US" sz="1400" b="1" dirty="0">
                <a:solidFill>
                  <a:srgbClr val="C00000"/>
                </a:solidFill>
              </a:rPr>
              <a:t>PLEASE NOTE: </a:t>
            </a:r>
            <a:r>
              <a:rPr lang="en-US" sz="1400" dirty="0"/>
              <a:t>If you do not want to accept the full amount offered to you, once you press accept on the checkbox, you will then be able to delete the amount in the ‘Accepted’ box and re-enter the amount you would like. </a:t>
            </a:r>
            <a:r>
              <a:rPr lang="en-US" sz="1400" b="1" i="1" dirty="0"/>
              <a:t>Then</a:t>
            </a:r>
            <a:r>
              <a:rPr lang="en-US" sz="1400" i="1" dirty="0"/>
              <a:t> </a:t>
            </a:r>
            <a:r>
              <a:rPr lang="en-US" sz="1400" dirty="0"/>
              <a:t>press submit.</a:t>
            </a:r>
            <a:endParaRPr lang="en-US" sz="1400" i="1" dirty="0"/>
          </a:p>
        </p:txBody>
      </p:sp>
      <p:cxnSp>
        <p:nvCxnSpPr>
          <p:cNvPr id="9" name="Straight Arrow Connector 8">
            <a:extLst>
              <a:ext uri="{FF2B5EF4-FFF2-40B4-BE49-F238E27FC236}">
                <a16:creationId xmlns:a16="http://schemas.microsoft.com/office/drawing/2014/main" id="{69E965BD-1446-E048-81B9-C0AA66B49D69}"/>
              </a:ext>
            </a:extLst>
          </p:cNvPr>
          <p:cNvCxnSpPr>
            <a:cxnSpLocks/>
          </p:cNvCxnSpPr>
          <p:nvPr/>
        </p:nvCxnSpPr>
        <p:spPr>
          <a:xfrm>
            <a:off x="5296677" y="4976327"/>
            <a:ext cx="752670" cy="0"/>
          </a:xfrm>
          <a:prstGeom prst="straightConnector1">
            <a:avLst/>
          </a:prstGeom>
          <a:ln w="28575">
            <a:solidFill>
              <a:srgbClr val="A71E23"/>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B7CC0DD-324D-374A-9679-22679DE3713E}"/>
              </a:ext>
            </a:extLst>
          </p:cNvPr>
          <p:cNvSpPr>
            <a:spLocks noGrp="1"/>
          </p:cNvSpPr>
          <p:nvPr>
            <p:ph type="sldNum" sz="quarter" idx="12"/>
          </p:nvPr>
        </p:nvSpPr>
        <p:spPr/>
        <p:txBody>
          <a:bodyPr/>
          <a:lstStyle/>
          <a:p>
            <a:fld id="{BEE31C06-0853-6B41-B855-439D0A2EBE40}" type="slidenum">
              <a:rPr lang="en-US" smtClean="0"/>
              <a:t>9</a:t>
            </a:fld>
            <a:endParaRPr lang="en-US"/>
          </a:p>
        </p:txBody>
      </p:sp>
    </p:spTree>
    <p:extLst>
      <p:ext uri="{BB962C8B-B14F-4D97-AF65-F5344CB8AC3E}">
        <p14:creationId xmlns:p14="http://schemas.microsoft.com/office/powerpoint/2010/main" val="3588779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W General Information Sessions" id="{2E173B0B-62E3-7540-92EB-3A6EBF3D607E}" vid="{3F678AA8-15B1-2D40-86D3-9DE6A3225D79}"/>
    </a:ext>
  </a:extLst>
</a:theme>
</file>

<file path=ppt/theme/theme2.xml><?xml version="1.0" encoding="utf-8"?>
<a:theme xmlns:a="http://schemas.openxmlformats.org/drawingml/2006/main" name="Stony Brook Universit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SystemFonts_STANDARD" id="{B98FDDEC-64CF-5D47-ABA9-0C5F73444C03}" vid="{DCF4B46E-E08C-6741-96D8-7ACEA54801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1733</TotalTime>
  <Words>2000</Words>
  <Application>Microsoft Macintosh PowerPoint</Application>
  <PresentationFormat>Widescreen</PresentationFormat>
  <Paragraphs>272</Paragraphs>
  <Slides>17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Arial Hebrew</vt:lpstr>
      <vt:lpstr>Calibri</vt:lpstr>
      <vt:lpstr>Calibri Light</vt:lpstr>
      <vt:lpstr>Courier New</vt:lpstr>
      <vt:lpstr>Effra W01</vt:lpstr>
      <vt:lpstr>Georgia</vt:lpstr>
      <vt:lpstr>Georgia Bold</vt:lpstr>
      <vt:lpstr>Museo Slab 500</vt:lpstr>
      <vt:lpstr>Verdana</vt:lpstr>
      <vt:lpstr>Office Theme</vt:lpstr>
      <vt:lpstr>Stony Brook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Daniella  Zajac</cp:lastModifiedBy>
  <cp:revision>60</cp:revision>
  <dcterms:created xsi:type="dcterms:W3CDTF">2020-04-08T19:45:27Z</dcterms:created>
  <dcterms:modified xsi:type="dcterms:W3CDTF">2021-05-03T15:50:40Z</dcterms:modified>
</cp:coreProperties>
</file>