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24" r:id="rId1"/>
    <p:sldMasterId id="2147483978" r:id="rId2"/>
    <p:sldMasterId id="2147484578" r:id="rId3"/>
    <p:sldMasterId id="2147483989" r:id="rId4"/>
    <p:sldMasterId id="2147484019" r:id="rId5"/>
  </p:sldMasterIdLst>
  <p:notesMasterIdLst>
    <p:notesMasterId r:id="rId42"/>
  </p:notesMasterIdLst>
  <p:handoutMasterIdLst>
    <p:handoutMasterId r:id="rId43"/>
  </p:handoutMasterIdLst>
  <p:sldIdLst>
    <p:sldId id="290" r:id="rId6"/>
    <p:sldId id="292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324" r:id="rId35"/>
    <p:sldId id="325" r:id="rId36"/>
    <p:sldId id="326" r:id="rId37"/>
    <p:sldId id="327" r:id="rId38"/>
    <p:sldId id="328" r:id="rId39"/>
    <p:sldId id="329" r:id="rId40"/>
    <p:sldId id="287" r:id="rId41"/>
  </p:sldIdLst>
  <p:sldSz cx="9144000" cy="6858000" type="screen4x3"/>
  <p:notesSz cx="9144000" cy="6858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21">
          <p15:clr>
            <a:srgbClr val="A4A3A4"/>
          </p15:clr>
        </p15:guide>
        <p15:guide id="2" pos="2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F6BB00"/>
    <a:srgbClr val="B60225"/>
    <a:srgbClr val="969EAD"/>
    <a:srgbClr val="C03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07" autoAdjust="0"/>
  </p:normalViewPr>
  <p:slideViewPr>
    <p:cSldViewPr showGuides="1">
      <p:cViewPr varScale="1">
        <p:scale>
          <a:sx n="70" d="100"/>
          <a:sy n="70" d="100"/>
        </p:scale>
        <p:origin x="1368" y="72"/>
      </p:cViewPr>
      <p:guideLst>
        <p:guide orient="horz" pos="921"/>
        <p:guide pos="2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heme" Target="theme/theme1.xml"/><Relationship Id="rId20" Type="http://schemas.openxmlformats.org/officeDocument/2006/relationships/slide" Target="slides/slide15.xml"/><Relationship Id="rId41" Type="http://schemas.openxmlformats.org/officeDocument/2006/relationships/slide" Target="slides/slide3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7193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2.1369203849518812E-3"/>
                  <c:y val="0.1517342884222804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&lt; B
(n=29)</c:v>
                </c:pt>
                <c:pt idx="1">
                  <c:v>B
(n=110)</c:v>
                </c:pt>
                <c:pt idx="2">
                  <c:v>B+
(n=193)</c:v>
                </c:pt>
                <c:pt idx="3">
                  <c:v>A-
(n=322)</c:v>
                </c:pt>
                <c:pt idx="4">
                  <c:v>A or A+
(n=333)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24.1</c:v>
                </c:pt>
                <c:pt idx="1">
                  <c:v>36.4</c:v>
                </c:pt>
                <c:pt idx="2">
                  <c:v>42.5</c:v>
                </c:pt>
                <c:pt idx="3">
                  <c:v>41</c:v>
                </c:pt>
                <c:pt idx="4">
                  <c:v>64.900000000000006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30318368"/>
        <c:axId val="231656880"/>
      </c:barChart>
      <c:catAx>
        <c:axId val="2303183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What was your average grade in high school?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1656880"/>
        <c:crosses val="autoZero"/>
        <c:auto val="1"/>
        <c:lblAlgn val="ctr"/>
        <c:lblOffset val="100"/>
        <c:noMultiLvlLbl val="0"/>
      </c:catAx>
      <c:valAx>
        <c:axId val="23165688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Graduated </a:t>
                </a:r>
                <a:r>
                  <a:rPr lang="en-US" dirty="0"/>
                  <a:t>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031836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29702537182854"/>
          <c:y val="6.3657407407407413E-2"/>
          <c:w val="0.80277704870224553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Beer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 at all
(n=657, n=622)</c:v>
                </c:pt>
                <c:pt idx="1">
                  <c:v>Occasionally
(n=276, n=317)</c:v>
                </c:pt>
                <c:pt idx="2">
                  <c:v>Frequently
(n=44, n=29)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51.8</c:v>
                </c:pt>
                <c:pt idx="1">
                  <c:v>40.6</c:v>
                </c:pt>
                <c:pt idx="2">
                  <c:v>45.5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Wine/Liquor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 at all
(n=657, n=622)</c:v>
                </c:pt>
                <c:pt idx="1">
                  <c:v>Occasionally
(n=276, n=317)</c:v>
                </c:pt>
                <c:pt idx="2">
                  <c:v>Frequently
(n=44, n=29)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52.3</c:v>
                </c:pt>
                <c:pt idx="1">
                  <c:v>41.3</c:v>
                </c:pt>
                <c:pt idx="2">
                  <c:v>44.8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34538544"/>
        <c:axId val="234539664"/>
      </c:barChart>
      <c:catAx>
        <c:axId val="2345385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Indicate if you drank beer / wine or liquor in the past year</a:t>
                </a:r>
              </a:p>
            </c:rich>
          </c:tx>
          <c:layout>
            <c:manualLayout>
              <c:xMode val="edge"/>
              <c:yMode val="edge"/>
              <c:x val="0.20966462525517643"/>
              <c:y val="0.892419072615923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4539664"/>
        <c:crosses val="autoZero"/>
        <c:auto val="1"/>
        <c:lblAlgn val="ctr"/>
        <c:lblOffset val="100"/>
        <c:noMultiLvlLbl val="0"/>
      </c:catAx>
      <c:valAx>
        <c:axId val="2345396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453854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1636410032079324"/>
          <c:y val="4.3116251093613299E-2"/>
          <c:w val="0.29196923301254007"/>
          <c:h val="0.18460101341498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2106056187421"/>
          <c:y val="6.3657407407407413E-2"/>
          <c:w val="0.80586346845533197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Disagree Strongly
(n=253)</c:v>
                </c:pt>
                <c:pt idx="1">
                  <c:v>Disagree Somewhat
(n=301)</c:v>
                </c:pt>
                <c:pt idx="2">
                  <c:v>Agree Somewhat
(n=302)</c:v>
                </c:pt>
                <c:pt idx="3">
                  <c:v>Agree Strongly
(n=132)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52.2</c:v>
                </c:pt>
                <c:pt idx="1">
                  <c:v>49.5</c:v>
                </c:pt>
                <c:pt idx="2">
                  <c:v>49.7</c:v>
                </c:pt>
                <c:pt idx="3">
                  <c:v>33.299999999999997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32540416"/>
        <c:axId val="229366864"/>
      </c:barChart>
      <c:catAx>
        <c:axId val="2325404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Marijuana should be legalized</a:t>
                </a:r>
              </a:p>
            </c:rich>
          </c:tx>
          <c:layout>
            <c:manualLayout>
              <c:xMode val="edge"/>
              <c:yMode val="edge"/>
              <c:x val="0.29762758821813939"/>
              <c:y val="0.9109374999999998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9366864"/>
        <c:crosses val="autoZero"/>
        <c:auto val="1"/>
        <c:lblAlgn val="ctr"/>
        <c:lblOffset val="100"/>
        <c:noMultiLvlLbl val="0"/>
      </c:catAx>
      <c:valAx>
        <c:axId val="2293668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1.8281082920190532E-2"/>
              <c:y val="2.569444444444444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254041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2106056187421"/>
          <c:y val="6.3657407407407413E-2"/>
          <c:w val="0.80586346845533197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&lt; 1 hr
(n=457)</c:v>
                </c:pt>
                <c:pt idx="1">
                  <c:v>1-2 hrs
(n=196)</c:v>
                </c:pt>
                <c:pt idx="2">
                  <c:v>3-5 hrs
(n=165)</c:v>
                </c:pt>
                <c:pt idx="3">
                  <c:v>6+ hrs
(n=149)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52.5</c:v>
                </c:pt>
                <c:pt idx="1">
                  <c:v>46.4</c:v>
                </c:pt>
                <c:pt idx="2">
                  <c:v>44.8</c:v>
                </c:pt>
                <c:pt idx="3">
                  <c:v>40.299999999999997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33631760"/>
        <c:axId val="233632320"/>
      </c:barChart>
      <c:catAx>
        <c:axId val="2336317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Hours/week in past year playing video/ computer games</a:t>
                </a:r>
              </a:p>
            </c:rich>
          </c:tx>
          <c:layout>
            <c:manualLayout>
              <c:xMode val="edge"/>
              <c:yMode val="edge"/>
              <c:x val="0.20966462525517643"/>
              <c:y val="0.829918981481481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3632320"/>
        <c:crosses val="autoZero"/>
        <c:auto val="1"/>
        <c:lblAlgn val="ctr"/>
        <c:lblOffset val="100"/>
        <c:noMultiLvlLbl val="0"/>
      </c:catAx>
      <c:valAx>
        <c:axId val="23363232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Graduated </a:t>
                </a:r>
                <a:r>
                  <a:rPr lang="en-US" dirty="0"/>
                  <a:t>in 4 Years</a:t>
                </a:r>
              </a:p>
            </c:rich>
          </c:tx>
          <c:layout>
            <c:manualLayout>
              <c:xMode val="edge"/>
              <c:yMode val="edge"/>
              <c:x val="1.6737873043647322E-2"/>
              <c:y val="2.569444444444444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363176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75381549528532"/>
          <c:y val="6.3657407407407413E-2"/>
          <c:w val="0.80432025857878875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Lowest 10%
(n=103)</c:v>
                </c:pt>
                <c:pt idx="1">
                  <c:v>Below average
(n=147)</c:v>
                </c:pt>
                <c:pt idx="2">
                  <c:v>Average
(n=413)</c:v>
                </c:pt>
                <c:pt idx="3">
                  <c:v>Above average
(n=218)</c:v>
                </c:pt>
                <c:pt idx="4">
                  <c:v>Highest 10%
(n=106)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35</c:v>
                </c:pt>
                <c:pt idx="1">
                  <c:v>40.799999999999997</c:v>
                </c:pt>
                <c:pt idx="2">
                  <c:v>47.5</c:v>
                </c:pt>
                <c:pt idx="3">
                  <c:v>57.3</c:v>
                </c:pt>
                <c:pt idx="4">
                  <c:v>56.6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33634560"/>
        <c:axId val="233635120"/>
      </c:barChart>
      <c:catAx>
        <c:axId val="2336345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Rate yourself on your spirituality compared to the average person your age</a:t>
                </a:r>
              </a:p>
            </c:rich>
          </c:tx>
          <c:layout>
            <c:manualLayout>
              <c:xMode val="edge"/>
              <c:yMode val="edge"/>
              <c:x val="0.18651647710702826"/>
              <c:y val="0.876215277777777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3635120"/>
        <c:crosses val="autoZero"/>
        <c:auto val="1"/>
        <c:lblAlgn val="ctr"/>
        <c:lblOffset val="100"/>
        <c:noMultiLvlLbl val="0"/>
      </c:catAx>
      <c:valAx>
        <c:axId val="23363512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363456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166739574219889"/>
          <c:y val="6.3657407407407413E-2"/>
          <c:w val="0.80740667833187518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One or both deceased
(n=29)</c:v>
                </c:pt>
                <c:pt idx="1">
                  <c:v>Both alive, living divorced or apart
(n=216)</c:v>
                </c:pt>
                <c:pt idx="2">
                  <c:v>Both alive, living with each other
(n=745)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41.4</c:v>
                </c:pt>
                <c:pt idx="1">
                  <c:v>39.4</c:v>
                </c:pt>
                <c:pt idx="2">
                  <c:v>50.7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33637360"/>
        <c:axId val="232361408"/>
      </c:barChart>
      <c:catAx>
        <c:axId val="2336373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Are your parents alive? divorced?</a:t>
                </a:r>
              </a:p>
            </c:rich>
          </c:tx>
          <c:layout>
            <c:manualLayout>
              <c:xMode val="edge"/>
              <c:yMode val="edge"/>
              <c:x val="0.32694857587246046"/>
              <c:y val="0.9177083333333333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2361408"/>
        <c:crosses val="autoZero"/>
        <c:auto val="1"/>
        <c:lblAlgn val="ctr"/>
        <c:lblOffset val="100"/>
        <c:noMultiLvlLbl val="0"/>
      </c:catAx>
      <c:valAx>
        <c:axId val="23236140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363736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58097598911251"/>
          <c:y val="6.3657407407407413E-2"/>
          <c:w val="0.81049309808496162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 important
(n=376)</c:v>
                </c:pt>
                <c:pt idx="1">
                  <c:v>Somewhat important
(n=432)</c:v>
                </c:pt>
                <c:pt idx="2">
                  <c:v>Very important
(n=185)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41.5</c:v>
                </c:pt>
                <c:pt idx="1">
                  <c:v>50.5</c:v>
                </c:pt>
                <c:pt idx="2">
                  <c:v>54.6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32363648"/>
        <c:axId val="232364208"/>
      </c:barChart>
      <c:catAx>
        <c:axId val="2323636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How important was you parents wanting you to attend SBU in your decision to come here?</a:t>
                </a:r>
              </a:p>
            </c:rich>
          </c:tx>
          <c:layout>
            <c:manualLayout>
              <c:xMode val="edge"/>
              <c:yMode val="edge"/>
              <c:x val="0.18651647710702826"/>
              <c:y val="0.876215277777777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2364208"/>
        <c:crosses val="autoZero"/>
        <c:auto val="1"/>
        <c:lblAlgn val="ctr"/>
        <c:lblOffset val="100"/>
        <c:noMultiLvlLbl val="0"/>
      </c:catAx>
      <c:valAx>
        <c:axId val="23236420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236364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58097598911248"/>
          <c:y val="6.3657407407407413E-2"/>
          <c:w val="0.81049309808496162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 important
(n=350)</c:v>
                </c:pt>
                <c:pt idx="1">
                  <c:v>Somewhat important
(n=315)</c:v>
                </c:pt>
                <c:pt idx="2">
                  <c:v>Very important
(n=320)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41.4</c:v>
                </c:pt>
                <c:pt idx="1">
                  <c:v>49.8</c:v>
                </c:pt>
                <c:pt idx="2">
                  <c:v>53.1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32366448"/>
        <c:axId val="232367008"/>
      </c:barChart>
      <c:catAx>
        <c:axId val="2323664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How important was SBU's offer of financial assistance in your decision to come here?</a:t>
                </a:r>
              </a:p>
            </c:rich>
          </c:tx>
          <c:layout>
            <c:manualLayout>
              <c:xMode val="edge"/>
              <c:yMode val="edge"/>
              <c:x val="0.18651647710702826"/>
              <c:y val="0.876215277777777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2367008"/>
        <c:crosses val="autoZero"/>
        <c:auto val="1"/>
        <c:lblAlgn val="ctr"/>
        <c:lblOffset val="100"/>
        <c:noMultiLvlLbl val="0"/>
      </c:catAx>
      <c:valAx>
        <c:axId val="23236700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236644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2106056187421"/>
          <c:y val="6.3657407407407413E-2"/>
          <c:w val="0.80586346845533197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 important
(n=704)</c:v>
                </c:pt>
                <c:pt idx="1">
                  <c:v>Somewhat important
(n=166)</c:v>
                </c:pt>
                <c:pt idx="2">
                  <c:v>Very important
(n=108)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45.3</c:v>
                </c:pt>
                <c:pt idx="1">
                  <c:v>52.4</c:v>
                </c:pt>
                <c:pt idx="2">
                  <c:v>56.5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32369248"/>
        <c:axId val="232369808"/>
      </c:barChart>
      <c:catAx>
        <c:axId val="2323692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How important was not being offered aid from your 1st choice in your decision to come here?</a:t>
                </a:r>
              </a:p>
            </c:rich>
          </c:tx>
          <c:layout>
            <c:manualLayout>
              <c:xMode val="edge"/>
              <c:yMode val="edge"/>
              <c:x val="0.18651647710702826"/>
              <c:y val="0.876215277777777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2369808"/>
        <c:crosses val="autoZero"/>
        <c:auto val="1"/>
        <c:lblAlgn val="ctr"/>
        <c:lblOffset val="100"/>
        <c:noMultiLvlLbl val="0"/>
      </c:catAx>
      <c:valAx>
        <c:axId val="23236980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</a:t>
                </a:r>
                <a:r>
                  <a:rPr lang="en-US" baseline="0" dirty="0" smtClean="0"/>
                  <a:t> </a:t>
                </a:r>
                <a:r>
                  <a:rPr lang="en-US" dirty="0" smtClean="0"/>
                  <a:t>Graduated </a:t>
                </a:r>
                <a:r>
                  <a:rPr lang="en-US" dirty="0"/>
                  <a:t>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236924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12418586565567"/>
          <c:y val="6.3657407407407413E-2"/>
          <c:w val="0.8089498882084184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 important
(n=630)</c:v>
                </c:pt>
                <c:pt idx="1">
                  <c:v>Somewhat important
(n=159)</c:v>
                </c:pt>
                <c:pt idx="2">
                  <c:v>Very important
(n=188)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43.7</c:v>
                </c:pt>
                <c:pt idx="1">
                  <c:v>52.2</c:v>
                </c:pt>
                <c:pt idx="2">
                  <c:v>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32372048"/>
        <c:axId val="232372608"/>
      </c:barChart>
      <c:catAx>
        <c:axId val="2323720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How important was not being able to afford your 1st choice in your decision to come here?</a:t>
                </a:r>
              </a:p>
            </c:rich>
          </c:tx>
          <c:layout>
            <c:manualLayout>
              <c:xMode val="edge"/>
              <c:yMode val="edge"/>
              <c:x val="0.18651647710702826"/>
              <c:y val="0.876215277777777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2372608"/>
        <c:crosses val="autoZero"/>
        <c:auto val="1"/>
        <c:lblAlgn val="ctr"/>
        <c:lblOffset val="100"/>
        <c:noMultiLvlLbl val="0"/>
      </c:catAx>
      <c:valAx>
        <c:axId val="23237260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237204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58097598911251"/>
          <c:y val="6.3657407407407413E-2"/>
          <c:w val="0.81049309808496162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 important
(n=731)</c:v>
                </c:pt>
                <c:pt idx="1">
                  <c:v>Somewhat important
(n=147)</c:v>
                </c:pt>
                <c:pt idx="2">
                  <c:v>Very important
(n=94)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43.5</c:v>
                </c:pt>
                <c:pt idx="1">
                  <c:v>59.2</c:v>
                </c:pt>
                <c:pt idx="2">
                  <c:v>63.8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80116560"/>
        <c:axId val="180117120"/>
      </c:barChart>
      <c:catAx>
        <c:axId val="1801165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How important was admission through early action/decision in your decision to come here?</a:t>
                </a:r>
              </a:p>
            </c:rich>
          </c:tx>
          <c:layout>
            <c:manualLayout>
              <c:xMode val="edge"/>
              <c:yMode val="edge"/>
              <c:x val="0.18651647710702826"/>
              <c:y val="0.876215277777777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0117120"/>
        <c:crosses val="autoZero"/>
        <c:auto val="1"/>
        <c:lblAlgn val="ctr"/>
        <c:lblOffset val="100"/>
        <c:noMultiLvlLbl val="0"/>
      </c:catAx>
      <c:valAx>
        <c:axId val="18011712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011656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7193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Not offered
(n=32)</c:v>
                </c:pt>
                <c:pt idx="1">
                  <c:v>None
(n=144)</c:v>
                </c:pt>
                <c:pt idx="2">
                  <c:v>1-4
(n=518)</c:v>
                </c:pt>
                <c:pt idx="3">
                  <c:v>5-9
(n=203)</c:v>
                </c:pt>
                <c:pt idx="4">
                  <c:v>10+
(n=15)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46.9</c:v>
                </c:pt>
                <c:pt idx="1">
                  <c:v>36.1</c:v>
                </c:pt>
                <c:pt idx="2">
                  <c:v>48.5</c:v>
                </c:pt>
                <c:pt idx="3">
                  <c:v>53.7</c:v>
                </c:pt>
                <c:pt idx="4">
                  <c:v>66.7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31659120"/>
        <c:axId val="231659680"/>
      </c:barChart>
      <c:catAx>
        <c:axId val="2316591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How many AP Exams did you take during high school?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1659680"/>
        <c:crosses val="autoZero"/>
        <c:auto val="1"/>
        <c:lblAlgn val="ctr"/>
        <c:lblOffset val="100"/>
        <c:noMultiLvlLbl val="0"/>
      </c:catAx>
      <c:valAx>
        <c:axId val="23165968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165912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12418586565567"/>
          <c:y val="6.3657407407407413E-2"/>
          <c:w val="0.8089498882084184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 important
(n=245)</c:v>
                </c:pt>
                <c:pt idx="1">
                  <c:v>Somewhat important
(n=458)</c:v>
                </c:pt>
                <c:pt idx="2">
                  <c:v>Very important
(n=283)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40.799999999999997</c:v>
                </c:pt>
                <c:pt idx="1">
                  <c:v>49.8</c:v>
                </c:pt>
                <c:pt idx="2">
                  <c:v>51.6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32374848"/>
        <c:axId val="232375408"/>
      </c:barChart>
      <c:catAx>
        <c:axId val="232374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How important was admission through early action/decision in your decision to come here?</a:t>
                </a:r>
              </a:p>
            </c:rich>
          </c:tx>
          <c:layout>
            <c:manualLayout>
              <c:xMode val="edge"/>
              <c:yMode val="edge"/>
              <c:x val="0.18651647710702826"/>
              <c:y val="0.876215277777777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2375408"/>
        <c:crosses val="autoZero"/>
        <c:auto val="1"/>
        <c:lblAlgn val="ctr"/>
        <c:lblOffset val="100"/>
        <c:noMultiLvlLbl val="0"/>
      </c:catAx>
      <c:valAx>
        <c:axId val="23237540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237484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90847671818801"/>
          <c:y val="3.4913331146106737E-2"/>
          <c:w val="0.8106223874793429"/>
          <c:h val="0.591567421259842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3"/>
              <c:layout>
                <c:manualLayout>
                  <c:x val="0"/>
                  <c:y val="0.1491096165062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College Residence Hall
(n=745)</c:v>
                </c:pt>
                <c:pt idx="1">
                  <c:v>Other Campus Housing
(n=15)</c:v>
                </c:pt>
                <c:pt idx="2">
                  <c:v>Family/ relatives
(n=206)</c:v>
                </c:pt>
                <c:pt idx="3">
                  <c:v>Private Home/Apt.
(n=19)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50.9</c:v>
                </c:pt>
                <c:pt idx="1">
                  <c:v>46.7</c:v>
                </c:pt>
                <c:pt idx="2">
                  <c:v>41.3</c:v>
                </c:pt>
                <c:pt idx="3">
                  <c:v>26.3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6062704"/>
        <c:axId val="296063264"/>
      </c:barChart>
      <c:catAx>
        <c:axId val="2960627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Where do you plan to live during the fall term?</a:t>
                </a:r>
              </a:p>
            </c:rich>
          </c:tx>
          <c:layout>
            <c:manualLayout>
              <c:xMode val="edge"/>
              <c:yMode val="edge"/>
              <c:x val="0.27129702537182854"/>
              <c:y val="0.883130468066491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6063264"/>
        <c:crosses val="autoZero"/>
        <c:auto val="1"/>
        <c:lblAlgn val="ctr"/>
        <c:lblOffset val="100"/>
        <c:noMultiLvlLbl val="0"/>
      </c:catAx>
      <c:valAx>
        <c:axId val="2960632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1.5194663167104112E-2"/>
              <c:y val="8.3333333333333332E-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60627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36526684164479"/>
          <c:y val="7.3107775590551191E-2"/>
          <c:w val="0.81679522698551565"/>
          <c:h val="0.589773895450568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Not important
(n=270)</c:v>
                </c:pt>
                <c:pt idx="1">
                  <c:v>Somewhat important
(n=491)</c:v>
                </c:pt>
                <c:pt idx="2">
                  <c:v>Very important
(n=182)</c:v>
                </c:pt>
                <c:pt idx="3">
                  <c:v>Essential
(n=40)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41.1</c:v>
                </c:pt>
                <c:pt idx="1">
                  <c:v>47.9</c:v>
                </c:pt>
                <c:pt idx="2">
                  <c:v>57.1</c:v>
                </c:pt>
                <c:pt idx="3">
                  <c:v>57.5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6065504"/>
        <c:axId val="296066064"/>
      </c:barChart>
      <c:catAx>
        <c:axId val="2960655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Indicate the importance to you personally in participating in a community action program</a:t>
                </a:r>
              </a:p>
            </c:rich>
          </c:tx>
          <c:layout>
            <c:manualLayout>
              <c:xMode val="edge"/>
              <c:yMode val="edge"/>
              <c:x val="0.20648221055701374"/>
              <c:y val="0.858854166666666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6066064"/>
        <c:crosses val="autoZero"/>
        <c:auto val="1"/>
        <c:lblAlgn val="ctr"/>
        <c:lblOffset val="100"/>
        <c:noMultiLvlLbl val="0"/>
      </c:catAx>
      <c:valAx>
        <c:axId val="2960660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02673276955E-2"/>
              <c:y val="0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60655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73563721201517"/>
          <c:y val="5.2274442257217849E-2"/>
          <c:w val="0.85228905414600953"/>
          <c:h val="0.59067065835520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No chance
(n=49)</c:v>
                </c:pt>
                <c:pt idx="1">
                  <c:v>Very little chance
(n=225)</c:v>
                </c:pt>
                <c:pt idx="2">
                  <c:v>Some chance
(n=444)</c:v>
                </c:pt>
                <c:pt idx="3">
                  <c:v>Very good chance
(n=266)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42.9</c:v>
                </c:pt>
                <c:pt idx="1">
                  <c:v>37.799999999999997</c:v>
                </c:pt>
                <c:pt idx="2">
                  <c:v>48.9</c:v>
                </c:pt>
                <c:pt idx="3">
                  <c:v>57.9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6068304"/>
        <c:axId val="296068864"/>
      </c:barChart>
      <c:catAx>
        <c:axId val="2960683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Best guess as to chances you will participate in volunteer work or community service?</a:t>
                </a:r>
              </a:p>
            </c:rich>
          </c:tx>
          <c:layout>
            <c:manualLayout>
              <c:xMode val="edge"/>
              <c:yMode val="edge"/>
              <c:x val="0.20648221055701374"/>
              <c:y val="0.858854166666666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6068864"/>
        <c:crosses val="autoZero"/>
        <c:auto val="1"/>
        <c:lblAlgn val="ctr"/>
        <c:lblOffset val="100"/>
        <c:noMultiLvlLbl val="0"/>
      </c:catAx>
      <c:valAx>
        <c:axId val="2960688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60683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1.0033902012247832E-3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No chance
(n=13)</c:v>
                </c:pt>
                <c:pt idx="1">
                  <c:v>Very little chance
(n=113)</c:v>
                </c:pt>
                <c:pt idx="2">
                  <c:v>Some chance
(n=413)</c:v>
                </c:pt>
                <c:pt idx="3">
                  <c:v>Very good chance
(n=448)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7.7</c:v>
                </c:pt>
                <c:pt idx="1">
                  <c:v>39.799999999999997</c:v>
                </c:pt>
                <c:pt idx="2">
                  <c:v>46.2</c:v>
                </c:pt>
                <c:pt idx="3">
                  <c:v>53.3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6071104"/>
        <c:axId val="296071664"/>
      </c:barChart>
      <c:catAx>
        <c:axId val="2960711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Best guess as to chances you will participate in student clubs/groups?</a:t>
                </a:r>
              </a:p>
            </c:rich>
          </c:tx>
          <c:layout>
            <c:manualLayout>
              <c:xMode val="edge"/>
              <c:yMode val="edge"/>
              <c:x val="0.20648221055701374"/>
              <c:y val="0.858854166666666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6071664"/>
        <c:crosses val="autoZero"/>
        <c:auto val="1"/>
        <c:lblAlgn val="ctr"/>
        <c:lblOffset val="100"/>
        <c:noMultiLvlLbl val="0"/>
      </c:catAx>
      <c:valAx>
        <c:axId val="2960716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02673276955E-2"/>
              <c:y val="0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60711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10600758238555"/>
          <c:y val="7.3107775590551177E-2"/>
          <c:w val="0.85691868377563918"/>
          <c:h val="0.589773895450568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Disagree strongly
(n=248)</c:v>
                </c:pt>
                <c:pt idx="1">
                  <c:v>Disagree somewhat
(n=399)</c:v>
                </c:pt>
                <c:pt idx="2">
                  <c:v>Agree somewhat
(n=281)</c:v>
                </c:pt>
                <c:pt idx="3">
                  <c:v>Agree strongly
(n=53)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40.299999999999997</c:v>
                </c:pt>
                <c:pt idx="1">
                  <c:v>49.9</c:v>
                </c:pt>
                <c:pt idx="2">
                  <c:v>51.6</c:v>
                </c:pt>
                <c:pt idx="3">
                  <c:v>54.7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6073904"/>
        <c:axId val="296074464"/>
      </c:barChart>
      <c:catAx>
        <c:axId val="2960739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View that colleges have the right to ban extreme speakers from campus</a:t>
                </a:r>
              </a:p>
            </c:rich>
          </c:tx>
          <c:layout>
            <c:manualLayout>
              <c:xMode val="edge"/>
              <c:yMode val="edge"/>
              <c:x val="0.20648221055701374"/>
              <c:y val="0.858854166666666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6074464"/>
        <c:crosses val="autoZero"/>
        <c:auto val="1"/>
        <c:lblAlgn val="ctr"/>
        <c:lblOffset val="100"/>
        <c:noMultiLvlLbl val="0"/>
      </c:catAx>
      <c:valAx>
        <c:axId val="2960744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60739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10600758238555"/>
          <c:y val="7.3107775590551177E-2"/>
          <c:w val="0.85691868377563918"/>
          <c:h val="0.589773895450568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Not important
(n=82)</c:v>
                </c:pt>
                <c:pt idx="1">
                  <c:v>Somewhat important
(n=368)</c:v>
                </c:pt>
                <c:pt idx="2">
                  <c:v>Very somewhat
(n=375)</c:v>
                </c:pt>
                <c:pt idx="3">
                  <c:v>Essential
(n=160)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34.1</c:v>
                </c:pt>
                <c:pt idx="1">
                  <c:v>49.7</c:v>
                </c:pt>
                <c:pt idx="2">
                  <c:v>46.9</c:v>
                </c:pt>
                <c:pt idx="3">
                  <c:v>53.8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6077824"/>
        <c:axId val="236400416"/>
      </c:barChart>
      <c:catAx>
        <c:axId val="2960778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View that colleges have the right to ban extreme speakers from campus</a:t>
                </a:r>
              </a:p>
            </c:rich>
          </c:tx>
          <c:layout>
            <c:manualLayout>
              <c:xMode val="edge"/>
              <c:yMode val="edge"/>
              <c:x val="0.20648221055701374"/>
              <c:y val="0.858854166666666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6400416"/>
        <c:crosses val="autoZero"/>
        <c:auto val="1"/>
        <c:lblAlgn val="ctr"/>
        <c:lblOffset val="100"/>
        <c:noMultiLvlLbl val="0"/>
      </c:catAx>
      <c:valAx>
        <c:axId val="23640041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607782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7193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Frequently
(n=19)</c:v>
                </c:pt>
                <c:pt idx="1">
                  <c:v>Occasionally
(n=245)</c:v>
                </c:pt>
                <c:pt idx="2">
                  <c:v>Not at all
(n=712)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36.799999999999997</c:v>
                </c:pt>
                <c:pt idx="1">
                  <c:v>38.799999999999997</c:v>
                </c:pt>
                <c:pt idx="2">
                  <c:v>51.5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1661920"/>
        <c:axId val="231662480"/>
      </c:barChart>
      <c:catAx>
        <c:axId val="231661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How often did you skip class/school in the past year?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1662480"/>
        <c:crosses val="autoZero"/>
        <c:auto val="1"/>
        <c:lblAlgn val="ctr"/>
        <c:lblOffset val="100"/>
        <c:noMultiLvlLbl val="0"/>
      </c:catAx>
      <c:valAx>
        <c:axId val="23166248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166192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7193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Frequently
(n=702)</c:v>
                </c:pt>
                <c:pt idx="1">
                  <c:v>Occasionally
(n=245)</c:v>
                </c:pt>
                <c:pt idx="2">
                  <c:v>Not at all
(n=38)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52.4</c:v>
                </c:pt>
                <c:pt idx="1">
                  <c:v>36.700000000000003</c:v>
                </c:pt>
                <c:pt idx="2">
                  <c:v>39.5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1070416"/>
        <c:axId val="231070976"/>
      </c:barChart>
      <c:catAx>
        <c:axId val="2310704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How often did you take notes in class in the past year?</a:t>
                </a:r>
              </a:p>
            </c:rich>
          </c:tx>
          <c:layout>
            <c:manualLayout>
              <c:xMode val="edge"/>
              <c:yMode val="edge"/>
              <c:x val="0.21574146981627296"/>
              <c:y val="0.864641203703703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1070976"/>
        <c:crosses val="autoZero"/>
        <c:auto val="1"/>
        <c:lblAlgn val="ctr"/>
        <c:lblOffset val="100"/>
        <c:noMultiLvlLbl val="0"/>
      </c:catAx>
      <c:valAx>
        <c:axId val="23107097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107041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7193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Frequently
(n=571)</c:v>
                </c:pt>
                <c:pt idx="1">
                  <c:v>Occasionally
(n=389)</c:v>
                </c:pt>
                <c:pt idx="2">
                  <c:v>Not at all
(n=28)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51.7</c:v>
                </c:pt>
                <c:pt idx="1">
                  <c:v>43.4</c:v>
                </c:pt>
                <c:pt idx="2">
                  <c:v>35.700000000000003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1073216"/>
        <c:axId val="231073776"/>
      </c:barChart>
      <c:catAx>
        <c:axId val="2310732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How often did work with other students on class assignments in the past year?</a:t>
                </a:r>
              </a:p>
            </c:rich>
          </c:tx>
          <c:layout>
            <c:manualLayout>
              <c:xMode val="edge"/>
              <c:yMode val="edge"/>
              <c:x val="0.22464129483814524"/>
              <c:y val="0.8530671296296294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1073776"/>
        <c:crosses val="autoZero"/>
        <c:auto val="1"/>
        <c:lblAlgn val="ctr"/>
        <c:lblOffset val="100"/>
        <c:noMultiLvlLbl val="0"/>
      </c:catAx>
      <c:valAx>
        <c:axId val="23107377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107321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7193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Frequently
(n=141)</c:v>
                </c:pt>
                <c:pt idx="1">
                  <c:v>Occasionally
(n=438)</c:v>
                </c:pt>
                <c:pt idx="2">
                  <c:v>Not at all
(n=395)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53.2</c:v>
                </c:pt>
                <c:pt idx="1">
                  <c:v>52.7</c:v>
                </c:pt>
                <c:pt idx="2">
                  <c:v>41.5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1076016"/>
        <c:axId val="231076576"/>
      </c:barChart>
      <c:catAx>
        <c:axId val="2310760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How often did you perform community service as part of a class in the past year?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1076576"/>
        <c:crosses val="autoZero"/>
        <c:auto val="1"/>
        <c:lblAlgn val="ctr"/>
        <c:lblOffset val="100"/>
        <c:noMultiLvlLbl val="0"/>
      </c:catAx>
      <c:valAx>
        <c:axId val="23107657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107601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14887722368037"/>
          <c:y val="6.7651280816813875E-2"/>
          <c:w val="0.85215976475162825"/>
          <c:h val="0.593622251143615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7193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Average and Below
(n=250)</c:v>
                </c:pt>
                <c:pt idx="1">
                  <c:v>Above Average
(n=425)</c:v>
                </c:pt>
                <c:pt idx="2">
                  <c:v>Highest 10%
(n=317)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</c:v>
                </c:pt>
                <c:pt idx="1">
                  <c:v>46.6</c:v>
                </c:pt>
                <c:pt idx="2">
                  <c:v>54.9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29360144"/>
        <c:axId val="229360704"/>
      </c:barChart>
      <c:catAx>
        <c:axId val="229360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Rate yourself on your drive to achive compared to the average person your age</a:t>
                </a:r>
              </a:p>
            </c:rich>
          </c:tx>
          <c:layout>
            <c:manualLayout>
              <c:xMode val="edge"/>
              <c:yMode val="edge"/>
              <c:x val="0.20966462525517643"/>
              <c:y val="0.876215277777777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9360704"/>
        <c:crosses val="autoZero"/>
        <c:auto val="1"/>
        <c:lblAlgn val="ctr"/>
        <c:lblOffset val="100"/>
        <c:noMultiLvlLbl val="0"/>
      </c:catAx>
      <c:valAx>
        <c:axId val="22936070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1.9824292796733742E-2"/>
              <c:y val="3.767667539618502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936014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86492660639643"/>
          <c:y val="6.3657407407407413E-2"/>
          <c:w val="0.83209803635656654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7193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Average and Below
(n=358)</c:v>
                </c:pt>
                <c:pt idx="1">
                  <c:v>Above Average
(n=437)</c:v>
                </c:pt>
                <c:pt idx="2">
                  <c:v>Highest 10%
(n=194)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41.1</c:v>
                </c:pt>
                <c:pt idx="1">
                  <c:v>51.5</c:v>
                </c:pt>
                <c:pt idx="2">
                  <c:v>52.6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29362944"/>
        <c:axId val="229363504"/>
      </c:barChart>
      <c:catAx>
        <c:axId val="2293629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Rate yourself on intellectual self-confidence compared to the average person your age</a:t>
                </a:r>
              </a:p>
            </c:rich>
          </c:tx>
          <c:layout>
            <c:manualLayout>
              <c:xMode val="edge"/>
              <c:yMode val="edge"/>
              <c:x val="0.20966462525517643"/>
              <c:y val="0.876215277777777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9363504"/>
        <c:crosses val="autoZero"/>
        <c:auto val="1"/>
        <c:lblAlgn val="ctr"/>
        <c:lblOffset val="100"/>
        <c:noMultiLvlLbl val="0"/>
      </c:catAx>
      <c:valAx>
        <c:axId val="22936350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936294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21060561874208"/>
          <c:y val="6.3657407407407413E-2"/>
          <c:w val="0.80586346845533197"/>
          <c:h val="0.5946659011373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 at all
(n=886)</c:v>
                </c:pt>
                <c:pt idx="1">
                  <c:v>Occasionally
(n=67)</c:v>
                </c:pt>
                <c:pt idx="2">
                  <c:v>Frequently
(n=30)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50.1</c:v>
                </c:pt>
                <c:pt idx="1">
                  <c:v>29.9</c:v>
                </c:pt>
                <c:pt idx="2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229365744"/>
        <c:axId val="229366304"/>
      </c:barChart>
      <c:catAx>
        <c:axId val="2293657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Indicate if you smoked cigarettes in the past year</a:t>
                </a:r>
              </a:p>
            </c:rich>
          </c:tx>
          <c:layout>
            <c:manualLayout>
              <c:xMode val="edge"/>
              <c:yMode val="edge"/>
              <c:x val="0.20966462525517643"/>
              <c:y val="0.882002405949256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9366304"/>
        <c:crosses val="autoZero"/>
        <c:auto val="1"/>
        <c:lblAlgn val="ctr"/>
        <c:lblOffset val="100"/>
        <c:noMultiLvlLbl val="0"/>
      </c:catAx>
      <c:valAx>
        <c:axId val="22936630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Pct </a:t>
                </a:r>
                <a:r>
                  <a:rPr lang="en-US" dirty="0"/>
                  <a:t>Graduated in 4 Years</a:t>
                </a:r>
              </a:p>
            </c:rich>
          </c:tx>
          <c:layout>
            <c:manualLayout>
              <c:xMode val="edge"/>
              <c:yMode val="edge"/>
              <c:x val="2.1367521367521368E-2"/>
              <c:y val="2.22222222222222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936574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E377CAF-2816-7F40-B848-406DD27D5DEB}" type="datetime1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35E4603-4871-0F40-9F04-AA53B8A0D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10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A8101-327C-4B7B-9F91-CA18ACB5FC3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AE02C-9641-4404-8E72-F934BB55A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03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U stack_2clr_cmyk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2543175"/>
            <a:ext cx="5253038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587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0" y="1091259"/>
            <a:ext cx="9144000" cy="52056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88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0"/>
            <a:ext cx="8229600" cy="5211917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5178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1"/>
            <a:ext cx="8229600" cy="5207000"/>
          </a:xfr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80472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2163536"/>
            <a:ext cx="8229600" cy="4008664"/>
          </a:xfrm>
        </p:spPr>
        <p:txBody>
          <a:bodyPr tIns="0" rIns="0" bIns="0"/>
          <a:lstStyle>
            <a:lvl1pPr>
              <a:buFontTx/>
              <a:buNone/>
              <a:defRPr sz="2800">
                <a:solidFill>
                  <a:schemeClr val="tx1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57200" y="1175248"/>
            <a:ext cx="8229600" cy="797788"/>
          </a:xfrm>
          <a:prstGeom prst="rect">
            <a:avLst/>
          </a:prstGeom>
        </p:spPr>
        <p:txBody>
          <a:bodyPr rIns="0">
            <a:noAutofit/>
          </a:bodyPr>
          <a:lstStyle>
            <a:lvl1pPr algn="l">
              <a:buFontTx/>
              <a:buNone/>
              <a:defRPr sz="3200" cap="all">
                <a:solidFill>
                  <a:srgbClr val="B60225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6140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2"/>
          </p:nvPr>
        </p:nvSpPr>
        <p:spPr>
          <a:xfrm>
            <a:off x="457199" y="1384047"/>
            <a:ext cx="5275716" cy="4788153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6087218" y="1094980"/>
            <a:ext cx="3056782" cy="166139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6087218" y="4619039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6087218" y="2850446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53320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36146" y="1094981"/>
            <a:ext cx="4107853" cy="51730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457199" y="1392239"/>
            <a:ext cx="4229101" cy="4805361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91142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0" y="1091259"/>
            <a:ext cx="9144000" cy="52056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65739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79500"/>
            <a:ext cx="8229600" cy="5199217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3394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92200"/>
            <a:ext cx="8229600" cy="5186519"/>
          </a:xfr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815530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75851"/>
            <a:ext cx="8229600" cy="4796349"/>
          </a:xfr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562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M stack_2clr_pms1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450" y="2552700"/>
            <a:ext cx="52451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8731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2"/>
          </p:nvPr>
        </p:nvSpPr>
        <p:spPr>
          <a:xfrm>
            <a:off x="457199" y="1392239"/>
            <a:ext cx="5275716" cy="4741861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6087218" y="1094980"/>
            <a:ext cx="3056782" cy="166139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6087218" y="4619039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6087218" y="2850446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718025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36146" y="1094981"/>
            <a:ext cx="4107853" cy="51730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457199" y="1379891"/>
            <a:ext cx="4051301" cy="4792309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166568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C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4743966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80975" y="195263"/>
            <a:ext cx="8767762" cy="53327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73949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4731266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65100"/>
            <a:ext cx="8229600" cy="5372099"/>
          </a:xfrm>
          <a:prstGeom prst="rect">
            <a:avLst/>
          </a:prstGeo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944657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C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4769366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9699"/>
            <a:ext cx="8229600" cy="5435601"/>
          </a:xfrm>
          <a:prstGeom prst="rect">
            <a:avLst/>
          </a:prstGeo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569632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C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4743966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45651"/>
            <a:ext cx="8229600" cy="4516949"/>
          </a:xfrm>
          <a:prstGeom prst="rect">
            <a:avLst/>
          </a:prstGeom>
        </p:spPr>
        <p:txBody>
          <a:bodyPr lIns="0"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268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C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0"/>
          </p:nvPr>
        </p:nvSpPr>
        <p:spPr>
          <a:xfrm>
            <a:off x="348734" y="5949682"/>
            <a:ext cx="4743966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458788" y="642939"/>
            <a:ext cx="4456112" cy="4881561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21"/>
          </p:nvPr>
        </p:nvSpPr>
        <p:spPr>
          <a:xfrm>
            <a:off x="5245193" y="38227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5245193" y="20193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23"/>
          </p:nvPr>
        </p:nvSpPr>
        <p:spPr>
          <a:xfrm>
            <a:off x="5245193" y="2159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413179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BC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0"/>
          </p:nvPr>
        </p:nvSpPr>
        <p:spPr>
          <a:xfrm>
            <a:off x="348734" y="5949682"/>
            <a:ext cx="4743966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458788" y="642939"/>
            <a:ext cx="4456112" cy="4841719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Picture Placeholder 1"/>
          <p:cNvSpPr>
            <a:spLocks noGrp="1"/>
          </p:cNvSpPr>
          <p:nvPr>
            <p:ph type="pic" idx="23"/>
          </p:nvPr>
        </p:nvSpPr>
        <p:spPr>
          <a:xfrm>
            <a:off x="5245100" y="215900"/>
            <a:ext cx="3683000" cy="5257800"/>
          </a:xfrm>
          <a:prstGeom prst="rect">
            <a:avLst/>
          </a:prstGeom>
          <a:solidFill>
            <a:srgbClr val="D9D9D9"/>
          </a:solidFill>
        </p:spPr>
      </p:sp>
    </p:spTree>
    <p:extLst>
      <p:ext uri="{BB962C8B-B14F-4D97-AF65-F5344CB8AC3E}">
        <p14:creationId xmlns:p14="http://schemas.microsoft.com/office/powerpoint/2010/main" val="294120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 Children'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b_childrens_horizstack_3c_CMYK_2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98" y="2235200"/>
            <a:ext cx="6076002" cy="2382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0" y="1091259"/>
            <a:ext cx="9144000" cy="52056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20166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0"/>
            <a:ext cx="8229600" cy="5211917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6918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1"/>
            <a:ext cx="8229600" cy="5207000"/>
          </a:xfr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73020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2163536"/>
            <a:ext cx="8229600" cy="4008664"/>
          </a:xfrm>
        </p:spPr>
        <p:txBody>
          <a:bodyPr tIns="0" rIns="0" bIns="0"/>
          <a:lstStyle>
            <a:lvl1pPr>
              <a:buFontTx/>
              <a:buNone/>
              <a:defRPr sz="2800">
                <a:solidFill>
                  <a:schemeClr val="tx1"/>
                </a:solidFill>
              </a:defRPr>
            </a:lvl1pPr>
            <a:lvl2pPr marL="4572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914400" indent="-230188">
              <a:defRPr/>
            </a:lvl3pPr>
            <a:lvl4pPr marL="1371600" indent="-230188">
              <a:defRPr/>
            </a:lvl4pPr>
            <a:lvl5pPr marL="1828800" indent="-230188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57200" y="1175248"/>
            <a:ext cx="8229600" cy="797788"/>
          </a:xfrm>
          <a:prstGeom prst="rect">
            <a:avLst/>
          </a:prstGeom>
        </p:spPr>
        <p:txBody>
          <a:bodyPr rIns="0">
            <a:noAutofit/>
          </a:bodyPr>
          <a:lstStyle>
            <a:lvl1pPr algn="l">
              <a:buFontTx/>
              <a:buNone/>
              <a:defRPr sz="3200" cap="all">
                <a:solidFill>
                  <a:srgbClr val="B60225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6784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2"/>
          </p:nvPr>
        </p:nvSpPr>
        <p:spPr>
          <a:xfrm>
            <a:off x="457199" y="1384047"/>
            <a:ext cx="5275716" cy="4788153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6087218" y="1094980"/>
            <a:ext cx="3056782" cy="166139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6087218" y="4619039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6087218" y="2850446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7434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36146" y="1094981"/>
            <a:ext cx="4107853" cy="51730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457199" y="1392239"/>
            <a:ext cx="4229101" cy="4805361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28916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5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18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6.e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slideLayout" Target="../slideLayouts/slideLayout24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8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572" r:id="rId1"/>
    <p:sldLayoutId id="2147484573" r:id="rId2"/>
    <p:sldLayoutId id="2147484574" r:id="rId3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background_Red.jpg"/>
          <p:cNvPicPr>
            <a:picLocks noChangeAspect="1"/>
          </p:cNvPicPr>
          <p:nvPr/>
        </p:nvPicPr>
        <p:blipFill>
          <a:blip r:embed="rId8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8788" y="133032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124" name="Picture 4" descr="SBU horz_2clr_cmyk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95275"/>
            <a:ext cx="3619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B602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12"/>
          <p:cNvSpPr txBox="1">
            <a:spLocks/>
          </p:cNvSpPr>
          <p:nvPr userDrawn="1"/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marL="342900" indent="-34290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000" kern="1200" baseline="0">
                <a:solidFill>
                  <a:srgbClr val="FFFFFF"/>
                </a:solidFill>
                <a:latin typeface="Helvetica"/>
                <a:ea typeface="ＭＳ Ｐゴシック" pitchFamily="-112" charset="-128"/>
                <a:cs typeface="Helvetica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–"/>
              <a:defRPr sz="28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 smtClean="0"/>
              <a:t>Office of Institutional Research, Planning &amp; Effectiveness                                     Source: CIRP Freshman Survey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56" r:id="rId2"/>
    <p:sldLayoutId id="2147484557" r:id="rId3"/>
    <p:sldLayoutId id="2147484558" r:id="rId4"/>
    <p:sldLayoutId id="2147484559" r:id="rId5"/>
    <p:sldLayoutId id="2147484560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–"/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background_Red.jpg"/>
          <p:cNvPicPr>
            <a:picLocks noChangeAspect="1"/>
          </p:cNvPicPr>
          <p:nvPr/>
        </p:nvPicPr>
        <p:blipFill>
          <a:blip r:embed="rId8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8788" y="133032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124" name="Picture 4" descr="SBU horz_2clr_cmyk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95275"/>
            <a:ext cx="3619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95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9" r:id="rId1"/>
    <p:sldLayoutId id="2147484580" r:id="rId2"/>
    <p:sldLayoutId id="2147484581" r:id="rId3"/>
    <p:sldLayoutId id="2147484582" r:id="rId4"/>
    <p:sldLayoutId id="2147484583" r:id="rId5"/>
    <p:sldLayoutId id="2147484584" r:id="rId6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–"/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background_Red.jpg"/>
          <p:cNvPicPr>
            <a:picLocks noChangeAspect="1"/>
          </p:cNvPicPr>
          <p:nvPr/>
        </p:nvPicPr>
        <p:blipFill>
          <a:blip r:embed="rId8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8788" y="1330325"/>
            <a:ext cx="8229600" cy="484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B602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174" name="Picture 7" descr="SBM horz_2clr_pms1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298450"/>
            <a:ext cx="34544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2"/>
          <p:cNvSpPr txBox="1">
            <a:spLocks/>
          </p:cNvSpPr>
          <p:nvPr userDrawn="1"/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marL="342900" indent="-34290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000" kern="1200" baseline="0">
                <a:solidFill>
                  <a:srgbClr val="FFFFFF"/>
                </a:solidFill>
                <a:latin typeface="Helvetica"/>
                <a:ea typeface="ＭＳ Ｐゴシック" pitchFamily="-112" charset="-128"/>
                <a:cs typeface="Helvetica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–"/>
              <a:defRPr sz="28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Click to edit Master text styles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6" r:id="rId1"/>
    <p:sldLayoutId id="2147484561" r:id="rId2"/>
    <p:sldLayoutId id="2147484562" r:id="rId3"/>
    <p:sldLayoutId id="2147484563" r:id="rId4"/>
    <p:sldLayoutId id="2147484564" r:id="rId5"/>
    <p:sldLayoutId id="2147484565" r:id="rId6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–"/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SolidFooterArt_CH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92775"/>
            <a:ext cx="8799513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 descr="sb_childrens_horiz_3c_Cnotag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100" y="5876925"/>
            <a:ext cx="32226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66" r:id="rId1"/>
    <p:sldLayoutId id="2147484567" r:id="rId2"/>
    <p:sldLayoutId id="2147484568" r:id="rId3"/>
    <p:sldLayoutId id="2147484569" r:id="rId4"/>
    <p:sldLayoutId id="2147484570" r:id="rId5"/>
    <p:sldLayoutId id="2147484577" r:id="rId6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defRPr sz="3200" kern="1200">
          <a:solidFill>
            <a:srgbClr val="C03137"/>
          </a:solidFill>
          <a:latin typeface="Helvetica"/>
          <a:ea typeface="ＭＳ Ｐゴシック" pitchFamily="-112" charset="-128"/>
          <a:cs typeface="Helvetica"/>
        </a:defRPr>
      </a:lvl1pPr>
      <a:lvl2pPr marL="107950" indent="-107950" algn="l" defTabSz="576263" rtl="0" eaLnBrk="0" fontAlgn="base" hangingPunct="0">
        <a:spcBef>
          <a:spcPct val="20000"/>
        </a:spcBef>
        <a:spcAft>
          <a:spcPct val="0"/>
        </a:spcAft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515938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C03137"/>
        </a:buClr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373188" indent="-231775" algn="l" defTabSz="457200" rtl="0" eaLnBrk="0" fontAlgn="base" hangingPunct="0"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747713" indent="-231775" algn="l" defTabSz="457200" rtl="0" eaLnBrk="0" fontAlgn="base" hangingPunct="0">
        <a:spcBef>
          <a:spcPct val="20000"/>
        </a:spcBef>
        <a:spcAft>
          <a:spcPct val="0"/>
        </a:spcAft>
        <a:buClr>
          <a:srgbClr val="C03137"/>
        </a:buClr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480457"/>
            <a:ext cx="8229600" cy="4798260"/>
          </a:xfrm>
        </p:spPr>
        <p:txBody>
          <a:bodyPr/>
          <a:lstStyle/>
          <a:p>
            <a:r>
              <a:rPr lang="en-US" dirty="0" smtClean="0"/>
              <a:t>Four-Year Graduation Rates of Full-Time Freshmen by Responses to the CIRP Freshman Survey (2009)</a:t>
            </a:r>
            <a:endParaRPr lang="en-US" dirty="0"/>
          </a:p>
          <a:p>
            <a:pPr algn="l"/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Dr</a:t>
            </a:r>
            <a:r>
              <a:rPr lang="en-US" sz="1600" dirty="0"/>
              <a:t>. Braden J. Hosch</a:t>
            </a:r>
            <a:br>
              <a:rPr lang="en-US" sz="1600" dirty="0"/>
            </a:br>
            <a:r>
              <a:rPr lang="en-US" sz="1600" dirty="0"/>
              <a:t>Asst. Vice President for Institutional Research, Planning &amp; </a:t>
            </a:r>
            <a:r>
              <a:rPr lang="en-US" sz="1600" dirty="0" smtClean="0"/>
              <a:t>Effectiveness</a:t>
            </a:r>
          </a:p>
          <a:p>
            <a:pPr algn="l"/>
            <a:endParaRPr lang="en-US" sz="1600" dirty="0" smtClean="0"/>
          </a:p>
          <a:p>
            <a:pPr algn="l"/>
            <a:r>
              <a:rPr lang="en-US" sz="1600" dirty="0"/>
              <a:t>	</a:t>
            </a:r>
            <a:r>
              <a:rPr lang="en-US" sz="1600" dirty="0" smtClean="0"/>
              <a:t>March 13, </a:t>
            </a:r>
            <a:r>
              <a:rPr lang="en-US" sz="1600" dirty="0"/>
              <a:t>2014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3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Frequency of Working with Other Students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593275112"/>
              </p:ext>
            </p:extLst>
          </p:nvPr>
        </p:nvGraphicFramePr>
        <p:xfrm>
          <a:off x="441267" y="2247900"/>
          <a:ext cx="8229600" cy="392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16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Frequency of Community Service in Class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548346712"/>
              </p:ext>
            </p:extLst>
          </p:nvPr>
        </p:nvGraphicFramePr>
        <p:xfrm>
          <a:off x="446088" y="2247900"/>
          <a:ext cx="8229600" cy="392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809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Self-Rated Drive to Achieve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641217672"/>
              </p:ext>
            </p:extLst>
          </p:nvPr>
        </p:nvGraphicFramePr>
        <p:xfrm>
          <a:off x="457200" y="2171700"/>
          <a:ext cx="8229600" cy="3954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596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Self-Rated Self-Confidence (Intellectual)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035845227"/>
              </p:ext>
            </p:extLst>
          </p:nvPr>
        </p:nvGraphicFramePr>
        <p:xfrm>
          <a:off x="457200" y="2209800"/>
          <a:ext cx="8229600" cy="3922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915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2221725"/>
            <a:ext cx="8229600" cy="4008664"/>
          </a:xfrm>
        </p:spPr>
        <p:txBody>
          <a:bodyPr/>
          <a:lstStyle/>
          <a:p>
            <a:r>
              <a:rPr lang="en-US" dirty="0" smtClean="0"/>
              <a:t>Significant factors included: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Social Experience in High School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493021"/>
              </p:ext>
            </p:extLst>
          </p:nvPr>
        </p:nvGraphicFramePr>
        <p:xfrm>
          <a:off x="551409" y="2768599"/>
          <a:ext cx="7902634" cy="24578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51317"/>
                <a:gridCol w="3951317"/>
              </a:tblGrid>
              <a:tr h="81196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Smoking cigarettes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0" dirty="0" smtClean="0"/>
                        <a:t>Time spent playing video games</a:t>
                      </a:r>
                    </a:p>
                  </a:txBody>
                  <a:tcPr/>
                </a:tc>
              </a:tr>
              <a:tr h="81196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Drinking</a:t>
                      </a:r>
                      <a:r>
                        <a:rPr lang="en-US" sz="2400" b="0" baseline="0" dirty="0" smtClean="0"/>
                        <a:t> alcohol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Spirituality</a:t>
                      </a:r>
                      <a:endParaRPr lang="en-US" sz="2400" b="0" dirty="0"/>
                    </a:p>
                  </a:txBody>
                  <a:tcPr/>
                </a:tc>
              </a:tr>
              <a:tr h="67578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Views on marijuana legalization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Parents status</a:t>
                      </a:r>
                      <a:br>
                        <a:rPr lang="en-US" sz="2400" b="0" dirty="0" smtClean="0"/>
                      </a:br>
                      <a:r>
                        <a:rPr lang="en-US" sz="2400" b="0" dirty="0" smtClean="0"/>
                        <a:t>(alive, married)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24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Frequency of Smoking Cigarettes in Past Year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183105625"/>
              </p:ext>
            </p:extLst>
          </p:nvPr>
        </p:nvGraphicFramePr>
        <p:xfrm>
          <a:off x="444010" y="22860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35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Frequency of Drinking Alcohol in Past Year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748684005"/>
              </p:ext>
            </p:extLst>
          </p:nvPr>
        </p:nvGraphicFramePr>
        <p:xfrm>
          <a:off x="439161" y="22860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09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View on Marijuana Legalization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507713349"/>
              </p:ext>
            </p:extLst>
          </p:nvPr>
        </p:nvGraphicFramePr>
        <p:xfrm>
          <a:off x="462742" y="22860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773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Time Spent Playing Video Games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441876761"/>
              </p:ext>
            </p:extLst>
          </p:nvPr>
        </p:nvGraphicFramePr>
        <p:xfrm>
          <a:off x="457200" y="22860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9571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Self-Rated Spirituality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305513315"/>
              </p:ext>
            </p:extLst>
          </p:nvPr>
        </p:nvGraphicFramePr>
        <p:xfrm>
          <a:off x="445395" y="22860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506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973036"/>
            <a:ext cx="8229600" cy="4008664"/>
          </a:xfrm>
        </p:spPr>
        <p:txBody>
          <a:bodyPr/>
          <a:lstStyle/>
          <a:p>
            <a:r>
              <a:rPr lang="en-US" dirty="0" smtClean="0"/>
              <a:t>Inputs significantly influence graduation rates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Responses to 2009 CIRP Freshman Survey confirm this, with items falling into four broad areas:</a:t>
            </a:r>
            <a:br>
              <a:rPr lang="en-US" dirty="0" smtClean="0"/>
            </a:br>
            <a:endParaRPr lang="en-US" dirty="0" smtClean="0"/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High School Academics</a:t>
            </a:r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Social Experience in High School </a:t>
            </a:r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Admissions &amp; Financial Aid</a:t>
            </a:r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Plans for Campus Engagement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46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Parents’ Status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524031727"/>
              </p:ext>
            </p:extLst>
          </p:nvPr>
        </p:nvGraphicFramePr>
        <p:xfrm>
          <a:off x="462742" y="22860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303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2221725"/>
            <a:ext cx="8229600" cy="4008664"/>
          </a:xfrm>
        </p:spPr>
        <p:txBody>
          <a:bodyPr/>
          <a:lstStyle/>
          <a:p>
            <a:r>
              <a:rPr lang="en-US" dirty="0" smtClean="0"/>
              <a:t>Significant factors included: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Admissions and Financial Aid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753579"/>
              </p:ext>
            </p:extLst>
          </p:nvPr>
        </p:nvGraphicFramePr>
        <p:xfrm>
          <a:off x="551409" y="2768599"/>
          <a:ext cx="7902634" cy="2468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51317"/>
                <a:gridCol w="3951317"/>
              </a:tblGrid>
              <a:tr h="81196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Importance to parents of student attending SBU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0" dirty="0" smtClean="0"/>
                        <a:t>Could not afford first choice</a:t>
                      </a:r>
                    </a:p>
                  </a:txBody>
                  <a:tcPr/>
                </a:tc>
              </a:tr>
              <a:tr h="81196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Financial assistance</a:t>
                      </a:r>
                      <a:r>
                        <a:rPr lang="en-US" sz="2400" b="0" baseline="0" dirty="0" smtClean="0"/>
                        <a:t> from SBU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Admission through early decision</a:t>
                      </a:r>
                      <a:endParaRPr lang="en-US" sz="2400" b="0" dirty="0"/>
                    </a:p>
                  </a:txBody>
                  <a:tcPr/>
                </a:tc>
              </a:tr>
              <a:tr h="67578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Not offered financial aid by first choice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Rankings in national magazines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55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Importance to Parents of Student Attending SBU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912456392"/>
              </p:ext>
            </p:extLst>
          </p:nvPr>
        </p:nvGraphicFramePr>
        <p:xfrm>
          <a:off x="457200" y="22860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740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Importance of Offer of Financial Aid from SBU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074820991"/>
              </p:ext>
            </p:extLst>
          </p:nvPr>
        </p:nvGraphicFramePr>
        <p:xfrm>
          <a:off x="457200" y="22860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295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Importance of No Aid Offer from 1</a:t>
            </a:r>
            <a:r>
              <a:rPr lang="en-US" baseline="30000" dirty="0" smtClean="0"/>
              <a:t>st</a:t>
            </a:r>
            <a:r>
              <a:rPr lang="en-US" dirty="0" smtClean="0"/>
              <a:t> Choice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579907474"/>
              </p:ext>
            </p:extLst>
          </p:nvPr>
        </p:nvGraphicFramePr>
        <p:xfrm>
          <a:off x="427891" y="22860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183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Importance of Unaffordability of 1</a:t>
            </a:r>
            <a:r>
              <a:rPr lang="en-US" baseline="30000" dirty="0" smtClean="0"/>
              <a:t>st</a:t>
            </a:r>
            <a:r>
              <a:rPr lang="en-US" dirty="0" smtClean="0"/>
              <a:t> Choice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954146239"/>
              </p:ext>
            </p:extLst>
          </p:nvPr>
        </p:nvGraphicFramePr>
        <p:xfrm>
          <a:off x="445258" y="22860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346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Importance of Early Action/Decision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888434992"/>
              </p:ext>
            </p:extLst>
          </p:nvPr>
        </p:nvGraphicFramePr>
        <p:xfrm>
          <a:off x="457200" y="22860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570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Importance of Rankings in National Magazines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49819987"/>
              </p:ext>
            </p:extLst>
          </p:nvPr>
        </p:nvGraphicFramePr>
        <p:xfrm>
          <a:off x="443245" y="22860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182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2221725"/>
            <a:ext cx="8229600" cy="4008664"/>
          </a:xfrm>
        </p:spPr>
        <p:txBody>
          <a:bodyPr/>
          <a:lstStyle/>
          <a:p>
            <a:r>
              <a:rPr lang="en-US" dirty="0" smtClean="0"/>
              <a:t>Significant factors included: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Plans for Campus Engagement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20960"/>
              </p:ext>
            </p:extLst>
          </p:nvPr>
        </p:nvGraphicFramePr>
        <p:xfrm>
          <a:off x="551409" y="2768599"/>
          <a:ext cx="7902634" cy="2468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51317"/>
                <a:gridCol w="3951317"/>
              </a:tblGrid>
              <a:tr h="81196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Planned living arrangements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0" dirty="0" smtClean="0"/>
                        <a:t>Plans to participate in student</a:t>
                      </a:r>
                      <a:r>
                        <a:rPr lang="en-US" sz="2400" b="0" baseline="0" dirty="0" smtClean="0"/>
                        <a:t> groups</a:t>
                      </a:r>
                      <a:endParaRPr lang="en-US" sz="2400" b="0" dirty="0" smtClean="0"/>
                    </a:p>
                  </a:txBody>
                  <a:tcPr/>
                </a:tc>
              </a:tr>
              <a:tr h="81196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Goal to participate</a:t>
                      </a:r>
                      <a:r>
                        <a:rPr lang="en-US" sz="2400" b="0" baseline="0" dirty="0" smtClean="0"/>
                        <a:t> in community action program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View on college’s right to ban controversial</a:t>
                      </a:r>
                      <a:r>
                        <a:rPr lang="en-US" sz="2400" b="0" baseline="0" dirty="0" smtClean="0"/>
                        <a:t> speakers</a:t>
                      </a:r>
                      <a:endParaRPr lang="en-US" sz="2400" b="0" dirty="0"/>
                    </a:p>
                  </a:txBody>
                  <a:tcPr/>
                </a:tc>
              </a:tr>
              <a:tr h="67578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Plans</a:t>
                      </a:r>
                      <a:r>
                        <a:rPr lang="en-US" sz="2400" b="0" baseline="0" dirty="0" smtClean="0"/>
                        <a:t> to participate in volunteer/community svc.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/>
                        <a:t>Goal to become an authority in a field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61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Planned Living Arrangements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302854768"/>
              </p:ext>
            </p:extLst>
          </p:nvPr>
        </p:nvGraphicFramePr>
        <p:xfrm>
          <a:off x="470848" y="24003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734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973036"/>
            <a:ext cx="8229600" cy="4008664"/>
          </a:xfrm>
        </p:spPr>
        <p:txBody>
          <a:bodyPr/>
          <a:lstStyle/>
          <a:p>
            <a:r>
              <a:rPr lang="en-US" dirty="0" smtClean="0"/>
              <a:t>CIRP Freshman Survey</a:t>
            </a:r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Nationally benchmarked, in field since early 1970s</a:t>
            </a:r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Administered at SBU orientation</a:t>
            </a:r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88% response rate for freshmen entering in 2009</a:t>
            </a:r>
          </a:p>
          <a:p>
            <a:pPr marL="0" indent="0"/>
            <a:r>
              <a:rPr lang="en-US" dirty="0" smtClean="0"/>
              <a:t>Linked to graduation outcomes before 9/1/2013</a:t>
            </a:r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996 (36%) provided IDs</a:t>
            </a:r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48.0% grad rate of sample, compared to 46.2% overall</a:t>
            </a:r>
          </a:p>
          <a:p>
            <a:pPr marL="114300" lvl="1" indent="0">
              <a:buNone/>
            </a:pPr>
            <a:r>
              <a:rPr lang="en-US" dirty="0" smtClean="0"/>
              <a:t>2-tailed chi square test for item significance</a:t>
            </a:r>
          </a:p>
          <a:p>
            <a:pPr marL="0" indent="0"/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20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Goal to Participate in a Community Action Program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912686494"/>
              </p:ext>
            </p:extLst>
          </p:nvPr>
        </p:nvGraphicFramePr>
        <p:xfrm>
          <a:off x="435852" y="22479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708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Anticipated Participation in Volunteer Work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206079047"/>
              </p:ext>
            </p:extLst>
          </p:nvPr>
        </p:nvGraphicFramePr>
        <p:xfrm>
          <a:off x="446088" y="23241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351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Anticipated Participation in Student Clubs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746137895"/>
              </p:ext>
            </p:extLst>
          </p:nvPr>
        </p:nvGraphicFramePr>
        <p:xfrm>
          <a:off x="446088" y="23241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371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496300" cy="413409"/>
          </a:xfrm>
        </p:spPr>
        <p:txBody>
          <a:bodyPr/>
          <a:lstStyle/>
          <a:p>
            <a:r>
              <a:rPr lang="en-US" dirty="0" smtClean="0"/>
              <a:t>View on College Right to Ban Controversial Speakers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809518522"/>
              </p:ext>
            </p:extLst>
          </p:nvPr>
        </p:nvGraphicFramePr>
        <p:xfrm>
          <a:off x="457200" y="22479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127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496300" cy="413409"/>
          </a:xfrm>
        </p:spPr>
        <p:txBody>
          <a:bodyPr/>
          <a:lstStyle/>
          <a:p>
            <a:r>
              <a:rPr lang="en-US" dirty="0" smtClean="0"/>
              <a:t>Importance of Becoming Authority in a Field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491267020"/>
              </p:ext>
            </p:extLst>
          </p:nvPr>
        </p:nvGraphicFramePr>
        <p:xfrm>
          <a:off x="446088" y="22479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402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Acknowledging caveats, results can be useful in planning</a:t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Sharing results with students / parents in programming venues may prompt discussion</a:t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Results may yield more value over time with consistent survey administration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7050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 descr="SBU stack_2clr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2543175"/>
            <a:ext cx="5253038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973036"/>
            <a:ext cx="8229600" cy="4008664"/>
          </a:xfrm>
        </p:spPr>
        <p:txBody>
          <a:bodyPr/>
          <a:lstStyle/>
          <a:p>
            <a:r>
              <a:rPr lang="en-US" dirty="0" smtClean="0"/>
              <a:t>Correlation, not causation</a:t>
            </a:r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Graduation rate outcomes are associated with, not caused by survey responses or program participation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Limitations of survey data – respondents may:</a:t>
            </a:r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Forget</a:t>
            </a:r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Exaggerate</a:t>
            </a:r>
          </a:p>
          <a:p>
            <a:pPr marL="1028700" lvl="2" indent="-457200">
              <a:buFont typeface="Arial" panose="020B0604020202020204" pitchFamily="34" charset="0"/>
              <a:buChar char="•"/>
            </a:pPr>
            <a:r>
              <a:rPr lang="en-US" dirty="0" smtClean="0"/>
              <a:t>Lie</a:t>
            </a:r>
            <a:endParaRPr lang="en-US" dirty="0"/>
          </a:p>
          <a:p>
            <a:pPr marL="1143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Caveats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75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2221725"/>
            <a:ext cx="8229600" cy="4008664"/>
          </a:xfrm>
        </p:spPr>
        <p:txBody>
          <a:bodyPr/>
          <a:lstStyle/>
          <a:p>
            <a:r>
              <a:rPr lang="en-US" dirty="0" smtClean="0"/>
              <a:t>Significant factors included: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High School Academics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339040"/>
              </p:ext>
            </p:extLst>
          </p:nvPr>
        </p:nvGraphicFramePr>
        <p:xfrm>
          <a:off x="551409" y="2768599"/>
          <a:ext cx="7902634" cy="33632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51317"/>
                <a:gridCol w="3951317"/>
              </a:tblGrid>
              <a:tr h="81196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3200" b="1" dirty="0" smtClean="0"/>
                        <a:t>High school</a:t>
                      </a:r>
                      <a:r>
                        <a:rPr lang="en-US" sz="3200" b="1" baseline="0" dirty="0" smtClean="0"/>
                        <a:t> grades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 smtClean="0"/>
                        <a:t>Working with other students on class assignments</a:t>
                      </a:r>
                    </a:p>
                  </a:txBody>
                  <a:tcPr/>
                </a:tc>
              </a:tr>
              <a:tr h="81196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AP Exams taken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Community service as part of class</a:t>
                      </a:r>
                      <a:endParaRPr lang="en-US" sz="2400" dirty="0"/>
                    </a:p>
                  </a:txBody>
                  <a:tcPr/>
                </a:tc>
              </a:tr>
              <a:tr h="67578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Skipping class/school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Drive to achieve</a:t>
                      </a:r>
                    </a:p>
                  </a:txBody>
                  <a:tcPr/>
                </a:tc>
              </a:tr>
              <a:tr h="67578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Taking notes during class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Self-confidence</a:t>
                      </a:r>
                      <a:r>
                        <a:rPr lang="en-US" sz="2400" baseline="0" dirty="0" smtClean="0"/>
                        <a:t> (intellectual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48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High School Grades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900087216"/>
              </p:ext>
            </p:extLst>
          </p:nvPr>
        </p:nvGraphicFramePr>
        <p:xfrm>
          <a:off x="457200" y="22479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229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Number of AP Exams Taken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75165003"/>
              </p:ext>
            </p:extLst>
          </p:nvPr>
        </p:nvGraphicFramePr>
        <p:xfrm>
          <a:off x="457200" y="22479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Frequency of Skipping School/Class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763519908"/>
              </p:ext>
            </p:extLst>
          </p:nvPr>
        </p:nvGraphicFramePr>
        <p:xfrm>
          <a:off x="457200" y="22479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368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689710"/>
            <a:ext cx="8229600" cy="413409"/>
          </a:xfrm>
        </p:spPr>
        <p:txBody>
          <a:bodyPr/>
          <a:lstStyle/>
          <a:p>
            <a:r>
              <a:rPr lang="en-US" dirty="0" smtClean="0"/>
              <a:t>Frequency of Taking Notes in Class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Four-Year Graduation Rates By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551158465"/>
              </p:ext>
            </p:extLst>
          </p:nvPr>
        </p:nvGraphicFramePr>
        <p:xfrm>
          <a:off x="446088" y="2247900"/>
          <a:ext cx="8229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94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3061449H-SBU_SBM_CH_PPTtemplate_REV_0705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tony Brook Univers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Stony Brook Univers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Stony Brook Medic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Stony Brook Children'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614</TotalTime>
  <Words>971</Words>
  <Application>Microsoft Office PowerPoint</Application>
  <PresentationFormat>On-screen Show (4:3)</PresentationFormat>
  <Paragraphs>171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36</vt:i4>
      </vt:variant>
    </vt:vector>
  </HeadingPairs>
  <TitlesOfParts>
    <vt:vector size="47" baseType="lpstr">
      <vt:lpstr>ＭＳ Ｐゴシック</vt:lpstr>
      <vt:lpstr>Arial</vt:lpstr>
      <vt:lpstr>Calibri</vt:lpstr>
      <vt:lpstr>Helvetica</vt:lpstr>
      <vt:lpstr>Lucida Grande</vt:lpstr>
      <vt:lpstr>ヒラギノ角ゴ Pro W3</vt:lpstr>
      <vt:lpstr>13061449H-SBU_SBM_CH_PPTtemplate_REV_070513</vt:lpstr>
      <vt:lpstr>Stony Brook University</vt:lpstr>
      <vt:lpstr>1_Stony Brook University</vt:lpstr>
      <vt:lpstr>Stony Brook Medicine</vt:lpstr>
      <vt:lpstr>Stony Brook Children's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Braden J Hosch</dc:creator>
  <cp:lastModifiedBy>Braden J Hosch</cp:lastModifiedBy>
  <cp:revision>63</cp:revision>
  <cp:lastPrinted>2012-02-02T20:51:24Z</cp:lastPrinted>
  <dcterms:created xsi:type="dcterms:W3CDTF">2014-01-09T19:37:43Z</dcterms:created>
  <dcterms:modified xsi:type="dcterms:W3CDTF">2014-03-13T02:22:53Z</dcterms:modified>
</cp:coreProperties>
</file>