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3978" r:id="rId2"/>
    <p:sldMasterId id="2147483989" r:id="rId3"/>
    <p:sldMasterId id="2147484019" r:id="rId4"/>
  </p:sldMasterIdLst>
  <p:handoutMasterIdLst>
    <p:handoutMasterId r:id="rId35"/>
  </p:handoutMasterIdLst>
  <p:sldIdLst>
    <p:sldId id="294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13" r:id="rId13"/>
    <p:sldId id="314" r:id="rId14"/>
    <p:sldId id="302" r:id="rId15"/>
    <p:sldId id="322" r:id="rId16"/>
    <p:sldId id="305" r:id="rId17"/>
    <p:sldId id="311" r:id="rId18"/>
    <p:sldId id="312" r:id="rId19"/>
    <p:sldId id="315" r:id="rId20"/>
    <p:sldId id="317" r:id="rId21"/>
    <p:sldId id="316" r:id="rId22"/>
    <p:sldId id="326" r:id="rId23"/>
    <p:sldId id="319" r:id="rId24"/>
    <p:sldId id="325" r:id="rId25"/>
    <p:sldId id="320" r:id="rId26"/>
    <p:sldId id="323" r:id="rId27"/>
    <p:sldId id="321" r:id="rId28"/>
    <p:sldId id="306" r:id="rId29"/>
    <p:sldId id="310" r:id="rId30"/>
    <p:sldId id="308" r:id="rId31"/>
    <p:sldId id="309" r:id="rId32"/>
    <p:sldId id="307" r:id="rId33"/>
    <p:sldId id="324" r:id="rId34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225"/>
    <a:srgbClr val="969EAD"/>
    <a:srgbClr val="C03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78"/>
      </p:cViewPr>
      <p:guideLst>
        <p:guide orient="horz" pos="921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377CAF-2816-7F40-B848-406DD27D5DEB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5E4603-4871-0F40-9F04-AA53B8A0D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978400" y="1111318"/>
            <a:ext cx="4165600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4978400" y="3826396"/>
            <a:ext cx="4165600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57200" y="1375914"/>
            <a:ext cx="4435340" cy="4846343"/>
          </a:xfrm>
        </p:spPr>
        <p:txBody>
          <a:bodyPr tIns="0"/>
          <a:lstStyle>
            <a:lvl1pPr marL="0" indent="0">
              <a:buFontTx/>
              <a:buNone/>
              <a:defRPr sz="3200">
                <a:solidFill>
                  <a:srgbClr val="B60225"/>
                </a:solidFill>
              </a:defRPr>
            </a:lvl1pPr>
            <a:lvl2pPr marL="288925" indent="-288925" algn="l">
              <a:buClr>
                <a:srgbClr val="B60225"/>
              </a:buClr>
              <a:buFont typeface="Arial"/>
              <a:buChar char="•"/>
              <a:defRPr sz="2400" baseline="0">
                <a:solidFill>
                  <a:schemeClr val="tx1"/>
                </a:solidFill>
              </a:defRPr>
            </a:lvl2pPr>
            <a:lvl4pPr marL="685800" indent="-3651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171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941382" y="1116769"/>
            <a:ext cx="4202617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4941382" y="3801972"/>
            <a:ext cx="4202617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57200" y="1375914"/>
            <a:ext cx="4435340" cy="4846343"/>
          </a:xfrm>
        </p:spPr>
        <p:txBody>
          <a:bodyPr tIns="0"/>
          <a:lstStyle>
            <a:lvl1pPr marL="0" indent="0">
              <a:buFontTx/>
              <a:buNone/>
              <a:defRPr sz="3200">
                <a:solidFill>
                  <a:srgbClr val="B60225"/>
                </a:solidFill>
              </a:defRPr>
            </a:lvl1pPr>
            <a:lvl2pPr marL="288925" indent="-288925" algn="l">
              <a:buClr>
                <a:srgbClr val="B60225"/>
              </a:buClr>
              <a:buFont typeface="Arial"/>
              <a:buChar char="•"/>
              <a:defRPr sz="2400" baseline="0">
                <a:solidFill>
                  <a:schemeClr val="tx1"/>
                </a:solidFill>
              </a:defRPr>
            </a:lvl2pPr>
            <a:lvl4pPr marL="685800" indent="-3651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929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-2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868117" y="1107212"/>
            <a:ext cx="4275883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4864100" y="3818253"/>
            <a:ext cx="4279900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57200" y="1375914"/>
            <a:ext cx="4435340" cy="4846343"/>
          </a:xfrm>
        </p:spPr>
        <p:txBody>
          <a:bodyPr tIns="0"/>
          <a:lstStyle>
            <a:lvl1pPr marL="0" indent="0">
              <a:buFontTx/>
              <a:buNone/>
              <a:defRPr sz="3200">
                <a:solidFill>
                  <a:srgbClr val="B60225"/>
                </a:solidFill>
              </a:defRPr>
            </a:lvl1pPr>
            <a:lvl2pPr marL="288925" indent="-288925" algn="l">
              <a:buClr>
                <a:srgbClr val="B60225"/>
              </a:buClr>
              <a:buFont typeface="Arial"/>
              <a:buChar char="•"/>
              <a:defRPr sz="2400" baseline="0">
                <a:solidFill>
                  <a:schemeClr val="tx1"/>
                </a:solidFill>
              </a:defRPr>
            </a:lvl2pPr>
            <a:lvl4pPr marL="685800" indent="-3651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565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1"/>
            <a:ext cx="9144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16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523999"/>
            <a:ext cx="8229600" cy="398780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72324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39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581866"/>
            <a:ext cx="82296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155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31355"/>
            <a:ext cx="8229600" cy="4812919"/>
          </a:xfrm>
        </p:spPr>
        <p:txBody>
          <a:bodyPr tIns="0" rIns="0" bIns="0"/>
          <a:lstStyle>
            <a:lvl1pPr marL="365760" indent="-365760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31520" indent="-365760">
              <a:buClr>
                <a:srgbClr val="B60225"/>
              </a:buClr>
              <a:buFont typeface="Courier New"/>
              <a:buChar char="o"/>
              <a:defRPr sz="2400" baseline="0"/>
            </a:lvl2pPr>
            <a:lvl3pPr marL="731520" indent="-365760">
              <a:buClr>
                <a:srgbClr val="B60225"/>
              </a:buClr>
              <a:buFont typeface="Courier New"/>
              <a:buChar char="o"/>
              <a:defRPr sz="2400" baseline="0"/>
            </a:lvl3pPr>
            <a:lvl4pPr marL="731520" indent="-365760">
              <a:buClr>
                <a:srgbClr val="B60225"/>
              </a:buClr>
              <a:buFont typeface="Courier New"/>
              <a:buChar char="o"/>
              <a:defRPr sz="2400" baseline="0"/>
            </a:lvl4pPr>
            <a:lvl5pPr marL="731520" indent="-365760">
              <a:buClr>
                <a:srgbClr val="B60225"/>
              </a:buClr>
              <a:buFont typeface="Courier New"/>
              <a:buChar char="o"/>
              <a:defRPr sz="2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62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6000" y="288518"/>
            <a:ext cx="5120640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1013" y="1325650"/>
            <a:ext cx="8205787" cy="46453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5125" indent="-365125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161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3-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922118" y="1113257"/>
            <a:ext cx="3221882" cy="1675498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200" y="1278439"/>
            <a:ext cx="4972622" cy="4821276"/>
          </a:xfrm>
        </p:spPr>
        <p:txBody>
          <a:bodyPr tIns="0"/>
          <a:lstStyle>
            <a:lvl1pPr marL="365760" indent="-365760"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520" indent="-365760" algn="l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517900" y="284311"/>
            <a:ext cx="5120640" cy="726952"/>
          </a:xfrm>
          <a:prstGeom prst="rect">
            <a:avLst/>
          </a:prstGeom>
        </p:spPr>
        <p:txBody>
          <a:bodyPr rIns="0" anchor="ctr">
            <a:noAutofit/>
          </a:bodyPr>
          <a:lstStyle>
            <a:lvl1pPr algn="r">
              <a:buFontTx/>
              <a:buNone/>
              <a:defRPr sz="1600" cap="all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5922118" y="4698875"/>
            <a:ext cx="3221882" cy="167652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5922118" y="2907348"/>
            <a:ext cx="3221882" cy="167293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80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-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57800" y="1111318"/>
            <a:ext cx="38862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567778" y="284311"/>
            <a:ext cx="5119021" cy="731520"/>
          </a:xfrm>
          <a:prstGeom prst="rect">
            <a:avLst/>
          </a:prstGeom>
        </p:spPr>
        <p:txBody>
          <a:bodyPr rIns="0" anchor="ctr">
            <a:noAutofit/>
          </a:bodyPr>
          <a:lstStyle>
            <a:lvl1pPr algn="r">
              <a:buFontTx/>
              <a:buNone/>
              <a:defRPr sz="1600" cap="all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1286794"/>
            <a:ext cx="4435340" cy="4846343"/>
          </a:xfrm>
        </p:spPr>
        <p:txBody>
          <a:bodyPr tIns="0"/>
          <a:lstStyle>
            <a:lvl1pPr marL="365760" indent="-365760"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520" indent="-365760" algn="l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6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M stack_2clr_pms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2700"/>
            <a:ext cx="5245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3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296659"/>
            <a:ext cx="512064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978400" y="1111318"/>
            <a:ext cx="4165600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4978400" y="3826396"/>
            <a:ext cx="4165600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9900" y="1314510"/>
            <a:ext cx="4162137" cy="47010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3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293086"/>
            <a:ext cx="5120640" cy="7274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898" y="1270033"/>
            <a:ext cx="4079753" cy="47009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941382" y="1116769"/>
            <a:ext cx="4202617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4941382" y="3801972"/>
            <a:ext cx="4202617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148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288518"/>
            <a:ext cx="512064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278173"/>
            <a:ext cx="4105153" cy="4703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868117" y="1107212"/>
            <a:ext cx="4275883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4864100" y="3818253"/>
            <a:ext cx="4279900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94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492344" y="290146"/>
            <a:ext cx="5194455" cy="727511"/>
          </a:xfrm>
          <a:prstGeom prst="rect">
            <a:avLst/>
          </a:prstGeom>
        </p:spPr>
        <p:txBody>
          <a:bodyPr rIns="0" anchor="ctr">
            <a:noAutofit/>
          </a:bodyPr>
          <a:lstStyle>
            <a:lvl1pPr algn="r">
              <a:buFontTx/>
              <a:buNone/>
              <a:defRPr sz="1600" cap="all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1"/>
            <a:ext cx="9144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739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546841"/>
            <a:ext cx="82296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5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581866"/>
            <a:ext cx="82296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3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65313"/>
            <a:ext cx="8229600" cy="4701034"/>
          </a:xfrm>
          <a:prstGeom prst="rect">
            <a:avLst/>
          </a:prstGeom>
        </p:spPr>
        <p:txBody>
          <a:bodyPr lIns="0" tIns="0" rIns="0" bIns="0"/>
          <a:lstStyle>
            <a:lvl1pPr marL="365760" indent="-365760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520" indent="-365760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6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1013" y="1325650"/>
            <a:ext cx="8205787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25" indent="-365125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5499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1322362"/>
            <a:ext cx="4456112" cy="4704325"/>
          </a:xfrm>
          <a:prstGeom prst="rect">
            <a:avLst/>
          </a:prstGeom>
        </p:spPr>
        <p:txBody>
          <a:bodyPr lIns="0" tIns="0"/>
          <a:lstStyle>
            <a:lvl1pPr marL="365760" indent="-365760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520" indent="-365760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5257893" y="4719416"/>
            <a:ext cx="3886107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5257893" y="2916703"/>
            <a:ext cx="3886107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5257893" y="1113989"/>
            <a:ext cx="3886107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7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257800" y="1111318"/>
            <a:ext cx="38862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1322362"/>
            <a:ext cx="4456112" cy="4704325"/>
          </a:xfrm>
          <a:prstGeom prst="rect">
            <a:avLst/>
          </a:prstGeom>
        </p:spPr>
        <p:txBody>
          <a:bodyPr lIns="0" tIns="0"/>
          <a:lstStyle>
            <a:lvl1pPr marL="365760" indent="-365760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520" indent="-365760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087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_childrens_horizstack_3c_CMYK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8" y="2235200"/>
            <a:ext cx="6076002" cy="23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978400" y="1111318"/>
            <a:ext cx="4165600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4978400" y="3826396"/>
            <a:ext cx="4165600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1322362"/>
            <a:ext cx="4309573" cy="4704325"/>
          </a:xfrm>
          <a:prstGeom prst="rect">
            <a:avLst/>
          </a:prstGeom>
        </p:spPr>
        <p:txBody>
          <a:bodyPr lIns="0" tIns="0"/>
          <a:lstStyle>
            <a:lvl1pPr marL="365760" indent="-365760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520" indent="-365760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1205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74638"/>
            <a:ext cx="5435600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941382" y="1116769"/>
            <a:ext cx="4202617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4941382" y="3801972"/>
            <a:ext cx="4202617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58788" y="1322362"/>
            <a:ext cx="4198162" cy="4704325"/>
          </a:xfrm>
          <a:prstGeom prst="rect">
            <a:avLst/>
          </a:prstGeom>
        </p:spPr>
        <p:txBody>
          <a:bodyPr lIns="0" tIns="0"/>
          <a:lstStyle>
            <a:lvl1pPr marL="365760" indent="-365760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520" indent="-365760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3411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288518"/>
            <a:ext cx="512064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868117" y="1107212"/>
            <a:ext cx="4275883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4864100" y="3818253"/>
            <a:ext cx="4279900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58788" y="1322362"/>
            <a:ext cx="4142457" cy="4704325"/>
          </a:xfrm>
          <a:prstGeom prst="rect">
            <a:avLst/>
          </a:prstGeom>
        </p:spPr>
        <p:txBody>
          <a:bodyPr lIns="0" tIns="0"/>
          <a:lstStyle>
            <a:lvl1pPr marL="365760" indent="-365760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520" indent="-365760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3095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H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1"/>
            <a:ext cx="9144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48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ny Brook Un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523999"/>
            <a:ext cx="8229600" cy="398780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72324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1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72324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581866"/>
            <a:ext cx="82296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302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25651"/>
            <a:ext cx="8229600" cy="4701034"/>
          </a:xfrm>
        </p:spPr>
        <p:txBody>
          <a:bodyPr tIns="0" rIns="0" bIns="0"/>
          <a:lstStyle>
            <a:lvl1pPr marL="0" indent="-365760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31520" indent="-365760">
              <a:buClr>
                <a:srgbClr val="C03137"/>
              </a:buClr>
              <a:buFont typeface="Courier New"/>
              <a:buChar char="o"/>
              <a:defRPr sz="2400"/>
            </a:lvl2pPr>
            <a:lvl3pPr marL="731520" indent="-365760">
              <a:buFont typeface="Courier New"/>
              <a:buChar char="o"/>
              <a:defRPr sz="2400" baseline="0"/>
            </a:lvl3pPr>
            <a:lvl4pPr marL="731520" indent="-365760">
              <a:buFont typeface="Courier New"/>
              <a:buChar char="o"/>
              <a:defRPr sz="2400" baseline="0"/>
            </a:lvl4pPr>
            <a:lvl5pPr marL="731520" indent="-365760">
              <a:buFont typeface="Courier New"/>
              <a:buChar char="o"/>
              <a:defRPr sz="2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8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1013" y="1325650"/>
            <a:ext cx="8205787" cy="464533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B60225"/>
                </a:solidFill>
              </a:defRPr>
            </a:lvl1pPr>
            <a:lvl2pPr marL="365125" marR="0" indent="-365125" algn="l" defTabSz="457200" rtl="0" eaLnBrk="0" fontAlgn="base" latinLnBrk="0" hangingPunct="0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SzTx/>
              <a:buFont typeface="Arial"/>
              <a:buChar char="•"/>
              <a:tabLst/>
              <a:defRPr baseline="0"/>
            </a:lvl2pPr>
            <a:lvl3pPr marL="709295" indent="-342900">
              <a:buFont typeface="Courier New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731520" marR="0" lvl="2" indent="-365125" algn="l" defTabSz="457200" rtl="0" eaLnBrk="0" fontAlgn="base" latinLnBrk="0" hangingPunct="0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78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/>
          </p:nvPr>
        </p:nvSpPr>
        <p:spPr>
          <a:xfrm>
            <a:off x="5922118" y="1113257"/>
            <a:ext cx="3221882" cy="1675498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1"/>
          </p:nvPr>
        </p:nvSpPr>
        <p:spPr>
          <a:xfrm>
            <a:off x="5922118" y="4698875"/>
            <a:ext cx="3221882" cy="167652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2"/>
          </p:nvPr>
        </p:nvSpPr>
        <p:spPr>
          <a:xfrm>
            <a:off x="5922118" y="2907348"/>
            <a:ext cx="3221882" cy="167293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57200" y="1375914"/>
            <a:ext cx="4435340" cy="4846343"/>
          </a:xfrm>
        </p:spPr>
        <p:txBody>
          <a:bodyPr tIns="0"/>
          <a:lstStyle>
            <a:lvl1pPr marL="0" indent="0">
              <a:buFontTx/>
              <a:buNone/>
              <a:defRPr sz="3200">
                <a:solidFill>
                  <a:srgbClr val="B60225"/>
                </a:solidFill>
              </a:defRPr>
            </a:lvl1pPr>
            <a:lvl2pPr marL="288925" indent="-288925" algn="l">
              <a:buClr>
                <a:srgbClr val="B60225"/>
              </a:buClr>
              <a:buFont typeface="Arial"/>
              <a:buChar char="•"/>
              <a:defRPr sz="2400" baseline="0">
                <a:solidFill>
                  <a:schemeClr val="tx1"/>
                </a:solidFill>
              </a:defRPr>
            </a:lvl2pPr>
            <a:lvl4pPr marL="685800" indent="-3651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743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257800" y="1111318"/>
            <a:ext cx="38862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9144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375914"/>
            <a:ext cx="4435340" cy="4846343"/>
          </a:xfrm>
        </p:spPr>
        <p:txBody>
          <a:bodyPr tIns="0"/>
          <a:lstStyle>
            <a:lvl1pPr marL="0" indent="0">
              <a:buFontTx/>
              <a:buNone/>
              <a:defRPr sz="3200">
                <a:solidFill>
                  <a:srgbClr val="B60225"/>
                </a:solidFill>
              </a:defRPr>
            </a:lvl1pPr>
            <a:lvl2pPr marL="288925" indent="-288925" algn="l">
              <a:buClr>
                <a:srgbClr val="B60225"/>
              </a:buClr>
              <a:buFont typeface="Arial"/>
              <a:buChar char="•"/>
              <a:defRPr sz="2400" baseline="0">
                <a:solidFill>
                  <a:schemeClr val="tx1"/>
                </a:solidFill>
              </a:defRPr>
            </a:lvl2pPr>
            <a:lvl4pPr marL="685800" indent="-3651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891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25651"/>
            <a:ext cx="8229600" cy="470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6483"/>
            <a:ext cx="2740025" cy="47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20834" y="300777"/>
            <a:ext cx="5065965" cy="72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374611"/>
            <a:ext cx="9144000" cy="491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91" r:id="rId4"/>
    <p:sldLayoutId id="2147484559" r:id="rId5"/>
    <p:sldLayoutId id="2147484560" r:id="rId6"/>
    <p:sldLayoutId id="2147484582" r:id="rId7"/>
    <p:sldLayoutId id="2147484583" r:id="rId8"/>
    <p:sldLayoutId id="2147484586" r:id="rId9"/>
    <p:sldLayoutId id="2147484575" r:id="rId10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457200" rtl="0" eaLnBrk="0" fontAlgn="base" hangingPunct="0">
        <a:spcBef>
          <a:spcPts val="768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ts val="768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ts val="768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ts val="768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02596"/>
            <a:ext cx="8229600" cy="468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4" name="Picture 7" descr="SBM horz_2clr_pms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29143"/>
            <a:ext cx="2728912" cy="49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0" y="296659"/>
            <a:ext cx="512064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374611"/>
            <a:ext cx="9144000" cy="491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88" r:id="rId4"/>
    <p:sldLayoutId id="2147484564" r:id="rId5"/>
    <p:sldLayoutId id="2147484565" r:id="rId6"/>
    <p:sldLayoutId id="2147484580" r:id="rId7"/>
    <p:sldLayoutId id="2147484581" r:id="rId8"/>
    <p:sldLayoutId id="2147484579" r:id="rId9"/>
    <p:sldLayoutId id="2147484576" r:id="rId10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sb_childrens_horiz_3c_Cnotag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03226"/>
            <a:ext cx="2743201" cy="5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476062" y="283983"/>
            <a:ext cx="521073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25650"/>
            <a:ext cx="82296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80788"/>
            <a:ext cx="28956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84" r:id="rId4"/>
    <p:sldLayoutId id="2147484570" r:id="rId5"/>
    <p:sldLayoutId id="2147484587" r:id="rId6"/>
    <p:sldLayoutId id="2147484577" r:id="rId7"/>
    <p:sldLayoutId id="2147484578" r:id="rId8"/>
    <p:sldLayoutId id="2147484590" r:id="rId9"/>
    <p:sldLayoutId id="2147484585" r:id="rId10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chart/interactive/docs/gallery/sankey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sfiddle.net/" TargetMode="External"/><Relationship Id="rId2" Type="http://schemas.openxmlformats.org/officeDocument/2006/relationships/hyperlink" Target="http://htmledit.squarefree.com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chart/interactive/docs/php_exampl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ean.hoffman@stonybrook.edu" TargetMode="External"/><Relationship Id="rId2" Type="http://schemas.openxmlformats.org/officeDocument/2006/relationships/hyperlink" Target="http://www.stonybrook.edu/commcms/irpe/dashboards/viz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Visualization of Student Migration Data Using Google Charts Sankey </a:t>
            </a:r>
            <a:r>
              <a:rPr lang="en-US" dirty="0" smtClean="0"/>
              <a:t>Diagrams</a:t>
            </a:r>
          </a:p>
          <a:p>
            <a:endParaRPr lang="en-US" sz="1800" dirty="0"/>
          </a:p>
          <a:p>
            <a:pPr algn="r"/>
            <a:endParaRPr lang="en-US" sz="1800" dirty="0" smtClean="0"/>
          </a:p>
          <a:p>
            <a:pPr algn="r"/>
            <a:r>
              <a:rPr lang="en-US" sz="1800" dirty="0" smtClean="0"/>
              <a:t>Sean V. Hoffman</a:t>
            </a:r>
          </a:p>
          <a:p>
            <a:pPr algn="r"/>
            <a:r>
              <a:rPr lang="en-US" sz="1800" dirty="0" smtClean="0"/>
              <a:t>Institutional Research Analyst</a:t>
            </a:r>
          </a:p>
          <a:p>
            <a:pPr algn="r"/>
            <a:r>
              <a:rPr lang="en-US" sz="1800" dirty="0" smtClean="0"/>
              <a:t>Office of Institutional Research, Planning &amp; Effectiveness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Major Changes At Stony Brook University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57200" y="1375914"/>
            <a:ext cx="3312695" cy="4846343"/>
          </a:xfrm>
        </p:spPr>
        <p:txBody>
          <a:bodyPr/>
          <a:lstStyle/>
          <a:p>
            <a:pPr lvl="1"/>
            <a:r>
              <a:rPr lang="en-US" sz="1800" dirty="0" smtClean="0"/>
              <a:t>To answer this question, let’s look at students who don’t return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Observations</a:t>
            </a:r>
          </a:p>
          <a:p>
            <a:pPr lvl="2"/>
            <a:r>
              <a:rPr lang="en-US" sz="1800" dirty="0"/>
              <a:t>Not out of line with other </a:t>
            </a:r>
            <a:r>
              <a:rPr lang="en-US" sz="1800" dirty="0" smtClean="0"/>
              <a:t>majors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Benefits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sz="1800" dirty="0" smtClean="0"/>
              <a:t>Not a list of numbers and percentages</a:t>
            </a:r>
          </a:p>
          <a:p>
            <a:pPr lvl="2"/>
            <a:r>
              <a:rPr lang="en-US" sz="1800" dirty="0" smtClean="0"/>
              <a:t>Easy to visualize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70" y="1629077"/>
            <a:ext cx="5126252" cy="414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6968" y="5528198"/>
            <a:ext cx="1459831" cy="38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 1.2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Major Migration at Stony Brook University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8" y="1231257"/>
            <a:ext cx="7331242" cy="4963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589" y="1860884"/>
            <a:ext cx="131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378" y="2045550"/>
            <a:ext cx="1475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major groupings to initial cohort tracking example (Example 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588" y="5825081"/>
            <a:ext cx="1588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Example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1.3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does the Sankey help to show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/>
            <a:r>
              <a:rPr lang="en-US" sz="1800" dirty="0" smtClean="0"/>
              <a:t>What does this diagram show us? What does it show decision makers?</a:t>
            </a:r>
          </a:p>
          <a:p>
            <a:pPr marL="1188720" lvl="1" indent="-457200"/>
            <a:r>
              <a:rPr lang="en-US" sz="1800" dirty="0" smtClean="0"/>
              <a:t>Helps to show complexity to decision makers and those making requests</a:t>
            </a:r>
          </a:p>
          <a:p>
            <a:pPr marL="1188720" lvl="1" indent="-457200"/>
            <a:r>
              <a:rPr lang="en-US" sz="1800" dirty="0" smtClean="0"/>
              <a:t>Demonstrate trends in flow, or “currents”</a:t>
            </a:r>
          </a:p>
          <a:p>
            <a:pPr marL="1188720" lvl="1" indent="-457200"/>
            <a:r>
              <a:rPr lang="en-US" sz="1800" dirty="0"/>
              <a:t>H</a:t>
            </a:r>
            <a:r>
              <a:rPr lang="en-US" sz="1800" dirty="0" smtClean="0"/>
              <a:t>ighlight problem areas: high transfer out, high attrition,…</a:t>
            </a:r>
          </a:p>
          <a:p>
            <a:pPr marL="1188720" lvl="1" indent="-457200"/>
            <a:r>
              <a:rPr lang="en-US" sz="1800" dirty="0" smtClean="0"/>
              <a:t>Can also show successes</a:t>
            </a:r>
          </a:p>
          <a:p>
            <a:pPr marL="1188720" lvl="1" indent="-457200"/>
            <a:r>
              <a:rPr lang="en-US" sz="1800" dirty="0" smtClean="0"/>
              <a:t>Prompt further investigation into previously unnoticed subgroups or trends</a:t>
            </a:r>
          </a:p>
          <a:p>
            <a:pPr marL="457200" indent="-457200"/>
            <a:r>
              <a:rPr lang="en-US" sz="1800" dirty="0" smtClean="0"/>
              <a:t>SBU case specific examples</a:t>
            </a:r>
          </a:p>
          <a:p>
            <a:pPr marL="1188720" lvl="1" indent="-457200"/>
            <a:r>
              <a:rPr lang="en-US" sz="1800" dirty="0" smtClean="0"/>
              <a:t>SOMAS – High out, low in</a:t>
            </a:r>
          </a:p>
          <a:p>
            <a:pPr marL="1188720" lvl="1" indent="-457200"/>
            <a:r>
              <a:rPr lang="en-US" sz="1800" dirty="0" smtClean="0"/>
              <a:t>CEAS – AMS in, engineering out</a:t>
            </a:r>
          </a:p>
          <a:p>
            <a:pPr marL="1188720" lvl="1" indent="-457200"/>
            <a:r>
              <a:rPr lang="en-US" sz="1800" dirty="0" smtClean="0"/>
              <a:t>Undeclared students persist, do not leave at as significantly different rates as thought</a:t>
            </a:r>
          </a:p>
          <a:p>
            <a:pPr marL="1188720" lvl="1" indent="-457200"/>
            <a:r>
              <a:rPr lang="en-US" sz="1800" dirty="0" smtClean="0"/>
              <a:t>Major alone will not give us a target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Major Migration Takeaways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3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Several </a:t>
            </a:r>
            <a:r>
              <a:rPr lang="en-US" sz="1800" dirty="0"/>
              <a:t>options for creating Sankey diagrams </a:t>
            </a:r>
            <a:r>
              <a:rPr lang="en-US" sz="1800" dirty="0" smtClean="0"/>
              <a:t>(some others listed </a:t>
            </a:r>
            <a:r>
              <a:rPr lang="en-US" sz="1800" dirty="0"/>
              <a:t>at end)</a:t>
            </a:r>
          </a:p>
          <a:p>
            <a:r>
              <a:rPr lang="en-US" sz="1800" dirty="0"/>
              <a:t>Sankey diagram included as part of Google Charts</a:t>
            </a:r>
          </a:p>
          <a:p>
            <a:pPr lvl="1"/>
            <a:r>
              <a:rPr lang="en-US" sz="1800" dirty="0"/>
              <a:t>Clean, straightforward, and </a:t>
            </a:r>
            <a:r>
              <a:rPr lang="en-US" sz="1800" dirty="0" smtClean="0"/>
              <a:t>does not require a background in coding </a:t>
            </a:r>
            <a:r>
              <a:rPr lang="en-US" sz="1800" b="1" dirty="0" smtClean="0"/>
              <a:t>(I am not a programmer!)</a:t>
            </a:r>
            <a:endParaRPr lang="en-US" sz="1800" b="1" dirty="0"/>
          </a:p>
          <a:p>
            <a:pPr lvl="1"/>
            <a:r>
              <a:rPr lang="en-US" sz="1800" dirty="0"/>
              <a:t>Replicable and easily editable to accommodate data changes or new project</a:t>
            </a:r>
          </a:p>
          <a:p>
            <a:pPr lvl="1"/>
            <a:r>
              <a:rPr lang="en-US" sz="1800" dirty="0"/>
              <a:t>Can be combined to create dashboards with other Google Charts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developers.google.com/chart/interactive/docs/gallery/sankey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We will examine the code behind some simple Sankey diagrams</a:t>
            </a:r>
          </a:p>
          <a:p>
            <a:pPr lvl="1"/>
            <a:r>
              <a:rPr lang="en-US" sz="1800" dirty="0" smtClean="0"/>
              <a:t>Creating the diagram only involves changing </a:t>
            </a:r>
            <a:r>
              <a:rPr lang="en-US" sz="1800" b="1" i="1" u="sng" dirty="0" smtClean="0"/>
              <a:t>one</a:t>
            </a:r>
            <a:r>
              <a:rPr lang="en-US" sz="1800" dirty="0" smtClean="0"/>
              <a:t> section of the code provided by Google</a:t>
            </a:r>
          </a:p>
          <a:p>
            <a:pPr lvl="1"/>
            <a:r>
              <a:rPr lang="en-US" sz="1800" dirty="0" smtClean="0"/>
              <a:t>Users can modify more if they like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Creating Sankey Diagrams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63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Code For Example 1.2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02" y="1181115"/>
            <a:ext cx="6303795" cy="5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Creating Your Own Sankey Diagram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8" y="1181115"/>
            <a:ext cx="6303795" cy="5191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432" y="2743200"/>
            <a:ext cx="5342021" cy="1669774"/>
          </a:xfrm>
          <a:prstGeom prst="rect">
            <a:avLst/>
          </a:prstGeom>
          <a:noFill/>
          <a:ln>
            <a:solidFill>
              <a:srgbClr val="B602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87453" y="3304674"/>
            <a:ext cx="1042737" cy="176463"/>
          </a:xfrm>
          <a:prstGeom prst="straightConnector1">
            <a:avLst/>
          </a:prstGeom>
          <a:ln>
            <a:solidFill>
              <a:srgbClr val="B602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74567" y="2566010"/>
            <a:ext cx="1941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is the only section that needs to change: </a:t>
            </a:r>
            <a:r>
              <a:rPr lang="en-US" b="1" i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links and weights</a:t>
            </a:r>
            <a:endParaRPr lang="en-US" b="1" i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4567" y="4662035"/>
            <a:ext cx="1780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example code can be found on Google’s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indent="0">
              <a:buNone/>
            </a:pPr>
            <a:endParaRPr lang="en-US" sz="1800" dirty="0" smtClean="0"/>
          </a:p>
          <a:p>
            <a:r>
              <a:rPr lang="en-US" sz="1800" dirty="0" smtClean="0"/>
              <a:t>Basic Steps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Define </a:t>
            </a:r>
            <a:r>
              <a:rPr lang="en-US" sz="1800" dirty="0" smtClean="0"/>
              <a:t>nodes, links, and weights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Gather data (enrollments for this example)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Create code for nodes and links using data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Insert the code, replacing old nodes and links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Run code in HTML editor, you’re done!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Going Further</a:t>
            </a:r>
          </a:p>
          <a:p>
            <a:pPr lvl="1"/>
            <a:r>
              <a:rPr lang="en-US" sz="1800" dirty="0"/>
              <a:t>Edit Google chart options</a:t>
            </a:r>
          </a:p>
          <a:p>
            <a:pPr lvl="1"/>
            <a:r>
              <a:rPr lang="en-US" sz="1800" dirty="0"/>
              <a:t>Edit HTML </a:t>
            </a:r>
            <a:r>
              <a:rPr lang="en-US" sz="1800" dirty="0" smtClean="0"/>
              <a:t>options (</a:t>
            </a:r>
            <a:r>
              <a:rPr lang="en-US" sz="1800" i="1" dirty="0" smtClean="0"/>
              <a:t>not covered in this presentation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Let’s try 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Create your Own Sankey Diagram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1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6414052"/>
            <a:ext cx="914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/>
            <a:r>
              <a:rPr lang="en-US" sz="1800" dirty="0"/>
              <a:t>Build the Major Migration Sankey from Example </a:t>
            </a:r>
            <a:r>
              <a:rPr lang="en-US" sz="1800" dirty="0" smtClean="0"/>
              <a:t>1.2</a:t>
            </a:r>
          </a:p>
          <a:p>
            <a:pPr marL="285750" indent="-285750"/>
            <a:endParaRPr lang="en-US" sz="1800" dirty="0" smtClean="0"/>
          </a:p>
          <a:p>
            <a:pPr marL="285750" indent="-285750"/>
            <a:r>
              <a:rPr lang="en-US" sz="1800" dirty="0" smtClean="0"/>
              <a:t>The following structure is used</a:t>
            </a:r>
            <a:endParaRPr lang="en-US" sz="1800" dirty="0"/>
          </a:p>
          <a:p>
            <a:pPr marL="1017270" lvl="1" indent="-285750"/>
            <a:r>
              <a:rPr lang="en-US" sz="1800" dirty="0" smtClean="0"/>
              <a:t>Nodes: Major groups by fall terms (Ex: Engineering Fall 2010)</a:t>
            </a:r>
          </a:p>
          <a:p>
            <a:pPr marL="1017270" lvl="1" indent="-285750"/>
            <a:r>
              <a:rPr lang="en-US" sz="1800" dirty="0" smtClean="0"/>
              <a:t>Links: Links represent movement between the two major groups they connect (the year of the movement is also specified by which nodes are connected – we limit to one year movements)</a:t>
            </a:r>
          </a:p>
          <a:p>
            <a:pPr marL="1017270" lvl="1" indent="-285750"/>
            <a:r>
              <a:rPr lang="en-US" sz="1800" dirty="0" smtClean="0"/>
              <a:t>Weights: Denotes the amount of students moving between the two program groups in the represented time frame</a:t>
            </a:r>
            <a:endParaRPr lang="en-US" sz="1800" dirty="0"/>
          </a:p>
          <a:p>
            <a:pPr marL="285750" indent="-285750"/>
            <a:endParaRPr lang="en-US" sz="1800" dirty="0" smtClean="0"/>
          </a:p>
          <a:p>
            <a:pPr marL="285750" indent="-285750"/>
            <a:r>
              <a:rPr lang="en-US" sz="1800" dirty="0" smtClean="0"/>
              <a:t>Not all definitions will be the same. Ensure you will be able to demonstrate what you are trying to show</a:t>
            </a:r>
          </a:p>
          <a:p>
            <a:pPr marL="1017270" lvl="1" indent="-285750"/>
            <a:r>
              <a:rPr lang="en-US" sz="1800" dirty="0" smtClean="0"/>
              <a:t>Initial attempts at this example led to adding a year component to the node labeling</a:t>
            </a:r>
          </a:p>
          <a:p>
            <a:pPr marL="1017270" lvl="1" indent="-285750"/>
            <a:r>
              <a:rPr lang="en-US" sz="1800" dirty="0" smtClean="0"/>
              <a:t>Initial cohort node – helps with start distribution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Basic Steps: Define Nodes and Links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6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indent="0">
              <a:buNone/>
            </a:pPr>
            <a:endParaRPr lang="en-US" sz="1800" dirty="0"/>
          </a:p>
          <a:p>
            <a:pPr marL="285750" indent="-285750"/>
            <a:r>
              <a:rPr lang="en-US" sz="1800" dirty="0" smtClean="0"/>
              <a:t>Need enrollment data, stored in a spreadsheet</a:t>
            </a:r>
          </a:p>
          <a:p>
            <a:pPr indent="0">
              <a:buNone/>
            </a:pPr>
            <a:endParaRPr lang="en-US" sz="1800" dirty="0" smtClean="0"/>
          </a:p>
          <a:p>
            <a:pPr marL="1017270" lvl="1" indent="-285750"/>
            <a:r>
              <a:rPr lang="en-US" sz="1800" dirty="0" smtClean="0"/>
              <a:t>Pulled from enrollment records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 smtClean="0"/>
              <a:t>Create a panel that shows enrollment in one fall and then subsequent fall enrollment</a:t>
            </a:r>
          </a:p>
          <a:p>
            <a:pPr indent="0">
              <a:buNone/>
            </a:pPr>
            <a:endParaRPr lang="en-US" sz="1800" dirty="0" smtClean="0"/>
          </a:p>
          <a:p>
            <a:pPr marL="1017270" lvl="1" indent="-285750"/>
            <a:r>
              <a:rPr lang="en-US" sz="1800" dirty="0" smtClean="0"/>
              <a:t>For SBU, data stored on major, school/college, graduation status, college/division (local grouping of majors to reduce number of links)</a:t>
            </a:r>
          </a:p>
          <a:p>
            <a:pPr marL="285750" indent="-285750"/>
            <a:endParaRPr lang="en-US" sz="1800" dirty="0" smtClean="0"/>
          </a:p>
          <a:p>
            <a:pPr marL="285750" indent="-285750"/>
            <a:r>
              <a:rPr lang="en-US" sz="1800" dirty="0" smtClean="0"/>
              <a:t>Summary sheet for total changes: will use to create code</a:t>
            </a:r>
          </a:p>
          <a:p>
            <a:pPr marL="285750" indent="-285750"/>
            <a:endParaRPr lang="en-US" sz="1800" dirty="0"/>
          </a:p>
          <a:p>
            <a:pPr marL="1017270" lvl="1" indent="-285750"/>
            <a:r>
              <a:rPr lang="en-US" sz="1800" dirty="0" smtClean="0"/>
              <a:t>Pivot table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Basic Steps: Gather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9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Basic Steps: Create Code</a:t>
            </a:r>
            <a:endParaRPr lang="en-US" sz="2400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0" y="1151760"/>
            <a:ext cx="9144000" cy="5163315"/>
          </a:xfrm>
        </p:spPr>
        <p:txBody>
          <a:bodyPr/>
          <a:lstStyle/>
          <a:p>
            <a:r>
              <a:rPr lang="en-US" sz="1800" dirty="0" smtClean="0"/>
              <a:t>“Rows” create nodes, links, and their relationship</a:t>
            </a:r>
          </a:p>
          <a:p>
            <a:endParaRPr lang="en-US" sz="1800" dirty="0" smtClean="0"/>
          </a:p>
          <a:p>
            <a:r>
              <a:rPr lang="en-US" sz="1800" dirty="0" smtClean="0"/>
              <a:t>Columns inside each row are:</a:t>
            </a:r>
          </a:p>
          <a:p>
            <a:pPr lvl="1"/>
            <a:r>
              <a:rPr lang="en-US" sz="1800" dirty="0" smtClean="0"/>
              <a:t>Source – Where does the flow start?</a:t>
            </a:r>
          </a:p>
          <a:p>
            <a:pPr lvl="1"/>
            <a:r>
              <a:rPr lang="en-US" sz="1800" dirty="0" smtClean="0"/>
              <a:t>Destination – Where does the flow go?</a:t>
            </a:r>
          </a:p>
          <a:p>
            <a:pPr lvl="1"/>
            <a:r>
              <a:rPr lang="en-US" sz="1800" dirty="0" smtClean="0"/>
              <a:t>Value – How much flow?</a:t>
            </a:r>
          </a:p>
          <a:p>
            <a:endParaRPr lang="en-US" sz="1800" dirty="0" smtClean="0"/>
          </a:p>
          <a:p>
            <a:r>
              <a:rPr lang="en-US" sz="1800" dirty="0" smtClean="0"/>
              <a:t>Row code format: [‘Source’, ‘Destination’, Value],</a:t>
            </a:r>
          </a:p>
          <a:p>
            <a:endParaRPr lang="en-US" sz="1800" dirty="0" smtClean="0"/>
          </a:p>
          <a:p>
            <a:pPr lvl="1"/>
            <a:r>
              <a:rPr lang="en-US" sz="1800" b="1" dirty="0" smtClean="0"/>
              <a:t>[ </a:t>
            </a:r>
            <a:r>
              <a:rPr lang="en-US" sz="1800" dirty="0" smtClean="0"/>
              <a:t> </a:t>
            </a:r>
            <a:r>
              <a:rPr lang="en-US" sz="1800" b="1" dirty="0" smtClean="0"/>
              <a:t>‘</a:t>
            </a:r>
            <a:r>
              <a:rPr lang="en-US" sz="1800" dirty="0" smtClean="0"/>
              <a:t>Source</a:t>
            </a:r>
            <a:r>
              <a:rPr lang="en-US" sz="1800" b="1" dirty="0" smtClean="0"/>
              <a:t>’</a:t>
            </a:r>
            <a:r>
              <a:rPr lang="en-US" sz="1800" dirty="0" smtClean="0"/>
              <a:t> </a:t>
            </a:r>
            <a:r>
              <a:rPr lang="en-US" sz="1800" b="1" dirty="0" smtClean="0"/>
              <a:t>,</a:t>
            </a:r>
            <a:r>
              <a:rPr lang="en-US" sz="1800" dirty="0" smtClean="0"/>
              <a:t>  </a:t>
            </a:r>
            <a:r>
              <a:rPr lang="en-US" sz="1800" b="1" dirty="0" smtClean="0"/>
              <a:t>‘</a:t>
            </a:r>
            <a:r>
              <a:rPr lang="en-US" sz="1800" dirty="0" smtClean="0"/>
              <a:t>Destination</a:t>
            </a:r>
            <a:r>
              <a:rPr lang="en-US" sz="1800" b="1" dirty="0" smtClean="0"/>
              <a:t>’</a:t>
            </a:r>
            <a:r>
              <a:rPr lang="en-US" sz="1800" dirty="0" smtClean="0"/>
              <a:t> </a:t>
            </a:r>
            <a:r>
              <a:rPr lang="en-US" sz="1800" b="1" dirty="0" smtClean="0"/>
              <a:t>,</a:t>
            </a:r>
            <a:r>
              <a:rPr lang="en-US" sz="1800" dirty="0" smtClean="0"/>
              <a:t>  Value</a:t>
            </a:r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dirty="0" smtClean="0"/>
              <a:t> </a:t>
            </a:r>
            <a:r>
              <a:rPr lang="en-US" sz="1800" b="1" dirty="0" smtClean="0"/>
              <a:t>] ,</a:t>
            </a:r>
            <a:r>
              <a:rPr lang="en-US" sz="1800" dirty="0" smtClean="0"/>
              <a:t>     </a:t>
            </a:r>
            <a:r>
              <a:rPr lang="en-US" sz="1800" i="1" dirty="0" smtClean="0"/>
              <a:t>Note: ORDER MATTERS</a:t>
            </a:r>
          </a:p>
          <a:p>
            <a:endParaRPr lang="en-US" sz="1800" dirty="0" smtClean="0"/>
          </a:p>
          <a:p>
            <a:pPr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Use a concatenate formula in your spreadsheet to create rows in this format</a:t>
            </a:r>
          </a:p>
          <a:p>
            <a:pPr indent="0">
              <a:buNone/>
            </a:pP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749" y="4812708"/>
            <a:ext cx="1374939" cy="738664"/>
          </a:xfrm>
          <a:prstGeom prst="rect">
            <a:avLst/>
          </a:prstGeom>
          <a:noFill/>
          <a:ln w="22225">
            <a:solidFill>
              <a:srgbClr val="B60225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Must start and end with open bracket: </a:t>
            </a:r>
            <a:r>
              <a:rPr lang="en-US" sz="1400" b="1" dirty="0" smtClean="0"/>
              <a:t>[</a:t>
            </a:r>
            <a:endParaRPr lang="en-US" sz="1400" b="1" dirty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761218" y="4600598"/>
            <a:ext cx="1" cy="205272"/>
          </a:xfrm>
          <a:prstGeom prst="line">
            <a:avLst/>
          </a:prstGeom>
          <a:ln w="22225">
            <a:solidFill>
              <a:srgbClr val="B602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48688" y="4818080"/>
            <a:ext cx="2995979" cy="242"/>
          </a:xfrm>
          <a:prstGeom prst="line">
            <a:avLst/>
          </a:prstGeom>
          <a:ln w="22225">
            <a:solidFill>
              <a:srgbClr val="B602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444667" y="4616625"/>
            <a:ext cx="1" cy="205272"/>
          </a:xfrm>
          <a:prstGeom prst="line">
            <a:avLst/>
          </a:prstGeom>
          <a:ln w="22225">
            <a:solidFill>
              <a:srgbClr val="B602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1623" y="4260661"/>
            <a:ext cx="911294" cy="337827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21984" y="4266419"/>
            <a:ext cx="1312549" cy="337827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064858" y="4595877"/>
            <a:ext cx="424077" cy="41998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12482" y="4597156"/>
            <a:ext cx="969984" cy="989789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2466" y="4879214"/>
            <a:ext cx="1417471" cy="738664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Include single quotes around node names: </a:t>
            </a:r>
            <a:r>
              <a:rPr lang="en-US" sz="1400" b="1" dirty="0" smtClean="0"/>
              <a:t>‘ ’</a:t>
            </a:r>
            <a:endParaRPr lang="en-US" sz="1400" b="1" dirty="0"/>
          </a:p>
        </p:txBody>
      </p:sp>
      <p:sp>
        <p:nvSpPr>
          <p:cNvPr id="35" name="Oval 34"/>
          <p:cNvSpPr/>
          <p:nvPr/>
        </p:nvSpPr>
        <p:spPr>
          <a:xfrm>
            <a:off x="1789613" y="4406590"/>
            <a:ext cx="209550" cy="237927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321281" y="4406590"/>
            <a:ext cx="209550" cy="237927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70945" y="4406590"/>
            <a:ext cx="209550" cy="237927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75720" y="4879214"/>
            <a:ext cx="3741019" cy="738664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Separate source, destination and value with commas. Also, separate </a:t>
            </a:r>
            <a:r>
              <a:rPr lang="en-US" sz="1400" b="1" dirty="0" smtClean="0"/>
              <a:t>EACH</a:t>
            </a:r>
            <a:r>
              <a:rPr lang="en-US" sz="1400" dirty="0" smtClean="0"/>
              <a:t> row entry with a comma (except for the final entry): </a:t>
            </a:r>
            <a:r>
              <a:rPr lang="en-US" sz="1400" b="1" dirty="0" smtClean="0"/>
              <a:t>,</a:t>
            </a:r>
            <a:endParaRPr lang="en-US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715325" y="4266419"/>
            <a:ext cx="149836" cy="337827"/>
          </a:xfrm>
          <a:prstGeom prst="rect">
            <a:avLst/>
          </a:prstGeom>
          <a:noFill/>
          <a:ln w="22225">
            <a:solidFill>
              <a:srgbClr val="B602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49297" y="4266083"/>
            <a:ext cx="149836" cy="337827"/>
          </a:xfrm>
          <a:prstGeom prst="rect">
            <a:avLst/>
          </a:prstGeom>
          <a:noFill/>
          <a:ln w="22225">
            <a:solidFill>
              <a:srgbClr val="B602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907141" y="4644517"/>
            <a:ext cx="499" cy="113299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07141" y="5777511"/>
            <a:ext cx="3074434" cy="178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995137" y="5597473"/>
            <a:ext cx="1" cy="20527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645884" y="4589519"/>
            <a:ext cx="181311" cy="26330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509473" y="4608830"/>
            <a:ext cx="1039470" cy="57321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195" y="1820386"/>
            <a:ext cx="4282434" cy="15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6416298"/>
            <a:ext cx="914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Goals</a:t>
            </a:r>
          </a:p>
          <a:p>
            <a:pPr lvl="1"/>
            <a:r>
              <a:rPr lang="en-US" sz="1800" dirty="0" smtClean="0"/>
              <a:t>To learn the basics of Sankey diagrams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lvl="2"/>
            <a:r>
              <a:rPr lang="en-US" sz="1800" dirty="0" smtClean="0"/>
              <a:t>To </a:t>
            </a:r>
            <a:r>
              <a:rPr lang="en-US" sz="1800" dirty="0"/>
              <a:t>gain an understanding of how Sankey diagrams can be used in Institutional </a:t>
            </a:r>
            <a:r>
              <a:rPr lang="en-US" sz="1800" dirty="0" smtClean="0"/>
              <a:t>Research</a:t>
            </a:r>
          </a:p>
          <a:p>
            <a:pPr marL="365760" lvl="2" indent="0">
              <a:buNone/>
            </a:pPr>
            <a:endParaRPr lang="en-US" sz="1800" dirty="0" smtClean="0"/>
          </a:p>
          <a:p>
            <a:pPr lvl="2"/>
            <a:r>
              <a:rPr lang="en-US" sz="1800" dirty="0" smtClean="0"/>
              <a:t>To </a:t>
            </a:r>
            <a:r>
              <a:rPr lang="en-US" sz="1800" dirty="0"/>
              <a:t>be able to create a basic Sankey diagram in Google Charts, using Excel </a:t>
            </a:r>
            <a:r>
              <a:rPr lang="en-US" sz="1800" dirty="0" smtClean="0"/>
              <a:t>data</a:t>
            </a:r>
          </a:p>
          <a:p>
            <a:pPr marL="365760" lvl="2" indent="0">
              <a:buNone/>
            </a:pPr>
            <a:endParaRPr lang="en-US" sz="1800" dirty="0" smtClean="0"/>
          </a:p>
          <a:p>
            <a:pPr lvl="2"/>
            <a:r>
              <a:rPr lang="en-US" sz="1800" dirty="0" smtClean="0"/>
              <a:t>To review an example of a Sankey diagram created to visualize student migration at Stony Brook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9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8715" y="3449535"/>
            <a:ext cx="8662525" cy="2934444"/>
          </a:xfrm>
        </p:spPr>
        <p:txBody>
          <a:bodyPr/>
          <a:lstStyle/>
          <a:p>
            <a:pPr marL="285750" indent="-285750"/>
            <a:r>
              <a:rPr lang="en-US" sz="1800" dirty="0" smtClean="0"/>
              <a:t>Copy basic example code from Google Sankey page or code from a previous diagram you created</a:t>
            </a:r>
          </a:p>
          <a:p>
            <a:pPr marL="285750" indent="-285750"/>
            <a:r>
              <a:rPr lang="en-US" sz="1800" dirty="0"/>
              <a:t>P</a:t>
            </a:r>
            <a:r>
              <a:rPr lang="en-US" sz="1800" dirty="0" smtClean="0"/>
              <a:t>lace in editor (Notepad, Notepad++, HTML online editor, </a:t>
            </a:r>
            <a:r>
              <a:rPr lang="en-US" sz="1800" dirty="0" err="1" smtClean="0"/>
              <a:t>JSFiddle</a:t>
            </a:r>
            <a:r>
              <a:rPr lang="en-US" sz="1800" dirty="0" smtClean="0"/>
              <a:t>…)</a:t>
            </a:r>
            <a:endParaRPr lang="en-US" sz="1800" dirty="0"/>
          </a:p>
          <a:p>
            <a:pPr marL="285750" indent="-285750"/>
            <a:r>
              <a:rPr lang="en-US" sz="1800" dirty="0" smtClean="0"/>
              <a:t>Leave the first and last lines</a:t>
            </a:r>
          </a:p>
          <a:p>
            <a:pPr marL="1017270" lvl="1" indent="-285750"/>
            <a:r>
              <a:rPr lang="en-US" sz="1800" dirty="0" err="1" smtClean="0"/>
              <a:t>data.addRow</a:t>
            </a:r>
            <a:r>
              <a:rPr lang="en-US" sz="1800" dirty="0" smtClean="0"/>
              <a:t>([</a:t>
            </a:r>
          </a:p>
          <a:p>
            <a:pPr marL="1017270" lvl="1" indent="-285750"/>
            <a:r>
              <a:rPr lang="en-US" sz="1800" dirty="0" smtClean="0"/>
              <a:t>]);</a:t>
            </a:r>
          </a:p>
          <a:p>
            <a:pPr marL="285750" indent="-285750"/>
            <a:r>
              <a:rPr lang="en-US" sz="1800" dirty="0" smtClean="0"/>
              <a:t>Remove links in between these lines, and add your links</a:t>
            </a:r>
          </a:p>
          <a:p>
            <a:pPr marL="1017270" lvl="1" indent="-285750"/>
            <a:r>
              <a:rPr lang="en-US" sz="1800" dirty="0" smtClean="0"/>
              <a:t>Make sure last link does </a:t>
            </a:r>
            <a:r>
              <a:rPr lang="en-US" sz="1800" b="1" dirty="0" smtClean="0"/>
              <a:t>NOT</a:t>
            </a:r>
            <a:r>
              <a:rPr lang="en-US" sz="1800" dirty="0" smtClean="0"/>
              <a:t> end with a comma, the code will not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Basic Steps: Insert Code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81" y="1166436"/>
            <a:ext cx="6356294" cy="215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957" y="1100516"/>
            <a:ext cx="62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Leave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975091" y="1229989"/>
            <a:ext cx="343911" cy="9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957" y="3046414"/>
            <a:ext cx="62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Leave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975091" y="3175887"/>
            <a:ext cx="343911" cy="9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0517" y="1377515"/>
            <a:ext cx="0" cy="1668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00517" y="3046414"/>
            <a:ext cx="157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00517" y="1377515"/>
            <a:ext cx="157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12100" y="2152481"/>
            <a:ext cx="3884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52599" y="2013981"/>
            <a:ext cx="76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Replace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4375" y="1459982"/>
            <a:ext cx="109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sample is from example 1.2. You can use any previous Sankey code to start.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/>
            <a:endParaRPr lang="en-US" sz="1800" dirty="0" smtClean="0"/>
          </a:p>
          <a:p>
            <a:pPr marL="457200" indent="-457200"/>
            <a:r>
              <a:rPr lang="en-US" sz="1800" dirty="0" smtClean="0"/>
              <a:t>Notepad</a:t>
            </a:r>
          </a:p>
          <a:p>
            <a:pPr lvl="1"/>
            <a:r>
              <a:rPr lang="en-US" sz="1800" dirty="0" smtClean="0"/>
              <a:t>Save as .</a:t>
            </a:r>
            <a:r>
              <a:rPr lang="en-US" sz="1800" dirty="0" err="1" smtClean="0"/>
              <a:t>htm</a:t>
            </a:r>
            <a:r>
              <a:rPr lang="en-US" sz="1800" dirty="0" smtClean="0"/>
              <a:t>, open file with internet browser</a:t>
            </a:r>
          </a:p>
          <a:p>
            <a:endParaRPr lang="en-US" sz="1800" dirty="0" smtClean="0"/>
          </a:p>
          <a:p>
            <a:r>
              <a:rPr lang="en-US" sz="1800" dirty="0" smtClean="0"/>
              <a:t>Notepad++</a:t>
            </a:r>
          </a:p>
          <a:p>
            <a:pPr lvl="1"/>
            <a:r>
              <a:rPr lang="en-US" sz="1800" dirty="0" smtClean="0"/>
              <a:t>Save file, use run option to run in a browser</a:t>
            </a:r>
          </a:p>
          <a:p>
            <a:endParaRPr lang="en-US" sz="1800" dirty="0" smtClean="0"/>
          </a:p>
          <a:p>
            <a:r>
              <a:rPr lang="en-US" sz="1800" dirty="0" smtClean="0"/>
              <a:t>HTML editor</a:t>
            </a:r>
            <a:endParaRPr lang="en-US" sz="1800" dirty="0"/>
          </a:p>
          <a:p>
            <a:pPr lvl="1"/>
            <a:r>
              <a:rPr lang="en-US" sz="1800" dirty="0">
                <a:hlinkClick r:id="rId2"/>
              </a:rPr>
              <a:t>http://htmledit.squarefree.com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- updates in real time</a:t>
            </a:r>
          </a:p>
          <a:p>
            <a:endParaRPr lang="en-US" sz="1800" dirty="0" smtClean="0"/>
          </a:p>
          <a:p>
            <a:r>
              <a:rPr lang="en-US" sz="1800" dirty="0" smtClean="0"/>
              <a:t>JS Fiddle</a:t>
            </a:r>
          </a:p>
          <a:p>
            <a:pPr lvl="1"/>
            <a:r>
              <a:rPr lang="en-US" sz="1800" dirty="0">
                <a:hlinkClick r:id="rId3"/>
              </a:rPr>
              <a:t>https://jsfiddle.net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- need some HTML experience, since </a:t>
            </a:r>
            <a:r>
              <a:rPr lang="en-US" sz="1800" dirty="0" err="1" smtClean="0"/>
              <a:t>Javascript</a:t>
            </a:r>
            <a:r>
              <a:rPr lang="en-US" sz="1800" dirty="0" smtClean="0"/>
              <a:t> and HTML is separated by this editor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 Steps: Run 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2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/>
            <a:r>
              <a:rPr lang="en-US" sz="1800" dirty="0" smtClean="0"/>
              <a:t>Options are entered with the following format</a:t>
            </a:r>
          </a:p>
          <a:p>
            <a:pPr marL="1017270" lvl="1" indent="-285750"/>
            <a:r>
              <a:rPr lang="en-US" sz="1800" dirty="0" smtClean="0"/>
              <a:t>Example: </a:t>
            </a:r>
            <a:r>
              <a:rPr lang="en-US" sz="1800" dirty="0" err="1" smtClean="0"/>
              <a:t>var</a:t>
            </a:r>
            <a:r>
              <a:rPr lang="en-US" sz="1800" dirty="0" smtClean="0"/>
              <a:t> options = {node: {label: {bold: true, font: ‘Arial’} …} …}</a:t>
            </a:r>
          </a:p>
          <a:p>
            <a:pPr marL="1017270" lvl="1" indent="-285750"/>
            <a:endParaRPr lang="en-US" sz="1800" dirty="0"/>
          </a:p>
          <a:p>
            <a:pPr lvl="1" indent="0">
              <a:buNone/>
            </a:pPr>
            <a:endParaRPr lang="en-US" sz="1800" dirty="0" smtClean="0"/>
          </a:p>
          <a:p>
            <a:pPr lvl="1" indent="0">
              <a:buNone/>
            </a:pPr>
            <a:endParaRPr lang="en-US" sz="1800" dirty="0" smtClean="0"/>
          </a:p>
          <a:p>
            <a:pPr lvl="1" indent="0">
              <a:buNone/>
            </a:pPr>
            <a:endParaRPr lang="en-US" sz="1800" dirty="0" smtClean="0"/>
          </a:p>
          <a:p>
            <a:pPr marL="285750" indent="-285750"/>
            <a:r>
              <a:rPr lang="en-US" sz="1800" dirty="0" smtClean="0"/>
              <a:t>Available option categories</a:t>
            </a:r>
          </a:p>
          <a:p>
            <a:pPr marL="1017270" lvl="1" indent="-285750"/>
            <a:r>
              <a:rPr lang="en-US" sz="1800" dirty="0" smtClean="0"/>
              <a:t>Sankey (Node, Link, and Iterations subcategories – Node and Link are shown on next page)</a:t>
            </a:r>
          </a:p>
          <a:p>
            <a:pPr marL="1017270" lvl="1" indent="-285750"/>
            <a:r>
              <a:rPr lang="en-US" sz="1800" dirty="0" smtClean="0"/>
              <a:t>Height</a:t>
            </a:r>
          </a:p>
          <a:p>
            <a:pPr marL="1017270" lvl="1" indent="-285750"/>
            <a:r>
              <a:rPr lang="en-US" sz="1800" dirty="0" smtClean="0"/>
              <a:t>Width</a:t>
            </a:r>
          </a:p>
          <a:p>
            <a:pPr marL="1017270" lvl="1" indent="-285750"/>
            <a:r>
              <a:rPr lang="en-US" sz="1800" dirty="0" err="1" smtClean="0"/>
              <a:t>forcelFrame</a:t>
            </a:r>
            <a:endParaRPr lang="en-US" sz="1800" dirty="0" smtClean="0"/>
          </a:p>
          <a:p>
            <a:pPr marL="1017270" lvl="1" indent="-285750"/>
            <a:r>
              <a:rPr lang="en-US" sz="1800" dirty="0" smtClean="0"/>
              <a:t>Tooltips (can be used to change hover effect)</a:t>
            </a:r>
          </a:p>
          <a:p>
            <a:pPr marL="285750" indent="-285750"/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Going Further: Options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12538" y="2031101"/>
            <a:ext cx="0" cy="372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90325" y="2031101"/>
            <a:ext cx="0" cy="372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18609" y="2031101"/>
            <a:ext cx="0" cy="372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49193" y="2031101"/>
            <a:ext cx="0" cy="372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88959" y="2031101"/>
            <a:ext cx="0" cy="372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027299" y="2031102"/>
            <a:ext cx="223879" cy="372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828371" y="2031100"/>
            <a:ext cx="198928" cy="372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4465" y="2466340"/>
            <a:ext cx="71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Declare the options variable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5855" y="2466340"/>
            <a:ext cx="71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 the node options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560536" y="2466340"/>
            <a:ext cx="95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 label category within node options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599223" y="2466340"/>
            <a:ext cx="85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Make label font bold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730887" y="2466340"/>
            <a:ext cx="81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Set label  font to Arial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627837" y="2466340"/>
            <a:ext cx="87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Close the node and label sections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18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Going Further: Options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5" y="1093141"/>
            <a:ext cx="5676900" cy="227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5" y="3369616"/>
            <a:ext cx="5686425" cy="2952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0542" y="1294726"/>
            <a:ext cx="2953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Sankey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FillOpacity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Stroke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StrokeWidth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0542" y="3369616"/>
            <a:ext cx="29535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Sankey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Label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FontName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FontSize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Bold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Italic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LabelPadding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NodePadding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Width</a:t>
            </a:r>
          </a:p>
        </p:txBody>
      </p:sp>
    </p:spTree>
    <p:extLst>
      <p:ext uri="{BB962C8B-B14F-4D97-AF65-F5344CB8AC3E}">
        <p14:creationId xmlns:p14="http://schemas.microsoft.com/office/powerpoint/2010/main" val="30553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/>
            <a:endParaRPr lang="en-US" sz="1800" dirty="0" smtClean="0"/>
          </a:p>
          <a:p>
            <a:pPr marL="285750" indent="-285750"/>
            <a:r>
              <a:rPr lang="en-US" sz="1800" dirty="0" smtClean="0"/>
              <a:t>Multi level Sankey Diagrams are coded in the same manner</a:t>
            </a:r>
          </a:p>
          <a:p>
            <a:pPr marL="1017270" lvl="1" indent="-285750"/>
            <a:r>
              <a:rPr lang="en-US" sz="1800" dirty="0" smtClean="0"/>
              <a:t>Keep adding links</a:t>
            </a:r>
          </a:p>
          <a:p>
            <a:pPr marL="1017270" lvl="1" indent="-285750"/>
            <a:r>
              <a:rPr lang="en-US" sz="1800" dirty="0" smtClean="0"/>
              <a:t>Logical flow (Example, F10 to F11, F11 to F12,…)</a:t>
            </a:r>
          </a:p>
          <a:p>
            <a:pPr marL="1017270" lvl="1" indent="-285750"/>
            <a:r>
              <a:rPr lang="en-US" sz="1800" dirty="0" smtClean="0"/>
              <a:t>Add in order for organization, Google will add them in best fit</a:t>
            </a:r>
          </a:p>
          <a:p>
            <a:pPr lvl="1" indent="0">
              <a:buNone/>
            </a:pPr>
            <a:endParaRPr lang="en-US" sz="1800" dirty="0" smtClean="0"/>
          </a:p>
          <a:p>
            <a:pPr marL="285750" indent="-285750"/>
            <a:r>
              <a:rPr lang="en-US" sz="1800" dirty="0" smtClean="0"/>
              <a:t>SBU migration has hundreds of links</a:t>
            </a:r>
          </a:p>
          <a:p>
            <a:pPr marL="1017270" lvl="1" indent="-285750"/>
            <a:r>
              <a:rPr lang="en-US" sz="1800" dirty="0" smtClean="0"/>
              <a:t>Still created in the same manner</a:t>
            </a:r>
          </a:p>
          <a:p>
            <a:pPr marL="1017270" lvl="1" indent="-285750"/>
            <a:r>
              <a:rPr lang="en-US" sz="1800" dirty="0" smtClean="0"/>
              <a:t>Pivot tables and concatenate in Excel</a:t>
            </a:r>
          </a:p>
          <a:p>
            <a:pPr marL="285750" indent="-285750"/>
            <a:endParaRPr lang="en-US" sz="1800" dirty="0" smtClean="0"/>
          </a:p>
          <a:p>
            <a:pPr marL="285750" indent="-285750"/>
            <a:r>
              <a:rPr lang="en-US" sz="1800" dirty="0" smtClean="0"/>
              <a:t>Options will be key for Visualization</a:t>
            </a:r>
            <a:endParaRPr lang="en-US" sz="1800" dirty="0"/>
          </a:p>
          <a:p>
            <a:pPr marL="1017270" lvl="1" indent="-285750"/>
            <a:r>
              <a:rPr lang="en-US" sz="1800" dirty="0" smtClean="0"/>
              <a:t>Use node padding and sizing, label padding and sizing</a:t>
            </a:r>
          </a:p>
          <a:p>
            <a:pPr marL="1017270" lvl="1" indent="-285750"/>
            <a:r>
              <a:rPr lang="en-US" sz="1800" dirty="0" smtClean="0"/>
              <a:t>Change chart size</a:t>
            </a:r>
            <a:endParaRPr lang="en-US" sz="1800" dirty="0"/>
          </a:p>
          <a:p>
            <a:pPr lvl="1" indent="0">
              <a:buNone/>
            </a:pP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Going Even Further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3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Other Charts Available from Google Charts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43529"/>
              </p:ext>
            </p:extLst>
          </p:nvPr>
        </p:nvGraphicFramePr>
        <p:xfrm>
          <a:off x="320842" y="1325563"/>
          <a:ext cx="8598568" cy="467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284"/>
                <a:gridCol w="4299284"/>
              </a:tblGrid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Traditional Graphs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Diagrams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Area Charts (Traditional and Stepped)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Bubble</a:t>
                      </a:r>
                      <a:r>
                        <a:rPr lang="en-US" sz="1100" baseline="0" dirty="0" smtClean="0"/>
                        <a:t> Charts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Bar Charts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Box and Whisker Plots (Candlestick Charts)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Column Charts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Calendar Charts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44634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Combo Charts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Gauge</a:t>
                      </a:r>
                      <a:r>
                        <a:rPr lang="en-US" sz="1100" baseline="0" dirty="0" smtClean="0"/>
                        <a:t> Charts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Histograms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Geographic Charts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Intervals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Organizational</a:t>
                      </a:r>
                      <a:r>
                        <a:rPr lang="en-US" sz="1100" baseline="0" dirty="0" smtClean="0"/>
                        <a:t> Charts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Line Charts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Tables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Pie Charts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Timelines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Scatter</a:t>
                      </a:r>
                      <a:r>
                        <a:rPr lang="en-US" sz="1100" baseline="0" dirty="0" smtClean="0"/>
                        <a:t> Charts</a:t>
                      </a: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Tree</a:t>
                      </a:r>
                      <a:r>
                        <a:rPr lang="en-US" sz="1100" baseline="0" dirty="0" smtClean="0"/>
                        <a:t> Map Charts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Time Series (Annotated)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Word Trees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3843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Trend lines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**User created community</a:t>
                      </a:r>
                      <a:r>
                        <a:rPr lang="en-US" sz="1100" baseline="0" dirty="0" smtClean="0"/>
                        <a:t> charts are also available**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4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Dashboards </a:t>
            </a:r>
            <a:r>
              <a:rPr lang="en-US" sz="1800" dirty="0"/>
              <a:t>allow combination of charts and controls</a:t>
            </a:r>
          </a:p>
          <a:p>
            <a:endParaRPr lang="en-US" sz="1800" dirty="0" smtClean="0"/>
          </a:p>
          <a:p>
            <a:r>
              <a:rPr lang="en-US" sz="1800" dirty="0" smtClean="0"/>
              <a:t>Controls </a:t>
            </a:r>
            <a:r>
              <a:rPr lang="en-US" sz="1800" dirty="0"/>
              <a:t>act as filters</a:t>
            </a:r>
          </a:p>
          <a:p>
            <a:pPr lvl="1"/>
            <a:r>
              <a:rPr lang="en-US" sz="1800" dirty="0" smtClean="0"/>
              <a:t>Category (Pick from available), </a:t>
            </a:r>
            <a:r>
              <a:rPr lang="en-US" sz="1800" dirty="0"/>
              <a:t>String (Search</a:t>
            </a:r>
            <a:r>
              <a:rPr lang="en-US" sz="1800" dirty="0" smtClean="0"/>
              <a:t>), </a:t>
            </a:r>
            <a:r>
              <a:rPr lang="en-US" sz="1800" dirty="0" err="1"/>
              <a:t>ChartRange</a:t>
            </a:r>
            <a:r>
              <a:rPr lang="en-US" sz="1800" dirty="0"/>
              <a:t>, </a:t>
            </a:r>
            <a:r>
              <a:rPr lang="en-US" sz="1800" dirty="0" err="1"/>
              <a:t>DateRange</a:t>
            </a:r>
            <a:r>
              <a:rPr lang="en-US" sz="1800" dirty="0"/>
              <a:t>, </a:t>
            </a:r>
            <a:r>
              <a:rPr lang="en-US" sz="1800" dirty="0" err="1" smtClean="0"/>
              <a:t>NumberRange</a:t>
            </a:r>
            <a:endParaRPr lang="en-US" sz="1800" dirty="0" smtClean="0"/>
          </a:p>
          <a:p>
            <a:pPr lvl="1"/>
            <a:r>
              <a:rPr lang="en-US" sz="1800" dirty="0" smtClean="0"/>
              <a:t> Customizable </a:t>
            </a:r>
            <a:r>
              <a:rPr lang="en-US" sz="1800" dirty="0"/>
              <a:t>filter </a:t>
            </a:r>
            <a:r>
              <a:rPr lang="en-US" sz="1800" dirty="0" smtClean="0"/>
              <a:t>options (Examples: starting states, allow one choice only…)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Can </a:t>
            </a:r>
            <a:r>
              <a:rPr lang="en-US" sz="1800" dirty="0"/>
              <a:t>use same data source across multiple charts and filters, or multiple data sources</a:t>
            </a:r>
          </a:p>
          <a:p>
            <a:endParaRPr lang="en-US" sz="1800" dirty="0" smtClean="0"/>
          </a:p>
          <a:p>
            <a:r>
              <a:rPr lang="en-US" sz="1800" dirty="0" smtClean="0"/>
              <a:t>Can </a:t>
            </a:r>
            <a:r>
              <a:rPr lang="en-US" sz="1800" dirty="0"/>
              <a:t>control one or many charts with filter; can use multiple filters per chart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Dashboards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05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Dashboard Example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 bwMode="auto">
          <a:xfrm>
            <a:off x="1718131" y="1142492"/>
            <a:ext cx="5707737" cy="5133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7638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Dashboard Example Continued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57" y="1128986"/>
            <a:ext cx="5685085" cy="5167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2600098"/>
            <a:ext cx="172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Department Category Filter set to Applied Math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" y="3800427"/>
            <a:ext cx="1659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Year Category </a:t>
            </a:r>
            <a:r>
              <a:rPr lang="en-US" dirty="0"/>
              <a:t>Filter set </a:t>
            </a:r>
            <a:r>
              <a:rPr lang="en-US" dirty="0" smtClean="0"/>
              <a:t>2013-14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14542" y="4723757"/>
            <a:ext cx="1719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Second pie chart set to only change with “Level” Category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indent="0">
              <a:buNone/>
            </a:pPr>
            <a:r>
              <a:rPr lang="en-US" sz="1800" dirty="0" smtClean="0"/>
              <a:t>Connecting </a:t>
            </a:r>
            <a:r>
              <a:rPr lang="en-US" sz="1800" dirty="0"/>
              <a:t>to </a:t>
            </a:r>
            <a:r>
              <a:rPr lang="en-US" sz="1800" dirty="0" smtClean="0"/>
              <a:t>Data</a:t>
            </a:r>
          </a:p>
          <a:p>
            <a:r>
              <a:rPr lang="en-US" sz="1800" dirty="0" smtClean="0"/>
              <a:t>Google </a:t>
            </a:r>
            <a:r>
              <a:rPr lang="en-US" sz="1800" dirty="0"/>
              <a:t>charts allows connection to your database with </a:t>
            </a:r>
            <a:r>
              <a:rPr lang="en-US" sz="1800" dirty="0" err="1"/>
              <a:t>php</a:t>
            </a:r>
            <a:r>
              <a:rPr lang="en-US" sz="1800" dirty="0"/>
              <a:t> and a .</a:t>
            </a:r>
            <a:r>
              <a:rPr lang="en-US" sz="1800" dirty="0" err="1"/>
              <a:t>json</a:t>
            </a:r>
            <a:r>
              <a:rPr lang="en-US" sz="1800" dirty="0"/>
              <a:t> file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developers.google.com/chart/interactive/docs/php_example</a:t>
            </a:r>
            <a:endParaRPr lang="en-US" sz="1800" dirty="0"/>
          </a:p>
          <a:p>
            <a:pPr marL="365760" lvl="1" indent="0">
              <a:buNone/>
            </a:pPr>
            <a:endParaRPr lang="en-US" sz="1800" dirty="0" smtClean="0"/>
          </a:p>
          <a:p>
            <a:pPr indent="0">
              <a:buNone/>
            </a:pPr>
            <a:r>
              <a:rPr lang="en-US" sz="1800" dirty="0" smtClean="0"/>
              <a:t>Other Resources for Creating Sankey Diagrams</a:t>
            </a:r>
          </a:p>
          <a:p>
            <a:r>
              <a:rPr lang="en-US" sz="1800" dirty="0" smtClean="0"/>
              <a:t>D3.js</a:t>
            </a:r>
            <a:endParaRPr lang="en-US" sz="1800" dirty="0"/>
          </a:p>
          <a:p>
            <a:pPr lvl="1"/>
            <a:r>
              <a:rPr lang="en-US" sz="1800" dirty="0" err="1"/>
              <a:t>Javascript</a:t>
            </a:r>
            <a:r>
              <a:rPr lang="en-US" sz="1800" dirty="0"/>
              <a:t> Visualization library</a:t>
            </a:r>
          </a:p>
          <a:p>
            <a:pPr lvl="1"/>
            <a:r>
              <a:rPr lang="en-US" sz="1800" dirty="0"/>
              <a:t>Powerful, with more options than Google Charts</a:t>
            </a:r>
          </a:p>
          <a:p>
            <a:pPr lvl="1"/>
            <a:r>
              <a:rPr lang="en-US" sz="1800" dirty="0"/>
              <a:t>More </a:t>
            </a:r>
            <a:r>
              <a:rPr lang="en-US" sz="1800" dirty="0" smtClean="0"/>
              <a:t>complex</a:t>
            </a:r>
          </a:p>
          <a:p>
            <a:pPr lvl="1"/>
            <a:r>
              <a:rPr lang="en-US" sz="1800" dirty="0"/>
              <a:t>http://d3js.org</a:t>
            </a:r>
            <a:r>
              <a:rPr lang="en-US" sz="1800" dirty="0" smtClean="0"/>
              <a:t>/</a:t>
            </a:r>
          </a:p>
          <a:p>
            <a:r>
              <a:rPr lang="en-US" sz="1800" dirty="0" smtClean="0"/>
              <a:t>Tableau</a:t>
            </a:r>
            <a:endParaRPr lang="en-US" sz="1800" dirty="0"/>
          </a:p>
          <a:p>
            <a:pPr lvl="1"/>
            <a:r>
              <a:rPr lang="en-US" sz="1800" dirty="0"/>
              <a:t>Requires manipulation</a:t>
            </a:r>
          </a:p>
          <a:p>
            <a:pPr lvl="1"/>
            <a:r>
              <a:rPr lang="en-US" sz="1800" dirty="0"/>
              <a:t>Not flexible, very </a:t>
            </a:r>
            <a:r>
              <a:rPr lang="en-US" sz="1800" dirty="0" smtClean="0"/>
              <a:t>complicated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For Creating Sankey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Introduction </a:t>
            </a:r>
            <a:r>
              <a:rPr lang="en-US" sz="1800" dirty="0"/>
              <a:t>to Sankey </a:t>
            </a:r>
            <a:r>
              <a:rPr lang="en-US" sz="1800" dirty="0" smtClean="0"/>
              <a:t>diagrams</a:t>
            </a:r>
          </a:p>
          <a:p>
            <a:endParaRPr lang="en-US" sz="1800" dirty="0"/>
          </a:p>
          <a:p>
            <a:r>
              <a:rPr lang="en-US" sz="1800" dirty="0" smtClean="0"/>
              <a:t>Sankey Diagrams and Institutional Research</a:t>
            </a:r>
          </a:p>
          <a:p>
            <a:pPr indent="0">
              <a:buNone/>
            </a:pPr>
            <a:endParaRPr lang="en-US" sz="1800" dirty="0"/>
          </a:p>
          <a:p>
            <a:r>
              <a:rPr lang="en-US" sz="1800" dirty="0" smtClean="0"/>
              <a:t>Building an Example Sankey</a:t>
            </a:r>
          </a:p>
          <a:p>
            <a:pPr lvl="1"/>
            <a:r>
              <a:rPr lang="en-US" sz="1800" dirty="0" smtClean="0"/>
              <a:t>Discuss the process behind collecting data and creating a basic Sankey diagram</a:t>
            </a:r>
          </a:p>
          <a:p>
            <a:pPr lvl="1"/>
            <a:r>
              <a:rPr lang="en-US" sz="1800" dirty="0" smtClean="0"/>
              <a:t>Look further into how a more complex diagram is created</a:t>
            </a:r>
          </a:p>
          <a:p>
            <a:pPr indent="0">
              <a:buNone/>
            </a:pPr>
            <a:endParaRPr lang="en-US" sz="1800" dirty="0"/>
          </a:p>
          <a:p>
            <a:r>
              <a:rPr lang="en-US" sz="1800" dirty="0" smtClean="0"/>
              <a:t>Google </a:t>
            </a:r>
            <a:r>
              <a:rPr lang="en-US" sz="1800" dirty="0"/>
              <a:t>Charts </a:t>
            </a:r>
            <a:r>
              <a:rPr lang="en-US" sz="1800" dirty="0" smtClean="0"/>
              <a:t>for </a:t>
            </a:r>
            <a:r>
              <a:rPr lang="en-US" sz="1800" dirty="0"/>
              <a:t>Institutional Research</a:t>
            </a:r>
          </a:p>
          <a:p>
            <a:pPr lvl="1"/>
            <a:r>
              <a:rPr lang="en-US" sz="1800" dirty="0"/>
              <a:t>Other charts available</a:t>
            </a:r>
          </a:p>
          <a:p>
            <a:pPr lvl="1"/>
            <a:r>
              <a:rPr lang="en-US" sz="1800" dirty="0"/>
              <a:t>Dashboards in Google </a:t>
            </a:r>
            <a:r>
              <a:rPr lang="en-US" sz="1800" dirty="0" smtClean="0"/>
              <a:t>Charts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5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Examples will be posted on our Webpage within the next week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www.stonybrook.edu/commcms/irpe/dashboards/viz.html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Contact information</a:t>
            </a:r>
          </a:p>
          <a:p>
            <a:pPr lvl="1"/>
            <a:r>
              <a:rPr lang="en-US" dirty="0" smtClean="0">
                <a:hlinkClick r:id="rId3"/>
              </a:rPr>
              <a:t>sean.hoffman@stonybrook.edu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a Sankey Diagram?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8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251159" y="1170619"/>
            <a:ext cx="4892842" cy="5198644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457200" y="1325651"/>
            <a:ext cx="3505200" cy="4914728"/>
          </a:xfrm>
          <a:prstGeom prst="rect">
            <a:avLst/>
          </a:prstGeom>
        </p:spPr>
        <p:txBody>
          <a:bodyPr/>
          <a:lstStyle>
            <a:lvl1pPr marL="365760" indent="-36576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022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57200" y="1325651"/>
            <a:ext cx="3392905" cy="4701034"/>
          </a:xfrm>
          <a:prstGeom prst="rect">
            <a:avLst/>
          </a:prstGeom>
        </p:spPr>
        <p:txBody>
          <a:bodyPr/>
          <a:lstStyle>
            <a:lvl1pPr marL="365760" indent="-36576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022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Originally </a:t>
            </a:r>
            <a:r>
              <a:rPr lang="en-US" sz="1800" dirty="0"/>
              <a:t>created to show efficiency of a steam </a:t>
            </a:r>
            <a:r>
              <a:rPr lang="en-US" sz="1800" dirty="0" smtClean="0"/>
              <a:t>engine </a:t>
            </a:r>
            <a:r>
              <a:rPr lang="en-US" sz="1800" dirty="0"/>
              <a:t>by Captain Matthew Henry Phineas </a:t>
            </a:r>
            <a:r>
              <a:rPr lang="en-US" sz="1800" dirty="0" err="1"/>
              <a:t>Riall</a:t>
            </a:r>
            <a:r>
              <a:rPr lang="en-US" sz="1800" dirty="0"/>
              <a:t> </a:t>
            </a:r>
            <a:r>
              <a:rPr lang="en-US" sz="1800" dirty="0" smtClean="0"/>
              <a:t>Sankey in 1898 (Source: Wikipedia)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Flow </a:t>
            </a:r>
            <a:r>
              <a:rPr lang="en-US" sz="1800" dirty="0" smtClean="0"/>
              <a:t>diagram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Used to visualize </a:t>
            </a:r>
            <a:r>
              <a:rPr lang="en-US" sz="1800" dirty="0" smtClean="0"/>
              <a:t>flow of a system, transfer of items, movement of goods…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Thickness </a:t>
            </a:r>
            <a:r>
              <a:rPr lang="en-US" sz="1800" dirty="0"/>
              <a:t>of line represents magnitude of flow</a:t>
            </a:r>
          </a:p>
        </p:txBody>
      </p:sp>
    </p:spTree>
    <p:extLst>
      <p:ext uri="{BB962C8B-B14F-4D97-AF65-F5344CB8AC3E}">
        <p14:creationId xmlns:p14="http://schemas.microsoft.com/office/powerpoint/2010/main" val="31873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Examples of Sankey Diagrams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36525" y="1159861"/>
            <a:ext cx="5109243" cy="2513781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44" y="4088785"/>
            <a:ext cx="4462983" cy="2143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5768" y="2062808"/>
            <a:ext cx="31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Simple Sankey Diagram of a Lightbulb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463" y="4806774"/>
            <a:ext cx="31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Multi Level Sankey Energy Diagram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 Vocabulary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1325651"/>
            <a:ext cx="3505200" cy="4914728"/>
          </a:xfrm>
          <a:prstGeom prst="rect">
            <a:avLst/>
          </a:prstGeom>
        </p:spPr>
        <p:txBody>
          <a:bodyPr/>
          <a:lstStyle>
            <a:lvl1pPr marL="365760" indent="-36576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022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57201" y="1325651"/>
            <a:ext cx="3163634" cy="4701034"/>
          </a:xfrm>
          <a:prstGeom prst="rect">
            <a:avLst/>
          </a:prstGeom>
        </p:spPr>
        <p:txBody>
          <a:bodyPr/>
          <a:lstStyle>
            <a:lvl1pPr marL="365760" indent="-36576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022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731520" indent="-365760" algn="l" defTabSz="457200" rtl="0" eaLnBrk="0" fontAlgn="base" hangingPunct="0">
              <a:spcBef>
                <a:spcPts val="768"/>
              </a:spcBef>
              <a:spcAft>
                <a:spcPct val="0"/>
              </a:spcAft>
              <a:buClr>
                <a:srgbClr val="B60225"/>
              </a:buClr>
              <a:buFont typeface="Courier New"/>
              <a:buChar char="o"/>
              <a:defRPr sz="2400" kern="1200" baseline="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/>
              <a:t>Nodes:</a:t>
            </a:r>
            <a:r>
              <a:rPr lang="en-US" sz="1800" dirty="0"/>
              <a:t> Represent sources and destinations of flows</a:t>
            </a:r>
          </a:p>
          <a:p>
            <a:pPr lvl="1"/>
            <a:r>
              <a:rPr lang="en-US" sz="1800" dirty="0"/>
              <a:t>Cities, Universities, Academic Departments, </a:t>
            </a:r>
            <a:r>
              <a:rPr lang="en-US" sz="1800" dirty="0" smtClean="0"/>
              <a:t>Accounts</a:t>
            </a:r>
          </a:p>
          <a:p>
            <a:pPr marL="365760" lvl="1" indent="0">
              <a:buNone/>
            </a:pPr>
            <a:endParaRPr lang="en-US" sz="1800" dirty="0"/>
          </a:p>
          <a:p>
            <a:r>
              <a:rPr lang="en-US" sz="1800" b="1" u="sng" dirty="0"/>
              <a:t>Links:</a:t>
            </a:r>
            <a:r>
              <a:rPr lang="en-US" sz="1800" dirty="0"/>
              <a:t> </a:t>
            </a:r>
            <a:r>
              <a:rPr lang="en-US" sz="1800" dirty="0" smtClean="0"/>
              <a:t>Links indicate that there exists </a:t>
            </a:r>
            <a:r>
              <a:rPr lang="en-US" sz="1800" dirty="0"/>
              <a:t>flow between </a:t>
            </a:r>
            <a:r>
              <a:rPr lang="en-US" sz="1800" dirty="0" smtClean="0"/>
              <a:t>the nodes it connects</a:t>
            </a:r>
            <a:endParaRPr lang="en-US" sz="1800" dirty="0"/>
          </a:p>
          <a:p>
            <a:pPr marL="0" indent="0">
              <a:buNone/>
            </a:pPr>
            <a:endParaRPr lang="en-US" sz="1800" b="1" u="sng" dirty="0" smtClean="0"/>
          </a:p>
          <a:p>
            <a:r>
              <a:rPr lang="en-US" sz="1800" b="1" u="sng" dirty="0" smtClean="0"/>
              <a:t>Weight</a:t>
            </a:r>
            <a:r>
              <a:rPr lang="en-US" sz="1800" b="1" u="sng" dirty="0"/>
              <a:t>:</a:t>
            </a:r>
            <a:r>
              <a:rPr lang="en-US" sz="1800" dirty="0"/>
              <a:t> Also </a:t>
            </a:r>
            <a:r>
              <a:rPr lang="en-US" sz="1800" dirty="0" smtClean="0"/>
              <a:t>known </a:t>
            </a:r>
            <a:r>
              <a:rPr lang="en-US" sz="1800" dirty="0"/>
              <a:t>as the thickness. The higher the weight of the link, the thicker it </a:t>
            </a:r>
            <a:r>
              <a:rPr lang="en-US" sz="1800" dirty="0" smtClean="0"/>
              <a:t>is</a:t>
            </a:r>
            <a:endParaRPr lang="en-US" sz="18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04" y="1525914"/>
            <a:ext cx="5521296" cy="43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4589" y="1325650"/>
            <a:ext cx="2935705" cy="4593091"/>
          </a:xfrm>
        </p:spPr>
        <p:txBody>
          <a:bodyPr/>
          <a:lstStyle/>
          <a:p>
            <a:r>
              <a:rPr lang="en-US" sz="2100" dirty="0" smtClean="0"/>
              <a:t>Useful where there is movement</a:t>
            </a:r>
          </a:p>
          <a:p>
            <a:r>
              <a:rPr lang="en-US" sz="2100" dirty="0" smtClean="0"/>
              <a:t>Student </a:t>
            </a:r>
            <a:r>
              <a:rPr lang="en-US" sz="2100" dirty="0"/>
              <a:t>transitions</a:t>
            </a:r>
          </a:p>
          <a:p>
            <a:pPr lvl="1"/>
            <a:r>
              <a:rPr lang="en-US" sz="1800" dirty="0"/>
              <a:t>Major </a:t>
            </a:r>
            <a:r>
              <a:rPr lang="en-US" sz="1800" dirty="0" smtClean="0"/>
              <a:t>changes, Time </a:t>
            </a:r>
            <a:r>
              <a:rPr lang="en-US" sz="1800" dirty="0"/>
              <a:t>to </a:t>
            </a:r>
            <a:r>
              <a:rPr lang="en-US" sz="1800" dirty="0" smtClean="0"/>
              <a:t>degree, Transfer destinations</a:t>
            </a:r>
            <a:endParaRPr lang="en-US" sz="1800" dirty="0"/>
          </a:p>
          <a:p>
            <a:r>
              <a:rPr lang="en-US" sz="2100" dirty="0"/>
              <a:t>Transactional data</a:t>
            </a:r>
          </a:p>
          <a:p>
            <a:pPr lvl="1"/>
            <a:r>
              <a:rPr lang="en-US" sz="1800" dirty="0"/>
              <a:t>Finance, Student Financial </a:t>
            </a:r>
            <a:r>
              <a:rPr lang="en-US" sz="1800" dirty="0" smtClean="0"/>
              <a:t>Aid, Research </a:t>
            </a:r>
            <a:r>
              <a:rPr lang="en-US" sz="1800" dirty="0"/>
              <a:t>Expenditures, HR </a:t>
            </a:r>
            <a:r>
              <a:rPr lang="en-US" sz="1800" dirty="0" smtClean="0"/>
              <a:t>Data</a:t>
            </a:r>
            <a:endParaRPr lang="en-US" sz="2100" dirty="0" smtClean="0"/>
          </a:p>
          <a:p>
            <a:r>
              <a:rPr lang="en-US" sz="2100" dirty="0" smtClean="0"/>
              <a:t>Example: Tracking a cohort (Fall 2010 SBU FTFT to their 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Fall)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Sankey Diagrams for IR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34" y="1506929"/>
            <a:ext cx="5386006" cy="4340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2132" y="597510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Example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Sankey Example: IPEDS SFA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1014" y="1325650"/>
            <a:ext cx="2479162" cy="46453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2013 – 14 IPEDS SFA Data from Stony Brook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Total 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Scholarships/Grants vs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Aid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94" y="1325650"/>
            <a:ext cx="5983706" cy="4348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69292" y="597098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Example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Major Changes At Stony Brook University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57200" y="1173961"/>
            <a:ext cx="3312695" cy="48463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Closer look at Stony 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Brook University FTFT 2010 </a:t>
            </a:r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students</a:t>
            </a:r>
          </a:p>
          <a:p>
            <a:pPr marL="574675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Looking by Major groupings</a:t>
            </a:r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Looking for retention/graduation interventions: undeclared?</a:t>
            </a:r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now, look at one year change (Fall to Fall)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Immediate observations</a:t>
            </a:r>
          </a:p>
          <a:p>
            <a:pPr lvl="2"/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Majority do not leave</a:t>
            </a:r>
          </a:p>
          <a:p>
            <a:pPr lvl="1"/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about those not returning:</a:t>
            </a:r>
          </a:p>
          <a:p>
            <a:pPr lvl="2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 line with other majors?</a:t>
            </a: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95" y="1735821"/>
            <a:ext cx="5190347" cy="4126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9895" y="5637373"/>
            <a:ext cx="1459831" cy="38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 1.1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110733H_SBU_SBM_CH_PowerPoint Template 1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R 2015 v04.pptx" id="{DA654495-9C6B-4010-A317-106E3D288D09}" vid="{087A224D-2778-41F1-89BF-55026B7FB8D2}"/>
    </a:ext>
  </a:extLst>
</a:theme>
</file>

<file path=ppt/theme/theme2.xml><?xml version="1.0" encoding="utf-8"?>
<a:theme xmlns:a="http://schemas.openxmlformats.org/drawingml/2006/main" name="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R 2015 v04.pptx" id="{DA654495-9C6B-4010-A317-106E3D288D09}" vid="{74A54E09-06E1-4442-8DEB-5BE3775EB588}"/>
    </a:ext>
  </a:extLst>
</a:theme>
</file>

<file path=ppt/theme/theme3.xml><?xml version="1.0" encoding="utf-8"?>
<a:theme xmlns:a="http://schemas.openxmlformats.org/drawingml/2006/main" name="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R 2015 v04.pptx" id="{DA654495-9C6B-4010-A317-106E3D288D09}" vid="{69BAE75A-130C-4460-95DC-339FDA8DE8E1}"/>
    </a:ext>
  </a:extLst>
</a:theme>
</file>

<file path=ppt/theme/theme4.xml><?xml version="1.0" encoding="utf-8"?>
<a:theme xmlns:a="http://schemas.openxmlformats.org/drawingml/2006/main" name="Stony Brook Children's Hospi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R 2015 v04.pptx" id="{DA654495-9C6B-4010-A317-106E3D288D09}" vid="{D25D3460-FB8D-4024-850A-84B9F5798DD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 2015 v04.pptx</Template>
  <TotalTime>4926</TotalTime>
  <Words>1678</Words>
  <Application>Microsoft Office PowerPoint</Application>
  <PresentationFormat>On-screen Show (4:3)</PresentationFormat>
  <Paragraphs>313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Calibri</vt:lpstr>
      <vt:lpstr>Courier New</vt:lpstr>
      <vt:lpstr>Helvetica</vt:lpstr>
      <vt:lpstr>ヒラギノ角ゴ Pro W3</vt:lpstr>
      <vt:lpstr>14110733H_SBU_SBM_CH_PowerPoint Template 1-15</vt:lpstr>
      <vt:lpstr>Stony Brook University</vt:lpstr>
      <vt:lpstr>Stony Brook Medicine</vt:lpstr>
      <vt:lpstr>Stony Brook Children's Hospital</vt:lpstr>
      <vt:lpstr>PowerPoint Presentation</vt:lpstr>
      <vt:lpstr>Goals</vt:lpstr>
      <vt:lpstr>Agenda</vt:lpstr>
      <vt:lpstr>What is a Sankey Diagram?</vt:lpstr>
      <vt:lpstr>Examples of Sankey Diagrams</vt:lpstr>
      <vt:lpstr>Basic Vocabulary</vt:lpstr>
      <vt:lpstr>Sankey Diagrams for IR</vt:lpstr>
      <vt:lpstr>Sankey Example: IPEDS SFA</vt:lpstr>
      <vt:lpstr>Major Changes At Stony Brook University</vt:lpstr>
      <vt:lpstr>Major Changes At Stony Brook University</vt:lpstr>
      <vt:lpstr>Major Migration at Stony Brook University</vt:lpstr>
      <vt:lpstr>Major Migration Takeaways</vt:lpstr>
      <vt:lpstr>Creating Sankey Diagrams</vt:lpstr>
      <vt:lpstr>The Code For Example 1.2</vt:lpstr>
      <vt:lpstr>Creating Your Own Sankey Diagram</vt:lpstr>
      <vt:lpstr>How to Create your Own Sankey Diagram</vt:lpstr>
      <vt:lpstr>Basic Steps: Define Nodes and Links</vt:lpstr>
      <vt:lpstr>Basic Steps: Gather Data</vt:lpstr>
      <vt:lpstr>Basic Steps: Create Code</vt:lpstr>
      <vt:lpstr>Basic Steps: Insert Code</vt:lpstr>
      <vt:lpstr>Basic Steps: Run Code</vt:lpstr>
      <vt:lpstr>Going Further: Options</vt:lpstr>
      <vt:lpstr>Going Further: Options</vt:lpstr>
      <vt:lpstr>Going Even Further</vt:lpstr>
      <vt:lpstr>Other Charts Available from Google Charts</vt:lpstr>
      <vt:lpstr>Dashboards</vt:lpstr>
      <vt:lpstr>Dashboard Example</vt:lpstr>
      <vt:lpstr>Dashboard Example Continued</vt:lpstr>
      <vt:lpstr>Other Sources For Creating Sankey Diagrams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AIR Forum – Denver, Co</dc:title>
  <dc:creator>Sean V Hoffman</dc:creator>
  <cp:lastModifiedBy>Sean V Hoffman</cp:lastModifiedBy>
  <cp:revision>45</cp:revision>
  <cp:lastPrinted>2012-02-02T20:51:24Z</cp:lastPrinted>
  <dcterms:created xsi:type="dcterms:W3CDTF">2015-05-20T13:33:47Z</dcterms:created>
  <dcterms:modified xsi:type="dcterms:W3CDTF">2015-06-17T19:24:08Z</dcterms:modified>
</cp:coreProperties>
</file>