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4" r:id="rId5"/>
    <p:sldMasterId id="2147483720" r:id="rId6"/>
    <p:sldMasterId id="2147483781" r:id="rId7"/>
    <p:sldMasterId id="2147483788" r:id="rId8"/>
    <p:sldMasterId id="2147483798" r:id="rId9"/>
    <p:sldMasterId id="2147483810" r:id="rId10"/>
  </p:sldMasterIdLst>
  <p:notesMasterIdLst>
    <p:notesMasterId r:id="rId47"/>
  </p:notesMasterIdLst>
  <p:handoutMasterIdLst>
    <p:handoutMasterId r:id="rId48"/>
  </p:handoutMasterIdLst>
  <p:sldIdLst>
    <p:sldId id="293" r:id="rId11"/>
    <p:sldId id="294" r:id="rId12"/>
    <p:sldId id="281" r:id="rId13"/>
    <p:sldId id="282" r:id="rId14"/>
    <p:sldId id="283" r:id="rId15"/>
    <p:sldId id="284" r:id="rId16"/>
    <p:sldId id="297" r:id="rId17"/>
    <p:sldId id="298" r:id="rId18"/>
    <p:sldId id="291" r:id="rId19"/>
    <p:sldId id="299" r:id="rId20"/>
    <p:sldId id="295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296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" initials="A" lastIdx="7" clrIdx="0">
    <p:extLst>
      <p:ext uri="{19B8F6BF-5375-455C-9EA6-DF929625EA0E}">
        <p15:presenceInfo xmlns:p15="http://schemas.microsoft.com/office/powerpoint/2012/main" userId="Amanda" providerId="None"/>
      </p:ext>
    </p:extLst>
  </p:cmAuthor>
  <p:cmAuthor id="2" name="Voight, Mamie" initials="VM" lastIdx="5" clrIdx="1">
    <p:extLst>
      <p:ext uri="{19B8F6BF-5375-455C-9EA6-DF929625EA0E}">
        <p15:presenceInfo xmlns:p15="http://schemas.microsoft.com/office/powerpoint/2012/main" userId="Voight, Mam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D38"/>
    <a:srgbClr val="006677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84528" autoAdjust="0"/>
  </p:normalViewPr>
  <p:slideViewPr>
    <p:cSldViewPr snapToGrid="0">
      <p:cViewPr varScale="1">
        <p:scale>
          <a:sx n="75" d="100"/>
          <a:sy n="75" d="100"/>
        </p:scale>
        <p:origin x="1018" y="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Undergraduate</c:v>
                </c:pt>
                <c:pt idx="1">
                  <c:v>Graduate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Repayment</a:t>
            </a:r>
            <a:r>
              <a:rPr lang="en-US" sz="2400" baseline="0"/>
              <a:t> Rates by Degree Type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Sheet2!$F$4:$F$11</c:f>
              <c:strCache>
                <c:ptCount val="8"/>
                <c:pt idx="0">
                  <c:v>AA</c:v>
                </c:pt>
                <c:pt idx="1">
                  <c:v>AAS</c:v>
                </c:pt>
                <c:pt idx="2">
                  <c:v>AFA</c:v>
                </c:pt>
                <c:pt idx="3">
                  <c:v>AGS</c:v>
                </c:pt>
                <c:pt idx="4">
                  <c:v>AS</c:v>
                </c:pt>
                <c:pt idx="5">
                  <c:v>CT</c:v>
                </c:pt>
                <c:pt idx="6">
                  <c:v>TC</c:v>
                </c:pt>
                <c:pt idx="7">
                  <c:v>No degree</c:v>
                </c:pt>
              </c:strCache>
            </c:strRef>
          </c:cat>
          <c:val>
            <c:numRef>
              <c:f>Sheet2!$G$4:$G$11</c:f>
              <c:numCache>
                <c:formatCode>0%</c:formatCode>
                <c:ptCount val="8"/>
                <c:pt idx="0">
                  <c:v>0.30427764326069412</c:v>
                </c:pt>
                <c:pt idx="1">
                  <c:v>0.32104608911837829</c:v>
                </c:pt>
                <c:pt idx="2">
                  <c:v>0.44444444444444442</c:v>
                </c:pt>
                <c:pt idx="3">
                  <c:v>0.2857142857142857</c:v>
                </c:pt>
                <c:pt idx="4">
                  <c:v>0.41003037703258088</c:v>
                </c:pt>
                <c:pt idx="5">
                  <c:v>0.23069679849340866</c:v>
                </c:pt>
                <c:pt idx="6">
                  <c:v>0.2724203133441383</c:v>
                </c:pt>
                <c:pt idx="7">
                  <c:v>0.26117128415612056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6948056"/>
        <c:axId val="416948448"/>
      </c:barChart>
      <c:catAx>
        <c:axId val="416948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48448"/>
        <c:crosses val="autoZero"/>
        <c:auto val="1"/>
        <c:lblAlgn val="ctr"/>
        <c:lblOffset val="100"/>
        <c:noMultiLvlLbl val="0"/>
      </c:catAx>
      <c:valAx>
        <c:axId val="416948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4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Pell Recipients</c:v>
                </c:pt>
                <c:pt idx="1">
                  <c:v>Non-Pell Recipients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68% 6-yr grad rate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Pell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Pell</c:v>
                </c:pt>
                <c:pt idx="1">
                  <c:v>Black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0.75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6525184"/>
        <c:axId val="416525576"/>
      </c:barChart>
      <c:catAx>
        <c:axId val="4165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25576"/>
        <c:crosses val="autoZero"/>
        <c:auto val="1"/>
        <c:lblAlgn val="ctr"/>
        <c:lblOffset val="100"/>
        <c:noMultiLvlLbl val="0"/>
      </c:catAx>
      <c:valAx>
        <c:axId val="41652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2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8895901512588E-2"/>
          <c:y val="3.3408392609116544E-2"/>
          <c:w val="0.92691110409848743"/>
          <c:h val="0.936522628639915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2FECB4-F461-4024-BF1F-732CFB8F932A}" type="SERIES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D612ECE7-1135-4C17-AEBD-ACDA6685E46B}" type="VALUE">
                      <a:rPr lang="en-US" sz="1600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Completions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5E8189-B4AC-4883-9C89-DA0244D9E190}" type="SERIES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0B0D9947-057A-443A-A0C4-BE96EC753080}" type="VALU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Completions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0B560D-8712-4EEA-AB85-D188C346F2A1}" type="SERIES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068421B9-6638-4065-A79D-0A7834A4C79F}" type="VALU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Completions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6526360"/>
        <c:axId val="416526752"/>
      </c:barChart>
      <c:catAx>
        <c:axId val="416526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526752"/>
        <c:crosses val="autoZero"/>
        <c:auto val="1"/>
        <c:lblAlgn val="ctr"/>
        <c:lblOffset val="100"/>
        <c:noMultiLvlLbl val="0"/>
      </c:catAx>
      <c:valAx>
        <c:axId val="416526752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1652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Graduated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0.0%</c:formatCode>
                <c:ptCount val="4"/>
                <c:pt idx="0">
                  <c:v>3.0325720703856238E-2</c:v>
                </c:pt>
                <c:pt idx="1">
                  <c:v>2.9306647605432456E-2</c:v>
                </c:pt>
                <c:pt idx="2">
                  <c:v>3.488762160348876E-2</c:v>
                </c:pt>
                <c:pt idx="3">
                  <c:v>1.7532674529805548E-2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 not graduate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0.0%</c:formatCode>
                <c:ptCount val="4"/>
                <c:pt idx="0">
                  <c:v>0.12623490669593854</c:v>
                </c:pt>
                <c:pt idx="1">
                  <c:v>0.11968680089485458</c:v>
                </c:pt>
                <c:pt idx="2">
                  <c:v>9.5669687814702919E-2</c:v>
                </c:pt>
                <c:pt idx="3">
                  <c:v>7.4925074925074928E-2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Overall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Sheet1!$D$2:$D$5</c:f>
              <c:numCache>
                <c:formatCode>0.0%</c:formatCode>
                <c:ptCount val="4"/>
                <c:pt idx="0">
                  <c:v>5.4718034617532114E-2</c:v>
                </c:pt>
                <c:pt idx="1">
                  <c:v>5.1191765980498377E-2</c:v>
                </c:pt>
                <c:pt idx="2">
                  <c:v>5.0075490689481625E-2</c:v>
                </c:pt>
                <c:pt idx="3">
                  <c:v>3.1416143064282261E-2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146544"/>
        <c:axId val="415912520"/>
      </c:lineChart>
      <c:catAx>
        <c:axId val="41614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12520"/>
        <c:crosses val="autoZero"/>
        <c:auto val="1"/>
        <c:lblAlgn val="ctr"/>
        <c:lblOffset val="100"/>
        <c:noMultiLvlLbl val="0"/>
      </c:catAx>
      <c:valAx>
        <c:axId val="41591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14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Score Card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RR Study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963664"/>
        <c:axId val="419964056"/>
      </c:barChart>
      <c:catAx>
        <c:axId val="41996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9964056"/>
        <c:crosses val="autoZero"/>
        <c:auto val="1"/>
        <c:lblAlgn val="ctr"/>
        <c:lblOffset val="100"/>
        <c:noMultiLvlLbl val="0"/>
      </c:catAx>
      <c:valAx>
        <c:axId val="41996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9636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College </a:t>
            </a:r>
            <a:r>
              <a:rPr lang="en-US" sz="2400" b="1" dirty="0" smtClean="0"/>
              <a:t>Scorecard: 88%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Degree Completers</c:v>
                </c:pt>
                <c:pt idx="1">
                  <c:v>Non-Completers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0.91580892055951435</c:v>
                </c:pt>
                <c:pt idx="1">
                  <c:v>0.77633378932968533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19966016"/>
        <c:axId val="419966408"/>
      </c:barChart>
      <c:catAx>
        <c:axId val="41996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966408"/>
        <c:crosses val="autoZero"/>
        <c:auto val="1"/>
        <c:lblAlgn val="ctr"/>
        <c:lblOffset val="100"/>
        <c:noMultiLvlLbl val="0"/>
      </c:catAx>
      <c:valAx>
        <c:axId val="4199664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9660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Repayment</a:t>
            </a:r>
            <a:r>
              <a:rPr lang="en-US" sz="2400" b="1" baseline="0" dirty="0" smtClean="0"/>
              <a:t> </a:t>
            </a:r>
            <a:r>
              <a:rPr lang="en-US" sz="2400" b="1" dirty="0" smtClean="0"/>
              <a:t>Rate Study: 73%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415100480026035E-2"/>
          <c:y val="0.1597270963819426"/>
          <c:w val="0.94316979903994791"/>
          <c:h val="0.69154114615743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Degree Completers</c:v>
                </c:pt>
                <c:pt idx="1">
                  <c:v>Non-Completers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0.77461071522829239</c:v>
                </c:pt>
                <c:pt idx="1">
                  <c:v>0.62653898768809846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417975176"/>
        <c:axId val="417975568"/>
      </c:barChart>
      <c:catAx>
        <c:axId val="41797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975568"/>
        <c:crosses val="autoZero"/>
        <c:auto val="1"/>
        <c:lblAlgn val="ctr"/>
        <c:lblOffset val="100"/>
        <c:noMultiLvlLbl val="0"/>
      </c:catAx>
      <c:valAx>
        <c:axId val="41797556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179751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Repayment</a:t>
            </a:r>
            <a:r>
              <a:rPr lang="en-US" sz="2400" baseline="0" dirty="0"/>
              <a:t> Rates by Loan </a:t>
            </a:r>
            <a:r>
              <a:rPr lang="en-US" sz="2400" baseline="0" dirty="0" smtClean="0"/>
              <a:t>Servicer*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Sheet1!$N$14:$N$20</c:f>
              <c:numCache>
                <c:formatCode>0%</c:formatCode>
                <c:ptCount val="7"/>
                <c:pt idx="0">
                  <c:v>0.26</c:v>
                </c:pt>
                <c:pt idx="1">
                  <c:v>0.2</c:v>
                </c:pt>
                <c:pt idx="2">
                  <c:v>0.33</c:v>
                </c:pt>
                <c:pt idx="3">
                  <c:v>0.3</c:v>
                </c:pt>
                <c:pt idx="4">
                  <c:v>0.25</c:v>
                </c:pt>
                <c:pt idx="5">
                  <c:v>0.97</c:v>
                </c:pt>
                <c:pt idx="6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6947272"/>
        <c:axId val="416947664"/>
      </c:barChart>
      <c:catAx>
        <c:axId val="416947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947664"/>
        <c:crosses val="autoZero"/>
        <c:auto val="1"/>
        <c:lblAlgn val="ctr"/>
        <c:lblOffset val="100"/>
        <c:noMultiLvlLbl val="0"/>
      </c:catAx>
      <c:valAx>
        <c:axId val="4169476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4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9T13:11:42.307" idx="6">
    <p:pos x="10" y="10"/>
    <p:text>We can add all three logos to this slide to be representative of all organizations involved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9T13:14:18.426" idx="7">
    <p:pos x="4409" y="2317"/>
    <p:text>Feel free to expand the bullets here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DF4BD-20D1-4CD6-BB9A-20FA3D72E18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5D3259-88CB-49BF-8E32-8B13E4E5E8F5}">
      <dgm:prSet phldrT="[Text]" custT="1"/>
      <dgm:spPr/>
      <dgm:t>
        <a:bodyPr/>
        <a:lstStyle/>
        <a:p>
          <a:r>
            <a:rPr lang="en-US" sz="2800" dirty="0" smtClean="0"/>
            <a:t>Institutional Profile	</a:t>
          </a:r>
          <a:endParaRPr lang="en-US" sz="2800" dirty="0"/>
        </a:p>
      </dgm:t>
    </dgm:pt>
    <dgm:pt modelId="{7D64D21E-E024-4782-B51A-EE70C82A0438}" type="parTrans" cxnId="{6224FC8B-069F-4A02-AD32-406BBA37DA2B}">
      <dgm:prSet/>
      <dgm:spPr/>
      <dgm:t>
        <a:bodyPr/>
        <a:lstStyle/>
        <a:p>
          <a:endParaRPr lang="en-US" sz="2800"/>
        </a:p>
      </dgm:t>
    </dgm:pt>
    <dgm:pt modelId="{2E265F74-E85F-42BC-9065-FF364D1F3A5E}" type="sibTrans" cxnId="{6224FC8B-069F-4A02-AD32-406BBA37DA2B}">
      <dgm:prSet/>
      <dgm:spPr/>
      <dgm:t>
        <a:bodyPr/>
        <a:lstStyle/>
        <a:p>
          <a:endParaRPr lang="en-US" sz="2800"/>
        </a:p>
      </dgm:t>
    </dgm:pt>
    <dgm:pt modelId="{B38C5BE0-B69A-476A-B819-48895169450C}">
      <dgm:prSet phldrT="[Text]" custT="1"/>
      <dgm:spPr/>
      <dgm:t>
        <a:bodyPr/>
        <a:lstStyle/>
        <a:p>
          <a:r>
            <a:rPr lang="en-US" sz="2800" dirty="0" smtClean="0"/>
            <a:t>Findings and Analysis</a:t>
          </a:r>
          <a:endParaRPr lang="en-US" sz="2800" dirty="0"/>
        </a:p>
      </dgm:t>
    </dgm:pt>
    <dgm:pt modelId="{78A4C34B-1F2D-4731-AB57-F158B95AE64E}" type="parTrans" cxnId="{ABFDD8A0-2A1B-4065-A14E-DDCF3D45894B}">
      <dgm:prSet/>
      <dgm:spPr/>
      <dgm:t>
        <a:bodyPr/>
        <a:lstStyle/>
        <a:p>
          <a:endParaRPr lang="en-US" sz="2800"/>
        </a:p>
      </dgm:t>
    </dgm:pt>
    <dgm:pt modelId="{5B9F962B-BEC0-452A-A803-D10B9C1CE8A7}" type="sibTrans" cxnId="{ABFDD8A0-2A1B-4065-A14E-DDCF3D45894B}">
      <dgm:prSet/>
      <dgm:spPr/>
      <dgm:t>
        <a:bodyPr/>
        <a:lstStyle/>
        <a:p>
          <a:endParaRPr lang="en-US" sz="2800"/>
        </a:p>
      </dgm:t>
    </dgm:pt>
    <dgm:pt modelId="{BA981B0A-8F34-4499-9E13-6293E93A7F9D}">
      <dgm:prSet phldrT="[Text]" custT="1"/>
      <dgm:spPr/>
      <dgm:t>
        <a:bodyPr/>
        <a:lstStyle/>
        <a:p>
          <a:r>
            <a:rPr lang="en-US" sz="2800" dirty="0" smtClean="0"/>
            <a:t>Potential Institutional Uses</a:t>
          </a:r>
          <a:endParaRPr lang="en-US" sz="2800" dirty="0"/>
        </a:p>
      </dgm:t>
    </dgm:pt>
    <dgm:pt modelId="{1D0F00C7-51BA-4FC0-B68D-937470D709BA}" type="parTrans" cxnId="{3D497361-22C0-4401-9533-82F5B7E2BC8A}">
      <dgm:prSet/>
      <dgm:spPr/>
      <dgm:t>
        <a:bodyPr/>
        <a:lstStyle/>
        <a:p>
          <a:endParaRPr lang="en-US" sz="2800"/>
        </a:p>
      </dgm:t>
    </dgm:pt>
    <dgm:pt modelId="{3DA4D5D1-93C6-4CE5-87B8-F7AFF38677BF}" type="sibTrans" cxnId="{3D497361-22C0-4401-9533-82F5B7E2BC8A}">
      <dgm:prSet/>
      <dgm:spPr/>
      <dgm:t>
        <a:bodyPr/>
        <a:lstStyle/>
        <a:p>
          <a:endParaRPr lang="en-US" sz="2800"/>
        </a:p>
      </dgm:t>
    </dgm:pt>
    <dgm:pt modelId="{729E63B6-B91B-4DDB-B551-200A0FEE8EDB}">
      <dgm:prSet custT="1"/>
      <dgm:spPr/>
      <dgm:t>
        <a:bodyPr/>
        <a:lstStyle/>
        <a:p>
          <a:r>
            <a:rPr lang="en-US" sz="2800" dirty="0" smtClean="0"/>
            <a:t>Implications</a:t>
          </a:r>
          <a:endParaRPr lang="en-US" sz="2800" dirty="0"/>
        </a:p>
      </dgm:t>
    </dgm:pt>
    <dgm:pt modelId="{6D31F86A-2CCD-4959-B468-C90FE99DA033}" type="parTrans" cxnId="{53280C59-0BEE-44ED-BE8F-1A0B6443D1D9}">
      <dgm:prSet/>
      <dgm:spPr/>
      <dgm:t>
        <a:bodyPr/>
        <a:lstStyle/>
        <a:p>
          <a:endParaRPr lang="en-US" sz="2800"/>
        </a:p>
      </dgm:t>
    </dgm:pt>
    <dgm:pt modelId="{61D7060C-DA15-4384-A085-A86767F25E5B}" type="sibTrans" cxnId="{53280C59-0BEE-44ED-BE8F-1A0B6443D1D9}">
      <dgm:prSet/>
      <dgm:spPr/>
      <dgm:t>
        <a:bodyPr/>
        <a:lstStyle/>
        <a:p>
          <a:endParaRPr lang="en-US" sz="2800"/>
        </a:p>
      </dgm:t>
    </dgm:pt>
    <dgm:pt modelId="{E05C4496-97F0-4B9B-BE45-C78A60A3BDFC}" type="pres">
      <dgm:prSet presAssocID="{9CADF4BD-20D1-4CD6-BB9A-20FA3D72E1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71534-2B0B-4506-B049-21702F43F5E8}" type="pres">
      <dgm:prSet presAssocID="{7A5D3259-88CB-49BF-8E32-8B13E4E5E8F5}" presName="parentLin" presStyleCnt="0"/>
      <dgm:spPr/>
    </dgm:pt>
    <dgm:pt modelId="{4F276818-46AB-49EF-8BFC-E689282E8830}" type="pres">
      <dgm:prSet presAssocID="{7A5D3259-88CB-49BF-8E32-8B13E4E5E8F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8F2F266-8B95-49EB-BE2F-5AC3095283DB}" type="pres">
      <dgm:prSet presAssocID="{7A5D3259-88CB-49BF-8E32-8B13E4E5E8F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555D3-AF8E-4644-B4C2-F4240FFC04C6}" type="pres">
      <dgm:prSet presAssocID="{7A5D3259-88CB-49BF-8E32-8B13E4E5E8F5}" presName="negativeSpace" presStyleCnt="0"/>
      <dgm:spPr/>
    </dgm:pt>
    <dgm:pt modelId="{90DC06AC-AEE2-4109-9250-E287CF79B0CA}" type="pres">
      <dgm:prSet presAssocID="{7A5D3259-88CB-49BF-8E32-8B13E4E5E8F5}" presName="childText" presStyleLbl="conFgAcc1" presStyleIdx="0" presStyleCnt="4">
        <dgm:presLayoutVars>
          <dgm:bulletEnabled val="1"/>
        </dgm:presLayoutVars>
      </dgm:prSet>
      <dgm:spPr/>
    </dgm:pt>
    <dgm:pt modelId="{708190FF-6804-4B0F-A733-5C200D2E0062}" type="pres">
      <dgm:prSet presAssocID="{2E265F74-E85F-42BC-9065-FF364D1F3A5E}" presName="spaceBetweenRectangles" presStyleCnt="0"/>
      <dgm:spPr/>
    </dgm:pt>
    <dgm:pt modelId="{43C16F92-12A7-4346-BB27-F0A090F15DB6}" type="pres">
      <dgm:prSet presAssocID="{B38C5BE0-B69A-476A-B819-48895169450C}" presName="parentLin" presStyleCnt="0"/>
      <dgm:spPr/>
    </dgm:pt>
    <dgm:pt modelId="{8679800D-C4B4-427A-BBCD-7BC927926982}" type="pres">
      <dgm:prSet presAssocID="{B38C5BE0-B69A-476A-B819-48895169450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5BEEAD-7256-444F-93D8-90BEC27EDEBF}" type="pres">
      <dgm:prSet presAssocID="{B38C5BE0-B69A-476A-B819-4889516945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AE33C-4DA8-4321-8CD9-026229F89872}" type="pres">
      <dgm:prSet presAssocID="{B38C5BE0-B69A-476A-B819-48895169450C}" presName="negativeSpace" presStyleCnt="0"/>
      <dgm:spPr/>
    </dgm:pt>
    <dgm:pt modelId="{890E913D-37F9-4E2A-AEC0-B983FA6AA98B}" type="pres">
      <dgm:prSet presAssocID="{B38C5BE0-B69A-476A-B819-48895169450C}" presName="childText" presStyleLbl="conFgAcc1" presStyleIdx="1" presStyleCnt="4">
        <dgm:presLayoutVars>
          <dgm:bulletEnabled val="1"/>
        </dgm:presLayoutVars>
      </dgm:prSet>
      <dgm:spPr/>
    </dgm:pt>
    <dgm:pt modelId="{6A18E150-EFC2-43D4-AF07-2B09E12BB50A}" type="pres">
      <dgm:prSet presAssocID="{5B9F962B-BEC0-452A-A803-D10B9C1CE8A7}" presName="spaceBetweenRectangles" presStyleCnt="0"/>
      <dgm:spPr/>
    </dgm:pt>
    <dgm:pt modelId="{B6C222D6-019F-4A3A-BA57-40837772F8CE}" type="pres">
      <dgm:prSet presAssocID="{BA981B0A-8F34-4499-9E13-6293E93A7F9D}" presName="parentLin" presStyleCnt="0"/>
      <dgm:spPr/>
    </dgm:pt>
    <dgm:pt modelId="{ED821DBD-2358-4FB4-816E-3AD9B44C7700}" type="pres">
      <dgm:prSet presAssocID="{BA981B0A-8F34-4499-9E13-6293E93A7F9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226019E-3F44-482D-9188-631A7654C920}" type="pres">
      <dgm:prSet presAssocID="{BA981B0A-8F34-4499-9E13-6293E93A7F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EB836-355A-4790-9AF9-A27AA3040E54}" type="pres">
      <dgm:prSet presAssocID="{BA981B0A-8F34-4499-9E13-6293E93A7F9D}" presName="negativeSpace" presStyleCnt="0"/>
      <dgm:spPr/>
    </dgm:pt>
    <dgm:pt modelId="{CC4A7DD8-3BD3-48B6-B7B0-102C63AF4BF1}" type="pres">
      <dgm:prSet presAssocID="{BA981B0A-8F34-4499-9E13-6293E93A7F9D}" presName="childText" presStyleLbl="conFgAcc1" presStyleIdx="2" presStyleCnt="4">
        <dgm:presLayoutVars>
          <dgm:bulletEnabled val="1"/>
        </dgm:presLayoutVars>
      </dgm:prSet>
      <dgm:spPr/>
    </dgm:pt>
    <dgm:pt modelId="{93C96668-6DB2-4AF6-AB92-469A79B7CF99}" type="pres">
      <dgm:prSet presAssocID="{3DA4D5D1-93C6-4CE5-87B8-F7AFF38677BF}" presName="spaceBetweenRectangles" presStyleCnt="0"/>
      <dgm:spPr/>
    </dgm:pt>
    <dgm:pt modelId="{CB9968F9-4F2C-4634-95A3-2CAA2F4FD7FA}" type="pres">
      <dgm:prSet presAssocID="{729E63B6-B91B-4DDB-B551-200A0FEE8EDB}" presName="parentLin" presStyleCnt="0"/>
      <dgm:spPr/>
    </dgm:pt>
    <dgm:pt modelId="{2179B70D-612E-441F-91E5-BE2BD796DE45}" type="pres">
      <dgm:prSet presAssocID="{729E63B6-B91B-4DDB-B551-200A0FEE8ED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48E4777-D4E6-450D-88DA-FCAADF8D65EE}" type="pres">
      <dgm:prSet presAssocID="{729E63B6-B91B-4DDB-B551-200A0FEE8E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912C8-3F51-4270-8263-9A2D533BD981}" type="pres">
      <dgm:prSet presAssocID="{729E63B6-B91B-4DDB-B551-200A0FEE8EDB}" presName="negativeSpace" presStyleCnt="0"/>
      <dgm:spPr/>
    </dgm:pt>
    <dgm:pt modelId="{C66E2ED1-53A8-4256-BC39-D430F7599B2D}" type="pres">
      <dgm:prSet presAssocID="{729E63B6-B91B-4DDB-B551-200A0FEE8ED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952FF5-D818-4436-A1C4-8704A47B7678}" type="presOf" srcId="{7A5D3259-88CB-49BF-8E32-8B13E4E5E8F5}" destId="{4F276818-46AB-49EF-8BFC-E689282E8830}" srcOrd="0" destOrd="0" presId="urn:microsoft.com/office/officeart/2005/8/layout/list1"/>
    <dgm:cxn modelId="{3D497361-22C0-4401-9533-82F5B7E2BC8A}" srcId="{9CADF4BD-20D1-4CD6-BB9A-20FA3D72E181}" destId="{BA981B0A-8F34-4499-9E13-6293E93A7F9D}" srcOrd="2" destOrd="0" parTransId="{1D0F00C7-51BA-4FC0-B68D-937470D709BA}" sibTransId="{3DA4D5D1-93C6-4CE5-87B8-F7AFF38677BF}"/>
    <dgm:cxn modelId="{ABFDD8A0-2A1B-4065-A14E-DDCF3D45894B}" srcId="{9CADF4BD-20D1-4CD6-BB9A-20FA3D72E181}" destId="{B38C5BE0-B69A-476A-B819-48895169450C}" srcOrd="1" destOrd="0" parTransId="{78A4C34B-1F2D-4731-AB57-F158B95AE64E}" sibTransId="{5B9F962B-BEC0-452A-A803-D10B9C1CE8A7}"/>
    <dgm:cxn modelId="{C9F7B663-9E5C-47A4-9BD2-275B94A9BEED}" type="presOf" srcId="{BA981B0A-8F34-4499-9E13-6293E93A7F9D}" destId="{ED821DBD-2358-4FB4-816E-3AD9B44C7700}" srcOrd="0" destOrd="0" presId="urn:microsoft.com/office/officeart/2005/8/layout/list1"/>
    <dgm:cxn modelId="{C1EDAC0F-D13D-42EA-A690-34D9DC4039A0}" type="presOf" srcId="{7A5D3259-88CB-49BF-8E32-8B13E4E5E8F5}" destId="{A8F2F266-8B95-49EB-BE2F-5AC3095283DB}" srcOrd="1" destOrd="0" presId="urn:microsoft.com/office/officeart/2005/8/layout/list1"/>
    <dgm:cxn modelId="{682BE699-8C8C-420B-AF4E-940379BF67AD}" type="presOf" srcId="{729E63B6-B91B-4DDB-B551-200A0FEE8EDB}" destId="{348E4777-D4E6-450D-88DA-FCAADF8D65EE}" srcOrd="1" destOrd="0" presId="urn:microsoft.com/office/officeart/2005/8/layout/list1"/>
    <dgm:cxn modelId="{9702F1C8-7D9C-4D89-A29A-14358B215A08}" type="presOf" srcId="{729E63B6-B91B-4DDB-B551-200A0FEE8EDB}" destId="{2179B70D-612E-441F-91E5-BE2BD796DE45}" srcOrd="0" destOrd="0" presId="urn:microsoft.com/office/officeart/2005/8/layout/list1"/>
    <dgm:cxn modelId="{7FBEDDF9-F21F-4BCC-8D27-54A26D5FE0E9}" type="presOf" srcId="{BA981B0A-8F34-4499-9E13-6293E93A7F9D}" destId="{5226019E-3F44-482D-9188-631A7654C920}" srcOrd="1" destOrd="0" presId="urn:microsoft.com/office/officeart/2005/8/layout/list1"/>
    <dgm:cxn modelId="{1A47A872-273F-4DA8-B15B-5D301C511FAC}" type="presOf" srcId="{9CADF4BD-20D1-4CD6-BB9A-20FA3D72E181}" destId="{E05C4496-97F0-4B9B-BE45-C78A60A3BDFC}" srcOrd="0" destOrd="0" presId="urn:microsoft.com/office/officeart/2005/8/layout/list1"/>
    <dgm:cxn modelId="{6224FC8B-069F-4A02-AD32-406BBA37DA2B}" srcId="{9CADF4BD-20D1-4CD6-BB9A-20FA3D72E181}" destId="{7A5D3259-88CB-49BF-8E32-8B13E4E5E8F5}" srcOrd="0" destOrd="0" parTransId="{7D64D21E-E024-4782-B51A-EE70C82A0438}" sibTransId="{2E265F74-E85F-42BC-9065-FF364D1F3A5E}"/>
    <dgm:cxn modelId="{BB041E9A-0906-4C24-A681-B6FEB01FE072}" type="presOf" srcId="{B38C5BE0-B69A-476A-B819-48895169450C}" destId="{AB5BEEAD-7256-444F-93D8-90BEC27EDEBF}" srcOrd="1" destOrd="0" presId="urn:microsoft.com/office/officeart/2005/8/layout/list1"/>
    <dgm:cxn modelId="{53280C59-0BEE-44ED-BE8F-1A0B6443D1D9}" srcId="{9CADF4BD-20D1-4CD6-BB9A-20FA3D72E181}" destId="{729E63B6-B91B-4DDB-B551-200A0FEE8EDB}" srcOrd="3" destOrd="0" parTransId="{6D31F86A-2CCD-4959-B468-C90FE99DA033}" sibTransId="{61D7060C-DA15-4384-A085-A86767F25E5B}"/>
    <dgm:cxn modelId="{195A66FB-3588-4423-B1E1-C5674085E01C}" type="presOf" srcId="{B38C5BE0-B69A-476A-B819-48895169450C}" destId="{8679800D-C4B4-427A-BBCD-7BC927926982}" srcOrd="0" destOrd="0" presId="urn:microsoft.com/office/officeart/2005/8/layout/list1"/>
    <dgm:cxn modelId="{B76EED12-0AC0-42D1-BF73-824A041F6B59}" type="presParOf" srcId="{E05C4496-97F0-4B9B-BE45-C78A60A3BDFC}" destId="{3CF71534-2B0B-4506-B049-21702F43F5E8}" srcOrd="0" destOrd="0" presId="urn:microsoft.com/office/officeart/2005/8/layout/list1"/>
    <dgm:cxn modelId="{E3524ADA-C53E-492B-8F0F-06CB2609400F}" type="presParOf" srcId="{3CF71534-2B0B-4506-B049-21702F43F5E8}" destId="{4F276818-46AB-49EF-8BFC-E689282E8830}" srcOrd="0" destOrd="0" presId="urn:microsoft.com/office/officeart/2005/8/layout/list1"/>
    <dgm:cxn modelId="{59B93BBF-3D0B-464A-9A65-9FC2371BE794}" type="presParOf" srcId="{3CF71534-2B0B-4506-B049-21702F43F5E8}" destId="{A8F2F266-8B95-49EB-BE2F-5AC3095283DB}" srcOrd="1" destOrd="0" presId="urn:microsoft.com/office/officeart/2005/8/layout/list1"/>
    <dgm:cxn modelId="{BE21C3E5-544E-4E6C-B2FE-D079CFE41C4A}" type="presParOf" srcId="{E05C4496-97F0-4B9B-BE45-C78A60A3BDFC}" destId="{590555D3-AF8E-4644-B4C2-F4240FFC04C6}" srcOrd="1" destOrd="0" presId="urn:microsoft.com/office/officeart/2005/8/layout/list1"/>
    <dgm:cxn modelId="{766D1A3E-DDA1-4591-BED0-D8F4C05AEFE8}" type="presParOf" srcId="{E05C4496-97F0-4B9B-BE45-C78A60A3BDFC}" destId="{90DC06AC-AEE2-4109-9250-E287CF79B0CA}" srcOrd="2" destOrd="0" presId="urn:microsoft.com/office/officeart/2005/8/layout/list1"/>
    <dgm:cxn modelId="{2554F79E-BF68-427D-A4CE-D6F42F31EC13}" type="presParOf" srcId="{E05C4496-97F0-4B9B-BE45-C78A60A3BDFC}" destId="{708190FF-6804-4B0F-A733-5C200D2E0062}" srcOrd="3" destOrd="0" presId="urn:microsoft.com/office/officeart/2005/8/layout/list1"/>
    <dgm:cxn modelId="{A6CCDBD1-1CC1-4348-8683-50FB8B24D645}" type="presParOf" srcId="{E05C4496-97F0-4B9B-BE45-C78A60A3BDFC}" destId="{43C16F92-12A7-4346-BB27-F0A090F15DB6}" srcOrd="4" destOrd="0" presId="urn:microsoft.com/office/officeart/2005/8/layout/list1"/>
    <dgm:cxn modelId="{ECF18791-9F34-488A-A80C-A1733D951173}" type="presParOf" srcId="{43C16F92-12A7-4346-BB27-F0A090F15DB6}" destId="{8679800D-C4B4-427A-BBCD-7BC927926982}" srcOrd="0" destOrd="0" presId="urn:microsoft.com/office/officeart/2005/8/layout/list1"/>
    <dgm:cxn modelId="{D873EE5E-7CC0-4043-9B4B-221CB0950754}" type="presParOf" srcId="{43C16F92-12A7-4346-BB27-F0A090F15DB6}" destId="{AB5BEEAD-7256-444F-93D8-90BEC27EDEBF}" srcOrd="1" destOrd="0" presId="urn:microsoft.com/office/officeart/2005/8/layout/list1"/>
    <dgm:cxn modelId="{5F4CAB63-41B9-4D1D-B746-3F5B964C6B92}" type="presParOf" srcId="{E05C4496-97F0-4B9B-BE45-C78A60A3BDFC}" destId="{F76AE33C-4DA8-4321-8CD9-026229F89872}" srcOrd="5" destOrd="0" presId="urn:microsoft.com/office/officeart/2005/8/layout/list1"/>
    <dgm:cxn modelId="{0752155F-B3A4-4968-95FA-ED1ADBD6F94C}" type="presParOf" srcId="{E05C4496-97F0-4B9B-BE45-C78A60A3BDFC}" destId="{890E913D-37F9-4E2A-AEC0-B983FA6AA98B}" srcOrd="6" destOrd="0" presId="urn:microsoft.com/office/officeart/2005/8/layout/list1"/>
    <dgm:cxn modelId="{7C4807C6-A5CA-4A31-8EF1-09D11BC46C4B}" type="presParOf" srcId="{E05C4496-97F0-4B9B-BE45-C78A60A3BDFC}" destId="{6A18E150-EFC2-43D4-AF07-2B09E12BB50A}" srcOrd="7" destOrd="0" presId="urn:microsoft.com/office/officeart/2005/8/layout/list1"/>
    <dgm:cxn modelId="{C3F22BB3-D24A-473D-BF30-7DD42DC18D4E}" type="presParOf" srcId="{E05C4496-97F0-4B9B-BE45-C78A60A3BDFC}" destId="{B6C222D6-019F-4A3A-BA57-40837772F8CE}" srcOrd="8" destOrd="0" presId="urn:microsoft.com/office/officeart/2005/8/layout/list1"/>
    <dgm:cxn modelId="{103EC3E3-B70B-460D-AAD6-D16EAF6A4BA7}" type="presParOf" srcId="{B6C222D6-019F-4A3A-BA57-40837772F8CE}" destId="{ED821DBD-2358-4FB4-816E-3AD9B44C7700}" srcOrd="0" destOrd="0" presId="urn:microsoft.com/office/officeart/2005/8/layout/list1"/>
    <dgm:cxn modelId="{0EE76AFA-FB4B-4C55-A0A8-C8413A6169CC}" type="presParOf" srcId="{B6C222D6-019F-4A3A-BA57-40837772F8CE}" destId="{5226019E-3F44-482D-9188-631A7654C920}" srcOrd="1" destOrd="0" presId="urn:microsoft.com/office/officeart/2005/8/layout/list1"/>
    <dgm:cxn modelId="{F909DE37-230E-4552-81FF-12F40D618A14}" type="presParOf" srcId="{E05C4496-97F0-4B9B-BE45-C78A60A3BDFC}" destId="{88FEB836-355A-4790-9AF9-A27AA3040E54}" srcOrd="9" destOrd="0" presId="urn:microsoft.com/office/officeart/2005/8/layout/list1"/>
    <dgm:cxn modelId="{D3E79DF8-E4DD-465A-9BAE-012992F37FA7}" type="presParOf" srcId="{E05C4496-97F0-4B9B-BE45-C78A60A3BDFC}" destId="{CC4A7DD8-3BD3-48B6-B7B0-102C63AF4BF1}" srcOrd="10" destOrd="0" presId="urn:microsoft.com/office/officeart/2005/8/layout/list1"/>
    <dgm:cxn modelId="{1B4F0616-8080-433C-BF6B-2AC295FFB448}" type="presParOf" srcId="{E05C4496-97F0-4B9B-BE45-C78A60A3BDFC}" destId="{93C96668-6DB2-4AF6-AB92-469A79B7CF99}" srcOrd="11" destOrd="0" presId="urn:microsoft.com/office/officeart/2005/8/layout/list1"/>
    <dgm:cxn modelId="{429110AA-32F4-4C9A-81BA-9B8FE646815A}" type="presParOf" srcId="{E05C4496-97F0-4B9B-BE45-C78A60A3BDFC}" destId="{CB9968F9-4F2C-4634-95A3-2CAA2F4FD7FA}" srcOrd="12" destOrd="0" presId="urn:microsoft.com/office/officeart/2005/8/layout/list1"/>
    <dgm:cxn modelId="{687D1763-7C5C-4845-AEEB-1F1A30E7C4F7}" type="presParOf" srcId="{CB9968F9-4F2C-4634-95A3-2CAA2F4FD7FA}" destId="{2179B70D-612E-441F-91E5-BE2BD796DE45}" srcOrd="0" destOrd="0" presId="urn:microsoft.com/office/officeart/2005/8/layout/list1"/>
    <dgm:cxn modelId="{CFB61D71-4C8C-4CE9-A35E-FDE56F6EBC4C}" type="presParOf" srcId="{CB9968F9-4F2C-4634-95A3-2CAA2F4FD7FA}" destId="{348E4777-D4E6-450D-88DA-FCAADF8D65EE}" srcOrd="1" destOrd="0" presId="urn:microsoft.com/office/officeart/2005/8/layout/list1"/>
    <dgm:cxn modelId="{C52CBBF7-D3B4-42A7-9FAA-5AD752DCFCB2}" type="presParOf" srcId="{E05C4496-97F0-4B9B-BE45-C78A60A3BDFC}" destId="{93E912C8-3F51-4270-8263-9A2D533BD981}" srcOrd="13" destOrd="0" presId="urn:microsoft.com/office/officeart/2005/8/layout/list1"/>
    <dgm:cxn modelId="{89C5CD72-D751-4BDC-9B89-4224EF900EB4}" type="presParOf" srcId="{E05C4496-97F0-4B9B-BE45-C78A60A3BDFC}" destId="{C66E2ED1-53A8-4256-BC39-D430F7599B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A5839-72F0-440F-8456-A9997696B72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A31E12-F8D3-4D72-BB18-913C83663702}">
      <dgm:prSet phldrT="[Text]" custT="1"/>
      <dgm:spPr/>
      <dgm:t>
        <a:bodyPr/>
        <a:lstStyle/>
        <a:p>
          <a:r>
            <a:rPr lang="en-US" sz="3200" dirty="0" smtClean="0"/>
            <a:t>Default prevention</a:t>
          </a:r>
          <a:endParaRPr lang="en-US" sz="3200" dirty="0"/>
        </a:p>
      </dgm:t>
    </dgm:pt>
    <dgm:pt modelId="{81CFF676-5125-42FD-B061-1CE4C50E5D3A}" type="parTrans" cxnId="{AFC3EFE0-5425-48DD-9725-E7EF13CBFD4D}">
      <dgm:prSet/>
      <dgm:spPr/>
      <dgm:t>
        <a:bodyPr/>
        <a:lstStyle/>
        <a:p>
          <a:endParaRPr lang="en-US"/>
        </a:p>
      </dgm:t>
    </dgm:pt>
    <dgm:pt modelId="{A4F515C4-6502-4E3C-8FCF-4C9DA39D3B0F}" type="sibTrans" cxnId="{AFC3EFE0-5425-48DD-9725-E7EF13CBFD4D}">
      <dgm:prSet/>
      <dgm:spPr/>
      <dgm:t>
        <a:bodyPr/>
        <a:lstStyle/>
        <a:p>
          <a:endParaRPr lang="en-US"/>
        </a:p>
      </dgm:t>
    </dgm:pt>
    <dgm:pt modelId="{F870E1FE-9CD1-4706-B826-31631F47000C}">
      <dgm:prSet phldrT="[Text]" custT="1"/>
      <dgm:spPr/>
      <dgm:t>
        <a:bodyPr/>
        <a:lstStyle/>
        <a:p>
          <a:r>
            <a:rPr lang="en-US" sz="3200" dirty="0" smtClean="0"/>
            <a:t>Debt reduction</a:t>
          </a:r>
          <a:endParaRPr lang="en-US" sz="3200" dirty="0"/>
        </a:p>
      </dgm:t>
    </dgm:pt>
    <dgm:pt modelId="{50231886-46BD-4242-A953-BD662F1CED48}" type="parTrans" cxnId="{EA8C9A1B-7460-4A78-AFA4-844F5A95FA3D}">
      <dgm:prSet/>
      <dgm:spPr/>
      <dgm:t>
        <a:bodyPr/>
        <a:lstStyle/>
        <a:p>
          <a:endParaRPr lang="en-US"/>
        </a:p>
      </dgm:t>
    </dgm:pt>
    <dgm:pt modelId="{C2BD15E0-9BFE-4632-80CA-F1C7E85FB24C}" type="sibTrans" cxnId="{EA8C9A1B-7460-4A78-AFA4-844F5A95FA3D}">
      <dgm:prSet/>
      <dgm:spPr/>
      <dgm:t>
        <a:bodyPr/>
        <a:lstStyle/>
        <a:p>
          <a:endParaRPr lang="en-US"/>
        </a:p>
      </dgm:t>
    </dgm:pt>
    <dgm:pt modelId="{74362BD4-A546-4050-A149-8F5C7444244C}">
      <dgm:prSet phldrT="[Text]" custT="1"/>
      <dgm:spPr/>
      <dgm:t>
        <a:bodyPr/>
        <a:lstStyle/>
        <a:p>
          <a:r>
            <a:rPr lang="en-US" sz="3200" dirty="0" smtClean="0"/>
            <a:t>General financial literacy efforts</a:t>
          </a:r>
          <a:endParaRPr lang="en-US" sz="3200" dirty="0"/>
        </a:p>
      </dgm:t>
    </dgm:pt>
    <dgm:pt modelId="{F6560012-6B58-4CFF-8316-8881E1414A81}" type="parTrans" cxnId="{A87FFB97-67A1-48AA-9352-9C7172F14C2A}">
      <dgm:prSet/>
      <dgm:spPr/>
      <dgm:t>
        <a:bodyPr/>
        <a:lstStyle/>
        <a:p>
          <a:endParaRPr lang="en-US"/>
        </a:p>
      </dgm:t>
    </dgm:pt>
    <dgm:pt modelId="{F8870098-D82D-407B-AF17-7F8FE4343935}" type="sibTrans" cxnId="{A87FFB97-67A1-48AA-9352-9C7172F14C2A}">
      <dgm:prSet/>
      <dgm:spPr/>
      <dgm:t>
        <a:bodyPr/>
        <a:lstStyle/>
        <a:p>
          <a:endParaRPr lang="en-US"/>
        </a:p>
      </dgm:t>
    </dgm:pt>
    <dgm:pt modelId="{7DF7FE70-FCEC-41AF-994B-6C5DC45400BC}">
      <dgm:prSet phldrT="[Text]" custT="1"/>
      <dgm:spPr/>
      <dgm:t>
        <a:bodyPr/>
        <a:lstStyle/>
        <a:p>
          <a:r>
            <a:rPr lang="en-US" sz="3200" dirty="0" smtClean="0"/>
            <a:t>Efforts targeted to selected populations</a:t>
          </a:r>
          <a:endParaRPr lang="en-US" sz="3200" dirty="0"/>
        </a:p>
      </dgm:t>
    </dgm:pt>
    <dgm:pt modelId="{49FB400C-192C-44CA-B83D-5811BD86D04D}" type="parTrans" cxnId="{A8A265A7-0F0C-4A80-9F83-B95B9E0961B8}">
      <dgm:prSet/>
      <dgm:spPr/>
      <dgm:t>
        <a:bodyPr/>
        <a:lstStyle/>
        <a:p>
          <a:endParaRPr lang="en-US"/>
        </a:p>
      </dgm:t>
    </dgm:pt>
    <dgm:pt modelId="{1CF81E81-1240-4C7D-80E1-A7230882D9C1}" type="sibTrans" cxnId="{A8A265A7-0F0C-4A80-9F83-B95B9E0961B8}">
      <dgm:prSet/>
      <dgm:spPr/>
      <dgm:t>
        <a:bodyPr/>
        <a:lstStyle/>
        <a:p>
          <a:endParaRPr lang="en-US"/>
        </a:p>
      </dgm:t>
    </dgm:pt>
    <dgm:pt modelId="{3A0B229C-E5B2-4E21-8591-8B8FE32502D4}">
      <dgm:prSet phldrT="[Text]" custT="1"/>
      <dgm:spPr/>
      <dgm:t>
        <a:bodyPr/>
        <a:lstStyle/>
        <a:p>
          <a:r>
            <a:rPr lang="en-US" sz="3200" dirty="0" smtClean="0"/>
            <a:t>Financial literacy in Financial Aid silo </a:t>
          </a:r>
          <a:endParaRPr lang="en-US" sz="3200" dirty="0"/>
        </a:p>
      </dgm:t>
    </dgm:pt>
    <dgm:pt modelId="{A144B59F-BB0A-4DD4-A873-B2BB528F777A}" type="parTrans" cxnId="{9A17C544-647F-4707-862F-7D08CA374328}">
      <dgm:prSet/>
      <dgm:spPr/>
      <dgm:t>
        <a:bodyPr/>
        <a:lstStyle/>
        <a:p>
          <a:endParaRPr lang="en-US"/>
        </a:p>
      </dgm:t>
    </dgm:pt>
    <dgm:pt modelId="{5FC47338-6DEE-4A85-A55C-1FC2EC1299CE}" type="sibTrans" cxnId="{9A17C544-647F-4707-862F-7D08CA374328}">
      <dgm:prSet/>
      <dgm:spPr/>
      <dgm:t>
        <a:bodyPr/>
        <a:lstStyle/>
        <a:p>
          <a:endParaRPr lang="en-US"/>
        </a:p>
      </dgm:t>
    </dgm:pt>
    <dgm:pt modelId="{F404E39D-61A8-4C78-BDD0-7735B3A8A796}">
      <dgm:prSet phldrT="[Text]" custT="1"/>
      <dgm:spPr/>
      <dgm:t>
        <a:bodyPr/>
        <a:lstStyle/>
        <a:p>
          <a:r>
            <a:rPr lang="en-US" sz="3200" dirty="0" smtClean="0"/>
            <a:t>Partnerships (academic / career advising, etc.)</a:t>
          </a:r>
          <a:endParaRPr lang="en-US" sz="3200" dirty="0"/>
        </a:p>
      </dgm:t>
    </dgm:pt>
    <dgm:pt modelId="{FA88BB33-C538-4B7F-9FC8-5329BD1F08F5}" type="parTrans" cxnId="{D6F487AE-2823-485E-ACE3-D652C7735F60}">
      <dgm:prSet/>
      <dgm:spPr/>
      <dgm:t>
        <a:bodyPr/>
        <a:lstStyle/>
        <a:p>
          <a:endParaRPr lang="en-US"/>
        </a:p>
      </dgm:t>
    </dgm:pt>
    <dgm:pt modelId="{3CBEBDC3-EECC-4355-A5DB-E0FD1D6CD079}" type="sibTrans" cxnId="{D6F487AE-2823-485E-ACE3-D652C7735F60}">
      <dgm:prSet/>
      <dgm:spPr/>
      <dgm:t>
        <a:bodyPr/>
        <a:lstStyle/>
        <a:p>
          <a:endParaRPr lang="en-US"/>
        </a:p>
      </dgm:t>
    </dgm:pt>
    <dgm:pt modelId="{6F97A9C0-1AE0-4FF9-8B17-B9A8B36A61CC}" type="pres">
      <dgm:prSet presAssocID="{35DA5839-72F0-440F-8456-A9997696B72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10B186-D58E-4161-AB7B-B1E7A73CD445}" type="pres">
      <dgm:prSet presAssocID="{40A31E12-F8D3-4D72-BB18-913C83663702}" presName="horFlow" presStyleCnt="0"/>
      <dgm:spPr/>
    </dgm:pt>
    <dgm:pt modelId="{B6539668-C88F-4E45-BF1D-4972E954A86A}" type="pres">
      <dgm:prSet presAssocID="{40A31E12-F8D3-4D72-BB18-913C83663702}" presName="bigChev" presStyleLbl="node1" presStyleIdx="0" presStyleCnt="3" custScaleX="197683"/>
      <dgm:spPr/>
      <dgm:t>
        <a:bodyPr/>
        <a:lstStyle/>
        <a:p>
          <a:endParaRPr lang="en-US"/>
        </a:p>
      </dgm:t>
    </dgm:pt>
    <dgm:pt modelId="{723D0DCA-960D-4A12-B5A9-4D1E5EF2C9DE}" type="pres">
      <dgm:prSet presAssocID="{50231886-46BD-4242-A953-BD662F1CED48}" presName="parTrans" presStyleCnt="0"/>
      <dgm:spPr/>
    </dgm:pt>
    <dgm:pt modelId="{CCA6DA95-F1CC-421C-A709-864C5FCB7AFC}" type="pres">
      <dgm:prSet presAssocID="{F870E1FE-9CD1-4706-B826-31631F47000C}" presName="node" presStyleLbl="alignAccFollowNode1" presStyleIdx="0" presStyleCnt="3" custScaleX="215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B0CFC-F72C-4D2E-8EB2-7A4DD2BFC283}" type="pres">
      <dgm:prSet presAssocID="{40A31E12-F8D3-4D72-BB18-913C83663702}" presName="vSp" presStyleCnt="0"/>
      <dgm:spPr/>
    </dgm:pt>
    <dgm:pt modelId="{3735FE5F-2003-4134-8F5D-714358D0EAE5}" type="pres">
      <dgm:prSet presAssocID="{74362BD4-A546-4050-A149-8F5C7444244C}" presName="horFlow" presStyleCnt="0"/>
      <dgm:spPr/>
    </dgm:pt>
    <dgm:pt modelId="{C314CD11-8B57-4C71-BB32-87CC2B31C23D}" type="pres">
      <dgm:prSet presAssocID="{74362BD4-A546-4050-A149-8F5C7444244C}" presName="bigChev" presStyleLbl="node1" presStyleIdx="1" presStyleCnt="3" custScaleX="197683"/>
      <dgm:spPr/>
      <dgm:t>
        <a:bodyPr/>
        <a:lstStyle/>
        <a:p>
          <a:endParaRPr lang="en-US"/>
        </a:p>
      </dgm:t>
    </dgm:pt>
    <dgm:pt modelId="{21579FF7-3586-4379-BCD6-3CB38B855075}" type="pres">
      <dgm:prSet presAssocID="{49FB400C-192C-44CA-B83D-5811BD86D04D}" presName="parTrans" presStyleCnt="0"/>
      <dgm:spPr/>
    </dgm:pt>
    <dgm:pt modelId="{36127D84-EB46-4EC1-AA5F-B837FF54E2BA}" type="pres">
      <dgm:prSet presAssocID="{7DF7FE70-FCEC-41AF-994B-6C5DC45400BC}" presName="node" presStyleLbl="alignAccFollowNode1" presStyleIdx="1" presStyleCnt="3" custScaleX="215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17ECE-F5A1-428F-8C16-0A44FEAEC8D3}" type="pres">
      <dgm:prSet presAssocID="{74362BD4-A546-4050-A149-8F5C7444244C}" presName="vSp" presStyleCnt="0"/>
      <dgm:spPr/>
    </dgm:pt>
    <dgm:pt modelId="{15A9F955-CBAD-4652-B90F-6D6A3DF0588B}" type="pres">
      <dgm:prSet presAssocID="{3A0B229C-E5B2-4E21-8591-8B8FE32502D4}" presName="horFlow" presStyleCnt="0"/>
      <dgm:spPr/>
    </dgm:pt>
    <dgm:pt modelId="{B3CA3A91-A7ED-4C0A-A88C-55DBA39F5275}" type="pres">
      <dgm:prSet presAssocID="{3A0B229C-E5B2-4E21-8591-8B8FE32502D4}" presName="bigChev" presStyleLbl="node1" presStyleIdx="2" presStyleCnt="3" custScaleX="197683"/>
      <dgm:spPr/>
      <dgm:t>
        <a:bodyPr/>
        <a:lstStyle/>
        <a:p>
          <a:endParaRPr lang="en-US"/>
        </a:p>
      </dgm:t>
    </dgm:pt>
    <dgm:pt modelId="{2C512534-A78A-4E94-99CC-E0238A2C77A1}" type="pres">
      <dgm:prSet presAssocID="{FA88BB33-C538-4B7F-9FC8-5329BD1F08F5}" presName="parTrans" presStyleCnt="0"/>
      <dgm:spPr/>
    </dgm:pt>
    <dgm:pt modelId="{2245E632-9CA2-4994-BF4F-72BE360A256A}" type="pres">
      <dgm:prSet presAssocID="{F404E39D-61A8-4C78-BDD0-7735B3A8A796}" presName="node" presStyleLbl="alignAccFollowNode1" presStyleIdx="2" presStyleCnt="3" custScaleX="215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265A7-0F0C-4A80-9F83-B95B9E0961B8}" srcId="{74362BD4-A546-4050-A149-8F5C7444244C}" destId="{7DF7FE70-FCEC-41AF-994B-6C5DC45400BC}" srcOrd="0" destOrd="0" parTransId="{49FB400C-192C-44CA-B83D-5811BD86D04D}" sibTransId="{1CF81E81-1240-4C7D-80E1-A7230882D9C1}"/>
    <dgm:cxn modelId="{D3004B4D-661B-4527-B061-91906F1D4BD2}" type="presOf" srcId="{40A31E12-F8D3-4D72-BB18-913C83663702}" destId="{B6539668-C88F-4E45-BF1D-4972E954A86A}" srcOrd="0" destOrd="0" presId="urn:microsoft.com/office/officeart/2005/8/layout/lProcess3"/>
    <dgm:cxn modelId="{D91F86D5-47F2-4EA1-9B0A-5297749891D8}" type="presOf" srcId="{F870E1FE-9CD1-4706-B826-31631F47000C}" destId="{CCA6DA95-F1CC-421C-A709-864C5FCB7AFC}" srcOrd="0" destOrd="0" presId="urn:microsoft.com/office/officeart/2005/8/layout/lProcess3"/>
    <dgm:cxn modelId="{BCC8FD6B-0AD8-4CD1-8383-6D77B705464F}" type="presOf" srcId="{35DA5839-72F0-440F-8456-A9997696B723}" destId="{6F97A9C0-1AE0-4FF9-8B17-B9A8B36A61CC}" srcOrd="0" destOrd="0" presId="urn:microsoft.com/office/officeart/2005/8/layout/lProcess3"/>
    <dgm:cxn modelId="{48A073E1-4B88-450A-9A08-52712163490D}" type="presOf" srcId="{74362BD4-A546-4050-A149-8F5C7444244C}" destId="{C314CD11-8B57-4C71-BB32-87CC2B31C23D}" srcOrd="0" destOrd="0" presId="urn:microsoft.com/office/officeart/2005/8/layout/lProcess3"/>
    <dgm:cxn modelId="{A87FFB97-67A1-48AA-9352-9C7172F14C2A}" srcId="{35DA5839-72F0-440F-8456-A9997696B723}" destId="{74362BD4-A546-4050-A149-8F5C7444244C}" srcOrd="1" destOrd="0" parTransId="{F6560012-6B58-4CFF-8316-8881E1414A81}" sibTransId="{F8870098-D82D-407B-AF17-7F8FE4343935}"/>
    <dgm:cxn modelId="{97B2624B-0273-4A19-92F0-CF5703713F69}" type="presOf" srcId="{3A0B229C-E5B2-4E21-8591-8B8FE32502D4}" destId="{B3CA3A91-A7ED-4C0A-A88C-55DBA39F5275}" srcOrd="0" destOrd="0" presId="urn:microsoft.com/office/officeart/2005/8/layout/lProcess3"/>
    <dgm:cxn modelId="{D6F487AE-2823-485E-ACE3-D652C7735F60}" srcId="{3A0B229C-E5B2-4E21-8591-8B8FE32502D4}" destId="{F404E39D-61A8-4C78-BDD0-7735B3A8A796}" srcOrd="0" destOrd="0" parTransId="{FA88BB33-C538-4B7F-9FC8-5329BD1F08F5}" sibTransId="{3CBEBDC3-EECC-4355-A5DB-E0FD1D6CD079}"/>
    <dgm:cxn modelId="{AFC3EFE0-5425-48DD-9725-E7EF13CBFD4D}" srcId="{35DA5839-72F0-440F-8456-A9997696B723}" destId="{40A31E12-F8D3-4D72-BB18-913C83663702}" srcOrd="0" destOrd="0" parTransId="{81CFF676-5125-42FD-B061-1CE4C50E5D3A}" sibTransId="{A4F515C4-6502-4E3C-8FCF-4C9DA39D3B0F}"/>
    <dgm:cxn modelId="{4648EAAF-C536-4E8D-A081-D59FC3B3BC0A}" type="presOf" srcId="{7DF7FE70-FCEC-41AF-994B-6C5DC45400BC}" destId="{36127D84-EB46-4EC1-AA5F-B837FF54E2BA}" srcOrd="0" destOrd="0" presId="urn:microsoft.com/office/officeart/2005/8/layout/lProcess3"/>
    <dgm:cxn modelId="{9A17C544-647F-4707-862F-7D08CA374328}" srcId="{35DA5839-72F0-440F-8456-A9997696B723}" destId="{3A0B229C-E5B2-4E21-8591-8B8FE32502D4}" srcOrd="2" destOrd="0" parTransId="{A144B59F-BB0A-4DD4-A873-B2BB528F777A}" sibTransId="{5FC47338-6DEE-4A85-A55C-1FC2EC1299CE}"/>
    <dgm:cxn modelId="{EA8C9A1B-7460-4A78-AFA4-844F5A95FA3D}" srcId="{40A31E12-F8D3-4D72-BB18-913C83663702}" destId="{F870E1FE-9CD1-4706-B826-31631F47000C}" srcOrd="0" destOrd="0" parTransId="{50231886-46BD-4242-A953-BD662F1CED48}" sibTransId="{C2BD15E0-9BFE-4632-80CA-F1C7E85FB24C}"/>
    <dgm:cxn modelId="{40B6D5D1-F6ED-48EB-B45C-8C4DC867AEA9}" type="presOf" srcId="{F404E39D-61A8-4C78-BDD0-7735B3A8A796}" destId="{2245E632-9CA2-4994-BF4F-72BE360A256A}" srcOrd="0" destOrd="0" presId="urn:microsoft.com/office/officeart/2005/8/layout/lProcess3"/>
    <dgm:cxn modelId="{C261F848-B9ED-48E7-81C3-3C8AF63B08AD}" type="presParOf" srcId="{6F97A9C0-1AE0-4FF9-8B17-B9A8B36A61CC}" destId="{8C10B186-D58E-4161-AB7B-B1E7A73CD445}" srcOrd="0" destOrd="0" presId="urn:microsoft.com/office/officeart/2005/8/layout/lProcess3"/>
    <dgm:cxn modelId="{B6EBC28C-09B2-47D2-B1B3-A6566C902DDB}" type="presParOf" srcId="{8C10B186-D58E-4161-AB7B-B1E7A73CD445}" destId="{B6539668-C88F-4E45-BF1D-4972E954A86A}" srcOrd="0" destOrd="0" presId="urn:microsoft.com/office/officeart/2005/8/layout/lProcess3"/>
    <dgm:cxn modelId="{9C74FB90-C741-4BE3-894B-5A0E635317EB}" type="presParOf" srcId="{8C10B186-D58E-4161-AB7B-B1E7A73CD445}" destId="{723D0DCA-960D-4A12-B5A9-4D1E5EF2C9DE}" srcOrd="1" destOrd="0" presId="urn:microsoft.com/office/officeart/2005/8/layout/lProcess3"/>
    <dgm:cxn modelId="{F6A49FE0-FF41-43A7-B439-51636CBD5F81}" type="presParOf" srcId="{8C10B186-D58E-4161-AB7B-B1E7A73CD445}" destId="{CCA6DA95-F1CC-421C-A709-864C5FCB7AFC}" srcOrd="2" destOrd="0" presId="urn:microsoft.com/office/officeart/2005/8/layout/lProcess3"/>
    <dgm:cxn modelId="{13B07C26-8F6A-4391-BBAD-29FEBE897DDA}" type="presParOf" srcId="{6F97A9C0-1AE0-4FF9-8B17-B9A8B36A61CC}" destId="{B9FB0CFC-F72C-4D2E-8EB2-7A4DD2BFC283}" srcOrd="1" destOrd="0" presId="urn:microsoft.com/office/officeart/2005/8/layout/lProcess3"/>
    <dgm:cxn modelId="{FEB12400-17E8-4018-8F3D-5AA93689F587}" type="presParOf" srcId="{6F97A9C0-1AE0-4FF9-8B17-B9A8B36A61CC}" destId="{3735FE5F-2003-4134-8F5D-714358D0EAE5}" srcOrd="2" destOrd="0" presId="urn:microsoft.com/office/officeart/2005/8/layout/lProcess3"/>
    <dgm:cxn modelId="{0AD49889-DBB5-4645-A5FA-DF67A950C38D}" type="presParOf" srcId="{3735FE5F-2003-4134-8F5D-714358D0EAE5}" destId="{C314CD11-8B57-4C71-BB32-87CC2B31C23D}" srcOrd="0" destOrd="0" presId="urn:microsoft.com/office/officeart/2005/8/layout/lProcess3"/>
    <dgm:cxn modelId="{DFEFB582-0D09-458D-92A7-77BD2FD85DF5}" type="presParOf" srcId="{3735FE5F-2003-4134-8F5D-714358D0EAE5}" destId="{21579FF7-3586-4379-BCD6-3CB38B855075}" srcOrd="1" destOrd="0" presId="urn:microsoft.com/office/officeart/2005/8/layout/lProcess3"/>
    <dgm:cxn modelId="{B79D19F4-CE29-4C73-8175-5BE9992D4D87}" type="presParOf" srcId="{3735FE5F-2003-4134-8F5D-714358D0EAE5}" destId="{36127D84-EB46-4EC1-AA5F-B837FF54E2BA}" srcOrd="2" destOrd="0" presId="urn:microsoft.com/office/officeart/2005/8/layout/lProcess3"/>
    <dgm:cxn modelId="{4DD19279-E6B6-4B49-B973-F51AD82203AF}" type="presParOf" srcId="{6F97A9C0-1AE0-4FF9-8B17-B9A8B36A61CC}" destId="{5AF17ECE-F5A1-428F-8C16-0A44FEAEC8D3}" srcOrd="3" destOrd="0" presId="urn:microsoft.com/office/officeart/2005/8/layout/lProcess3"/>
    <dgm:cxn modelId="{5095D865-281F-4446-B561-67D519B66F5C}" type="presParOf" srcId="{6F97A9C0-1AE0-4FF9-8B17-B9A8B36A61CC}" destId="{15A9F955-CBAD-4652-B90F-6D6A3DF0588B}" srcOrd="4" destOrd="0" presId="urn:microsoft.com/office/officeart/2005/8/layout/lProcess3"/>
    <dgm:cxn modelId="{391105FA-3912-4F93-89CF-2BBE5AD096B8}" type="presParOf" srcId="{15A9F955-CBAD-4652-B90F-6D6A3DF0588B}" destId="{B3CA3A91-A7ED-4C0A-A88C-55DBA39F5275}" srcOrd="0" destOrd="0" presId="urn:microsoft.com/office/officeart/2005/8/layout/lProcess3"/>
    <dgm:cxn modelId="{D412119A-2E96-468E-880F-8D4C7F1E3D91}" type="presParOf" srcId="{15A9F955-CBAD-4652-B90F-6D6A3DF0588B}" destId="{2C512534-A78A-4E94-99CC-E0238A2C77A1}" srcOrd="1" destOrd="0" presId="urn:microsoft.com/office/officeart/2005/8/layout/lProcess3"/>
    <dgm:cxn modelId="{6B69D7FF-5ED6-48C8-BEF1-05D8B4F70BEB}" type="presParOf" srcId="{15A9F955-CBAD-4652-B90F-6D6A3DF0588B}" destId="{2245E632-9CA2-4994-BF4F-72BE360A256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A6091-42FB-48BF-8705-B9B7E6A7C79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90CCB2-7B9D-476D-986F-4A21A7118B6F}">
      <dgm:prSet phldrT="[Text]"/>
      <dgm:spPr/>
      <dgm:t>
        <a:bodyPr/>
        <a:lstStyle/>
        <a:p>
          <a:r>
            <a:rPr lang="en-US" dirty="0" smtClean="0"/>
            <a:t>Factors Related to Repayment</a:t>
          </a:r>
          <a:endParaRPr lang="en-US" dirty="0"/>
        </a:p>
      </dgm:t>
    </dgm:pt>
    <dgm:pt modelId="{C81CC781-1D2C-40CE-9BEE-B53632F9BFD4}" type="parTrans" cxnId="{BBF9A962-9E5A-4FEF-9385-539D6DA2CA2D}">
      <dgm:prSet/>
      <dgm:spPr/>
      <dgm:t>
        <a:bodyPr/>
        <a:lstStyle/>
        <a:p>
          <a:endParaRPr lang="en-US"/>
        </a:p>
      </dgm:t>
    </dgm:pt>
    <dgm:pt modelId="{C1E58BAD-2467-44DB-A81C-F1DF0B6033AD}" type="sibTrans" cxnId="{BBF9A962-9E5A-4FEF-9385-539D6DA2CA2D}">
      <dgm:prSet/>
      <dgm:spPr/>
      <dgm:t>
        <a:bodyPr/>
        <a:lstStyle/>
        <a:p>
          <a:endParaRPr lang="en-US"/>
        </a:p>
      </dgm:t>
    </dgm:pt>
    <dgm:pt modelId="{5E5AE453-3E1F-4461-B786-73A52415246D}">
      <dgm:prSet phldrT="[Text]"/>
      <dgm:spPr/>
      <dgm:t>
        <a:bodyPr/>
        <a:lstStyle/>
        <a:p>
          <a:r>
            <a:rPr lang="en-US" dirty="0" smtClean="0"/>
            <a:t>Demographics</a:t>
          </a:r>
          <a:endParaRPr lang="en-US" dirty="0"/>
        </a:p>
      </dgm:t>
    </dgm:pt>
    <dgm:pt modelId="{4CE14624-6D71-4CC4-AEBF-F7E656091623}" type="parTrans" cxnId="{8A960B80-2B11-4C36-B9BD-60367F6F6272}">
      <dgm:prSet/>
      <dgm:spPr/>
      <dgm:t>
        <a:bodyPr/>
        <a:lstStyle/>
        <a:p>
          <a:endParaRPr lang="en-US"/>
        </a:p>
      </dgm:t>
    </dgm:pt>
    <dgm:pt modelId="{731DF4AF-F631-4C55-8CA6-EAF4A8684709}" type="sibTrans" cxnId="{8A960B80-2B11-4C36-B9BD-60367F6F6272}">
      <dgm:prSet/>
      <dgm:spPr/>
      <dgm:t>
        <a:bodyPr/>
        <a:lstStyle/>
        <a:p>
          <a:endParaRPr lang="en-US"/>
        </a:p>
      </dgm:t>
    </dgm:pt>
    <dgm:pt modelId="{AC55800B-0DD3-45D8-AA88-F36844DEC2D2}">
      <dgm:prSet phldrT="[Text]"/>
      <dgm:spPr/>
      <dgm:t>
        <a:bodyPr/>
        <a:lstStyle/>
        <a:p>
          <a:r>
            <a:rPr lang="en-US" dirty="0" smtClean="0"/>
            <a:t>Field of study (earnings potential)</a:t>
          </a:r>
          <a:endParaRPr lang="en-US" dirty="0"/>
        </a:p>
      </dgm:t>
    </dgm:pt>
    <dgm:pt modelId="{9CBF3580-6DA7-44CA-BCC4-5A48D9112ED3}" type="parTrans" cxnId="{0A4AE6D5-C2C1-4425-BBF1-1CD0629D5B05}">
      <dgm:prSet/>
      <dgm:spPr/>
      <dgm:t>
        <a:bodyPr/>
        <a:lstStyle/>
        <a:p>
          <a:endParaRPr lang="en-US"/>
        </a:p>
      </dgm:t>
    </dgm:pt>
    <dgm:pt modelId="{A989A510-63E0-4FD6-80C8-67A0F046E7DF}" type="sibTrans" cxnId="{0A4AE6D5-C2C1-4425-BBF1-1CD0629D5B05}">
      <dgm:prSet/>
      <dgm:spPr/>
      <dgm:t>
        <a:bodyPr/>
        <a:lstStyle/>
        <a:p>
          <a:endParaRPr lang="en-US"/>
        </a:p>
      </dgm:t>
    </dgm:pt>
    <dgm:pt modelId="{26B42CF6-532F-4CEC-9F87-2F1AB2CE0B98}">
      <dgm:prSet phldrT="[Text]"/>
      <dgm:spPr/>
      <dgm:t>
        <a:bodyPr/>
        <a:lstStyle/>
        <a:p>
          <a:r>
            <a:rPr lang="en-US" dirty="0" smtClean="0"/>
            <a:t>Institutional Considerations</a:t>
          </a:r>
          <a:endParaRPr lang="en-US" dirty="0"/>
        </a:p>
      </dgm:t>
    </dgm:pt>
    <dgm:pt modelId="{5E4919E0-947C-4E69-AC86-DE12B1A1BF5A}" type="parTrans" cxnId="{FD5359FD-865F-4894-81DA-46FFEA5498CE}">
      <dgm:prSet/>
      <dgm:spPr/>
      <dgm:t>
        <a:bodyPr/>
        <a:lstStyle/>
        <a:p>
          <a:endParaRPr lang="en-US"/>
        </a:p>
      </dgm:t>
    </dgm:pt>
    <dgm:pt modelId="{65CC2354-4964-421E-B575-0FE12D87ACD2}" type="sibTrans" cxnId="{FD5359FD-865F-4894-81DA-46FFEA5498CE}">
      <dgm:prSet/>
      <dgm:spPr/>
      <dgm:t>
        <a:bodyPr/>
        <a:lstStyle/>
        <a:p>
          <a:endParaRPr lang="en-US"/>
        </a:p>
      </dgm:t>
    </dgm:pt>
    <dgm:pt modelId="{E3E7DB31-C465-4BBA-942C-CD9D3AC97F86}">
      <dgm:prSet phldrT="[Text]"/>
      <dgm:spPr/>
      <dgm:t>
        <a:bodyPr/>
        <a:lstStyle/>
        <a:p>
          <a:r>
            <a:rPr lang="en-US" dirty="0" smtClean="0"/>
            <a:t>Prefer higher rates  (federal w/o consolidation adjustment)</a:t>
          </a:r>
          <a:endParaRPr lang="en-US" dirty="0"/>
        </a:p>
      </dgm:t>
    </dgm:pt>
    <dgm:pt modelId="{4A628874-F21E-4B6D-A022-33AE42C08231}" type="parTrans" cxnId="{AC56A98B-69DC-4C85-86B4-121623E53045}">
      <dgm:prSet/>
      <dgm:spPr/>
      <dgm:t>
        <a:bodyPr/>
        <a:lstStyle/>
        <a:p>
          <a:endParaRPr lang="en-US"/>
        </a:p>
      </dgm:t>
    </dgm:pt>
    <dgm:pt modelId="{3F93B805-C698-4E84-90F5-74DE45398FFD}" type="sibTrans" cxnId="{AC56A98B-69DC-4C85-86B4-121623E53045}">
      <dgm:prSet/>
      <dgm:spPr/>
      <dgm:t>
        <a:bodyPr/>
        <a:lstStyle/>
        <a:p>
          <a:endParaRPr lang="en-US"/>
        </a:p>
      </dgm:t>
    </dgm:pt>
    <dgm:pt modelId="{8C510BF3-E423-4E5E-B2FD-F49AFDE532A5}">
      <dgm:prSet phldrT="[Text]"/>
      <dgm:spPr/>
      <dgm:t>
        <a:bodyPr/>
        <a:lstStyle/>
        <a:p>
          <a:r>
            <a:rPr lang="en-US" dirty="0" smtClean="0"/>
            <a:t>Management of rates based on components of rates could have harmful side effects</a:t>
          </a:r>
          <a:endParaRPr lang="en-US" dirty="0"/>
        </a:p>
      </dgm:t>
    </dgm:pt>
    <dgm:pt modelId="{C16E8C4D-897F-4E87-BEB1-77CB8EB64CEA}" type="parTrans" cxnId="{C1A8389A-8B03-4C93-B810-6D325B98F353}">
      <dgm:prSet/>
      <dgm:spPr/>
      <dgm:t>
        <a:bodyPr/>
        <a:lstStyle/>
        <a:p>
          <a:endParaRPr lang="en-US"/>
        </a:p>
      </dgm:t>
    </dgm:pt>
    <dgm:pt modelId="{35188597-FE0F-4E63-AF3D-F47576A43B24}" type="sibTrans" cxnId="{C1A8389A-8B03-4C93-B810-6D325B98F353}">
      <dgm:prSet/>
      <dgm:spPr/>
      <dgm:t>
        <a:bodyPr/>
        <a:lstStyle/>
        <a:p>
          <a:endParaRPr lang="en-US"/>
        </a:p>
      </dgm:t>
    </dgm:pt>
    <dgm:pt modelId="{42C9EAED-B30D-4175-BF17-1970F884DA9D}">
      <dgm:prSet phldrT="[Text]"/>
      <dgm:spPr/>
      <dgm:t>
        <a:bodyPr/>
        <a:lstStyle/>
        <a:p>
          <a:r>
            <a:rPr lang="en-US" dirty="0" smtClean="0"/>
            <a:t>Policy considerations</a:t>
          </a:r>
          <a:endParaRPr lang="en-US" dirty="0"/>
        </a:p>
      </dgm:t>
    </dgm:pt>
    <dgm:pt modelId="{26DF7F1A-3CB0-43C2-B035-D8FC2D3E77C6}" type="parTrans" cxnId="{144D5ED7-1638-4A5D-A719-7AB01EED1D07}">
      <dgm:prSet/>
      <dgm:spPr/>
      <dgm:t>
        <a:bodyPr/>
        <a:lstStyle/>
        <a:p>
          <a:endParaRPr lang="en-US"/>
        </a:p>
      </dgm:t>
    </dgm:pt>
    <dgm:pt modelId="{E50618E9-2C60-44B4-8BDB-CB080ADAB527}" type="sibTrans" cxnId="{144D5ED7-1638-4A5D-A719-7AB01EED1D07}">
      <dgm:prSet/>
      <dgm:spPr/>
      <dgm:t>
        <a:bodyPr/>
        <a:lstStyle/>
        <a:p>
          <a:endParaRPr lang="en-US"/>
        </a:p>
      </dgm:t>
    </dgm:pt>
    <dgm:pt modelId="{15593920-3827-45EF-B3B4-D69C4E66CB5F}">
      <dgm:prSet phldrT="[Text]"/>
      <dgm:spPr/>
      <dgm:t>
        <a:bodyPr/>
        <a:lstStyle/>
        <a:p>
          <a:r>
            <a:rPr lang="en-US" dirty="0" smtClean="0"/>
            <a:t>Better measure of progress in debt retirement</a:t>
          </a:r>
          <a:endParaRPr lang="en-US" dirty="0"/>
        </a:p>
      </dgm:t>
    </dgm:pt>
    <dgm:pt modelId="{41A028FA-9903-464B-8A72-D95FD137516A}" type="parTrans" cxnId="{88F16D0A-DBAD-4260-B30E-A8C67EF101E9}">
      <dgm:prSet/>
      <dgm:spPr/>
      <dgm:t>
        <a:bodyPr/>
        <a:lstStyle/>
        <a:p>
          <a:endParaRPr lang="en-US"/>
        </a:p>
      </dgm:t>
    </dgm:pt>
    <dgm:pt modelId="{B0D40756-B5BC-4EDA-ACA9-6A918EDF778E}" type="sibTrans" cxnId="{88F16D0A-DBAD-4260-B30E-A8C67EF101E9}">
      <dgm:prSet/>
      <dgm:spPr/>
      <dgm:t>
        <a:bodyPr/>
        <a:lstStyle/>
        <a:p>
          <a:endParaRPr lang="en-US"/>
        </a:p>
      </dgm:t>
    </dgm:pt>
    <dgm:pt modelId="{5214F69F-495C-429A-93D7-E153D3EE55AC}">
      <dgm:prSet phldrT="[Text]"/>
      <dgm:spPr/>
      <dgm:t>
        <a:bodyPr/>
        <a:lstStyle/>
        <a:p>
          <a:r>
            <a:rPr lang="en-US" dirty="0" smtClean="0"/>
            <a:t>Not an institutional effectiveness metric</a:t>
          </a:r>
          <a:endParaRPr lang="en-US" dirty="0"/>
        </a:p>
      </dgm:t>
    </dgm:pt>
    <dgm:pt modelId="{AB5F0E8C-DEF9-4F83-A773-4CCDA291DB23}" type="parTrans" cxnId="{8939365D-3108-45BC-841C-7AEE4482AD92}">
      <dgm:prSet/>
      <dgm:spPr/>
      <dgm:t>
        <a:bodyPr/>
        <a:lstStyle/>
        <a:p>
          <a:endParaRPr lang="en-US"/>
        </a:p>
      </dgm:t>
    </dgm:pt>
    <dgm:pt modelId="{3F269DE3-DBED-4E66-B086-246718EA2ABE}" type="sibTrans" cxnId="{8939365D-3108-45BC-841C-7AEE4482AD92}">
      <dgm:prSet/>
      <dgm:spPr/>
      <dgm:t>
        <a:bodyPr/>
        <a:lstStyle/>
        <a:p>
          <a:endParaRPr lang="en-US"/>
        </a:p>
      </dgm:t>
    </dgm:pt>
    <dgm:pt modelId="{E07F76C6-84B0-48D5-A7D7-159AC4725916}">
      <dgm:prSet phldrT="[Text]"/>
      <dgm:spPr/>
      <dgm:t>
        <a:bodyPr/>
        <a:lstStyle/>
        <a:p>
          <a:r>
            <a:rPr lang="en-US" dirty="0" smtClean="0"/>
            <a:t>Degree completion</a:t>
          </a:r>
          <a:endParaRPr lang="en-US" dirty="0"/>
        </a:p>
      </dgm:t>
    </dgm:pt>
    <dgm:pt modelId="{D8EB4064-33D8-42FF-B349-39E3006A8EFD}" type="parTrans" cxnId="{32FA73CA-8FE3-44F6-81E8-E37A7598D64D}">
      <dgm:prSet/>
      <dgm:spPr/>
      <dgm:t>
        <a:bodyPr/>
        <a:lstStyle/>
        <a:p>
          <a:endParaRPr lang="en-US"/>
        </a:p>
      </dgm:t>
    </dgm:pt>
    <dgm:pt modelId="{998E6B5C-099F-4798-8953-2B4D0C169738}" type="sibTrans" cxnId="{32FA73CA-8FE3-44F6-81E8-E37A7598D64D}">
      <dgm:prSet/>
      <dgm:spPr/>
      <dgm:t>
        <a:bodyPr/>
        <a:lstStyle/>
        <a:p>
          <a:endParaRPr lang="en-US"/>
        </a:p>
      </dgm:t>
    </dgm:pt>
    <dgm:pt modelId="{4F8628E0-F14E-4C27-8DC7-42D6094341E0}">
      <dgm:prSet phldrT="[Text]"/>
      <dgm:spPr/>
      <dgm:t>
        <a:bodyPr/>
        <a:lstStyle/>
        <a:p>
          <a:r>
            <a:rPr lang="en-US" dirty="0" smtClean="0"/>
            <a:t>Socioeconomics</a:t>
          </a:r>
          <a:endParaRPr lang="en-US" dirty="0"/>
        </a:p>
      </dgm:t>
    </dgm:pt>
    <dgm:pt modelId="{17F00045-06C3-4A27-B164-8F4F61BA485D}" type="parTrans" cxnId="{80BD00BD-B6B4-4258-A5A8-3EBD7974B1DB}">
      <dgm:prSet/>
      <dgm:spPr/>
      <dgm:t>
        <a:bodyPr/>
        <a:lstStyle/>
        <a:p>
          <a:endParaRPr lang="en-US"/>
        </a:p>
      </dgm:t>
    </dgm:pt>
    <dgm:pt modelId="{0F1EE909-A95C-419C-851C-2AF1054BF73A}" type="sibTrans" cxnId="{80BD00BD-B6B4-4258-A5A8-3EBD7974B1DB}">
      <dgm:prSet/>
      <dgm:spPr/>
      <dgm:t>
        <a:bodyPr/>
        <a:lstStyle/>
        <a:p>
          <a:endParaRPr lang="en-US"/>
        </a:p>
      </dgm:t>
    </dgm:pt>
    <dgm:pt modelId="{0BA1599A-1432-457C-A673-2D180AB72A8C}">
      <dgm:prSet phldrT="[Text]"/>
      <dgm:spPr/>
      <dgm:t>
        <a:bodyPr/>
        <a:lstStyle/>
        <a:p>
          <a:r>
            <a:rPr lang="en-US" dirty="0" smtClean="0"/>
            <a:t>Personal approach to money management (?)</a:t>
          </a:r>
          <a:endParaRPr lang="en-US" dirty="0"/>
        </a:p>
      </dgm:t>
    </dgm:pt>
    <dgm:pt modelId="{CB6ED90F-72DA-47DE-BE23-7191437BF68B}" type="parTrans" cxnId="{1DE86C46-3F5B-4C83-8F10-1774DC7794BB}">
      <dgm:prSet/>
      <dgm:spPr/>
      <dgm:t>
        <a:bodyPr/>
        <a:lstStyle/>
        <a:p>
          <a:endParaRPr lang="en-US"/>
        </a:p>
      </dgm:t>
    </dgm:pt>
    <dgm:pt modelId="{72405928-07D5-4153-88CD-2B387F785E5B}" type="sibTrans" cxnId="{1DE86C46-3F5B-4C83-8F10-1774DC7794BB}">
      <dgm:prSet/>
      <dgm:spPr/>
      <dgm:t>
        <a:bodyPr/>
        <a:lstStyle/>
        <a:p>
          <a:endParaRPr lang="en-US"/>
        </a:p>
      </dgm:t>
    </dgm:pt>
    <dgm:pt modelId="{2CDE0C22-F6F7-4519-B216-702289C1E173}">
      <dgm:prSet phldrT="[Text]"/>
      <dgm:spPr/>
      <dgm:t>
        <a:bodyPr/>
        <a:lstStyle/>
        <a:p>
          <a:r>
            <a:rPr lang="en-US" dirty="0" smtClean="0"/>
            <a:t>Harmful side effects of managing rates</a:t>
          </a:r>
          <a:endParaRPr lang="en-US" dirty="0"/>
        </a:p>
      </dgm:t>
    </dgm:pt>
    <dgm:pt modelId="{14087067-98C3-4EE8-8885-581D7D9DDC83}" type="parTrans" cxnId="{7A9C99AD-79AE-4C60-98B4-41C8818F514A}">
      <dgm:prSet/>
      <dgm:spPr/>
      <dgm:t>
        <a:bodyPr/>
        <a:lstStyle/>
        <a:p>
          <a:endParaRPr lang="en-US"/>
        </a:p>
      </dgm:t>
    </dgm:pt>
    <dgm:pt modelId="{12FE9399-B1E0-4748-B002-2E7F4193CFBE}" type="sibTrans" cxnId="{7A9C99AD-79AE-4C60-98B4-41C8818F514A}">
      <dgm:prSet/>
      <dgm:spPr/>
      <dgm:t>
        <a:bodyPr/>
        <a:lstStyle/>
        <a:p>
          <a:endParaRPr lang="en-US"/>
        </a:p>
      </dgm:t>
    </dgm:pt>
    <dgm:pt modelId="{C7416F31-5EE9-496B-8ECF-3B798ABB094A}" type="pres">
      <dgm:prSet presAssocID="{FB6A6091-42FB-48BF-8705-B9B7E6A7C7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263632-3E72-4342-87D0-14565A35B72C}" type="pres">
      <dgm:prSet presAssocID="{8B90CCB2-7B9D-476D-986F-4A21A7118B6F}" presName="composite" presStyleCnt="0"/>
      <dgm:spPr/>
    </dgm:pt>
    <dgm:pt modelId="{C05234E3-C3F8-452A-BED7-56AAFC648EC0}" type="pres">
      <dgm:prSet presAssocID="{8B90CCB2-7B9D-476D-986F-4A21A7118B6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AE7E7-5786-44A6-8858-6DF6A291824E}" type="pres">
      <dgm:prSet presAssocID="{8B90CCB2-7B9D-476D-986F-4A21A7118B6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3AD42-5306-4800-B9F3-7639571AD8BB}" type="pres">
      <dgm:prSet presAssocID="{C1E58BAD-2467-44DB-A81C-F1DF0B6033AD}" presName="space" presStyleCnt="0"/>
      <dgm:spPr/>
    </dgm:pt>
    <dgm:pt modelId="{28406B35-353B-4ED4-8F50-097B2722287B}" type="pres">
      <dgm:prSet presAssocID="{26B42CF6-532F-4CEC-9F87-2F1AB2CE0B98}" presName="composite" presStyleCnt="0"/>
      <dgm:spPr/>
    </dgm:pt>
    <dgm:pt modelId="{70C49E8C-9150-4CE3-AF31-61EF4C12DFB1}" type="pres">
      <dgm:prSet presAssocID="{26B42CF6-532F-4CEC-9F87-2F1AB2CE0B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9DE5-D901-4097-AAFB-5B5BE8E9D1FF}" type="pres">
      <dgm:prSet presAssocID="{26B42CF6-532F-4CEC-9F87-2F1AB2CE0B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D4B87-E833-4822-BB27-EE0114D57A39}" type="pres">
      <dgm:prSet presAssocID="{65CC2354-4964-421E-B575-0FE12D87ACD2}" presName="space" presStyleCnt="0"/>
      <dgm:spPr/>
    </dgm:pt>
    <dgm:pt modelId="{12319532-0DEB-4659-AC7A-28B15570F7D2}" type="pres">
      <dgm:prSet presAssocID="{42C9EAED-B30D-4175-BF17-1970F884DA9D}" presName="composite" presStyleCnt="0"/>
      <dgm:spPr/>
    </dgm:pt>
    <dgm:pt modelId="{C86DAF96-060D-4B3E-8FA3-9029F07E54DB}" type="pres">
      <dgm:prSet presAssocID="{42C9EAED-B30D-4175-BF17-1970F884DA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9428B-0371-4888-A8C6-DA9BF4CD94A6}" type="pres">
      <dgm:prSet presAssocID="{42C9EAED-B30D-4175-BF17-1970F884DA9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623DE-0E15-4E3F-AA2D-25BF8B3E16B9}" type="presOf" srcId="{42C9EAED-B30D-4175-BF17-1970F884DA9D}" destId="{C86DAF96-060D-4B3E-8FA3-9029F07E54DB}" srcOrd="0" destOrd="0" presId="urn:microsoft.com/office/officeart/2005/8/layout/hList1"/>
    <dgm:cxn modelId="{144D5ED7-1638-4A5D-A719-7AB01EED1D07}" srcId="{FB6A6091-42FB-48BF-8705-B9B7E6A7C793}" destId="{42C9EAED-B30D-4175-BF17-1970F884DA9D}" srcOrd="2" destOrd="0" parTransId="{26DF7F1A-3CB0-43C2-B035-D8FC2D3E77C6}" sibTransId="{E50618E9-2C60-44B4-8BDB-CB080ADAB527}"/>
    <dgm:cxn modelId="{AFB510EF-AF2A-4589-B39B-DC11F4D03B76}" type="presOf" srcId="{4F8628E0-F14E-4C27-8DC7-42D6094341E0}" destId="{1C7AE7E7-5786-44A6-8858-6DF6A291824E}" srcOrd="0" destOrd="3" presId="urn:microsoft.com/office/officeart/2005/8/layout/hList1"/>
    <dgm:cxn modelId="{6DDEA641-1FF9-4290-8909-6FE7DC5D985B}" type="presOf" srcId="{E07F76C6-84B0-48D5-A7D7-159AC4725916}" destId="{1C7AE7E7-5786-44A6-8858-6DF6A291824E}" srcOrd="0" destOrd="0" presId="urn:microsoft.com/office/officeart/2005/8/layout/hList1"/>
    <dgm:cxn modelId="{80BD00BD-B6B4-4258-A5A8-3EBD7974B1DB}" srcId="{8B90CCB2-7B9D-476D-986F-4A21A7118B6F}" destId="{4F8628E0-F14E-4C27-8DC7-42D6094341E0}" srcOrd="3" destOrd="0" parTransId="{17F00045-06C3-4A27-B164-8F4F61BA485D}" sibTransId="{0F1EE909-A95C-419C-851C-2AF1054BF73A}"/>
    <dgm:cxn modelId="{FC8139A2-897D-4CDD-ACEA-29D5AC7B2105}" type="presOf" srcId="{0BA1599A-1432-457C-A673-2D180AB72A8C}" destId="{1C7AE7E7-5786-44A6-8858-6DF6A291824E}" srcOrd="0" destOrd="4" presId="urn:microsoft.com/office/officeart/2005/8/layout/hList1"/>
    <dgm:cxn modelId="{88F16D0A-DBAD-4260-B30E-A8C67EF101E9}" srcId="{42C9EAED-B30D-4175-BF17-1970F884DA9D}" destId="{15593920-3827-45EF-B3B4-D69C4E66CB5F}" srcOrd="0" destOrd="0" parTransId="{41A028FA-9903-464B-8A72-D95FD137516A}" sibTransId="{B0D40756-B5BC-4EDA-ACA9-6A918EDF778E}"/>
    <dgm:cxn modelId="{0A4AE6D5-C2C1-4425-BBF1-1CD0629D5B05}" srcId="{8B90CCB2-7B9D-476D-986F-4A21A7118B6F}" destId="{AC55800B-0DD3-45D8-AA88-F36844DEC2D2}" srcOrd="2" destOrd="0" parTransId="{9CBF3580-6DA7-44CA-BCC4-5A48D9112ED3}" sibTransId="{A989A510-63E0-4FD6-80C8-67A0F046E7DF}"/>
    <dgm:cxn modelId="{32FA73CA-8FE3-44F6-81E8-E37A7598D64D}" srcId="{8B90CCB2-7B9D-476D-986F-4A21A7118B6F}" destId="{E07F76C6-84B0-48D5-A7D7-159AC4725916}" srcOrd="0" destOrd="0" parTransId="{D8EB4064-33D8-42FF-B349-39E3006A8EFD}" sibTransId="{998E6B5C-099F-4798-8953-2B4D0C169738}"/>
    <dgm:cxn modelId="{4500CF4D-2439-4DEE-A5A4-918414A6217D}" type="presOf" srcId="{E3E7DB31-C465-4BBA-942C-CD9D3AC97F86}" destId="{3B439DE5-D901-4097-AAFB-5B5BE8E9D1FF}" srcOrd="0" destOrd="0" presId="urn:microsoft.com/office/officeart/2005/8/layout/hList1"/>
    <dgm:cxn modelId="{97F82254-4F4C-49C4-8DFE-F25BDEAFBADF}" type="presOf" srcId="{5E5AE453-3E1F-4461-B786-73A52415246D}" destId="{1C7AE7E7-5786-44A6-8858-6DF6A291824E}" srcOrd="0" destOrd="1" presId="urn:microsoft.com/office/officeart/2005/8/layout/hList1"/>
    <dgm:cxn modelId="{AC56A98B-69DC-4C85-86B4-121623E53045}" srcId="{26B42CF6-532F-4CEC-9F87-2F1AB2CE0B98}" destId="{E3E7DB31-C465-4BBA-942C-CD9D3AC97F86}" srcOrd="0" destOrd="0" parTransId="{4A628874-F21E-4B6D-A022-33AE42C08231}" sibTransId="{3F93B805-C698-4E84-90F5-74DE45398FFD}"/>
    <dgm:cxn modelId="{F108734F-800E-4FA8-8FF8-6626EB1CB761}" type="presOf" srcId="{15593920-3827-45EF-B3B4-D69C4E66CB5F}" destId="{6399428B-0371-4888-A8C6-DA9BF4CD94A6}" srcOrd="0" destOrd="0" presId="urn:microsoft.com/office/officeart/2005/8/layout/hList1"/>
    <dgm:cxn modelId="{FD5359FD-865F-4894-81DA-46FFEA5498CE}" srcId="{FB6A6091-42FB-48BF-8705-B9B7E6A7C793}" destId="{26B42CF6-532F-4CEC-9F87-2F1AB2CE0B98}" srcOrd="1" destOrd="0" parTransId="{5E4919E0-947C-4E69-AC86-DE12B1A1BF5A}" sibTransId="{65CC2354-4964-421E-B575-0FE12D87ACD2}"/>
    <dgm:cxn modelId="{CBE74BB3-EC82-4F75-9E81-B2BAD30B1053}" type="presOf" srcId="{8B90CCB2-7B9D-476D-986F-4A21A7118B6F}" destId="{C05234E3-C3F8-452A-BED7-56AAFC648EC0}" srcOrd="0" destOrd="0" presId="urn:microsoft.com/office/officeart/2005/8/layout/hList1"/>
    <dgm:cxn modelId="{34774F9E-863B-4110-BA75-77C658CA0B22}" type="presOf" srcId="{2CDE0C22-F6F7-4519-B216-702289C1E173}" destId="{6399428B-0371-4888-A8C6-DA9BF4CD94A6}" srcOrd="0" destOrd="2" presId="urn:microsoft.com/office/officeart/2005/8/layout/hList1"/>
    <dgm:cxn modelId="{8939365D-3108-45BC-841C-7AEE4482AD92}" srcId="{42C9EAED-B30D-4175-BF17-1970F884DA9D}" destId="{5214F69F-495C-429A-93D7-E153D3EE55AC}" srcOrd="1" destOrd="0" parTransId="{AB5F0E8C-DEF9-4F83-A773-4CCDA291DB23}" sibTransId="{3F269DE3-DBED-4E66-B086-246718EA2ABE}"/>
    <dgm:cxn modelId="{1EBCA4E4-791B-42DD-9E2C-C72567400BD6}" type="presOf" srcId="{26B42CF6-532F-4CEC-9F87-2F1AB2CE0B98}" destId="{70C49E8C-9150-4CE3-AF31-61EF4C12DFB1}" srcOrd="0" destOrd="0" presId="urn:microsoft.com/office/officeart/2005/8/layout/hList1"/>
    <dgm:cxn modelId="{17EC8789-4D5A-49B3-97B3-F0AAA5D1054B}" type="presOf" srcId="{8C510BF3-E423-4E5E-B2FD-F49AFDE532A5}" destId="{3B439DE5-D901-4097-AAFB-5B5BE8E9D1FF}" srcOrd="0" destOrd="1" presId="urn:microsoft.com/office/officeart/2005/8/layout/hList1"/>
    <dgm:cxn modelId="{FFFA1DB5-7ECE-4FB5-926B-9F22C8990581}" type="presOf" srcId="{5214F69F-495C-429A-93D7-E153D3EE55AC}" destId="{6399428B-0371-4888-A8C6-DA9BF4CD94A6}" srcOrd="0" destOrd="1" presId="urn:microsoft.com/office/officeart/2005/8/layout/hList1"/>
    <dgm:cxn modelId="{C1A8389A-8B03-4C93-B810-6D325B98F353}" srcId="{26B42CF6-532F-4CEC-9F87-2F1AB2CE0B98}" destId="{8C510BF3-E423-4E5E-B2FD-F49AFDE532A5}" srcOrd="1" destOrd="0" parTransId="{C16E8C4D-897F-4E87-BEB1-77CB8EB64CEA}" sibTransId="{35188597-FE0F-4E63-AF3D-F47576A43B24}"/>
    <dgm:cxn modelId="{7A9C99AD-79AE-4C60-98B4-41C8818F514A}" srcId="{42C9EAED-B30D-4175-BF17-1970F884DA9D}" destId="{2CDE0C22-F6F7-4519-B216-702289C1E173}" srcOrd="2" destOrd="0" parTransId="{14087067-98C3-4EE8-8885-581D7D9DDC83}" sibTransId="{12FE9399-B1E0-4748-B002-2E7F4193CFBE}"/>
    <dgm:cxn modelId="{8A960B80-2B11-4C36-B9BD-60367F6F6272}" srcId="{8B90CCB2-7B9D-476D-986F-4A21A7118B6F}" destId="{5E5AE453-3E1F-4461-B786-73A52415246D}" srcOrd="1" destOrd="0" parTransId="{4CE14624-6D71-4CC4-AEBF-F7E656091623}" sibTransId="{731DF4AF-F631-4C55-8CA6-EAF4A8684709}"/>
    <dgm:cxn modelId="{8BB9DDCA-226C-4076-94EA-3D2A953C26BA}" type="presOf" srcId="{FB6A6091-42FB-48BF-8705-B9B7E6A7C793}" destId="{C7416F31-5EE9-496B-8ECF-3B798ABB094A}" srcOrd="0" destOrd="0" presId="urn:microsoft.com/office/officeart/2005/8/layout/hList1"/>
    <dgm:cxn modelId="{1DE86C46-3F5B-4C83-8F10-1774DC7794BB}" srcId="{8B90CCB2-7B9D-476D-986F-4A21A7118B6F}" destId="{0BA1599A-1432-457C-A673-2D180AB72A8C}" srcOrd="4" destOrd="0" parTransId="{CB6ED90F-72DA-47DE-BE23-7191437BF68B}" sibTransId="{72405928-07D5-4153-88CD-2B387F785E5B}"/>
    <dgm:cxn modelId="{E12C9C79-2194-4B2A-BC46-73DF51192FDC}" type="presOf" srcId="{AC55800B-0DD3-45D8-AA88-F36844DEC2D2}" destId="{1C7AE7E7-5786-44A6-8858-6DF6A291824E}" srcOrd="0" destOrd="2" presId="urn:microsoft.com/office/officeart/2005/8/layout/hList1"/>
    <dgm:cxn modelId="{BBF9A962-9E5A-4FEF-9385-539D6DA2CA2D}" srcId="{FB6A6091-42FB-48BF-8705-B9B7E6A7C793}" destId="{8B90CCB2-7B9D-476D-986F-4A21A7118B6F}" srcOrd="0" destOrd="0" parTransId="{C81CC781-1D2C-40CE-9BEE-B53632F9BFD4}" sibTransId="{C1E58BAD-2467-44DB-A81C-F1DF0B6033AD}"/>
    <dgm:cxn modelId="{C2F7C78C-A0FC-467C-836E-3972449D1D4E}" type="presParOf" srcId="{C7416F31-5EE9-496B-8ECF-3B798ABB094A}" destId="{68263632-3E72-4342-87D0-14565A35B72C}" srcOrd="0" destOrd="0" presId="urn:microsoft.com/office/officeart/2005/8/layout/hList1"/>
    <dgm:cxn modelId="{8F96A93B-FCFF-4464-9485-74EC1AC00C13}" type="presParOf" srcId="{68263632-3E72-4342-87D0-14565A35B72C}" destId="{C05234E3-C3F8-452A-BED7-56AAFC648EC0}" srcOrd="0" destOrd="0" presId="urn:microsoft.com/office/officeart/2005/8/layout/hList1"/>
    <dgm:cxn modelId="{41D7C3CA-C5FA-4AF3-9A5A-7CB16659B02E}" type="presParOf" srcId="{68263632-3E72-4342-87D0-14565A35B72C}" destId="{1C7AE7E7-5786-44A6-8858-6DF6A291824E}" srcOrd="1" destOrd="0" presId="urn:microsoft.com/office/officeart/2005/8/layout/hList1"/>
    <dgm:cxn modelId="{6E63615D-9E83-409B-AA9C-31C55AED8CE9}" type="presParOf" srcId="{C7416F31-5EE9-496B-8ECF-3B798ABB094A}" destId="{1A13AD42-5306-4800-B9F3-7639571AD8BB}" srcOrd="1" destOrd="0" presId="urn:microsoft.com/office/officeart/2005/8/layout/hList1"/>
    <dgm:cxn modelId="{0B2D18BB-E9F1-4BD9-B6D2-0F5497A3AA2C}" type="presParOf" srcId="{C7416F31-5EE9-496B-8ECF-3B798ABB094A}" destId="{28406B35-353B-4ED4-8F50-097B2722287B}" srcOrd="2" destOrd="0" presId="urn:microsoft.com/office/officeart/2005/8/layout/hList1"/>
    <dgm:cxn modelId="{CD1FD6C9-A644-468F-A615-86ABFD915087}" type="presParOf" srcId="{28406B35-353B-4ED4-8F50-097B2722287B}" destId="{70C49E8C-9150-4CE3-AF31-61EF4C12DFB1}" srcOrd="0" destOrd="0" presId="urn:microsoft.com/office/officeart/2005/8/layout/hList1"/>
    <dgm:cxn modelId="{0FC2C947-BA18-40A3-BF78-38E90644A35E}" type="presParOf" srcId="{28406B35-353B-4ED4-8F50-097B2722287B}" destId="{3B439DE5-D901-4097-AAFB-5B5BE8E9D1FF}" srcOrd="1" destOrd="0" presId="urn:microsoft.com/office/officeart/2005/8/layout/hList1"/>
    <dgm:cxn modelId="{EB5F1C5E-1BDD-4854-9D87-5C986786B3E9}" type="presParOf" srcId="{C7416F31-5EE9-496B-8ECF-3B798ABB094A}" destId="{D70D4B87-E833-4822-BB27-EE0114D57A39}" srcOrd="3" destOrd="0" presId="urn:microsoft.com/office/officeart/2005/8/layout/hList1"/>
    <dgm:cxn modelId="{1385DB18-5BC8-436F-86E2-13108A1634C1}" type="presParOf" srcId="{C7416F31-5EE9-496B-8ECF-3B798ABB094A}" destId="{12319532-0DEB-4659-AC7A-28B15570F7D2}" srcOrd="4" destOrd="0" presId="urn:microsoft.com/office/officeart/2005/8/layout/hList1"/>
    <dgm:cxn modelId="{B3AF2FE3-0DF3-42E1-804F-5BEFF66D0056}" type="presParOf" srcId="{12319532-0DEB-4659-AC7A-28B15570F7D2}" destId="{C86DAF96-060D-4B3E-8FA3-9029F07E54DB}" srcOrd="0" destOrd="0" presId="urn:microsoft.com/office/officeart/2005/8/layout/hList1"/>
    <dgm:cxn modelId="{C3F33846-73ED-470B-A2F6-D20FCD724265}" type="presParOf" srcId="{12319532-0DEB-4659-AC7A-28B15570F7D2}" destId="{6399428B-0371-4888-A8C6-DA9BF4CD94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53B9015-B841-4595-82B5-0DD73DB2BDA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3FDBBB8-E5C4-4142-A85D-8EF4A975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9296EE0-AAEE-4299-B8AE-9394ED1915D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8D1592F-B567-49CD-8F9C-A0B0BEE1C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8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592F-B567-49CD-8F9C-A0B0BEE1CD4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7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592F-B567-49CD-8F9C-A0B0BEE1C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592F-B567-49CD-8F9C-A0B0BEE1CD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592F-B567-49CD-8F9C-A0B0BEE1CD4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81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targets remain under discussion as fall 2015 numbers are finalized, 2014-15 fiscal results come in, and SUNY white paper proposals are returned.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3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Dr. Braden J. Hosch</a:t>
            </a:r>
          </a:p>
          <a:p>
            <a:r>
              <a:rPr lang="en-US" dirty="0">
                <a:solidFill>
                  <a:prstClr val="black"/>
                </a:solidFill>
              </a:rPr>
              <a:t>Stony Brook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International Conference on Higher Education and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E02C-9641-4404-8E72-F934BB55A07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203200" y="911225"/>
            <a:ext cx="3981450" cy="2239963"/>
          </a:xfrm>
        </p:spPr>
      </p:sp>
    </p:spTree>
    <p:extLst>
      <p:ext uri="{BB962C8B-B14F-4D97-AF65-F5344CB8AC3E}">
        <p14:creationId xmlns:p14="http://schemas.microsoft.com/office/powerpoint/2010/main" val="235738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AE02C-9641-4404-8E72-F934BB55A07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8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42300-1F16-422E-B215-E9F38A686A9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8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-30921" y="-126587"/>
            <a:ext cx="12222921" cy="10120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10261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40800" y="5893213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eaLnBrk="1" hangingPunct="1"/>
            <a:r>
              <a:rPr lang="en-US" altLang="en-US" sz="825" spc="45" baseline="0" dirty="0" smtClean="0">
                <a:solidFill>
                  <a:srgbClr val="CC0033"/>
                </a:solidFill>
                <a:latin typeface="Arial Narrow" panose="020B0606020202030204" pitchFamily="34" charset="0"/>
              </a:rPr>
              <a:t>PRESENTED BY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54"/>
            <a:ext cx="3225149" cy="614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414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24479" r="8605" b="29687"/>
          <a:stretch/>
        </p:blipFill>
        <p:spPr>
          <a:xfrm>
            <a:off x="9152640" y="107032"/>
            <a:ext cx="3026109" cy="62413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40800" y="5893213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eaLnBrk="1" hangingPunct="1"/>
            <a:r>
              <a:rPr lang="en-US" altLang="en-US" sz="1100" spc="60" baseline="0" dirty="0" smtClean="0">
                <a:solidFill>
                  <a:srgbClr val="CC0033"/>
                </a:solidFill>
                <a:latin typeface="Arial Narrow" panose="020B0606020202030204" pitchFamily="34" charset="0"/>
              </a:rPr>
              <a:t>PRESENTED BY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-45368"/>
            <a:ext cx="12192000" cy="807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24479" r="8605" b="29687"/>
          <a:stretch/>
        </p:blipFill>
        <p:spPr>
          <a:xfrm>
            <a:off x="4567484" y="72831"/>
            <a:ext cx="3026109" cy="6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12885" y="6248400"/>
            <a:ext cx="5921515" cy="457200"/>
          </a:xfrm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A8AE5-FC8C-48D2-B2BA-686C8F6996B4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9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12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2885" y="609600"/>
            <a:ext cx="678511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CF3F9-BA59-4674-8944-931A2116EA65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-30921" y="-126587"/>
            <a:ext cx="12222921" cy="10120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10261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40800" y="5893213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eaLnBrk="1" hangingPunct="1"/>
            <a:r>
              <a:rPr lang="en-US" altLang="en-US" sz="825" spc="45" baseline="0" dirty="0" smtClean="0">
                <a:solidFill>
                  <a:srgbClr val="CC0033"/>
                </a:solidFill>
                <a:latin typeface="Arial Narrow" panose="020B0606020202030204" pitchFamily="34" charset="0"/>
              </a:rPr>
              <a:t>PRESENTED BY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54"/>
            <a:ext cx="3225149" cy="614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414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24479" r="8605" b="29687"/>
          <a:stretch/>
        </p:blipFill>
        <p:spPr>
          <a:xfrm>
            <a:off x="9152640" y="107032"/>
            <a:ext cx="3026109" cy="62413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940800" y="5893213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eaLnBrk="1" hangingPunct="1"/>
            <a:r>
              <a:rPr lang="en-US" altLang="en-US" sz="1100" spc="60" baseline="0" dirty="0" smtClean="0">
                <a:solidFill>
                  <a:srgbClr val="CC0033"/>
                </a:solidFill>
                <a:latin typeface="Arial Narrow" panose="020B0606020202030204" pitchFamily="34" charset="0"/>
              </a:rPr>
              <a:t>PRESENTED BY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-45368"/>
            <a:ext cx="12192000" cy="807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24479" r="8605" b="29687"/>
          <a:stretch/>
        </p:blipFill>
        <p:spPr>
          <a:xfrm>
            <a:off x="4567484" y="72831"/>
            <a:ext cx="3026109" cy="6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7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2514607"/>
            <a:ext cx="8534400" cy="1362075"/>
          </a:xfrm>
        </p:spPr>
        <p:txBody>
          <a:bodyPr anchor="t"/>
          <a:lstStyle>
            <a:lvl1pPr algn="ct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09B094-5A63-43D8-8F5A-99107938F9C2}" type="slidenum">
              <a:rPr lang="en-US" altLang="pt-B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73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2885" y="1905000"/>
            <a:ext cx="4194315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2885" y="1890091"/>
            <a:ext cx="4194315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CF9D3-E7E4-46A3-BDD4-28E2B92FACFE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885" y="274638"/>
            <a:ext cx="896951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885" y="1535113"/>
            <a:ext cx="439751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885" y="2174875"/>
            <a:ext cx="439751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9369" y="1535113"/>
            <a:ext cx="439924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9369" y="2174875"/>
            <a:ext cx="439924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D9BA-3BD9-4225-9113-8352C9DB2034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2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37A79-F383-4A22-A760-0158197E996A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4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93012-22DB-4E67-9B86-60B7D355855C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9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885" y="0"/>
            <a:ext cx="4092715" cy="12192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7"/>
            <a:ext cx="5181600" cy="6126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2885" y="1219205"/>
            <a:ext cx="4092715" cy="49069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91C03-700E-41E8-A049-011857CDE315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0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4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9200" y="685800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9200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752A-EB41-40B6-86C2-1F772579455F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12885" y="6248400"/>
            <a:ext cx="5921515" cy="457200"/>
          </a:xfrm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A8AE5-FC8C-48D2-B2BA-686C8F6996B4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12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2885" y="609600"/>
            <a:ext cx="678511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CF3F9-BA59-4674-8944-931A2116EA65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9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624E7-C537-4D06-9936-24C729A67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27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38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09B094-5A63-43D8-8F5A-99107938F9C2}" type="slidenum">
              <a:rPr lang="en-US" altLang="pt-B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7000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CF9D3-E7E4-46A3-BDD4-28E2B92FACFE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D9BA-3BD9-4225-9113-8352C9DB2034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0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37A79-F383-4A22-A760-0158197E996A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4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93012-22DB-4E67-9B86-60B7D355855C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0" y="2514607"/>
            <a:ext cx="8534400" cy="1362075"/>
          </a:xfrm>
        </p:spPr>
        <p:txBody>
          <a:bodyPr anchor="t"/>
          <a:lstStyle>
            <a:lvl1pPr algn="ct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09B094-5A63-43D8-8F5A-99107938F9C2}" type="slidenum">
              <a:rPr lang="en-US" altLang="pt-B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25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91C03-700E-41E8-A049-011857CDE315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13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752A-EB41-40B6-86C2-1F772579455F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73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A8AE5-FC8C-48D2-B2BA-686C8F6996B4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64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CF3F9-BA59-4674-8944-931A2116EA65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42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671639"/>
      </p:ext>
    </p:extLst>
  </p:cSld>
  <p:clrMapOvr>
    <a:masterClrMapping/>
  </p:clrMapOvr>
  <p:transition>
    <p:strips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12192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64"/>
            <a:ext cx="12192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066805"/>
            <a:ext cx="109728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594" indent="-228594" algn="ctr">
              <a:buClr>
                <a:srgbClr val="C03137"/>
              </a:buClr>
              <a:buFontTx/>
              <a:buNone/>
              <a:defRPr sz="2400"/>
            </a:lvl2pPr>
            <a:lvl3pPr marL="458777" indent="-230182" algn="ctr">
              <a:buFontTx/>
              <a:buNone/>
              <a:defRPr/>
            </a:lvl3pPr>
            <a:lvl4pPr marL="458777" indent="-230182" algn="ctr">
              <a:buFontTx/>
              <a:buNone/>
              <a:defRPr/>
            </a:lvl4pPr>
            <a:lvl5pPr marL="458777" indent="-230182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35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066801"/>
            <a:ext cx="109728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594" indent="-228594" algn="ctr">
              <a:buClr>
                <a:srgbClr val="C03137"/>
              </a:buClr>
              <a:buFontTx/>
              <a:buNone/>
              <a:defRPr sz="2400"/>
            </a:lvl2pPr>
            <a:lvl3pPr marL="458777" indent="-230182" algn="ctr">
              <a:buFontTx/>
              <a:buNone/>
              <a:defRPr/>
            </a:lvl3pPr>
            <a:lvl4pPr marL="458777" indent="-230182" algn="ctr">
              <a:buFontTx/>
              <a:buNone/>
              <a:defRPr/>
            </a:lvl4pPr>
            <a:lvl5pPr marL="458777" indent="-230182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69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2163536"/>
            <a:ext cx="10972800" cy="4008664"/>
          </a:xfrm>
        </p:spPr>
        <p:txBody>
          <a:bodyPr tIns="0" rIns="0" bIns="0"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  <a:lvl2pPr marL="457189" indent="-228594">
              <a:buClr>
                <a:srgbClr val="C03137"/>
              </a:buClr>
              <a:buFont typeface="Arial"/>
              <a:buChar char="•"/>
              <a:defRPr sz="2400"/>
            </a:lvl2pPr>
            <a:lvl3pPr marL="914377" indent="-230182">
              <a:defRPr/>
            </a:lvl3pPr>
            <a:lvl4pPr marL="1371566" indent="-230182">
              <a:defRPr/>
            </a:lvl4pPr>
            <a:lvl5pPr marL="1828754" indent="-23018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09600" y="1175248"/>
            <a:ext cx="10972800" cy="797788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buFontTx/>
              <a:buNone/>
              <a:defRPr sz="3200" cap="all">
                <a:solidFill>
                  <a:srgbClr val="B6022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5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609599" y="1384049"/>
            <a:ext cx="7034288" cy="4788153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594" indent="-228594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8116292" y="1094980"/>
            <a:ext cx="4075709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8116292" y="4619039"/>
            <a:ext cx="4075709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8116292" y="2850446"/>
            <a:ext cx="4075709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226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2885" y="1905000"/>
            <a:ext cx="4194315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2885" y="1890091"/>
            <a:ext cx="4194315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CF9D3-E7E4-46A3-BDD4-28E2B92FACFE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7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14865" y="1094981"/>
            <a:ext cx="5477137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2" y="1392241"/>
            <a:ext cx="5638801" cy="48053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594" indent="-228594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043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12192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64"/>
            <a:ext cx="12192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243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066805"/>
            <a:ext cx="109728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594" indent="-228594" algn="ctr">
              <a:buClr>
                <a:srgbClr val="C03137"/>
              </a:buClr>
              <a:buFontTx/>
              <a:buNone/>
              <a:defRPr sz="2400"/>
            </a:lvl2pPr>
            <a:lvl3pPr marL="458777" indent="-230182" algn="ctr">
              <a:buFontTx/>
              <a:buNone/>
              <a:defRPr/>
            </a:lvl3pPr>
            <a:lvl4pPr marL="458777" indent="-230182" algn="ctr">
              <a:buFontTx/>
              <a:buNone/>
              <a:defRPr/>
            </a:lvl4pPr>
            <a:lvl5pPr marL="458777" indent="-230182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1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066801"/>
            <a:ext cx="109728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594" indent="-228594" algn="ctr">
              <a:buClr>
                <a:srgbClr val="C03137"/>
              </a:buClr>
              <a:buFontTx/>
              <a:buNone/>
              <a:defRPr sz="2400"/>
            </a:lvl2pPr>
            <a:lvl3pPr marL="458777" indent="-230182" algn="ctr">
              <a:buFontTx/>
              <a:buNone/>
              <a:defRPr/>
            </a:lvl3pPr>
            <a:lvl4pPr marL="458777" indent="-230182" algn="ctr">
              <a:buFontTx/>
              <a:buNone/>
              <a:defRPr/>
            </a:lvl4pPr>
            <a:lvl5pPr marL="458777" indent="-230182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136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2163536"/>
            <a:ext cx="10972800" cy="4008664"/>
          </a:xfrm>
        </p:spPr>
        <p:txBody>
          <a:bodyPr tIns="0" rIns="0" bIns="0"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  <a:lvl2pPr marL="457189" indent="-228594">
              <a:buClr>
                <a:srgbClr val="C03137"/>
              </a:buClr>
              <a:buFont typeface="Arial"/>
              <a:buChar char="•"/>
              <a:defRPr sz="2400"/>
            </a:lvl2pPr>
            <a:lvl3pPr marL="914377" indent="-230182">
              <a:defRPr/>
            </a:lvl3pPr>
            <a:lvl4pPr marL="1371566" indent="-230182">
              <a:defRPr/>
            </a:lvl4pPr>
            <a:lvl5pPr marL="1828754" indent="-23018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09600" y="1175248"/>
            <a:ext cx="10972800" cy="797788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buFontTx/>
              <a:buNone/>
              <a:defRPr sz="3200" cap="all">
                <a:solidFill>
                  <a:srgbClr val="B6022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609599" y="1384049"/>
            <a:ext cx="7034288" cy="4788153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594" indent="-228594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8116292" y="1094980"/>
            <a:ext cx="4075709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8116292" y="4619039"/>
            <a:ext cx="4075709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8116292" y="2850446"/>
            <a:ext cx="4075709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882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14865" y="1094981"/>
            <a:ext cx="5477137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315028" y="464955"/>
            <a:ext cx="5267373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2" y="1392241"/>
            <a:ext cx="5638801" cy="48053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594" indent="-228594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580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12192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2163536"/>
            <a:ext cx="10972800" cy="4008664"/>
          </a:xfrm>
        </p:spPr>
        <p:txBody>
          <a:bodyPr tIns="0" rIns="0" bIns="0"/>
          <a:lstStyle>
            <a:lvl1pPr>
              <a:buFontTx/>
              <a:buNone/>
              <a:defRPr sz="2800">
                <a:solidFill>
                  <a:schemeClr val="tx1"/>
                </a:solidFill>
              </a:defRPr>
            </a:lvl1pPr>
            <a:lvl2pPr marL="457189" indent="-228594">
              <a:buClr>
                <a:srgbClr val="C03137"/>
              </a:buClr>
              <a:buFont typeface="Arial"/>
              <a:buChar char="•"/>
              <a:defRPr sz="2400"/>
            </a:lvl2pPr>
            <a:lvl3pPr marL="914377" indent="-230182">
              <a:defRPr/>
            </a:lvl3pPr>
            <a:lvl4pPr marL="1371566" indent="-230182">
              <a:defRPr/>
            </a:lvl4pPr>
            <a:lvl5pPr marL="1828754" indent="-23018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09600" y="1175248"/>
            <a:ext cx="10972800" cy="797788"/>
          </a:xfrm>
          <a:prstGeom prst="rect">
            <a:avLst/>
          </a:prstGeom>
        </p:spPr>
        <p:txBody>
          <a:bodyPr rIns="0">
            <a:noAutofit/>
          </a:bodyPr>
          <a:lstStyle>
            <a:lvl1pPr algn="l">
              <a:buFontTx/>
              <a:buNone/>
              <a:defRPr sz="3200" cap="all">
                <a:solidFill>
                  <a:srgbClr val="B6022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29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77171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2138"/>
      </p:ext>
    </p:extLst>
  </p:cSld>
  <p:clrMapOvr>
    <a:masterClrMapping/>
  </p:clrMapOvr>
  <p:transition>
    <p:strips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532472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885" y="274638"/>
            <a:ext cx="896951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885" y="1535113"/>
            <a:ext cx="439751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885" y="2174875"/>
            <a:ext cx="439751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9369" y="1535113"/>
            <a:ext cx="439924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9369" y="2174875"/>
            <a:ext cx="439924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D9BA-3BD9-4225-9113-8352C9DB2034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9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77171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89743"/>
      </p:ext>
    </p:extLst>
  </p:cSld>
  <p:clrMapOvr>
    <a:masterClrMapping/>
  </p:clrMapOvr>
  <p:transition>
    <p:strips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484445"/>
      </p:ext>
    </p:extLst>
  </p:cSld>
  <p:clrMapOvr>
    <a:masterClrMapping/>
  </p:clrMapOvr>
  <p:transition>
    <p:strips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77171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66638"/>
      </p:ext>
    </p:extLst>
  </p:cSld>
  <p:clrMapOvr>
    <a:masterClrMapping/>
  </p:clrMapOvr>
  <p:transition>
    <p:strips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2198"/>
      </p:ext>
    </p:extLst>
  </p:cSld>
  <p:clrMapOvr>
    <a:masterClrMapping/>
  </p:clrMapOvr>
  <p:transition>
    <p:strips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77171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42010"/>
      </p:ext>
    </p:extLst>
  </p:cSld>
  <p:clrMapOvr>
    <a:masterClrMapping/>
  </p:clrMapOvr>
  <p:transition>
    <p:strips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30143"/>
      </p:ext>
    </p:extLst>
  </p:cSld>
  <p:clrMapOvr>
    <a:masterClrMapping/>
  </p:clrMapOvr>
  <p:transition>
    <p:strips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79412"/>
      </p:ext>
    </p:extLst>
  </p:cSld>
  <p:clrMapOvr>
    <a:masterClrMapping/>
  </p:clrMapOvr>
  <p:transition>
    <p:strips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31423"/>
      </p:ext>
    </p:extLst>
  </p:cSld>
  <p:clrMapOvr>
    <a:masterClrMapping/>
  </p:clrMapOvr>
  <p:transition>
    <p:strips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059"/>
      </p:ext>
    </p:extLst>
  </p:cSld>
  <p:clrMapOvr>
    <a:masterClrMapping/>
  </p:clrMapOvr>
  <p:transition>
    <p:strips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8467" y="1562101"/>
            <a:ext cx="2762251" cy="45640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62101"/>
            <a:ext cx="8085667" cy="456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7564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37A79-F383-4A22-A760-0158197E996A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621951"/>
      </p:ext>
    </p:extLst>
  </p:cSld>
  <p:clrMapOvr>
    <a:masterClrMapping/>
  </p:clrMapOvr>
  <p:transition>
    <p:strips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77171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6933"/>
      </p:ext>
    </p:extLst>
  </p:cSld>
  <p:clrMapOvr>
    <a:masterClrMapping/>
  </p:clrMapOvr>
  <p:transition>
    <p:strips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582141"/>
      </p:ext>
    </p:extLst>
  </p:cSld>
  <p:clrMapOvr>
    <a:masterClrMapping/>
  </p:clrMapOvr>
  <p:transition>
    <p:strips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77171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2249"/>
      </p:ext>
    </p:extLst>
  </p:cSld>
  <p:clrMapOvr>
    <a:masterClrMapping/>
  </p:clrMapOvr>
  <p:transition>
    <p:strips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212"/>
      </p:ext>
    </p:extLst>
  </p:cSld>
  <p:clrMapOvr>
    <a:masterClrMapping/>
  </p:clrMapOvr>
  <p:transition>
    <p:strips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77171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95551"/>
      </p:ext>
    </p:extLst>
  </p:cSld>
  <p:clrMapOvr>
    <a:masterClrMapping/>
  </p:clrMapOvr>
  <p:transition>
    <p:strips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2822"/>
      </p:ext>
    </p:extLst>
  </p:cSld>
  <p:clrMapOvr>
    <a:masterClrMapping/>
  </p:clrMapOvr>
  <p:transition>
    <p:strips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210938"/>
      </p:ext>
    </p:extLst>
  </p:cSld>
  <p:clrMapOvr>
    <a:masterClrMapping/>
  </p:clrMapOvr>
  <p:transition>
    <p:strips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8334"/>
      </p:ext>
    </p:extLst>
  </p:cSld>
  <p:clrMapOvr>
    <a:masterClrMapping/>
  </p:clrMapOvr>
  <p:transition>
    <p:strips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7692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93012-22DB-4E67-9B86-60B7D355855C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5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8467" y="1562101"/>
            <a:ext cx="2762251" cy="45640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62101"/>
            <a:ext cx="8085667" cy="456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75313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885" y="0"/>
            <a:ext cx="4092715" cy="12192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7"/>
            <a:ext cx="5181600" cy="6126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2885" y="1219205"/>
            <a:ext cx="4092715" cy="49069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91C03-700E-41E8-A049-011857CDE315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9200" y="685800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9200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752A-EB41-40B6-86C2-1F772579455F}" type="slidenum">
              <a:rPr lang="en-US" altLang="pt-BR" smtClean="0">
                <a:solidFill>
                  <a:srgbClr val="000000"/>
                </a:solidFill>
              </a:rPr>
              <a:pPr/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4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099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kern="0" dirty="0" smtClean="0">
                <a:solidFill>
                  <a:srgbClr val="CC0033"/>
                </a:solidFill>
                <a:latin typeface="Calibri" panose="020F0502020204030204" pitchFamily="34" charset="0"/>
              </a:rPr>
              <a:t>Title</a:t>
            </a:r>
            <a:endParaRPr lang="en-US" b="1" kern="0" dirty="0">
              <a:solidFill>
                <a:srgbClr val="C60036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524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US" altLang="pt-BR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1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1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09B094-5A63-43D8-8F5A-99107938F9C2}" type="slidenum">
              <a:rPr lang="en-US" altLang="pt-B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540000" cy="6858000"/>
            <a:chOff x="-76200" y="-76200"/>
            <a:chExt cx="1981200" cy="7086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-76200" y="-76200"/>
              <a:ext cx="1981200" cy="7086600"/>
            </a:xfrm>
            <a:prstGeom prst="rect">
              <a:avLst/>
            </a:prstGeom>
            <a:solidFill>
              <a:srgbClr val="CC0033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35" y="1139685"/>
              <a:ext cx="1845469" cy="4248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" y="6105939"/>
              <a:ext cx="1447799" cy="39597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-1" y="0"/>
            <a:ext cx="2703444" cy="6858000"/>
            <a:chOff x="-76200" y="-76200"/>
            <a:chExt cx="1981200" cy="7086600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-76200" y="-76200"/>
              <a:ext cx="1981200" cy="7086600"/>
            </a:xfrm>
            <a:prstGeom prst="rect">
              <a:avLst/>
            </a:prstGeom>
            <a:solidFill>
              <a:srgbClr val="CC0033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" y="6105939"/>
              <a:ext cx="1447799" cy="39597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322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099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kern="0" dirty="0" smtClean="0">
                <a:solidFill>
                  <a:srgbClr val="CC0033"/>
                </a:solidFill>
                <a:latin typeface="Calibri" panose="020F0502020204030204" pitchFamily="34" charset="0"/>
              </a:rPr>
              <a:t>Title</a:t>
            </a:r>
            <a:endParaRPr lang="en-US" b="1" kern="0" dirty="0">
              <a:solidFill>
                <a:srgbClr val="C60036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1524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US" altLang="pt-BR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1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1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09B094-5A63-43D8-8F5A-99107938F9C2}" type="slidenum">
              <a:rPr lang="en-US" altLang="pt-B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540000" cy="6858000"/>
            <a:chOff x="-76200" y="-76200"/>
            <a:chExt cx="1981200" cy="7086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-76200" y="-76200"/>
              <a:ext cx="1981200" cy="7086600"/>
            </a:xfrm>
            <a:prstGeom prst="rect">
              <a:avLst/>
            </a:prstGeom>
            <a:solidFill>
              <a:srgbClr val="CC0033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35" y="1139685"/>
              <a:ext cx="1845469" cy="4248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" y="6105939"/>
              <a:ext cx="1447799" cy="39597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-1" y="0"/>
            <a:ext cx="2703444" cy="6858000"/>
            <a:chOff x="-76200" y="-76200"/>
            <a:chExt cx="1981200" cy="7086600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-76200" y="-76200"/>
              <a:ext cx="1981200" cy="7086600"/>
            </a:xfrm>
            <a:prstGeom prst="rect">
              <a:avLst/>
            </a:prstGeom>
            <a:solidFill>
              <a:srgbClr val="CC0033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" y="6105939"/>
              <a:ext cx="1447799" cy="39597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053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CC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409B094-5A63-43D8-8F5A-99107938F9C2}" type="slidenum">
              <a:rPr lang="en-US" altLang="pt-B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7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/>
          <a:srcRect b="97814"/>
          <a:stretch>
            <a:fillRect/>
          </a:stretch>
        </p:blipFill>
        <p:spPr bwMode="auto">
          <a:xfrm flipH="1">
            <a:off x="0" y="5"/>
            <a:ext cx="12192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717" y="133033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295275"/>
            <a:ext cx="4826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78568"/>
            <a:ext cx="12192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 txBox="1">
            <a:spLocks/>
          </p:cNvSpPr>
          <p:nvPr userDrawn="1"/>
        </p:nvSpPr>
        <p:spPr>
          <a:xfrm>
            <a:off x="0" y="6288062"/>
            <a:ext cx="12192000" cy="467416"/>
          </a:xfrm>
          <a:prstGeom prst="rect">
            <a:avLst/>
          </a:prstGeom>
        </p:spPr>
        <p:txBody>
          <a:bodyPr anchor="ctr"/>
          <a:lstStyle>
            <a:lvl1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 baseline="0">
                <a:solidFill>
                  <a:srgbClr val="FFFFFF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Office of Institutional Research, Planning &amp;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926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189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9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77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66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54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0"/>
          <a:srcRect b="97814"/>
          <a:stretch>
            <a:fillRect/>
          </a:stretch>
        </p:blipFill>
        <p:spPr bwMode="auto">
          <a:xfrm flipH="1">
            <a:off x="0" y="5"/>
            <a:ext cx="12192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717" y="133033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295275"/>
            <a:ext cx="4826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78568"/>
            <a:ext cx="12192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 txBox="1">
            <a:spLocks/>
          </p:cNvSpPr>
          <p:nvPr userDrawn="1"/>
        </p:nvSpPr>
        <p:spPr>
          <a:xfrm>
            <a:off x="0" y="6288062"/>
            <a:ext cx="12192000" cy="467416"/>
          </a:xfrm>
          <a:prstGeom prst="rect">
            <a:avLst/>
          </a:prstGeom>
        </p:spPr>
        <p:txBody>
          <a:bodyPr anchor="ctr"/>
          <a:lstStyle>
            <a:lvl1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 baseline="0">
                <a:solidFill>
                  <a:srgbClr val="FFFFFF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Office of Institutional Research, Planning &amp;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5384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189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9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9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77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66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54" algn="r" defTabSz="457189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3077634" y="-412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76152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82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>
    <p:strips dir="ld"/>
  </p:transition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B300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3077634" y="-412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76152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1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strips dir="ld"/>
  </p:transition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B300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ep.org/research/publications/primer-repayment-rat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ihep.org/sites/default/files/uploads/docs/pubs/making_sense_of_student_loan_outcomes_paper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421" y="988711"/>
            <a:ext cx="10363200" cy="147002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Repayment Rates: </a:t>
            </a:r>
            <a:r>
              <a:rPr lang="en-US" sz="3200" dirty="0">
                <a:solidFill>
                  <a:schemeClr val="tx1"/>
                </a:solidFill>
              </a:rPr>
              <a:t>What IR Professionals Need to Know and Why It Matters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283" y="3296051"/>
            <a:ext cx="8534400" cy="1752600"/>
          </a:xfrm>
        </p:spPr>
        <p:txBody>
          <a:bodyPr/>
          <a:lstStyle/>
          <a:p>
            <a:pPr algn="l" eaLnBrk="1" hangingPunct="1"/>
            <a:r>
              <a:rPr lang="en-US" sz="20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Braden Hosch, </a:t>
            </a:r>
            <a:r>
              <a:rPr lang="en-US" sz="2000" i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Assistant Vice President, Office of Institutional Research, Planning &amp; Effectiveness, Stony Brook University</a:t>
            </a:r>
          </a:p>
          <a:p>
            <a:pPr algn="l" eaLnBrk="1" hangingPunct="1"/>
            <a:r>
              <a:rPr lang="en-US" sz="20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Rachel Dykstra Boon, </a:t>
            </a:r>
            <a:r>
              <a:rPr lang="en-US" sz="2000" i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Assistant Vice President for Student Success, Ivy Tech Community College</a:t>
            </a:r>
          </a:p>
          <a:p>
            <a:pPr algn="l" eaLnBrk="1" hangingPunct="1"/>
            <a:r>
              <a:rPr lang="en-US" sz="20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Amanda Janice, </a:t>
            </a:r>
            <a:r>
              <a:rPr lang="en-US" sz="2000" i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 Analyst, Institute for Higher Education Policy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03283" y="5885967"/>
            <a:ext cx="8391896" cy="40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fontAlgn="base">
              <a:spcBef>
                <a:spcPct val="20000"/>
              </a:spcBef>
              <a:spcAft>
                <a:spcPct val="0"/>
              </a:spcAft>
              <a:buFontTx/>
              <a:buNone/>
              <a:defRPr b="1">
                <a:solidFill>
                  <a:srgbClr val="ACACA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Association for Institutional Research 2016 Conference</a:t>
            </a:r>
          </a:p>
          <a:p>
            <a:r>
              <a:rPr lang="en-US" dirty="0">
                <a:solidFill>
                  <a:schemeClr val="tx1"/>
                </a:solidFill>
              </a:rPr>
              <a:t>June 1, 2016</a:t>
            </a:r>
          </a:p>
        </p:txBody>
      </p:sp>
    </p:spTree>
    <p:extLst>
      <p:ext uri="{BB962C8B-B14F-4D97-AF65-F5344CB8AC3E}">
        <p14:creationId xmlns:p14="http://schemas.microsoft.com/office/powerpoint/2010/main" val="70922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56" y="609600"/>
            <a:ext cx="8415647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Making Sense of Student Loan Outcomes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952" y="1981200"/>
            <a:ext cx="8415648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Recommendation for 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</a:rPr>
              <a:t>The Office of Federal Student Aid should </a:t>
            </a:r>
            <a:r>
              <a:rPr lang="en-US" sz="2200" b="1" dirty="0">
                <a:latin typeface="Calibri" panose="020F0502020204030204" pitchFamily="34" charset="0"/>
              </a:rPr>
              <a:t>improve student loan reports available</a:t>
            </a:r>
            <a:r>
              <a:rPr lang="en-US" sz="2200" dirty="0">
                <a:latin typeface="Calibri" panose="020F0502020204030204" pitchFamily="34" charset="0"/>
              </a:rPr>
              <a:t> to the public and to institutions.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</a:rPr>
              <a:t>Need for complete student-level data.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</a:rPr>
              <a:t>Diminishes the ability of the institution to use and disaggregate these data to make meaningful campus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10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1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75" y="204175"/>
            <a:ext cx="919832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Moving Forward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5" y="1490052"/>
            <a:ext cx="9198320" cy="495361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Continued policy attention: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Negotiated Rulemaking for Higher Education 2015-16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Risk-sharing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Higher Education Act Reauthorization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Additional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11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6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81200" y="1480462"/>
            <a:ext cx="8229600" cy="432678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Stony Brook University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en-US" sz="1600" dirty="0"/>
          </a:p>
          <a:p>
            <a:pPr algn="l"/>
            <a:r>
              <a:rPr lang="en-US" sz="1600" dirty="0"/>
              <a:t>	</a:t>
            </a:r>
            <a:br>
              <a:rPr lang="en-US" sz="1600" dirty="0"/>
            </a:br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	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Braden J. Hosch</a:t>
            </a:r>
            <a:b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Asst. Vice President, Institutional</a:t>
            </a:r>
            <a:b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Research, Planning &amp; Effectiveness</a:t>
            </a:r>
          </a:p>
          <a:p>
            <a:pPr algn="l"/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0970674"/>
              </p:ext>
            </p:extLst>
          </p:nvPr>
        </p:nvGraphicFramePr>
        <p:xfrm>
          <a:off x="504825" y="1814095"/>
          <a:ext cx="11258550" cy="399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9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Institutional Profile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41289"/>
              </p:ext>
            </p:extLst>
          </p:nvPr>
        </p:nvGraphicFramePr>
        <p:xfrm>
          <a:off x="609600" y="1711697"/>
          <a:ext cx="11391900" cy="43567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608170"/>
                <a:gridCol w="5783730"/>
              </a:tblGrid>
              <a:tr h="119223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Students:</a:t>
                      </a: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 25,272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Institution: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Carnegie: Doctoral, Highest Research Activity</a:t>
                      </a:r>
                      <a:endParaRPr lang="en-US" sz="24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Public AAU </a:t>
                      </a:r>
                      <a:endParaRPr lang="en-US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1480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Undergraduate Profile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1253</a:t>
                      </a:r>
                      <a:br>
                        <a:rPr lang="en-US" sz="28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avg. SAT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Program Profile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6,712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Completions 2014-15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496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Employees: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14,349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, including hospital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2,617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faculty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Finance: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2.5 billion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USD annual budget</a:t>
                      </a:r>
                    </a:p>
                    <a:p>
                      <a:r>
                        <a:rPr lang="en-US" sz="2800" b="0" baseline="0" dirty="0" smtClean="0">
                          <a:solidFill>
                            <a:srgbClr val="C00000"/>
                          </a:solidFill>
                        </a:rPr>
                        <a:t>220 million </a:t>
                      </a:r>
                      <a:r>
                        <a:rPr lang="en-US" sz="2000" b="0" baseline="0" dirty="0" smtClean="0">
                          <a:solidFill>
                            <a:srgbClr val="C00000"/>
                          </a:solidFill>
                        </a:rPr>
                        <a:t>USD research exp.</a:t>
                      </a:r>
                      <a:endParaRPr lang="en-US" sz="2000" b="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76923675"/>
              </p:ext>
            </p:extLst>
          </p:nvPr>
        </p:nvGraphicFramePr>
        <p:xfrm>
          <a:off x="2148234" y="1401128"/>
          <a:ext cx="3339101" cy="17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7239" y="1693245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8064A2"/>
                </a:solidFill>
                <a:latin typeface="Arial" charset="0"/>
                <a:ea typeface="ＭＳ Ｐゴシック" charset="0"/>
              </a:rPr>
              <a:t>Graduate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547" y="2551798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504D"/>
                </a:solidFill>
                <a:latin typeface="Arial" charset="0"/>
                <a:ea typeface="ＭＳ Ｐゴシック" charset="0"/>
              </a:rPr>
              <a:t>Undergraduate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43819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504D"/>
                </a:solidFill>
                <a:latin typeface="Arial" charset="0"/>
                <a:ea typeface="ＭＳ Ｐゴシック" charset="0"/>
              </a:rPr>
              <a:t>Fall headcount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45927826"/>
              </p:ext>
            </p:extLst>
          </p:nvPr>
        </p:nvGraphicFramePr>
        <p:xfrm>
          <a:off x="-38211" y="3807668"/>
          <a:ext cx="2330335" cy="120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7214" y="3935328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4F81BD"/>
                </a:solidFill>
                <a:latin typeface="Arial" charset="0"/>
                <a:ea typeface="ＭＳ Ｐゴシック" charset="0"/>
              </a:rPr>
              <a:t>33% Pell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4F81BD"/>
                </a:solidFill>
                <a:latin typeface="Arial" charset="0"/>
                <a:ea typeface="ＭＳ Ｐゴシック" charset="0"/>
              </a:rPr>
              <a:t>Recipients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458844550"/>
              </p:ext>
            </p:extLst>
          </p:nvPr>
        </p:nvGraphicFramePr>
        <p:xfrm>
          <a:off x="2949800" y="3118392"/>
          <a:ext cx="2635495" cy="172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370086139"/>
              </p:ext>
            </p:extLst>
          </p:nvPr>
        </p:nvGraphicFramePr>
        <p:xfrm>
          <a:off x="6233106" y="3708971"/>
          <a:ext cx="5501693" cy="104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159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0" y="1763486"/>
            <a:ext cx="5467350" cy="4008664"/>
          </a:xfrm>
        </p:spPr>
        <p:txBody>
          <a:bodyPr/>
          <a:lstStyle/>
          <a:p>
            <a:r>
              <a:rPr lang="en-US" sz="2400" u="sng" dirty="0" smtClean="0"/>
              <a:t>Considerations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Entering repayment FY11 and FY 12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Undergraduates only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Exclusion of FY15 deferments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Federal loans, excluding Perkins, Parent PLUS, TEACH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Loans paid through consolidation ≠ repayment</a:t>
            </a:r>
          </a:p>
          <a:p>
            <a:pPr marL="1028674" lvl="2" indent="-457189">
              <a:buFont typeface="Arial" panose="020B0604020202020204" pitchFamily="34" charset="0"/>
              <a:buChar char="•"/>
            </a:pPr>
            <a:r>
              <a:rPr lang="en-US" sz="2000" dirty="0" smtClean="0"/>
              <a:t>Added complexity because of graduate/other borrowing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Repayment Rates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724649" y="1763486"/>
            <a:ext cx="4924425" cy="4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45718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3137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914377" indent="-230182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371566" indent="-230182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1828754" indent="-230182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/>
              <a:t>Profile</a:t>
            </a:r>
          </a:p>
          <a:p>
            <a:pPr marL="0" indent="0"/>
            <a:endParaRPr lang="en-US" sz="2000" dirty="0" smtClean="0"/>
          </a:p>
          <a:p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71733"/>
              </p:ext>
            </p:extLst>
          </p:nvPr>
        </p:nvGraphicFramePr>
        <p:xfrm>
          <a:off x="6724649" y="2167618"/>
          <a:ext cx="4876801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4715"/>
                <a:gridCol w="1342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Borrowers</a:t>
                      </a:r>
                      <a:r>
                        <a:rPr lang="en-US" sz="2400" baseline="0" dirty="0" smtClean="0"/>
                        <a:t> 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5,251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Completed degrees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72%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Women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UR minorities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Pell grant</a:t>
                      </a:r>
                      <a:r>
                        <a:rPr lang="en-US" sz="2400" baseline="0" dirty="0" smtClean="0"/>
                        <a:t> r</a:t>
                      </a:r>
                      <a:r>
                        <a:rPr lang="en-US" sz="2400" dirty="0" smtClean="0"/>
                        <a:t>ecipients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73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Post-Graduation Debt Metrics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94199"/>
              </p:ext>
            </p:extLst>
          </p:nvPr>
        </p:nvGraphicFramePr>
        <p:xfrm>
          <a:off x="466722" y="1973039"/>
          <a:ext cx="11334752" cy="4671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7376"/>
                <a:gridCol w="5667376"/>
              </a:tblGrid>
              <a:tr h="248667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Cohort Default Rate</a:t>
                      </a:r>
                    </a:p>
                    <a:p>
                      <a:endParaRPr lang="en-US" sz="1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Repayment Rates</a:t>
                      </a:r>
                    </a:p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Average Debt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3600" b="1" dirty="0" smtClean="0"/>
                        <a:t> $20,408          $23,592  </a:t>
                      </a:r>
                    </a:p>
                    <a:p>
                      <a:r>
                        <a:rPr lang="en-US" sz="1900" dirty="0" smtClean="0"/>
                        <a:t>  Federal loans                          All loans</a:t>
                      </a:r>
                    </a:p>
                    <a:p>
                      <a:r>
                        <a:rPr lang="en-US" sz="900" baseline="0" dirty="0" smtClean="0"/>
                        <a:t>                     </a:t>
                      </a:r>
                    </a:p>
                    <a:p>
                      <a:pPr algn="ctr"/>
                      <a:r>
                        <a:rPr lang="en-US" sz="1900" baseline="0" dirty="0" smtClean="0"/>
                        <a:t>Common Data Set-Undergraduate Completers</a:t>
                      </a:r>
                      <a:endParaRPr lang="en-US" sz="19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Average</a:t>
                      </a:r>
                      <a:r>
                        <a:rPr lang="en-US" sz="2000" b="1" baseline="0" dirty="0" smtClean="0"/>
                        <a:t> Federal Borrowing</a:t>
                      </a:r>
                      <a:r>
                        <a:rPr lang="en-US" sz="1900" b="1" baseline="0" dirty="0" smtClean="0"/>
                        <a:t/>
                      </a:r>
                      <a:br>
                        <a:rPr lang="en-US" sz="1900" b="1" baseline="0" dirty="0" smtClean="0"/>
                      </a:br>
                      <a:r>
                        <a:rPr lang="en-US" sz="1600" b="0" baseline="0" dirty="0" smtClean="0"/>
                        <a:t>(excludes deferments &amp; consolidations)</a:t>
                      </a:r>
                      <a:endParaRPr lang="en-US" sz="1600" b="0" dirty="0" smtClean="0"/>
                    </a:p>
                    <a:p>
                      <a:r>
                        <a:rPr lang="en-US" sz="3600" b="1" dirty="0" smtClean="0"/>
                        <a:t> $10,346          $16,433  </a:t>
                      </a:r>
                    </a:p>
                    <a:p>
                      <a:r>
                        <a:rPr lang="en-US" sz="1900" dirty="0" smtClean="0"/>
                        <a:t>  Non-Completers                    Completers</a:t>
                      </a:r>
                    </a:p>
                    <a:p>
                      <a:pPr algn="ctr"/>
                      <a:endParaRPr lang="en-US" sz="900" baseline="0" dirty="0" smtClean="0"/>
                    </a:p>
                    <a:p>
                      <a:pPr algn="ctr"/>
                      <a:r>
                        <a:rPr lang="en-US" sz="1900" baseline="0" dirty="0" smtClean="0"/>
                        <a:t>RR Study</a:t>
                      </a:r>
                      <a:endParaRPr lang="en-US" sz="1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44699762"/>
              </p:ext>
            </p:extLst>
          </p:nvPr>
        </p:nvGraphicFramePr>
        <p:xfrm>
          <a:off x="609600" y="2337685"/>
          <a:ext cx="5454317" cy="208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94322035"/>
              </p:ext>
            </p:extLst>
          </p:nvPr>
        </p:nvGraphicFramePr>
        <p:xfrm>
          <a:off x="6096000" y="2337685"/>
          <a:ext cx="5705474" cy="208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118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Degree Completion Associated with Higher Repayment Rates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83683257"/>
              </p:ext>
            </p:extLst>
          </p:nvPr>
        </p:nvGraphicFramePr>
        <p:xfrm>
          <a:off x="514354" y="2117560"/>
          <a:ext cx="5562596" cy="391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97742408"/>
              </p:ext>
            </p:extLst>
          </p:nvPr>
        </p:nvGraphicFramePr>
        <p:xfrm>
          <a:off x="6475500" y="2203285"/>
          <a:ext cx="4916400" cy="391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358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Borrower Based Repayment Rate by Gender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55423" y="621167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Bar thickness represents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number of borrowers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74" y="1880973"/>
            <a:ext cx="11411176" cy="41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94489" y="1175251"/>
            <a:ext cx="8973515" cy="398895"/>
          </a:xfrm>
        </p:spPr>
        <p:txBody>
          <a:bodyPr/>
          <a:lstStyle/>
          <a:p>
            <a:r>
              <a:rPr lang="en-US" sz="2400" dirty="0"/>
              <a:t>Borrower Based Repayment Rate by Race/Ethnicity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5423" y="621167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Bar thickness represents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number of borrowers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7" y="1651270"/>
            <a:ext cx="11398238" cy="44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75" y="204175"/>
            <a:ext cx="919832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Presentation Overview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5" y="1490052"/>
            <a:ext cx="9198320" cy="495361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Policy background of repayment rates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IHEP’s report </a:t>
            </a:r>
            <a:r>
              <a:rPr lang="en-US" i="1" dirty="0" smtClean="0">
                <a:latin typeface="Calibri" panose="020F0502020204030204" pitchFamily="34" charset="0"/>
              </a:rPr>
              <a:t>Making Sense of Student Loan Outcomes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Ivy Tech Community College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Stony Brook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2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1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94489" y="1175251"/>
            <a:ext cx="8803029" cy="398895"/>
          </a:xfrm>
        </p:spPr>
        <p:txBody>
          <a:bodyPr/>
          <a:lstStyle/>
          <a:p>
            <a:r>
              <a:rPr lang="en-US" sz="2400" dirty="0"/>
              <a:t>Higher Repayment Rates Associated with Higher Paying Fields of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5423" y="621167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Bar thickness represents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number of borrowers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8" y="2225992"/>
            <a:ext cx="11582852" cy="40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94489" y="1175250"/>
            <a:ext cx="8973515" cy="608939"/>
          </a:xfrm>
        </p:spPr>
        <p:txBody>
          <a:bodyPr/>
          <a:lstStyle/>
          <a:p>
            <a:r>
              <a:rPr lang="en-US" sz="2400" dirty="0"/>
              <a:t>Gaps in Repayment Rates Among Pell Grant Recipients Observed Among Non-Completers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5423" y="621167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Bar thickness represents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number of borrowers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1" y="1927225"/>
            <a:ext cx="11583178" cy="42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FT Freshman entrants Exhibited Higher Repayment Rates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5423" y="621167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Bar thickness represents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number of borrowers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0" y="2353424"/>
            <a:ext cx="11605682" cy="38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Potential Institutional Uses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0608634"/>
              </p:ext>
            </p:extLst>
          </p:nvPr>
        </p:nvGraphicFramePr>
        <p:xfrm>
          <a:off x="609600" y="2229495"/>
          <a:ext cx="10972800" cy="364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2037" y="1633989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Current 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1418" y="1633989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Future practice</a:t>
            </a:r>
          </a:p>
        </p:txBody>
      </p:sp>
    </p:spTree>
    <p:extLst>
      <p:ext uri="{BB962C8B-B14F-4D97-AF65-F5344CB8AC3E}">
        <p14:creationId xmlns:p14="http://schemas.microsoft.com/office/powerpoint/2010/main" val="25945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7518702"/>
              </p:ext>
            </p:extLst>
          </p:nvPr>
        </p:nvGraphicFramePr>
        <p:xfrm>
          <a:off x="609600" y="1697198"/>
          <a:ext cx="10972800" cy="435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80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609600"/>
            <a:ext cx="8078788" cy="914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Caveats for Working with the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6606" y="1752600"/>
            <a:ext cx="8229600" cy="3429001"/>
          </a:xfrm>
        </p:spPr>
        <p:txBody>
          <a:bodyPr/>
          <a:lstStyle/>
          <a:p>
            <a:r>
              <a:rPr lang="en-US" sz="2400" dirty="0"/>
              <a:t>Usefulness dependent on proper accounting of consolidated loans</a:t>
            </a:r>
          </a:p>
          <a:p>
            <a:r>
              <a:rPr lang="en-US" sz="2400" dirty="0"/>
              <a:t>Consolidated loans inclusive of all institutions attended</a:t>
            </a:r>
          </a:p>
          <a:p>
            <a:r>
              <a:rPr lang="en-US" sz="2400" dirty="0"/>
              <a:t>Never the same two days in a row</a:t>
            </a:r>
          </a:p>
          <a:p>
            <a:r>
              <a:rPr lang="en-US" sz="2400" dirty="0"/>
              <a:t>Lots of lingo and codes </a:t>
            </a:r>
          </a:p>
          <a:p>
            <a:pPr marL="457200" lvl="1" indent="0">
              <a:buNone/>
            </a:pPr>
            <a:r>
              <a:rPr lang="en-US" sz="2000" i="1" dirty="0"/>
              <a:t>(Seriously, you will need to bring donuts for the Financial Aid staff!)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907826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679576" y="228600"/>
            <a:ext cx="8912225" cy="3429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</p:txBody>
      </p:sp>
      <p:sp>
        <p:nvSpPr>
          <p:cNvPr id="2" name="AutoShape 2" descr="Displaying maryostrye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isplaying maryostrye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838201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48"/>
                </a:solidFill>
              </a:rPr>
              <a:t>Ivy Tech Community College of Indiana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048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Rachel Dykstra Boon</a:t>
            </a:r>
          </a:p>
          <a:p>
            <a:r>
              <a:rPr lang="en-US" dirty="0"/>
              <a:t>Assistant Vice President for Student Success</a:t>
            </a:r>
          </a:p>
          <a:p>
            <a:r>
              <a:rPr lang="en-US" dirty="0"/>
              <a:t>May 2016</a:t>
            </a:r>
          </a:p>
        </p:txBody>
      </p:sp>
    </p:spTree>
    <p:extLst>
      <p:ext uri="{BB962C8B-B14F-4D97-AF65-F5344CB8AC3E}">
        <p14:creationId xmlns:p14="http://schemas.microsoft.com/office/powerpoint/2010/main" val="3842141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34636"/>
            <a:ext cx="757428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7564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48" t="10323" r="36290" b="17420"/>
          <a:stretch/>
        </p:blipFill>
        <p:spPr>
          <a:xfrm>
            <a:off x="1676400" y="152400"/>
            <a:ext cx="54102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2257336"/>
            <a:ext cx="387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</a:rPr>
              <a:t>14 </a:t>
            </a:r>
            <a:r>
              <a:rPr lang="en-US" sz="2400" dirty="0" err="1">
                <a:solidFill>
                  <a:srgbClr val="000000"/>
                </a:solidFill>
              </a:rPr>
              <a:t>ppt</a:t>
            </a:r>
            <a:r>
              <a:rPr lang="en-US" sz="2400" dirty="0">
                <a:solidFill>
                  <a:srgbClr val="000000"/>
                </a:solidFill>
              </a:rPr>
              <a:t> gap with published College Scorecard data</a:t>
            </a:r>
          </a:p>
        </p:txBody>
      </p:sp>
    </p:spTree>
    <p:extLst>
      <p:ext uri="{BB962C8B-B14F-4D97-AF65-F5344CB8AC3E}">
        <p14:creationId xmlns:p14="http://schemas.microsoft.com/office/powerpoint/2010/main" val="10126332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0" y="609601"/>
            <a:ext cx="7315200" cy="7016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Grande" pitchFamily="28" charset="0"/>
              </a:defRPr>
            </a:lvl9pPr>
          </a:lstStyle>
          <a:p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20675"/>
            <a:ext cx="8078788" cy="9144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Borrower-based Repayment Comparisons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84738" y="1676400"/>
            <a:ext cx="3352800" cy="6857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Credential Completers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05600" y="1600201"/>
            <a:ext cx="3733800" cy="838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Income-Driven Repayment Plan</a:t>
            </a:r>
          </a:p>
        </p:txBody>
      </p:sp>
      <p:sp>
        <p:nvSpPr>
          <p:cNvPr id="3" name="Up Arrow 2"/>
          <p:cNvSpPr/>
          <p:nvPr/>
        </p:nvSpPr>
        <p:spPr bwMode="auto">
          <a:xfrm>
            <a:off x="2667000" y="2574926"/>
            <a:ext cx="2743200" cy="2286000"/>
          </a:xfrm>
          <a:prstGeom prst="upArrow">
            <a:avLst/>
          </a:prstGeom>
          <a:solidFill>
            <a:srgbClr val="F89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056207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12 </a:t>
            </a:r>
            <a:r>
              <a:rPr lang="en-US" sz="2000" dirty="0" err="1">
                <a:solidFill>
                  <a:srgbClr val="000000"/>
                </a:solidFill>
              </a:rPr>
              <a:t>ppt</a:t>
            </a:r>
            <a:r>
              <a:rPr lang="en-US" sz="2000" dirty="0">
                <a:solidFill>
                  <a:srgbClr val="000000"/>
                </a:solidFill>
              </a:rPr>
              <a:t> higher than non-completers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6858000" y="2580292"/>
            <a:ext cx="2667000" cy="2286000"/>
          </a:xfrm>
          <a:prstGeom prst="downArrow">
            <a:avLst/>
          </a:prstGeom>
          <a:solidFill>
            <a:srgbClr val="F89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00" y="3056206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18 </a:t>
            </a:r>
            <a:r>
              <a:rPr lang="en-US" sz="2000" dirty="0" err="1">
                <a:solidFill>
                  <a:srgbClr val="000000"/>
                </a:solidFill>
              </a:rPr>
              <a:t>ppt</a:t>
            </a:r>
            <a:r>
              <a:rPr lang="en-US" sz="2000" dirty="0">
                <a:solidFill>
                  <a:srgbClr val="000000"/>
                </a:solidFill>
              </a:rPr>
              <a:t> lower than non-IDR Plans</a:t>
            </a:r>
          </a:p>
        </p:txBody>
      </p:sp>
    </p:spTree>
    <p:extLst>
      <p:ext uri="{BB962C8B-B14F-4D97-AF65-F5344CB8AC3E}">
        <p14:creationId xmlns:p14="http://schemas.microsoft.com/office/powerpoint/2010/main" val="342415506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75" y="204175"/>
            <a:ext cx="919832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Why repayment rates?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5" y="1490052"/>
            <a:ext cx="9198320" cy="495361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Increased policy attention: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Gainful Employment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Higher Education Affordability Act of 2014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Student Protection and Success Act of 2015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Other accountability proposals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College Scorecard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Public attention to student debt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CDR critiques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3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3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981200" y="152400"/>
          <a:ext cx="792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52578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*Showing only those servicing more than 1000 borrowers</a:t>
            </a:r>
          </a:p>
        </p:txBody>
      </p:sp>
    </p:spTree>
    <p:extLst>
      <p:ext uri="{BB962C8B-B14F-4D97-AF65-F5344CB8AC3E}">
        <p14:creationId xmlns:p14="http://schemas.microsoft.com/office/powerpoint/2010/main" val="253342876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166900"/>
              </p:ext>
            </p:extLst>
          </p:nvPr>
        </p:nvGraphicFramePr>
        <p:xfrm>
          <a:off x="1981200" y="2286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57344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457200"/>
            <a:ext cx="6311735" cy="85725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Decisions to Make in Using Repayment Rates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76600" y="1828800"/>
            <a:ext cx="607161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i="1" kern="0" dirty="0">
                <a:solidFill>
                  <a:srgbClr val="000000"/>
                </a:solidFill>
              </a:rPr>
              <a:t>College Scorecard or own analysis of NSLDS records?</a:t>
            </a:r>
          </a:p>
          <a:p>
            <a:pPr marL="0" indent="0">
              <a:buNone/>
            </a:pPr>
            <a:endParaRPr lang="en-US" sz="2400" i="1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i="1" kern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300" kern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300" kern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300" kern="0" dirty="0">
                <a:solidFill>
                  <a:srgbClr val="000000"/>
                </a:solidFill>
              </a:rPr>
              <a:t>Both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752" b="83739"/>
          <a:stretch/>
        </p:blipFill>
        <p:spPr>
          <a:xfrm>
            <a:off x="966325" y="3048000"/>
            <a:ext cx="3986675" cy="1122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3154681"/>
            <a:ext cx="5036945" cy="8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454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320612"/>
            <a:ext cx="6311735" cy="85725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Decisions to Make in Using Repayment 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0" y="1177862"/>
            <a:ext cx="4430458" cy="443045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1719453"/>
            <a:ext cx="6071616" cy="28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</a:rPr>
              <a:t>Who should be on the cross-functional team assessing and acting on the repayment rate information?</a:t>
            </a:r>
            <a:endParaRPr lang="en-US" sz="2400" i="1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000" i="1" kern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Institutional Research, Financial Aid, President, Provost, and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267060209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1" y="198120"/>
            <a:ext cx="6311735" cy="85725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Decisions to Make in Using Repayment Rates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30240" y="1783080"/>
            <a:ext cx="6071616" cy="28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</a:rPr>
              <a:t>Which </a:t>
            </a:r>
            <a:r>
              <a:rPr lang="en-US" sz="2400" i="1" dirty="0" err="1">
                <a:solidFill>
                  <a:srgbClr val="000000"/>
                </a:solidFill>
              </a:rPr>
              <a:t>disaggregations</a:t>
            </a:r>
            <a:r>
              <a:rPr lang="en-US" sz="2400" i="1" dirty="0">
                <a:solidFill>
                  <a:srgbClr val="000000"/>
                </a:solidFill>
              </a:rPr>
              <a:t> are meaningful? Which are operationally useful?</a:t>
            </a:r>
          </a:p>
          <a:p>
            <a:pPr marL="0" indent="0">
              <a:buNone/>
            </a:pPr>
            <a:endParaRPr lang="en-US" sz="3000" i="1" kern="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Varies by institution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2" y="21336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2047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609600"/>
            <a:ext cx="8078788" cy="914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Caveats for Working with the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3440" y="1524000"/>
            <a:ext cx="9829800" cy="399288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Usefulness dependent on proper accounting of consolidated loans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Consolidated loans inclusive of all institutions attended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Never the same two days in a row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Lots of lingo and codes 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(Seriously, you will need to bring donuts for the Financial Aid staff!)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7661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Braden Hosch</a:t>
            </a:r>
          </a:p>
          <a:p>
            <a:endParaRPr lang="en-US" sz="2800" dirty="0"/>
          </a:p>
          <a:p>
            <a:r>
              <a:rPr lang="en-US" sz="2800" dirty="0"/>
              <a:t>Rachel Dykstra Boon</a:t>
            </a:r>
          </a:p>
          <a:p>
            <a:endParaRPr lang="en-US" sz="2800" dirty="0"/>
          </a:p>
          <a:p>
            <a:r>
              <a:rPr lang="en-US" sz="2800" dirty="0"/>
              <a:t>Amanda Janice: ajanice@ihep.org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A79-F383-4A22-A760-0158197E996A}" type="slidenum">
              <a:rPr lang="en-US" altLang="pt-BR" smtClean="0">
                <a:solidFill>
                  <a:srgbClr val="000000"/>
                </a:solidFill>
              </a:rPr>
              <a:pPr/>
              <a:t>36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0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930772" y="2110156"/>
            <a:ext cx="8710247" cy="1699847"/>
          </a:xfrm>
          <a:prstGeom prst="roundRect">
            <a:avLst/>
          </a:prstGeom>
          <a:solidFill>
            <a:srgbClr val="CB1D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575" y="204175"/>
            <a:ext cx="919832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What is a repayment rate?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5" y="1255592"/>
            <a:ext cx="9198320" cy="4953615"/>
          </a:xfrm>
        </p:spPr>
        <p:txBody>
          <a:bodyPr/>
          <a:lstStyle/>
          <a:p>
            <a:pPr marL="457189" lvl="1" indent="0" algn="ctr">
              <a:buNone/>
            </a:pPr>
            <a:endParaRPr lang="en-US" sz="3200" b="1" u="sng" dirty="0">
              <a:latin typeface="Calibri" panose="020F0502020204030204" pitchFamily="34" charset="0"/>
            </a:endParaRPr>
          </a:p>
          <a:p>
            <a:pPr marL="0" lvl="1" indent="0" algn="ctr">
              <a:buNone/>
            </a:pPr>
            <a:endParaRPr lang="en-US" sz="3200" b="1" u="sng" dirty="0">
              <a:latin typeface="Calibri" panose="020F0502020204030204" pitchFamily="34" charset="0"/>
            </a:endParaRPr>
          </a:p>
          <a:p>
            <a:pPr marL="457189" lvl="1" indent="0" algn="ctr">
              <a:buNone/>
            </a:pPr>
            <a:r>
              <a:rPr lang="en-US" sz="32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Borrowers or Dollars In Repayment </a:t>
            </a:r>
          </a:p>
          <a:p>
            <a:pPr marL="457189" lvl="1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Borrowers or Dollars Entering Repayment</a:t>
            </a:r>
          </a:p>
          <a:p>
            <a:pPr marL="457189" lvl="1" indent="0" algn="ctr">
              <a:buNone/>
            </a:pPr>
            <a:endParaRPr lang="en-US" sz="3200" b="1" dirty="0">
              <a:latin typeface="Calibri" panose="020F0502020204030204" pitchFamily="34" charset="0"/>
            </a:endParaRPr>
          </a:p>
          <a:p>
            <a:pPr marL="457189" lvl="1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“In repayment” typically defined as reducing loan principal by at least $1.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4</a:t>
            </a:fld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06575" y="2590802"/>
            <a:ext cx="1500555" cy="6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algn="ctr">
              <a:buNone/>
            </a:pPr>
            <a:r>
              <a:rPr lang="en-US" sz="3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RR  = </a:t>
            </a:r>
          </a:p>
        </p:txBody>
      </p:sp>
    </p:spTree>
    <p:extLst>
      <p:ext uri="{BB962C8B-B14F-4D97-AF65-F5344CB8AC3E}">
        <p14:creationId xmlns:p14="http://schemas.microsoft.com/office/powerpoint/2010/main" val="3651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391" y="190500"/>
            <a:ext cx="8546275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Project Background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8" y="1981200"/>
            <a:ext cx="8368145" cy="41148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Primer on repayment rates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Institutional data analysis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Expert convening</a:t>
            </a:r>
          </a:p>
          <a:p>
            <a:r>
              <a:rPr lang="en-US" sz="2800" dirty="0">
                <a:latin typeface="Calibri" panose="020F0502020204030204" pitchFamily="34" charset="0"/>
              </a:rPr>
              <a:t>Compiled recommendations: “Making Sense of Student Loan Outcomes”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5</a:t>
            </a:fld>
            <a:endParaRPr lang="en-US" altLang="pt-BR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1600" y="6084670"/>
            <a:ext cx="8453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“Primer on Repayment Rates” available at: 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http://www.ihep.org/research/publications/primer-repayment-rates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“Making Sense of Student Loan Outcomes” available at: 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http://www.ihep.org/sites/default/files/uploads/docs/pubs/making_sense_of_student_loan_outcomes_paper.pdf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05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56" y="344879"/>
            <a:ext cx="8415647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Making Sense of Student Loan Outcomes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952" y="1981200"/>
            <a:ext cx="8415648" cy="41148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Report makes 11 recommendations in four categories: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Principles for using repayment rates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Calculating repayment rates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Setting high and attainable performance standards for repayment rates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Recommendations for the Department of Education to make repayment data more usable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6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7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56" y="344879"/>
            <a:ext cx="8415647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Making Sense of Student Loan Outcomes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952" y="1981200"/>
            <a:ext cx="8415648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Three principles for using repayment rates: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</a:rPr>
              <a:t>Repayment rates are a </a:t>
            </a:r>
            <a:r>
              <a:rPr lang="en-US" sz="2200" b="1" dirty="0">
                <a:latin typeface="Calibri" panose="020F0502020204030204" pitchFamily="34" charset="0"/>
              </a:rPr>
              <a:t>measure of student and taxpayer protection</a:t>
            </a:r>
            <a:r>
              <a:rPr lang="en-US" sz="2200" dirty="0">
                <a:latin typeface="Calibri" panose="020F0502020204030204" pitchFamily="34" charset="0"/>
              </a:rPr>
              <a:t>, not a measure of academic quality.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</a:rPr>
              <a:t>Policymakers and institutions </a:t>
            </a:r>
            <a:r>
              <a:rPr lang="en-US" sz="2200" b="1" dirty="0">
                <a:latin typeface="Calibri" panose="020F0502020204030204" pitchFamily="34" charset="0"/>
              </a:rPr>
              <a:t>should disaggregate</a:t>
            </a:r>
            <a:r>
              <a:rPr lang="en-US" sz="2200" dirty="0">
                <a:latin typeface="Calibri" panose="020F0502020204030204" pitchFamily="34" charset="0"/>
              </a:rPr>
              <a:t> repayment rates.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Offices within institutions should </a:t>
            </a:r>
            <a:r>
              <a:rPr lang="en-US" sz="2200" b="1" dirty="0">
                <a:latin typeface="Calibri" panose="020F0502020204030204" pitchFamily="34" charset="0"/>
              </a:rPr>
              <a:t>collaborate</a:t>
            </a:r>
            <a:r>
              <a:rPr lang="en-US" sz="2200" dirty="0">
                <a:latin typeface="Calibri" panose="020F0502020204030204" pitchFamily="34" charset="0"/>
              </a:rPr>
              <a:t> with each other to use repayment rate data to better serve their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7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24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56" y="312717"/>
            <a:ext cx="8415647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Making Sense of Student Loan Outcomes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952" y="1981200"/>
            <a:ext cx="8415648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</a:rPr>
              <a:t>Three recommendations for setting high and attainable performance standards: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</a:rPr>
              <a:t>Successful repayment is </a:t>
            </a:r>
            <a:r>
              <a:rPr lang="en-US" sz="2200" b="1" dirty="0">
                <a:latin typeface="Calibri" panose="020F0502020204030204" pitchFamily="34" charset="0"/>
              </a:rPr>
              <a:t>more than a $1 reduction in principal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</a:rPr>
              <a:t>Policymakers should use repayment </a:t>
            </a:r>
            <a:r>
              <a:rPr lang="en-US" sz="2200" b="1" dirty="0">
                <a:latin typeface="Calibri" panose="020F0502020204030204" pitchFamily="34" charset="0"/>
              </a:rPr>
              <a:t>rates to supplement, but not replace</a:t>
            </a:r>
            <a:r>
              <a:rPr lang="en-US" sz="2200" dirty="0">
                <a:latin typeface="Calibri" panose="020F0502020204030204" pitchFamily="34" charset="0"/>
              </a:rPr>
              <a:t>, CDRs as an accountability measure.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</a:rPr>
              <a:t>Policymakers should </a:t>
            </a:r>
            <a:r>
              <a:rPr lang="en-US" sz="2200" b="1" dirty="0">
                <a:latin typeface="Calibri" panose="020F0502020204030204" pitchFamily="34" charset="0"/>
              </a:rPr>
              <a:t>hold servicers accountable </a:t>
            </a:r>
            <a:r>
              <a:rPr lang="en-US" sz="2200" dirty="0">
                <a:latin typeface="Calibri" panose="020F0502020204030204" pitchFamily="34" charset="0"/>
              </a:rPr>
              <a:t>for repayment rate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8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4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56" y="277089"/>
            <a:ext cx="8415647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Making Sense of Student Loan Outcomes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E81B-C5DD-4895-A025-2633E0C270AC}" type="slidenum">
              <a:rPr lang="en-US" altLang="pt-BR" smtClean="0">
                <a:solidFill>
                  <a:srgbClr val="000000"/>
                </a:solidFill>
              </a:rPr>
              <a:pPr/>
              <a:t>9</a:t>
            </a:fld>
            <a:endParaRPr lang="en-US" altLang="pt-BR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499" y="1625530"/>
            <a:ext cx="7768576" cy="47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secData FIN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stsecData FINAL" id="{BC258610-AB92-4F0F-AD88-970EEAA057C5}" vid="{A8846310-7B5F-4629-B3BA-FEA1797DD6F1}"/>
    </a:ext>
  </a:extLst>
</a:theme>
</file>

<file path=ppt/theme/theme2.xml><?xml version="1.0" encoding="utf-8"?>
<a:theme xmlns:a="http://schemas.openxmlformats.org/drawingml/2006/main" name="1_PostsecData FIN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stsecData FINAL" id="{BC258610-AB92-4F0F-AD88-970EEAA057C5}" vid="{A8846310-7B5F-4629-B3BA-FEA1797DD6F1}"/>
    </a:ext>
  </a:ext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tro/agency">
  <a:themeElements>
    <a:clrScheme name="intro/agenc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/agency">
      <a:majorFont>
        <a:latin typeface="Lucida Grande"/>
        <a:ea typeface=""/>
        <a:cs typeface=""/>
      </a:majorFont>
      <a:minorFont>
        <a:latin typeface="B 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intro/ag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intro/agency">
  <a:themeElements>
    <a:clrScheme name="intro/agenc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/agency">
      <a:majorFont>
        <a:latin typeface="Lucida Grande"/>
        <a:ea typeface=""/>
        <a:cs typeface=""/>
      </a:majorFont>
      <a:minorFont>
        <a:latin typeface="B 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intro/ag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6jt xmlns="257e4189-17d4-46ff-bfa5-4ebb8fa1ca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58DB6D44D224D8958E9FB49CBD346" ma:contentTypeVersion="" ma:contentTypeDescription="Create a new document." ma:contentTypeScope="" ma:versionID="023a4e3e642b1158fb1aa719463d74d8">
  <xsd:schema xmlns:xsd="http://www.w3.org/2001/XMLSchema" xmlns:xs="http://www.w3.org/2001/XMLSchema" xmlns:p="http://schemas.microsoft.com/office/2006/metadata/properties" xmlns:ns2="da971752-84ff-41e0-8f4e-e00ee42d3071" xmlns:ns3="257e4189-17d4-46ff-bfa5-4ebb8fa1cacf" xmlns:ns4="3d4d5e22-b6c0-4bf3-b091-8ee369d33177" targetNamespace="http://schemas.microsoft.com/office/2006/metadata/properties" ma:root="true" ma:fieldsID="95b55df2e356e0a23fb86a67b660e781" ns2:_="" ns3:_="" ns4:_="">
    <xsd:import namespace="da971752-84ff-41e0-8f4e-e00ee42d3071"/>
    <xsd:import namespace="257e4189-17d4-46ff-bfa5-4ebb8fa1cacf"/>
    <xsd:import namespace="3d4d5e22-b6c0-4bf3-b091-8ee369d33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6jt" minOccurs="0"/>
                <xsd:element ref="ns2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71752-84ff-41e0-8f4e-e00ee42d30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e4189-17d4-46ff-bfa5-4ebb8fa1cacf" elementFormDefault="qualified">
    <xsd:import namespace="http://schemas.microsoft.com/office/2006/documentManagement/types"/>
    <xsd:import namespace="http://schemas.microsoft.com/office/infopath/2007/PartnerControls"/>
    <xsd:element name="i6jt" ma:index="9" nillable="true" ma:displayName="Description" ma:internalName="i6j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d5e22-b6c0-4bf3-b091-8ee369d33177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80E174-36F8-49B6-8372-C0EBF5143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C2639B-CB75-40A8-9EE4-492BB94F9748}">
  <ds:schemaRefs>
    <ds:schemaRef ds:uri="http://purl.org/dc/elements/1.1/"/>
    <ds:schemaRef ds:uri="3d4d5e22-b6c0-4bf3-b091-8ee369d33177"/>
    <ds:schemaRef ds:uri="http://purl.org/dc/dcmitype/"/>
    <ds:schemaRef ds:uri="http://www.w3.org/XML/1998/namespace"/>
    <ds:schemaRef ds:uri="http://schemas.microsoft.com/office/2006/metadata/properties"/>
    <ds:schemaRef ds:uri="da971752-84ff-41e0-8f4e-e00ee42d307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57e4189-17d4-46ff-bfa5-4ebb8fa1cacf"/>
  </ds:schemaRefs>
</ds:datastoreItem>
</file>

<file path=customXml/itemProps3.xml><?xml version="1.0" encoding="utf-8"?>
<ds:datastoreItem xmlns:ds="http://schemas.openxmlformats.org/officeDocument/2006/customXml" ds:itemID="{19F30544-5196-484C-A003-B31B77687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971752-84ff-41e0-8f4e-e00ee42d3071"/>
    <ds:schemaRef ds:uri="257e4189-17d4-46ff-bfa5-4ebb8fa1cacf"/>
    <ds:schemaRef ds:uri="3d4d5e22-b6c0-4bf3-b091-8ee369d33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5400</TotalTime>
  <Words>1099</Words>
  <Application>Microsoft Office PowerPoint</Application>
  <PresentationFormat>Widescreen</PresentationFormat>
  <Paragraphs>241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ＭＳ Ｐゴシック</vt:lpstr>
      <vt:lpstr>Arial</vt:lpstr>
      <vt:lpstr>Arial Black</vt:lpstr>
      <vt:lpstr>Arial Narrow</vt:lpstr>
      <vt:lpstr>B Franklin Gothic Demi</vt:lpstr>
      <vt:lpstr>Calibri</vt:lpstr>
      <vt:lpstr>Helvetica</vt:lpstr>
      <vt:lpstr>Lucida Grande</vt:lpstr>
      <vt:lpstr>Wingdings</vt:lpstr>
      <vt:lpstr>PostsecData FINAL</vt:lpstr>
      <vt:lpstr>1_PostsecData FINAL</vt:lpstr>
      <vt:lpstr>1_Blank Presentation</vt:lpstr>
      <vt:lpstr>Stony Brook University</vt:lpstr>
      <vt:lpstr>1_Stony Brook University</vt:lpstr>
      <vt:lpstr>intro/agency</vt:lpstr>
      <vt:lpstr>1_intro/agency</vt:lpstr>
      <vt:lpstr>Repayment Rates: What IR Professionals Need to Know and Why It Matters</vt:lpstr>
      <vt:lpstr>Presentation Overview</vt:lpstr>
      <vt:lpstr>Why repayment rates?</vt:lpstr>
      <vt:lpstr>What is a repayment rate?</vt:lpstr>
      <vt:lpstr>Project Background</vt:lpstr>
      <vt:lpstr>Making Sense of Student Loan Outcomes</vt:lpstr>
      <vt:lpstr>Making Sense of Student Loan Outcomes</vt:lpstr>
      <vt:lpstr>Making Sense of Student Loan Outcomes</vt:lpstr>
      <vt:lpstr>Making Sense of Student Loan Outcomes</vt:lpstr>
      <vt:lpstr>Making Sense of Student Loan Outcomes</vt:lpstr>
      <vt:lpstr>Moving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Caveats for Working with the Data</vt:lpstr>
      <vt:lpstr>PowerPoint Presentation</vt:lpstr>
      <vt:lpstr>PowerPoint Presentation</vt:lpstr>
      <vt:lpstr>PowerPoint Presentation</vt:lpstr>
      <vt:lpstr>Borrower-based Repayment Comparisons</vt:lpstr>
      <vt:lpstr>PowerPoint Presentation</vt:lpstr>
      <vt:lpstr>PowerPoint Presentation</vt:lpstr>
      <vt:lpstr>Decisions to Make in Using Repayment Rates</vt:lpstr>
      <vt:lpstr>Decisions to Make in Using Repayment Rates</vt:lpstr>
      <vt:lpstr>Decisions to Make in Using Repayment Rates</vt:lpstr>
      <vt:lpstr>Caveats for Working with the Data</vt:lpstr>
      <vt:lpstr>Thank you!</vt:lpstr>
    </vt:vector>
  </TitlesOfParts>
  <Company>Institute for Higher Education Policy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Janice, Amanda</dc:creator>
  <cp:lastModifiedBy>Braden J Hosch</cp:lastModifiedBy>
  <cp:revision>156</cp:revision>
  <cp:lastPrinted>2015-09-29T21:14:56Z</cp:lastPrinted>
  <dcterms:created xsi:type="dcterms:W3CDTF">2015-08-28T19:52:26Z</dcterms:created>
  <dcterms:modified xsi:type="dcterms:W3CDTF">2017-06-07T04:01:39Z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0x010100BB458DB6D44D224D8958E9FB49CBD346</vt:lpwstr>
  </property>
</Properties>
</file>