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3.xml" ContentType="application/vnd.openxmlformats-officedocument.theme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4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24" r:id="rId1"/>
    <p:sldMasterId id="2147483978" r:id="rId2"/>
    <p:sldMasterId id="2147484578" r:id="rId3"/>
    <p:sldMasterId id="2147483989" r:id="rId4"/>
    <p:sldMasterId id="2147484019" r:id="rId5"/>
  </p:sldMasterIdLst>
  <p:notesMasterIdLst>
    <p:notesMasterId r:id="rId21"/>
  </p:notesMasterIdLst>
  <p:handoutMasterIdLst>
    <p:handoutMasterId r:id="rId22"/>
  </p:handoutMasterIdLst>
  <p:sldIdLst>
    <p:sldId id="355" r:id="rId6"/>
    <p:sldId id="342" r:id="rId7"/>
    <p:sldId id="354" r:id="rId8"/>
    <p:sldId id="331" r:id="rId9"/>
    <p:sldId id="345" r:id="rId10"/>
    <p:sldId id="332" r:id="rId11"/>
    <p:sldId id="343" r:id="rId12"/>
    <p:sldId id="336" r:id="rId13"/>
    <p:sldId id="346" r:id="rId14"/>
    <p:sldId id="349" r:id="rId15"/>
    <p:sldId id="347" r:id="rId16"/>
    <p:sldId id="348" r:id="rId17"/>
    <p:sldId id="350" r:id="rId18"/>
    <p:sldId id="351" r:id="rId19"/>
    <p:sldId id="352" r:id="rId20"/>
  </p:sldIdLst>
  <p:sldSz cx="9144000" cy="6858000" type="screen4x3"/>
  <p:notesSz cx="9144000" cy="6858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21">
          <p15:clr>
            <a:srgbClr val="A4A3A4"/>
          </p15:clr>
        </p15:guide>
        <p15:guide id="2" pos="2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77B4"/>
    <a:srgbClr val="C7E2F5"/>
    <a:srgbClr val="FFDAB9"/>
    <a:srgbClr val="FF7F0E"/>
    <a:srgbClr val="FFD3AB"/>
    <a:srgbClr val="FFCC00"/>
    <a:srgbClr val="C03137"/>
    <a:srgbClr val="FFFFCC"/>
    <a:srgbClr val="BEBEBE"/>
    <a:srgbClr val="E69EA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0322" autoAdjust="0"/>
  </p:normalViewPr>
  <p:slideViewPr>
    <p:cSldViewPr snapToGrid="0" showGuides="1">
      <p:cViewPr varScale="1">
        <p:scale>
          <a:sx n="83" d="100"/>
          <a:sy n="83" d="100"/>
        </p:scale>
        <p:origin x="1296" y="90"/>
      </p:cViewPr>
      <p:guideLst>
        <p:guide orient="horz" pos="921"/>
        <p:guide pos="2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8100" cy="381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Did Not Receive </a:t>
            </a:r>
            <a:r>
              <a:rPr lang="en-US" dirty="0"/>
              <a:t>Pell</a:t>
            </a:r>
          </a:p>
        </c:rich>
      </c:tx>
      <c:layout>
        <c:manualLayout>
          <c:xMode val="edge"/>
          <c:yMode val="edge"/>
          <c:x val="0.21392342752509155"/>
          <c:y val="5.7793341023943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283220384474584"/>
          <c:y val="0.23157581383356987"/>
          <c:w val="0.37311450099638144"/>
          <c:h val="0.6997312770678880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 Pell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1F77B4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No Debt</c:v>
                </c:pt>
                <c:pt idx="1">
                  <c:v>Any Debt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0.57699999999999996</c:v>
                </c:pt>
                <c:pt idx="1">
                  <c:v>0.42300000000000004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05917915714245"/>
          <c:y val="0.28123209697602947"/>
          <c:w val="0.33294810653604984"/>
          <c:h val="0.352554988124371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Received </a:t>
            </a:r>
            <a:r>
              <a:rPr lang="en-US" dirty="0"/>
              <a:t>Pell</a:t>
            </a:r>
          </a:p>
        </c:rich>
      </c:tx>
      <c:layout>
        <c:manualLayout>
          <c:xMode val="edge"/>
          <c:yMode val="edge"/>
          <c:x val="0.21392342752509155"/>
          <c:y val="5.779334102394328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9283220384474584"/>
          <c:y val="0.23157581383356987"/>
          <c:w val="0.37311450099638144"/>
          <c:h val="0.69973127706788807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No Pell</c:v>
                </c:pt>
              </c:strCache>
            </c:strRef>
          </c:tx>
          <c:dPt>
            <c:idx val="0"/>
            <c:bubble3D val="0"/>
            <c:spPr>
              <a:solidFill>
                <a:srgbClr val="FFD3AB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FF7F0E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1"/>
              <c:numFmt formatCode="0%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800" b="0" i="0" u="none" strike="noStrike" kern="1200" baseline="0">
                      <a:solidFill>
                        <a:schemeClr val="bg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Sheet1!$A$2:$A$3</c:f>
              <c:strCache>
                <c:ptCount val="2"/>
                <c:pt idx="0">
                  <c:v>No Debt</c:v>
                </c:pt>
                <c:pt idx="1">
                  <c:v>Any Debt</c:v>
                </c:pt>
              </c:strCache>
            </c:strRef>
          </c:cat>
          <c:val>
            <c:numRef>
              <c:f>Sheet1!$B$2:$B$3</c:f>
              <c:numCache>
                <c:formatCode>0.00%</c:formatCode>
                <c:ptCount val="2"/>
                <c:pt idx="0">
                  <c:v>0.20100000000000001</c:v>
                </c:pt>
                <c:pt idx="1">
                  <c:v>0.79899999999999993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005917915714245"/>
          <c:y val="0.28123209697602947"/>
          <c:w val="0.33294810653604984"/>
          <c:h val="0.3525549881243716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Did Not Receive Pell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Graduated</c:v>
                </c:pt>
              </c:strCache>
            </c:strRef>
          </c:tx>
          <c:spPr>
            <a:solidFill>
              <a:srgbClr val="1F77B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0-10k</c:v>
                </c:pt>
                <c:pt idx="1">
                  <c:v>10-19k</c:v>
                </c:pt>
                <c:pt idx="2">
                  <c:v>20-29k</c:v>
                </c:pt>
                <c:pt idx="3">
                  <c:v>30-39k</c:v>
                </c:pt>
                <c:pt idx="4">
                  <c:v>40-49k</c:v>
                </c:pt>
                <c:pt idx="5">
                  <c:v>50-59k</c:v>
                </c:pt>
                <c:pt idx="6">
                  <c:v>60-69k</c:v>
                </c:pt>
                <c:pt idx="7">
                  <c:v>70-79k</c:v>
                </c:pt>
                <c:pt idx="8">
                  <c:v>80k+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9.45945945945946E-2</c:v>
                </c:pt>
                <c:pt idx="1">
                  <c:v>0.3108108108108108</c:v>
                </c:pt>
                <c:pt idx="2">
                  <c:v>0.3108108108108108</c:v>
                </c:pt>
                <c:pt idx="3">
                  <c:v>0.13513513513513514</c:v>
                </c:pt>
                <c:pt idx="4">
                  <c:v>4.0540540540540543E-2</c:v>
                </c:pt>
                <c:pt idx="5">
                  <c:v>4.0540540540540543E-2</c:v>
                </c:pt>
                <c:pt idx="6">
                  <c:v>2.7027027027027029E-2</c:v>
                </c:pt>
                <c:pt idx="7">
                  <c:v>2.7027027027027029E-2</c:v>
                </c:pt>
                <c:pt idx="8">
                  <c:v>1.3513513513513514E-2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Did Not Graduate</c:v>
                </c:pt>
              </c:strCache>
            </c:strRef>
          </c:tx>
          <c:spPr>
            <a:solidFill>
              <a:srgbClr val="C7E2F5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0-10k</c:v>
                </c:pt>
                <c:pt idx="1">
                  <c:v>10-19k</c:v>
                </c:pt>
                <c:pt idx="2">
                  <c:v>20-29k</c:v>
                </c:pt>
                <c:pt idx="3">
                  <c:v>30-39k</c:v>
                </c:pt>
                <c:pt idx="4">
                  <c:v>40-49k</c:v>
                </c:pt>
                <c:pt idx="5">
                  <c:v>50-59k</c:v>
                </c:pt>
                <c:pt idx="6">
                  <c:v>60-69k</c:v>
                </c:pt>
                <c:pt idx="7">
                  <c:v>70-79k</c:v>
                </c:pt>
                <c:pt idx="8">
                  <c:v>80k+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0.5950413223140496</c:v>
                </c:pt>
                <c:pt idx="1">
                  <c:v>0.19834710743801653</c:v>
                </c:pt>
                <c:pt idx="2">
                  <c:v>8.2644628099173556E-2</c:v>
                </c:pt>
                <c:pt idx="3">
                  <c:v>4.9586776859504134E-2</c:v>
                </c:pt>
                <c:pt idx="4">
                  <c:v>4.1322314049586778E-2</c:v>
                </c:pt>
                <c:pt idx="5">
                  <c:v>8.2644628099173556E-3</c:v>
                </c:pt>
                <c:pt idx="6">
                  <c:v>1.6528925619834711E-2</c:v>
                </c:pt>
                <c:pt idx="7">
                  <c:v>8.2644628099173556E-3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20895072"/>
        <c:axId val="220895632"/>
      </c:barChart>
      <c:catAx>
        <c:axId val="2208950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895632"/>
        <c:crosses val="autoZero"/>
        <c:auto val="1"/>
        <c:lblAlgn val="ctr"/>
        <c:lblOffset val="100"/>
        <c:noMultiLvlLbl val="0"/>
      </c:catAx>
      <c:valAx>
        <c:axId val="2208956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895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6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Received </a:t>
            </a:r>
            <a:r>
              <a:rPr lang="en-US" dirty="0"/>
              <a:t>Pell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6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Graduated</c:v>
                </c:pt>
              </c:strCache>
            </c:strRef>
          </c:tx>
          <c:spPr>
            <a:solidFill>
              <a:srgbClr val="FF7F0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0-10k</c:v>
                </c:pt>
                <c:pt idx="1">
                  <c:v>10-19k</c:v>
                </c:pt>
                <c:pt idx="2">
                  <c:v>20-29k</c:v>
                </c:pt>
                <c:pt idx="3">
                  <c:v>30-39k</c:v>
                </c:pt>
                <c:pt idx="4">
                  <c:v>40-49k</c:v>
                </c:pt>
                <c:pt idx="5">
                  <c:v>50-59k</c:v>
                </c:pt>
                <c:pt idx="6">
                  <c:v>60-69k</c:v>
                </c:pt>
                <c:pt idx="7">
                  <c:v>70-79k</c:v>
                </c:pt>
                <c:pt idx="8">
                  <c:v>80k+</c:v>
                </c:pt>
              </c:strCache>
            </c:strRef>
          </c:cat>
          <c:val>
            <c:numRef>
              <c:f>Sheet1!$B$2:$B$10</c:f>
              <c:numCache>
                <c:formatCode>0%</c:formatCode>
                <c:ptCount val="9"/>
                <c:pt idx="0">
                  <c:v>7.2916666666666671E-2</c:v>
                </c:pt>
                <c:pt idx="1">
                  <c:v>0.21875</c:v>
                </c:pt>
                <c:pt idx="2">
                  <c:v>0.21875</c:v>
                </c:pt>
                <c:pt idx="3">
                  <c:v>0.20833333333333334</c:v>
                </c:pt>
                <c:pt idx="4">
                  <c:v>0.11458333333333333</c:v>
                </c:pt>
                <c:pt idx="5">
                  <c:v>7.2916666666666671E-2</c:v>
                </c:pt>
                <c:pt idx="6">
                  <c:v>5.7291666666666664E-2</c:v>
                </c:pt>
                <c:pt idx="7">
                  <c:v>2.6041666666666668E-2</c:v>
                </c:pt>
                <c:pt idx="8">
                  <c:v>1.0416666666666666E-2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Did Not Graduate</c:v>
                </c:pt>
              </c:strCache>
            </c:strRef>
          </c:tx>
          <c:spPr>
            <a:solidFill>
              <a:srgbClr val="FFDAB9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0-10k</c:v>
                </c:pt>
                <c:pt idx="1">
                  <c:v>10-19k</c:v>
                </c:pt>
                <c:pt idx="2">
                  <c:v>20-29k</c:v>
                </c:pt>
                <c:pt idx="3">
                  <c:v>30-39k</c:v>
                </c:pt>
                <c:pt idx="4">
                  <c:v>40-49k</c:v>
                </c:pt>
                <c:pt idx="5">
                  <c:v>50-59k</c:v>
                </c:pt>
                <c:pt idx="6">
                  <c:v>60-69k</c:v>
                </c:pt>
                <c:pt idx="7">
                  <c:v>70-79k</c:v>
                </c:pt>
                <c:pt idx="8">
                  <c:v>80k+</c:v>
                </c:pt>
              </c:strCache>
            </c:strRef>
          </c:cat>
          <c:val>
            <c:numRef>
              <c:f>Sheet1!$C$2:$C$10</c:f>
              <c:numCache>
                <c:formatCode>0%</c:formatCode>
                <c:ptCount val="9"/>
                <c:pt idx="0">
                  <c:v>0.34538152610441769</c:v>
                </c:pt>
                <c:pt idx="1">
                  <c:v>0.28112449799196787</c:v>
                </c:pt>
                <c:pt idx="2">
                  <c:v>0.18473895582329317</c:v>
                </c:pt>
                <c:pt idx="3">
                  <c:v>0.10843373493975904</c:v>
                </c:pt>
                <c:pt idx="4">
                  <c:v>3.614457831325301E-2</c:v>
                </c:pt>
                <c:pt idx="5">
                  <c:v>4.4176706827309238E-2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80"/>
        <c:axId val="220898992"/>
        <c:axId val="220899552"/>
      </c:barChart>
      <c:catAx>
        <c:axId val="220898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899552"/>
        <c:crosses val="autoZero"/>
        <c:auto val="1"/>
        <c:lblAlgn val="ctr"/>
        <c:lblOffset val="100"/>
        <c:noMultiLvlLbl val="0"/>
      </c:catAx>
      <c:valAx>
        <c:axId val="220899552"/>
        <c:scaling>
          <c:orientation val="minMax"/>
          <c:max val="0.70000000000000007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2089899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Sheet1!$D$1</c:f>
              <c:strCache>
                <c:ptCount val="1"/>
                <c:pt idx="0">
                  <c:v>Default Rate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1F77B4"/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0"/>
            <c:spPr>
              <a:solidFill>
                <a:srgbClr val="1F77B4"/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0"/>
            <c:spPr>
              <a:solidFill>
                <a:srgbClr val="C7E2F5"/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0"/>
            <c:spPr>
              <a:solidFill>
                <a:srgbClr val="C7E2F5"/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0"/>
            <c:spPr>
              <a:solidFill>
                <a:srgbClr val="FF7F0E"/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0"/>
            <c:spPr>
              <a:solidFill>
                <a:srgbClr val="FF7F0E"/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0"/>
            <c:spPr>
              <a:solidFill>
                <a:srgbClr val="FFDAB9"/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0"/>
            <c:spPr>
              <a:solidFill>
                <a:srgbClr val="FFDAB9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Sheet1!$A$2:$C$9</c:f>
              <c:multiLvlStrCache>
                <c:ptCount val="8"/>
                <c:lvl>
                  <c:pt idx="0">
                    <c:v>Dep. N=2282</c:v>
                  </c:pt>
                  <c:pt idx="1">
                    <c:v>Indep. N=817</c:v>
                  </c:pt>
                  <c:pt idx="2">
                    <c:v>Dep. N=1309</c:v>
                  </c:pt>
                  <c:pt idx="3">
                    <c:v>Indep. N=313</c:v>
                  </c:pt>
                  <c:pt idx="4">
                    <c:v>Dep. N=2550</c:v>
                  </c:pt>
                  <c:pt idx="5">
                    <c:v>Indep. N=1690</c:v>
                  </c:pt>
                  <c:pt idx="6">
                    <c:v>Dep. N=1101</c:v>
                  </c:pt>
                  <c:pt idx="7">
                    <c:v>Indep. N=681</c:v>
                  </c:pt>
                </c:lvl>
                <c:lvl>
                  <c:pt idx="0">
                    <c:v>Graduated</c:v>
                  </c:pt>
                  <c:pt idx="2">
                    <c:v>Did Not Graduate</c:v>
                  </c:pt>
                  <c:pt idx="4">
                    <c:v>Graduated</c:v>
                  </c:pt>
                  <c:pt idx="6">
                    <c:v>Did Not Graduate</c:v>
                  </c:pt>
                </c:lvl>
                <c:lvl>
                  <c:pt idx="0">
                    <c:v>Did Not Receive Pell</c:v>
                  </c:pt>
                  <c:pt idx="4">
                    <c:v>Received Pell</c:v>
                  </c:pt>
                </c:lvl>
              </c:multiLvlStrCache>
            </c:multiLvlStrRef>
          </c:cat>
          <c:val>
            <c:numRef>
              <c:f>Sheet1!$D$2:$D$9</c:f>
              <c:numCache>
                <c:formatCode>0.0%</c:formatCode>
                <c:ptCount val="8"/>
                <c:pt idx="0">
                  <c:v>2.5000000000000001E-2</c:v>
                </c:pt>
                <c:pt idx="1">
                  <c:v>0.02</c:v>
                </c:pt>
                <c:pt idx="2">
                  <c:v>6.8000000000000005E-2</c:v>
                </c:pt>
                <c:pt idx="3">
                  <c:v>8.8999999999999996E-2</c:v>
                </c:pt>
                <c:pt idx="4">
                  <c:v>2.8000000000000001E-2</c:v>
                </c:pt>
                <c:pt idx="5">
                  <c:v>6.6000000000000003E-2</c:v>
                </c:pt>
                <c:pt idx="6">
                  <c:v>0.10299999999999999</c:v>
                </c:pt>
                <c:pt idx="7">
                  <c:v>0.182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90"/>
        <c:axId val="213403968"/>
        <c:axId val="213404528"/>
      </c:barChart>
      <c:catAx>
        <c:axId val="213403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04528"/>
        <c:crosses val="autoZero"/>
        <c:auto val="1"/>
        <c:lblAlgn val="ctr"/>
        <c:lblOffset val="100"/>
        <c:noMultiLvlLbl val="0"/>
      </c:catAx>
      <c:valAx>
        <c:axId val="213404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03968"/>
        <c:crosses val="autoZero"/>
        <c:crossBetween val="between"/>
        <c:majorUnit val="4.0000000000000008E-2"/>
        <c:minorUnit val="1.0000000000000002E-2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Did Not Default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Sheet1!$A$2:$B$5</c:f>
              <c:multiLvlStrCache>
                <c:ptCount val="4"/>
                <c:lvl>
                  <c:pt idx="0">
                    <c:v>No Pell</c:v>
                  </c:pt>
                  <c:pt idx="1">
                    <c:v>Pell</c:v>
                  </c:pt>
                  <c:pt idx="2">
                    <c:v>No Pell</c:v>
                  </c:pt>
                  <c:pt idx="3">
                    <c:v>Pell</c:v>
                  </c:pt>
                </c:lvl>
                <c:lvl>
                  <c:pt idx="0">
                    <c:v>Graduated</c:v>
                  </c:pt>
                  <c:pt idx="2">
                    <c:v>Did Not Graduate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"$"#,##0</c:formatCode>
                <c:ptCount val="4"/>
                <c:pt idx="0">
                  <c:v>111609.32659478886</c:v>
                </c:pt>
                <c:pt idx="1">
                  <c:v>30935.045986284793</c:v>
                </c:pt>
                <c:pt idx="2">
                  <c:v>114760.22131147541</c:v>
                </c:pt>
                <c:pt idx="3">
                  <c:v>29014.97064777328</c:v>
                </c:pt>
              </c:numCache>
            </c:numRef>
          </c: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Defaulted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multiLvlStrRef>
              <c:f>Sheet1!$A$2:$B$5</c:f>
              <c:multiLvlStrCache>
                <c:ptCount val="4"/>
                <c:lvl>
                  <c:pt idx="0">
                    <c:v>No Pell</c:v>
                  </c:pt>
                  <c:pt idx="1">
                    <c:v>Pell</c:v>
                  </c:pt>
                  <c:pt idx="2">
                    <c:v>No Pell</c:v>
                  </c:pt>
                  <c:pt idx="3">
                    <c:v>Pell</c:v>
                  </c:pt>
                </c:lvl>
                <c:lvl>
                  <c:pt idx="0">
                    <c:v>Graduated</c:v>
                  </c:pt>
                  <c:pt idx="2">
                    <c:v>Did Not Graduate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"$"#,##0</c:formatCode>
                <c:ptCount val="4"/>
                <c:pt idx="0">
                  <c:v>99654.107142857145</c:v>
                </c:pt>
                <c:pt idx="1">
                  <c:v>25792.225352112677</c:v>
                </c:pt>
                <c:pt idx="2">
                  <c:v>89744.011235955055</c:v>
                </c:pt>
                <c:pt idx="3">
                  <c:v>23732.522123893807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407328"/>
        <c:axId val="213407888"/>
      </c:barChart>
      <c:catAx>
        <c:axId val="213407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07888"/>
        <c:crosses val="autoZero"/>
        <c:auto val="1"/>
        <c:lblAlgn val="ctr"/>
        <c:lblOffset val="100"/>
        <c:noMultiLvlLbl val="0"/>
      </c:catAx>
      <c:valAx>
        <c:axId val="213407888"/>
        <c:scaling>
          <c:orientation val="minMax"/>
          <c:max val="1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0732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1"/>
          <c:order val="0"/>
          <c:tx>
            <c:strRef>
              <c:f>Sheet1!$C$1</c:f>
              <c:strCache>
                <c:ptCount val="1"/>
                <c:pt idx="0">
                  <c:v>Did Not Default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cat>
            <c:multiLvlStrRef>
              <c:f>Sheet1!$A$2:$B$5</c:f>
              <c:multiLvlStrCache>
                <c:ptCount val="4"/>
                <c:lvl>
                  <c:pt idx="0">
                    <c:v>No Pell</c:v>
                  </c:pt>
                  <c:pt idx="1">
                    <c:v>Pell</c:v>
                  </c:pt>
                  <c:pt idx="2">
                    <c:v>No Pell</c:v>
                  </c:pt>
                  <c:pt idx="3">
                    <c:v>Pell</c:v>
                  </c:pt>
                </c:lvl>
                <c:lvl>
                  <c:pt idx="0">
                    <c:v>Graduated</c:v>
                  </c:pt>
                  <c:pt idx="2">
                    <c:v>Did Not Graduate</c:v>
                  </c:pt>
                </c:lvl>
              </c:multiLvlStrCache>
            </c:multiLvlStrRef>
          </c:cat>
          <c:val>
            <c:numRef>
              <c:f>Sheet1!$C$2:$C$5</c:f>
              <c:numCache>
                <c:formatCode>"$"#,##0</c:formatCode>
                <c:ptCount val="4"/>
                <c:pt idx="0">
                  <c:v>32352.776529338327</c:v>
                </c:pt>
                <c:pt idx="1">
                  <c:v>12956.567173637515</c:v>
                </c:pt>
                <c:pt idx="2">
                  <c:v>31436.519298245614</c:v>
                </c:pt>
                <c:pt idx="3">
                  <c:v>14281.046678635548</c:v>
                </c:pt>
              </c:numCache>
            </c:numRef>
          </c:val>
        </c:ser>
        <c:ser>
          <c:idx val="2"/>
          <c:order val="1"/>
          <c:tx>
            <c:strRef>
              <c:f>Sheet1!$D$1</c:f>
              <c:strCache>
                <c:ptCount val="1"/>
                <c:pt idx="0">
                  <c:v>Defaulted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cat>
            <c:multiLvlStrRef>
              <c:f>Sheet1!$A$2:$B$5</c:f>
              <c:multiLvlStrCache>
                <c:ptCount val="4"/>
                <c:lvl>
                  <c:pt idx="0">
                    <c:v>No Pell</c:v>
                  </c:pt>
                  <c:pt idx="1">
                    <c:v>Pell</c:v>
                  </c:pt>
                  <c:pt idx="2">
                    <c:v>No Pell</c:v>
                  </c:pt>
                  <c:pt idx="3">
                    <c:v>Pell</c:v>
                  </c:pt>
                </c:lvl>
                <c:lvl>
                  <c:pt idx="0">
                    <c:v>Graduated</c:v>
                  </c:pt>
                  <c:pt idx="2">
                    <c:v>Did Not Graduate</c:v>
                  </c:pt>
                </c:lvl>
              </c:multiLvlStrCache>
            </c:multiLvlStrRef>
          </c:cat>
          <c:val>
            <c:numRef>
              <c:f>Sheet1!$D$2:$D$5</c:f>
              <c:numCache>
                <c:formatCode>"$"#,##0</c:formatCode>
                <c:ptCount val="4"/>
                <c:pt idx="0">
                  <c:v>28765.9375</c:v>
                </c:pt>
                <c:pt idx="1">
                  <c:v>10618.866071428571</c:v>
                </c:pt>
                <c:pt idx="2">
                  <c:v>36791.357142857145</c:v>
                </c:pt>
                <c:pt idx="3">
                  <c:v>10660.774193548386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13410688"/>
        <c:axId val="217988896"/>
      </c:barChart>
      <c:catAx>
        <c:axId val="213410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7988896"/>
        <c:crosses val="autoZero"/>
        <c:auto val="1"/>
        <c:lblAlgn val="ctr"/>
        <c:lblOffset val="100"/>
        <c:noMultiLvlLbl val="0"/>
      </c:catAx>
      <c:valAx>
        <c:axId val="217988896"/>
        <c:scaling>
          <c:orientation val="minMax"/>
          <c:max val="120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&quot;$&quot;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13410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800"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148A6D3-A727-4ADD-8A4A-E1E3183908FB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0B86302-CC3A-4CB8-80F8-ED1249B3D78A}">
      <dgm:prSet phldrT="[Text]"/>
      <dgm:spPr/>
      <dgm:t>
        <a:bodyPr/>
        <a:lstStyle/>
        <a:p>
          <a:r>
            <a:rPr lang="en-US" dirty="0" smtClean="0"/>
            <a:t>Debt of Graduates</a:t>
          </a:r>
          <a:endParaRPr lang="en-US" dirty="0"/>
        </a:p>
      </dgm:t>
    </dgm:pt>
    <dgm:pt modelId="{9647F3EA-F301-46B9-8A22-9384026800C2}" type="parTrans" cxnId="{C66079C7-0E81-4642-B5D7-653D2818D870}">
      <dgm:prSet/>
      <dgm:spPr/>
      <dgm:t>
        <a:bodyPr/>
        <a:lstStyle/>
        <a:p>
          <a:endParaRPr lang="en-US"/>
        </a:p>
      </dgm:t>
    </dgm:pt>
    <dgm:pt modelId="{7BBD047D-BB92-40DF-939E-F5D9B141CB6D}" type="sibTrans" cxnId="{C66079C7-0E81-4642-B5D7-653D2818D870}">
      <dgm:prSet/>
      <dgm:spPr/>
      <dgm:t>
        <a:bodyPr/>
        <a:lstStyle/>
        <a:p>
          <a:endParaRPr lang="en-US"/>
        </a:p>
      </dgm:t>
    </dgm:pt>
    <dgm:pt modelId="{83E87DA1-F64B-41E6-8554-5E1EC14C9F8C}">
      <dgm:prSet phldrT="[Text]"/>
      <dgm:spPr/>
      <dgm:t>
        <a:bodyPr/>
        <a:lstStyle/>
        <a:p>
          <a:r>
            <a:rPr lang="en-US" dirty="0" smtClean="0"/>
            <a:t>Models diverge for Pell/Non-Pell Recipients</a:t>
          </a:r>
          <a:endParaRPr lang="en-US" dirty="0"/>
        </a:p>
      </dgm:t>
    </dgm:pt>
    <dgm:pt modelId="{1EA67E58-6A72-4A1F-B1CF-9E8BBAC8EB4A}" type="parTrans" cxnId="{29677AE1-1E04-4D5E-BC42-34D35B57B46C}">
      <dgm:prSet/>
      <dgm:spPr/>
      <dgm:t>
        <a:bodyPr/>
        <a:lstStyle/>
        <a:p>
          <a:endParaRPr lang="en-US"/>
        </a:p>
      </dgm:t>
    </dgm:pt>
    <dgm:pt modelId="{5E1DB1E6-F500-4340-957C-EE67182EC660}" type="sibTrans" cxnId="{29677AE1-1E04-4D5E-BC42-34D35B57B46C}">
      <dgm:prSet/>
      <dgm:spPr/>
      <dgm:t>
        <a:bodyPr/>
        <a:lstStyle/>
        <a:p>
          <a:endParaRPr lang="en-US"/>
        </a:p>
      </dgm:t>
    </dgm:pt>
    <dgm:pt modelId="{9AB831CE-8C43-4D36-87A9-D1D4986F52D2}">
      <dgm:prSet phldrT="[Text]"/>
      <dgm:spPr/>
      <dgm:t>
        <a:bodyPr/>
        <a:lstStyle/>
        <a:p>
          <a:r>
            <a:rPr lang="en-US" dirty="0" smtClean="0"/>
            <a:t>Defaulters</a:t>
          </a:r>
          <a:endParaRPr lang="en-US" dirty="0"/>
        </a:p>
      </dgm:t>
    </dgm:pt>
    <dgm:pt modelId="{A45266C1-D86E-4F7E-BDE2-3F22496C2548}" type="parTrans" cxnId="{5B8DA02C-C406-42F0-85F9-8272C11A9FF6}">
      <dgm:prSet/>
      <dgm:spPr/>
      <dgm:t>
        <a:bodyPr/>
        <a:lstStyle/>
        <a:p>
          <a:endParaRPr lang="en-US"/>
        </a:p>
      </dgm:t>
    </dgm:pt>
    <dgm:pt modelId="{0FF8D7E1-7074-447C-B73E-362E600F4AF4}" type="sibTrans" cxnId="{5B8DA02C-C406-42F0-85F9-8272C11A9FF6}">
      <dgm:prSet/>
      <dgm:spPr/>
      <dgm:t>
        <a:bodyPr/>
        <a:lstStyle/>
        <a:p>
          <a:endParaRPr lang="en-US"/>
        </a:p>
      </dgm:t>
    </dgm:pt>
    <dgm:pt modelId="{3251BEAA-CECF-4A1A-8B3F-C7C8A1DDDEBE}">
      <dgm:prSet phldrT="[Text]"/>
      <dgm:spPr/>
      <dgm:t>
        <a:bodyPr/>
        <a:lstStyle/>
        <a:p>
          <a:r>
            <a:rPr lang="en-US" dirty="0" smtClean="0"/>
            <a:t>30% of defaulters borrowed under $10k</a:t>
          </a:r>
          <a:endParaRPr lang="en-US" dirty="0"/>
        </a:p>
      </dgm:t>
    </dgm:pt>
    <dgm:pt modelId="{4D20298C-A86D-44B4-B235-ACFA90B28514}" type="parTrans" cxnId="{D0FC8DDA-E5EA-4E20-A25A-51087A5B0065}">
      <dgm:prSet/>
      <dgm:spPr/>
      <dgm:t>
        <a:bodyPr/>
        <a:lstStyle/>
        <a:p>
          <a:endParaRPr lang="en-US"/>
        </a:p>
      </dgm:t>
    </dgm:pt>
    <dgm:pt modelId="{8498D955-AF46-4DC4-8107-BA98398E7F69}" type="sibTrans" cxnId="{D0FC8DDA-E5EA-4E20-A25A-51087A5B0065}">
      <dgm:prSet/>
      <dgm:spPr/>
      <dgm:t>
        <a:bodyPr/>
        <a:lstStyle/>
        <a:p>
          <a:endParaRPr lang="en-US"/>
        </a:p>
      </dgm:t>
    </dgm:pt>
    <dgm:pt modelId="{CAE3808F-5345-48AD-A032-B0CB0481739F}">
      <dgm:prSet/>
      <dgm:spPr/>
      <dgm:t>
        <a:bodyPr/>
        <a:lstStyle/>
        <a:p>
          <a:r>
            <a:rPr lang="en-US" dirty="0" smtClean="0"/>
            <a:t>Low R-sq.</a:t>
          </a:r>
          <a:endParaRPr lang="en-US" dirty="0"/>
        </a:p>
      </dgm:t>
    </dgm:pt>
    <dgm:pt modelId="{C26EB038-6A7D-4C21-A6D7-B71DA10FF2E5}" type="parTrans" cxnId="{58D7DC7C-ABD6-48E5-A080-7F572B175847}">
      <dgm:prSet/>
      <dgm:spPr/>
      <dgm:t>
        <a:bodyPr/>
        <a:lstStyle/>
        <a:p>
          <a:endParaRPr lang="en-US"/>
        </a:p>
      </dgm:t>
    </dgm:pt>
    <dgm:pt modelId="{2F7BEC17-270B-48AE-B51E-A8C67DA81B87}" type="sibTrans" cxnId="{58D7DC7C-ABD6-48E5-A080-7F572B175847}">
      <dgm:prSet/>
      <dgm:spPr/>
      <dgm:t>
        <a:bodyPr/>
        <a:lstStyle/>
        <a:p>
          <a:endParaRPr lang="en-US"/>
        </a:p>
      </dgm:t>
    </dgm:pt>
    <dgm:pt modelId="{48AA882D-099F-4B23-8846-4F7C647B554A}">
      <dgm:prSet/>
      <dgm:spPr/>
      <dgm:t>
        <a:bodyPr/>
        <a:lstStyle/>
        <a:p>
          <a:r>
            <a:rPr lang="en-US" dirty="0" smtClean="0"/>
            <a:t>Don’t adequately predict high debt</a:t>
          </a:r>
        </a:p>
      </dgm:t>
    </dgm:pt>
    <dgm:pt modelId="{49994935-2198-415B-BAB6-FCCECE410070}" type="parTrans" cxnId="{45AFDFE2-39ED-4449-B38A-A3325AF5FBA0}">
      <dgm:prSet/>
      <dgm:spPr/>
      <dgm:t>
        <a:bodyPr/>
        <a:lstStyle/>
        <a:p>
          <a:endParaRPr lang="en-US"/>
        </a:p>
      </dgm:t>
    </dgm:pt>
    <dgm:pt modelId="{17E1121A-A200-4453-A3A0-4644AC8D718B}" type="sibTrans" cxnId="{45AFDFE2-39ED-4449-B38A-A3325AF5FBA0}">
      <dgm:prSet/>
      <dgm:spPr/>
      <dgm:t>
        <a:bodyPr/>
        <a:lstStyle/>
        <a:p>
          <a:endParaRPr lang="en-US"/>
        </a:p>
      </dgm:t>
    </dgm:pt>
    <dgm:pt modelId="{641AD438-3BF5-4DB2-AB62-A311C342BB66}">
      <dgm:prSet/>
      <dgm:spPr/>
      <dgm:t>
        <a:bodyPr/>
        <a:lstStyle/>
        <a:p>
          <a:r>
            <a:rPr lang="en-US" dirty="0" smtClean="0"/>
            <a:t>More high debt among 4-year grads</a:t>
          </a:r>
        </a:p>
      </dgm:t>
    </dgm:pt>
    <dgm:pt modelId="{1CEC3801-8515-4EBD-BE55-2B2BDA4B26AF}" type="parTrans" cxnId="{B0EDF198-F022-43C8-9BD8-F5467D732B1E}">
      <dgm:prSet/>
      <dgm:spPr/>
      <dgm:t>
        <a:bodyPr/>
        <a:lstStyle/>
        <a:p>
          <a:endParaRPr lang="en-US"/>
        </a:p>
      </dgm:t>
    </dgm:pt>
    <dgm:pt modelId="{7143272B-B977-4138-8C78-D33C56378E79}" type="sibTrans" cxnId="{B0EDF198-F022-43C8-9BD8-F5467D732B1E}">
      <dgm:prSet/>
      <dgm:spPr/>
      <dgm:t>
        <a:bodyPr/>
        <a:lstStyle/>
        <a:p>
          <a:endParaRPr lang="en-US"/>
        </a:p>
      </dgm:t>
    </dgm:pt>
    <dgm:pt modelId="{9AB34B09-7F66-4F3C-94B5-F615DB842490}">
      <dgm:prSet/>
      <dgm:spPr/>
      <dgm:t>
        <a:bodyPr/>
        <a:lstStyle/>
        <a:p>
          <a:r>
            <a:rPr lang="en-US" dirty="0" smtClean="0"/>
            <a:t>Much higher risk for </a:t>
          </a:r>
        </a:p>
      </dgm:t>
    </dgm:pt>
    <dgm:pt modelId="{09273E23-EB38-470D-8EF4-420735957901}" type="parTrans" cxnId="{5B76AE2E-1D0A-4A26-88DA-8FFCC7045112}">
      <dgm:prSet/>
      <dgm:spPr/>
      <dgm:t>
        <a:bodyPr/>
        <a:lstStyle/>
        <a:p>
          <a:endParaRPr lang="en-US"/>
        </a:p>
      </dgm:t>
    </dgm:pt>
    <dgm:pt modelId="{DFB55D63-606A-456E-904B-6022F5A34FA3}" type="sibTrans" cxnId="{5B76AE2E-1D0A-4A26-88DA-8FFCC7045112}">
      <dgm:prSet/>
      <dgm:spPr/>
      <dgm:t>
        <a:bodyPr/>
        <a:lstStyle/>
        <a:p>
          <a:endParaRPr lang="en-US"/>
        </a:p>
      </dgm:t>
    </dgm:pt>
    <dgm:pt modelId="{35138E3B-5BC9-4C9E-8C44-478CAEA5A287}">
      <dgm:prSet/>
      <dgm:spPr/>
      <dgm:t>
        <a:bodyPr/>
        <a:lstStyle/>
        <a:p>
          <a:r>
            <a:rPr lang="en-US" dirty="0" smtClean="0"/>
            <a:t>Low Adj. Gross Income</a:t>
          </a:r>
        </a:p>
      </dgm:t>
    </dgm:pt>
    <dgm:pt modelId="{75859544-3232-4C13-ADD4-78798EE0FBD7}" type="parTrans" cxnId="{08DA5C85-0C39-4A85-9ADF-1BA8C618526E}">
      <dgm:prSet/>
      <dgm:spPr/>
      <dgm:t>
        <a:bodyPr/>
        <a:lstStyle/>
        <a:p>
          <a:endParaRPr lang="en-US"/>
        </a:p>
      </dgm:t>
    </dgm:pt>
    <dgm:pt modelId="{EB5F1D20-2D98-42CB-8B87-BE3F6F04F2BF}" type="sibTrans" cxnId="{08DA5C85-0C39-4A85-9ADF-1BA8C618526E}">
      <dgm:prSet/>
      <dgm:spPr/>
      <dgm:t>
        <a:bodyPr/>
        <a:lstStyle/>
        <a:p>
          <a:endParaRPr lang="en-US"/>
        </a:p>
      </dgm:t>
    </dgm:pt>
    <dgm:pt modelId="{42D0A67A-7955-450B-A4C5-21D14FD4D1FA}">
      <dgm:prSet/>
      <dgm:spPr/>
      <dgm:t>
        <a:bodyPr/>
        <a:lstStyle/>
        <a:p>
          <a:r>
            <a:rPr lang="en-US" dirty="0" smtClean="0"/>
            <a:t>Transfer Students</a:t>
          </a:r>
          <a:endParaRPr lang="en-US" dirty="0"/>
        </a:p>
      </dgm:t>
    </dgm:pt>
    <dgm:pt modelId="{AEEF43B2-2BCC-46D7-8FA8-F89179CD9781}" type="parTrans" cxnId="{565CD68A-280C-47D9-AB51-ECB9B1565A61}">
      <dgm:prSet/>
      <dgm:spPr/>
      <dgm:t>
        <a:bodyPr/>
        <a:lstStyle/>
        <a:p>
          <a:endParaRPr lang="en-US"/>
        </a:p>
      </dgm:t>
    </dgm:pt>
    <dgm:pt modelId="{9890A540-0546-40F8-B344-10DCE7207AD8}" type="sibTrans" cxnId="{565CD68A-280C-47D9-AB51-ECB9B1565A61}">
      <dgm:prSet/>
      <dgm:spPr/>
      <dgm:t>
        <a:bodyPr/>
        <a:lstStyle/>
        <a:p>
          <a:endParaRPr lang="en-US"/>
        </a:p>
      </dgm:t>
    </dgm:pt>
    <dgm:pt modelId="{CAFE8E4A-782C-49C9-8A05-6142A0BF36D5}">
      <dgm:prSet phldrT="[Text]"/>
      <dgm:spPr/>
      <dgm:t>
        <a:bodyPr/>
        <a:lstStyle/>
        <a:p>
          <a:r>
            <a:rPr lang="en-US" dirty="0" smtClean="0"/>
            <a:t>Importance of local context</a:t>
          </a:r>
          <a:endParaRPr lang="en-US" dirty="0"/>
        </a:p>
      </dgm:t>
    </dgm:pt>
    <dgm:pt modelId="{67096CB5-07EC-4FC9-B726-6E0477A160E3}" type="parTrans" cxnId="{C3DA47DA-28CC-4AC4-96AD-FF75EA962547}">
      <dgm:prSet/>
      <dgm:spPr/>
      <dgm:t>
        <a:bodyPr/>
        <a:lstStyle/>
        <a:p>
          <a:endParaRPr lang="en-US"/>
        </a:p>
      </dgm:t>
    </dgm:pt>
    <dgm:pt modelId="{976D6031-4694-48B8-BCCB-2D8C9C94B190}" type="sibTrans" cxnId="{C3DA47DA-28CC-4AC4-96AD-FF75EA962547}">
      <dgm:prSet/>
      <dgm:spPr/>
      <dgm:t>
        <a:bodyPr/>
        <a:lstStyle/>
        <a:p>
          <a:endParaRPr lang="en-US"/>
        </a:p>
      </dgm:t>
    </dgm:pt>
    <dgm:pt modelId="{7AEF1032-8FBB-4261-86CD-FAA76DF8136B}">
      <dgm:prSet/>
      <dgm:spPr/>
      <dgm:t>
        <a:bodyPr/>
        <a:lstStyle/>
        <a:p>
          <a:r>
            <a:rPr lang="en-US" dirty="0" smtClean="0"/>
            <a:t>Non-graduates</a:t>
          </a:r>
        </a:p>
      </dgm:t>
    </dgm:pt>
    <dgm:pt modelId="{34D5F4C4-32ED-4DC7-9A0B-2B44AEE914B0}" type="parTrans" cxnId="{632C257B-BC6B-4416-B871-9E35133EC672}">
      <dgm:prSet/>
      <dgm:spPr/>
      <dgm:t>
        <a:bodyPr/>
        <a:lstStyle/>
        <a:p>
          <a:endParaRPr lang="en-US"/>
        </a:p>
      </dgm:t>
    </dgm:pt>
    <dgm:pt modelId="{467CF694-DD6B-4799-9939-EEECDBB886AB}" type="sibTrans" cxnId="{632C257B-BC6B-4416-B871-9E35133EC672}">
      <dgm:prSet/>
      <dgm:spPr/>
      <dgm:t>
        <a:bodyPr/>
        <a:lstStyle/>
        <a:p>
          <a:endParaRPr lang="en-US"/>
        </a:p>
      </dgm:t>
    </dgm:pt>
    <dgm:pt modelId="{2CDDADF7-D175-42CC-8D4A-6C442545E917}">
      <dgm:prSet/>
      <dgm:spPr/>
      <dgm:t>
        <a:bodyPr/>
        <a:lstStyle/>
        <a:p>
          <a:r>
            <a:rPr lang="en-US" dirty="0" smtClean="0"/>
            <a:t>Independent students</a:t>
          </a:r>
        </a:p>
      </dgm:t>
    </dgm:pt>
    <dgm:pt modelId="{80DF4817-BFDE-4FA1-B7EA-575834C5140E}" type="parTrans" cxnId="{AD7E68DF-3F7B-4083-B397-F9654FDE4D5F}">
      <dgm:prSet/>
      <dgm:spPr/>
      <dgm:t>
        <a:bodyPr/>
        <a:lstStyle/>
        <a:p>
          <a:endParaRPr lang="en-US"/>
        </a:p>
      </dgm:t>
    </dgm:pt>
    <dgm:pt modelId="{32A4B95A-479C-4A8F-9216-A0C7BC027A58}" type="sibTrans" cxnId="{AD7E68DF-3F7B-4083-B397-F9654FDE4D5F}">
      <dgm:prSet/>
      <dgm:spPr/>
      <dgm:t>
        <a:bodyPr/>
        <a:lstStyle/>
        <a:p>
          <a:endParaRPr lang="en-US"/>
        </a:p>
      </dgm:t>
    </dgm:pt>
    <dgm:pt modelId="{CDF34AF3-C625-431E-9652-158347614437}">
      <dgm:prSet/>
      <dgm:spPr/>
      <dgm:t>
        <a:bodyPr/>
        <a:lstStyle/>
        <a:p>
          <a:r>
            <a:rPr lang="en-US" dirty="0" smtClean="0"/>
            <a:t>Pell recipients</a:t>
          </a:r>
        </a:p>
      </dgm:t>
    </dgm:pt>
    <dgm:pt modelId="{A5FD956D-F831-4E7D-B8E9-BF490702B95E}" type="parTrans" cxnId="{3BC37F75-F2EA-44B5-949D-53A89A83BF3F}">
      <dgm:prSet/>
      <dgm:spPr/>
      <dgm:t>
        <a:bodyPr/>
        <a:lstStyle/>
        <a:p>
          <a:endParaRPr lang="en-US"/>
        </a:p>
      </dgm:t>
    </dgm:pt>
    <dgm:pt modelId="{FB778658-E7F2-419C-8749-7E10B757A669}" type="sibTrans" cxnId="{3BC37F75-F2EA-44B5-949D-53A89A83BF3F}">
      <dgm:prSet/>
      <dgm:spPr/>
      <dgm:t>
        <a:bodyPr/>
        <a:lstStyle/>
        <a:p>
          <a:endParaRPr lang="en-US"/>
        </a:p>
      </dgm:t>
    </dgm:pt>
    <dgm:pt modelId="{83E3CF00-A031-4049-B807-FB26C1654BCF}" type="pres">
      <dgm:prSet presAssocID="{E148A6D3-A727-4ADD-8A4A-E1E3183908FB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AFFA9C7-3301-4E7C-BCF6-BF1F87BDCC41}" type="pres">
      <dgm:prSet presAssocID="{20B86302-CC3A-4CB8-80F8-ED1249B3D78A}" presName="composite" presStyleCnt="0"/>
      <dgm:spPr/>
    </dgm:pt>
    <dgm:pt modelId="{71E0FFCF-BD3F-4866-B169-56250A0DADF2}" type="pres">
      <dgm:prSet presAssocID="{20B86302-CC3A-4CB8-80F8-ED1249B3D78A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8D8807-7124-4A42-857A-BEF4ED4BD44C}" type="pres">
      <dgm:prSet presAssocID="{20B86302-CC3A-4CB8-80F8-ED1249B3D78A}" presName="desTx" presStyleLbl="align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6343A89-CFE5-4D8A-858D-E5D979418779}" type="pres">
      <dgm:prSet presAssocID="{7BBD047D-BB92-40DF-939E-F5D9B141CB6D}" presName="space" presStyleCnt="0"/>
      <dgm:spPr/>
    </dgm:pt>
    <dgm:pt modelId="{6E2541AD-9943-4A59-9101-2843423FB854}" type="pres">
      <dgm:prSet presAssocID="{9AB831CE-8C43-4D36-87A9-D1D4986F52D2}" presName="composite" presStyleCnt="0"/>
      <dgm:spPr/>
    </dgm:pt>
    <dgm:pt modelId="{7070E3DF-A35D-4F13-8D1A-B4E4C154F001}" type="pres">
      <dgm:prSet presAssocID="{9AB831CE-8C43-4D36-87A9-D1D4986F52D2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CEF66FB-49FB-4354-AE2B-D880337914A6}" type="pres">
      <dgm:prSet presAssocID="{9AB831CE-8C43-4D36-87A9-D1D4986F52D2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5B76AE2E-1D0A-4A26-88DA-8FFCC7045112}" srcId="{9AB831CE-8C43-4D36-87A9-D1D4986F52D2}" destId="{9AB34B09-7F66-4F3C-94B5-F615DB842490}" srcOrd="1" destOrd="0" parTransId="{09273E23-EB38-470D-8EF4-420735957901}" sibTransId="{DFB55D63-606A-456E-904B-6022F5A34FA3}"/>
    <dgm:cxn modelId="{2F52209E-EED5-47B6-9960-E02E869E7DC7}" type="presOf" srcId="{48AA882D-099F-4B23-8846-4F7C647B554A}" destId="{BD8D8807-7124-4A42-857A-BEF4ED4BD44C}" srcOrd="0" destOrd="3" presId="urn:microsoft.com/office/officeart/2005/8/layout/hList1"/>
    <dgm:cxn modelId="{002B5BB9-6B5E-422E-9502-F4363F564E58}" type="presOf" srcId="{E148A6D3-A727-4ADD-8A4A-E1E3183908FB}" destId="{83E3CF00-A031-4049-B807-FB26C1654BCF}" srcOrd="0" destOrd="0" presId="urn:microsoft.com/office/officeart/2005/8/layout/hList1"/>
    <dgm:cxn modelId="{C66079C7-0E81-4642-B5D7-653D2818D870}" srcId="{E148A6D3-A727-4ADD-8A4A-E1E3183908FB}" destId="{20B86302-CC3A-4CB8-80F8-ED1249B3D78A}" srcOrd="0" destOrd="0" parTransId="{9647F3EA-F301-46B9-8A22-9384026800C2}" sibTransId="{7BBD047D-BB92-40DF-939E-F5D9B141CB6D}"/>
    <dgm:cxn modelId="{63642A08-999F-4850-A315-45E70C78D714}" type="presOf" srcId="{9AB831CE-8C43-4D36-87A9-D1D4986F52D2}" destId="{7070E3DF-A35D-4F13-8D1A-B4E4C154F001}" srcOrd="0" destOrd="0" presId="urn:microsoft.com/office/officeart/2005/8/layout/hList1"/>
    <dgm:cxn modelId="{06DDAA70-B0A1-44C9-804C-A2ED1DE62C2C}" type="presOf" srcId="{20B86302-CC3A-4CB8-80F8-ED1249B3D78A}" destId="{71E0FFCF-BD3F-4866-B169-56250A0DADF2}" srcOrd="0" destOrd="0" presId="urn:microsoft.com/office/officeart/2005/8/layout/hList1"/>
    <dgm:cxn modelId="{0C1D5FB0-21BB-46BB-B6C0-424393A237DA}" type="presOf" srcId="{35138E3B-5BC9-4C9E-8C44-478CAEA5A287}" destId="{4CEF66FB-49FB-4354-AE2B-D880337914A6}" srcOrd="0" destOrd="5" presId="urn:microsoft.com/office/officeart/2005/8/layout/hList1"/>
    <dgm:cxn modelId="{D0FC8DDA-E5EA-4E20-A25A-51087A5B0065}" srcId="{9AB831CE-8C43-4D36-87A9-D1D4986F52D2}" destId="{3251BEAA-CECF-4A1A-8B3F-C7C8A1DDDEBE}" srcOrd="0" destOrd="0" parTransId="{4D20298C-A86D-44B4-B235-ACFA90B28514}" sibTransId="{8498D955-AF46-4DC4-8107-BA98398E7F69}"/>
    <dgm:cxn modelId="{58D7DC7C-ABD6-48E5-A080-7F572B175847}" srcId="{83E87DA1-F64B-41E6-8554-5E1EC14C9F8C}" destId="{CAE3808F-5345-48AD-A032-B0CB0481739F}" srcOrd="0" destOrd="0" parTransId="{C26EB038-6A7D-4C21-A6D7-B71DA10FF2E5}" sibTransId="{2F7BEC17-270B-48AE-B51E-A8C67DA81B87}"/>
    <dgm:cxn modelId="{45AFDFE2-39ED-4449-B38A-A3325AF5FBA0}" srcId="{83E87DA1-F64B-41E6-8554-5E1EC14C9F8C}" destId="{48AA882D-099F-4B23-8846-4F7C647B554A}" srcOrd="1" destOrd="0" parTransId="{49994935-2198-415B-BAB6-FCCECE410070}" sibTransId="{17E1121A-A200-4453-A3A0-4644AC8D718B}"/>
    <dgm:cxn modelId="{5C059B0D-90A5-408D-A8FF-BD2F78AD46D6}" type="presOf" srcId="{3251BEAA-CECF-4A1A-8B3F-C7C8A1DDDEBE}" destId="{4CEF66FB-49FB-4354-AE2B-D880337914A6}" srcOrd="0" destOrd="0" presId="urn:microsoft.com/office/officeart/2005/8/layout/hList1"/>
    <dgm:cxn modelId="{4706BF2C-59B9-471E-9F25-21066B30CA29}" type="presOf" srcId="{83E87DA1-F64B-41E6-8554-5E1EC14C9F8C}" destId="{BD8D8807-7124-4A42-857A-BEF4ED4BD44C}" srcOrd="0" destOrd="1" presId="urn:microsoft.com/office/officeart/2005/8/layout/hList1"/>
    <dgm:cxn modelId="{29677AE1-1E04-4D5E-BC42-34D35B57B46C}" srcId="{20B86302-CC3A-4CB8-80F8-ED1249B3D78A}" destId="{83E87DA1-F64B-41E6-8554-5E1EC14C9F8C}" srcOrd="1" destOrd="0" parTransId="{1EA67E58-6A72-4A1F-B1CF-9E8BBAC8EB4A}" sibTransId="{5E1DB1E6-F500-4340-957C-EE67182EC660}"/>
    <dgm:cxn modelId="{0E395900-0C8E-4A43-A174-36B7FFCB695E}" type="presOf" srcId="{7AEF1032-8FBB-4261-86CD-FAA76DF8136B}" destId="{4CEF66FB-49FB-4354-AE2B-D880337914A6}" srcOrd="0" destOrd="2" presId="urn:microsoft.com/office/officeart/2005/8/layout/hList1"/>
    <dgm:cxn modelId="{08DA5C85-0C39-4A85-9ADF-1BA8C618526E}" srcId="{9AB34B09-7F66-4F3C-94B5-F615DB842490}" destId="{35138E3B-5BC9-4C9E-8C44-478CAEA5A287}" srcOrd="3" destOrd="0" parTransId="{75859544-3232-4C13-ADD4-78798EE0FBD7}" sibTransId="{EB5F1D20-2D98-42CB-8B87-BE3F6F04F2BF}"/>
    <dgm:cxn modelId="{B0EDF198-F022-43C8-9BD8-F5467D732B1E}" srcId="{20B86302-CC3A-4CB8-80F8-ED1249B3D78A}" destId="{641AD438-3BF5-4DB2-AB62-A311C342BB66}" srcOrd="2" destOrd="0" parTransId="{1CEC3801-8515-4EBD-BE55-2B2BDA4B26AF}" sibTransId="{7143272B-B977-4138-8C78-D33C56378E79}"/>
    <dgm:cxn modelId="{782A0D9F-8B46-4E7A-9ED4-DF920AFE7586}" type="presOf" srcId="{CAE3808F-5345-48AD-A032-B0CB0481739F}" destId="{BD8D8807-7124-4A42-857A-BEF4ED4BD44C}" srcOrd="0" destOrd="2" presId="urn:microsoft.com/office/officeart/2005/8/layout/hList1"/>
    <dgm:cxn modelId="{E24AF1AF-8A89-4846-A14B-2F5A3A1AAB54}" type="presOf" srcId="{42D0A67A-7955-450B-A4C5-21D14FD4D1FA}" destId="{4CEF66FB-49FB-4354-AE2B-D880337914A6}" srcOrd="0" destOrd="6" presId="urn:microsoft.com/office/officeart/2005/8/layout/hList1"/>
    <dgm:cxn modelId="{05C0A412-54C2-47AD-B0C3-2BC04D5FD7FB}" type="presOf" srcId="{CAFE8E4A-782C-49C9-8A05-6142A0BF36D5}" destId="{BD8D8807-7124-4A42-857A-BEF4ED4BD44C}" srcOrd="0" destOrd="0" presId="urn:microsoft.com/office/officeart/2005/8/layout/hList1"/>
    <dgm:cxn modelId="{784A62A1-29E9-43A3-BE17-2F3B81D59B25}" type="presOf" srcId="{2CDDADF7-D175-42CC-8D4A-6C442545E917}" destId="{4CEF66FB-49FB-4354-AE2B-D880337914A6}" srcOrd="0" destOrd="3" presId="urn:microsoft.com/office/officeart/2005/8/layout/hList1"/>
    <dgm:cxn modelId="{5B8DA02C-C406-42F0-85F9-8272C11A9FF6}" srcId="{E148A6D3-A727-4ADD-8A4A-E1E3183908FB}" destId="{9AB831CE-8C43-4D36-87A9-D1D4986F52D2}" srcOrd="1" destOrd="0" parTransId="{A45266C1-D86E-4F7E-BDE2-3F22496C2548}" sibTransId="{0FF8D7E1-7074-447C-B73E-362E600F4AF4}"/>
    <dgm:cxn modelId="{C3DA47DA-28CC-4AC4-96AD-FF75EA962547}" srcId="{20B86302-CC3A-4CB8-80F8-ED1249B3D78A}" destId="{CAFE8E4A-782C-49C9-8A05-6142A0BF36D5}" srcOrd="0" destOrd="0" parTransId="{67096CB5-07EC-4FC9-B726-6E0477A160E3}" sibTransId="{976D6031-4694-48B8-BCCB-2D8C9C94B190}"/>
    <dgm:cxn modelId="{565CD68A-280C-47D9-AB51-ECB9B1565A61}" srcId="{9AB34B09-7F66-4F3C-94B5-F615DB842490}" destId="{42D0A67A-7955-450B-A4C5-21D14FD4D1FA}" srcOrd="4" destOrd="0" parTransId="{AEEF43B2-2BCC-46D7-8FA8-F89179CD9781}" sibTransId="{9890A540-0546-40F8-B344-10DCE7207AD8}"/>
    <dgm:cxn modelId="{632C257B-BC6B-4416-B871-9E35133EC672}" srcId="{9AB34B09-7F66-4F3C-94B5-F615DB842490}" destId="{7AEF1032-8FBB-4261-86CD-FAA76DF8136B}" srcOrd="0" destOrd="0" parTransId="{34D5F4C4-32ED-4DC7-9A0B-2B44AEE914B0}" sibTransId="{467CF694-DD6B-4799-9939-EEECDBB886AB}"/>
    <dgm:cxn modelId="{D0D88196-30EB-4F6A-84CA-5C50F8EE13CF}" type="presOf" srcId="{641AD438-3BF5-4DB2-AB62-A311C342BB66}" destId="{BD8D8807-7124-4A42-857A-BEF4ED4BD44C}" srcOrd="0" destOrd="4" presId="urn:microsoft.com/office/officeart/2005/8/layout/hList1"/>
    <dgm:cxn modelId="{AD7E68DF-3F7B-4083-B397-F9654FDE4D5F}" srcId="{9AB34B09-7F66-4F3C-94B5-F615DB842490}" destId="{2CDDADF7-D175-42CC-8D4A-6C442545E917}" srcOrd="1" destOrd="0" parTransId="{80DF4817-BFDE-4FA1-B7EA-575834C5140E}" sibTransId="{32A4B95A-479C-4A8F-9216-A0C7BC027A58}"/>
    <dgm:cxn modelId="{A5471B37-2780-4D8F-AA16-C6742D35A0D9}" type="presOf" srcId="{9AB34B09-7F66-4F3C-94B5-F615DB842490}" destId="{4CEF66FB-49FB-4354-AE2B-D880337914A6}" srcOrd="0" destOrd="1" presId="urn:microsoft.com/office/officeart/2005/8/layout/hList1"/>
    <dgm:cxn modelId="{1233EABE-6A5B-416D-93FB-698633CFACF4}" type="presOf" srcId="{CDF34AF3-C625-431E-9652-158347614437}" destId="{4CEF66FB-49FB-4354-AE2B-D880337914A6}" srcOrd="0" destOrd="4" presId="urn:microsoft.com/office/officeart/2005/8/layout/hList1"/>
    <dgm:cxn modelId="{3BC37F75-F2EA-44B5-949D-53A89A83BF3F}" srcId="{9AB34B09-7F66-4F3C-94B5-F615DB842490}" destId="{CDF34AF3-C625-431E-9652-158347614437}" srcOrd="2" destOrd="0" parTransId="{A5FD956D-F831-4E7D-B8E9-BF490702B95E}" sibTransId="{FB778658-E7F2-419C-8749-7E10B757A669}"/>
    <dgm:cxn modelId="{FD6301C8-EC23-4CAF-B4B6-C418CA4ACBBB}" type="presParOf" srcId="{83E3CF00-A031-4049-B807-FB26C1654BCF}" destId="{8AFFA9C7-3301-4E7C-BCF6-BF1F87BDCC41}" srcOrd="0" destOrd="0" presId="urn:microsoft.com/office/officeart/2005/8/layout/hList1"/>
    <dgm:cxn modelId="{43E47C4E-53CA-46B7-A5F6-40B086C3542E}" type="presParOf" srcId="{8AFFA9C7-3301-4E7C-BCF6-BF1F87BDCC41}" destId="{71E0FFCF-BD3F-4866-B169-56250A0DADF2}" srcOrd="0" destOrd="0" presId="urn:microsoft.com/office/officeart/2005/8/layout/hList1"/>
    <dgm:cxn modelId="{56D7E4B0-6C8D-4320-96A1-12CC7CC8BE46}" type="presParOf" srcId="{8AFFA9C7-3301-4E7C-BCF6-BF1F87BDCC41}" destId="{BD8D8807-7124-4A42-857A-BEF4ED4BD44C}" srcOrd="1" destOrd="0" presId="urn:microsoft.com/office/officeart/2005/8/layout/hList1"/>
    <dgm:cxn modelId="{7425346B-7ADF-4172-8D43-A0564EB75805}" type="presParOf" srcId="{83E3CF00-A031-4049-B807-FB26C1654BCF}" destId="{D6343A89-CFE5-4D8A-858D-E5D979418779}" srcOrd="1" destOrd="0" presId="urn:microsoft.com/office/officeart/2005/8/layout/hList1"/>
    <dgm:cxn modelId="{FA2A8B59-E896-471F-9610-F59D86A31BA4}" type="presParOf" srcId="{83E3CF00-A031-4049-B807-FB26C1654BCF}" destId="{6E2541AD-9943-4A59-9101-2843423FB854}" srcOrd="2" destOrd="0" presId="urn:microsoft.com/office/officeart/2005/8/layout/hList1"/>
    <dgm:cxn modelId="{4073D7C4-B33E-4889-8C25-4EADBDC3D809}" type="presParOf" srcId="{6E2541AD-9943-4A59-9101-2843423FB854}" destId="{7070E3DF-A35D-4F13-8D1A-B4E4C154F001}" srcOrd="0" destOrd="0" presId="urn:microsoft.com/office/officeart/2005/8/layout/hList1"/>
    <dgm:cxn modelId="{AE03C1E4-3281-443B-8837-D2B5AB675FB7}" type="presParOf" srcId="{6E2541AD-9943-4A59-9101-2843423FB854}" destId="{4CEF66FB-49FB-4354-AE2B-D880337914A6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0FFCF-BD3F-4866-B169-56250A0DADF2}">
      <dsp:nvSpPr>
        <dsp:cNvPr id="0" name=""/>
        <dsp:cNvSpPr/>
      </dsp:nvSpPr>
      <dsp:spPr>
        <a:xfrm>
          <a:off x="41" y="83702"/>
          <a:ext cx="3924280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Debt of Graduates</a:t>
          </a:r>
          <a:endParaRPr lang="en-US" sz="2100" kern="1200" dirty="0"/>
        </a:p>
      </dsp:txBody>
      <dsp:txXfrm>
        <a:off x="41" y="83702"/>
        <a:ext cx="3924280" cy="604800"/>
      </dsp:txXfrm>
    </dsp:sp>
    <dsp:sp modelId="{BD8D8807-7124-4A42-857A-BEF4ED4BD44C}">
      <dsp:nvSpPr>
        <dsp:cNvPr id="0" name=""/>
        <dsp:cNvSpPr/>
      </dsp:nvSpPr>
      <dsp:spPr>
        <a:xfrm>
          <a:off x="41" y="688502"/>
          <a:ext cx="3924280" cy="30011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Importance of local context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Models diverge for Pell/Non-Pell Recipients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Low R-sq.</a:t>
          </a:r>
          <a:endParaRPr lang="en-US" sz="2100" kern="1200" dirty="0"/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Don’t adequately predict high debt</a:t>
          </a:r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More high debt among 4-year grads</a:t>
          </a:r>
        </a:p>
      </dsp:txBody>
      <dsp:txXfrm>
        <a:off x="41" y="688502"/>
        <a:ext cx="3924280" cy="3001142"/>
      </dsp:txXfrm>
    </dsp:sp>
    <dsp:sp modelId="{7070E3DF-A35D-4F13-8D1A-B4E4C154F001}">
      <dsp:nvSpPr>
        <dsp:cNvPr id="0" name=""/>
        <dsp:cNvSpPr/>
      </dsp:nvSpPr>
      <dsp:spPr>
        <a:xfrm>
          <a:off x="4473720" y="83702"/>
          <a:ext cx="3924280" cy="6048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9352" tIns="85344" rIns="149352" bIns="85344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Defaulters</a:t>
          </a:r>
          <a:endParaRPr lang="en-US" sz="2100" kern="1200" dirty="0"/>
        </a:p>
      </dsp:txBody>
      <dsp:txXfrm>
        <a:off x="4473720" y="83702"/>
        <a:ext cx="3924280" cy="604800"/>
      </dsp:txXfrm>
    </dsp:sp>
    <dsp:sp modelId="{4CEF66FB-49FB-4354-AE2B-D880337914A6}">
      <dsp:nvSpPr>
        <dsp:cNvPr id="0" name=""/>
        <dsp:cNvSpPr/>
      </dsp:nvSpPr>
      <dsp:spPr>
        <a:xfrm>
          <a:off x="4473720" y="688502"/>
          <a:ext cx="3924280" cy="3001142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2014" tIns="112014" rIns="149352" bIns="168021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30% of defaulters borrowed under $10k</a:t>
          </a:r>
          <a:endParaRPr lang="en-US" sz="2100" kern="1200" dirty="0"/>
        </a:p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Much higher risk for 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Non-graduates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Independent students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Pell recipients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Low Adj. Gross Income</a:t>
          </a:r>
        </a:p>
        <a:p>
          <a:pPr marL="457200" lvl="2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100" kern="1200" dirty="0" smtClean="0"/>
            <a:t>Transfer Students</a:t>
          </a:r>
          <a:endParaRPr lang="en-US" sz="2100" kern="1200" dirty="0"/>
        </a:p>
      </dsp:txBody>
      <dsp:txXfrm>
        <a:off x="4473720" y="688502"/>
        <a:ext cx="3924280" cy="30011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1E377CAF-2816-7F40-B848-406DD27D5DEB}" type="datetime1">
              <a:rPr lang="en-US"/>
              <a:pPr>
                <a:defRPr/>
              </a:pPr>
              <a:t>6/17/2015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A35E4603-4871-0F40-9F04-AA53B8A0D3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06101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1A8101-327C-4B7B-9F91-CA18ACB5FC38}" type="datetimeFigureOut">
              <a:rPr lang="en-US" smtClean="0"/>
              <a:t>6/17/2015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3"/>
            <a:ext cx="73152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DAE02C-9641-4404-8E72-F934BB55A07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9503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AE02C-9641-4404-8E72-F934BB55A074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International Conference on Higher Education and Innovation</a:t>
            </a:r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r>
              <a:rPr lang="en-US" dirty="0" smtClean="0"/>
              <a:t>Dr. Braden J. Hosch</a:t>
            </a:r>
          </a:p>
          <a:p>
            <a:r>
              <a:rPr lang="en-US" dirty="0" smtClean="0"/>
              <a:t>Stony Brook University</a:t>
            </a:r>
            <a:endParaRPr lang="en-US" dirty="0"/>
          </a:p>
        </p:txBody>
      </p:sp>
      <p:sp>
        <p:nvSpPr>
          <p:cNvPr id="11" name="Slide Image Placeholder 10"/>
          <p:cNvSpPr>
            <a:spLocks noGrp="1" noRot="1" noChangeAspect="1"/>
          </p:cNvSpPr>
          <p:nvPr>
            <p:ph type="sldImg"/>
          </p:nvPr>
        </p:nvSpPr>
        <p:spPr/>
      </p:sp>
    </p:spTree>
    <p:extLst>
      <p:ext uri="{BB962C8B-B14F-4D97-AF65-F5344CB8AC3E}">
        <p14:creationId xmlns:p14="http://schemas.microsoft.com/office/powerpoint/2010/main" val="17273649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 dirty="0"/>
              <a:t>Dr. Braden J. Hosch</a:t>
            </a:r>
          </a:p>
          <a:p>
            <a:r>
              <a:rPr lang="en-US" dirty="0"/>
              <a:t>Stony Brook University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International Conference on Higher Education and Innovation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DAE02C-9641-4404-8E72-F934BB55A074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11" name="Slide Image Placeholder 10"/>
          <p:cNvSpPr>
            <a:spLocks noGrp="1" noRot="1" noChangeAspect="1"/>
          </p:cNvSpPr>
          <p:nvPr>
            <p:ph type="sldImg"/>
          </p:nvPr>
        </p:nvSpPr>
        <p:spPr>
          <a:xfrm>
            <a:off x="701675" y="911225"/>
            <a:ext cx="2984500" cy="2239963"/>
          </a:xfrm>
        </p:spPr>
      </p:sp>
    </p:spTree>
    <p:extLst>
      <p:ext uri="{BB962C8B-B14F-4D97-AF65-F5344CB8AC3E}">
        <p14:creationId xmlns:p14="http://schemas.microsoft.com/office/powerpoint/2010/main" val="23703614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1DAE02C-9641-4404-8E72-F934BB55A07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39818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U stack_2clr_cmyk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275" y="2543175"/>
            <a:ext cx="5253038" cy="1862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58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2163536"/>
            <a:ext cx="8229600" cy="4008664"/>
          </a:xfrm>
        </p:spPr>
        <p:txBody>
          <a:bodyPr tIns="0" rIns="0" bIns="0"/>
          <a:lstStyle>
            <a:lvl1pPr>
              <a:buFontTx/>
              <a:buNone/>
              <a:defRPr sz="2800">
                <a:solidFill>
                  <a:schemeClr val="tx1"/>
                </a:solidFill>
              </a:defRPr>
            </a:lvl1pPr>
            <a:lvl2pPr marL="4572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914400" indent="-230188">
              <a:defRPr/>
            </a:lvl3pPr>
            <a:lvl4pPr marL="1371600" indent="-230188">
              <a:defRPr/>
            </a:lvl4pPr>
            <a:lvl5pPr marL="1828800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57200" y="1175248"/>
            <a:ext cx="8229600" cy="797788"/>
          </a:xfrm>
          <a:prstGeom prst="rect">
            <a:avLst/>
          </a:prstGeom>
        </p:spPr>
        <p:txBody>
          <a:bodyPr rIns="0">
            <a:noAutofit/>
          </a:bodyPr>
          <a:lstStyle>
            <a:lvl1pPr algn="l">
              <a:buFontTx/>
              <a:buNone/>
              <a:defRPr sz="3200" cap="all">
                <a:solidFill>
                  <a:srgbClr val="B60225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9004016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358821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951780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80472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2163536"/>
            <a:ext cx="8229600" cy="4008664"/>
          </a:xfrm>
        </p:spPr>
        <p:txBody>
          <a:bodyPr tIns="0" rIns="0" bIns="0"/>
          <a:lstStyle>
            <a:lvl1pPr>
              <a:buFontTx/>
              <a:buNone/>
              <a:defRPr sz="2800">
                <a:solidFill>
                  <a:schemeClr val="tx1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57200" y="1175248"/>
            <a:ext cx="8229600" cy="797788"/>
          </a:xfrm>
          <a:prstGeom prst="rect">
            <a:avLst/>
          </a:prstGeom>
        </p:spPr>
        <p:txBody>
          <a:bodyPr rIns="0">
            <a:noAutofit/>
          </a:bodyPr>
          <a:lstStyle>
            <a:lvl1pPr algn="l">
              <a:buFontTx/>
              <a:buNone/>
              <a:defRPr sz="3200" cap="all">
                <a:solidFill>
                  <a:srgbClr val="B60225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61407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0533202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3911428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96573963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79500"/>
            <a:ext cx="8229600" cy="51992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33940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92200"/>
            <a:ext cx="8229600" cy="5186519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481553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SBM stack_2clr_pms1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9450" y="2552700"/>
            <a:ext cx="5245100" cy="170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087311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75851"/>
            <a:ext cx="8229600" cy="4796349"/>
          </a:xfrm>
        </p:spPr>
        <p:txBody>
          <a:bodyPr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56216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5275716" cy="47418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77180253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M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79891"/>
            <a:ext cx="4051301" cy="4792309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1166568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"/>
          </p:nvPr>
        </p:nvSpPr>
        <p:spPr>
          <a:xfrm>
            <a:off x="180975" y="195263"/>
            <a:ext cx="8767762" cy="533278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5739496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312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65100"/>
            <a:ext cx="8229600" cy="5372099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59446574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693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39699"/>
            <a:ext cx="8229600" cy="5435601"/>
          </a:xfrm>
          <a:prstGeom prst="rect">
            <a:avLst/>
          </a:prstGeo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7569632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0"/>
          </p:nvPr>
        </p:nvSpPr>
        <p:spPr>
          <a:xfrm>
            <a:off x="348734" y="5959603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45651"/>
            <a:ext cx="8229600" cy="4516949"/>
          </a:xfrm>
          <a:prstGeom prst="rect">
            <a:avLst/>
          </a:prstGeom>
        </p:spPr>
        <p:txBody>
          <a:bodyPr lIns="0" tIns="0" rIns="0" bIns="0"/>
          <a:lstStyle>
            <a:lvl1pPr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458788" indent="-230188">
              <a:defRPr/>
            </a:lvl3pPr>
            <a:lvl4pPr marL="458788" indent="-230188">
              <a:defRPr/>
            </a:lvl4pPr>
            <a:lvl5pPr marL="458788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1526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C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81561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21"/>
          </p:nvPr>
        </p:nvSpPr>
        <p:spPr>
          <a:xfrm>
            <a:off x="5245193" y="38227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5245193" y="20193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23"/>
          </p:nvPr>
        </p:nvSpPr>
        <p:spPr>
          <a:xfrm>
            <a:off x="5245193" y="215900"/>
            <a:ext cx="3682907" cy="170274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94131796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BC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ubtitle 2"/>
          <p:cNvSpPr>
            <a:spLocks noGrp="1"/>
          </p:cNvSpPr>
          <p:nvPr>
            <p:ph type="subTitle" idx="10"/>
          </p:nvPr>
        </p:nvSpPr>
        <p:spPr>
          <a:xfrm>
            <a:off x="348734" y="5949682"/>
            <a:ext cx="4743966" cy="528831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458788" y="642939"/>
            <a:ext cx="4456112" cy="4841719"/>
          </a:xfrm>
          <a:prstGeom prst="rect">
            <a:avLst/>
          </a:prstGeom>
        </p:spPr>
        <p:txBody>
          <a:bodyPr lIns="0"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Picture Placeholder 1"/>
          <p:cNvSpPr>
            <a:spLocks noGrp="1"/>
          </p:cNvSpPr>
          <p:nvPr>
            <p:ph type="pic" idx="23"/>
          </p:nvPr>
        </p:nvSpPr>
        <p:spPr>
          <a:xfrm>
            <a:off x="5245100" y="215900"/>
            <a:ext cx="3683000" cy="5257800"/>
          </a:xfrm>
          <a:prstGeom prst="rect">
            <a:avLst/>
          </a:prstGeom>
          <a:solidFill>
            <a:srgbClr val="D9D9D9"/>
          </a:solidFill>
        </p:spPr>
      </p:sp>
    </p:spTree>
    <p:extLst>
      <p:ext uri="{BB962C8B-B14F-4D97-AF65-F5344CB8AC3E}">
        <p14:creationId xmlns:p14="http://schemas.microsoft.com/office/powerpoint/2010/main" val="294120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 Children's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sb_childrens_horizstack_3c_CMYK_2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298" y="2235200"/>
            <a:ext cx="6076002" cy="2382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288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Full Page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Picture Placeholder 2"/>
          <p:cNvSpPr>
            <a:spLocks noGrp="1"/>
          </p:cNvSpPr>
          <p:nvPr>
            <p:ph type="pic" idx="1"/>
          </p:nvPr>
        </p:nvSpPr>
        <p:spPr>
          <a:xfrm>
            <a:off x="0" y="1091259"/>
            <a:ext cx="9144000" cy="5205623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 baseline="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5201667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0"/>
            <a:ext cx="8229600" cy="5211917"/>
          </a:xfrm>
        </p:spPr>
        <p:txBody>
          <a:bodyPr tIns="0" rIns="0" bIns="0" anchor="ctr"/>
          <a:lstStyle>
            <a:lvl1pPr algn="ctr">
              <a:buFontTx/>
              <a:buNone/>
              <a:defRPr sz="4400"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76918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Centered Paragrap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1066801"/>
            <a:ext cx="8229600" cy="5207000"/>
          </a:xfrm>
        </p:spPr>
        <p:txBody>
          <a:bodyPr tIns="0" rIns="0" bIns="0" anchor="ctr"/>
          <a:lstStyle>
            <a:lvl1pPr algn="ctr">
              <a:buFontTx/>
              <a:buNone/>
              <a:defRPr>
                <a:solidFill>
                  <a:srgbClr val="B60225"/>
                </a:solidFill>
              </a:defRPr>
            </a:lvl1pPr>
            <a:lvl2pPr marL="228600" indent="-228600" algn="ctr">
              <a:buClr>
                <a:srgbClr val="C03137"/>
              </a:buClr>
              <a:buFontTx/>
              <a:buNone/>
              <a:defRPr sz="2400"/>
            </a:lvl2pPr>
            <a:lvl3pPr marL="458788" indent="-230188" algn="ctr">
              <a:buFontTx/>
              <a:buNone/>
              <a:defRPr/>
            </a:lvl3pPr>
            <a:lvl4pPr marL="458788" indent="-230188" algn="ctr">
              <a:buFontTx/>
              <a:buNone/>
              <a:defRPr/>
            </a:lvl4pPr>
            <a:lvl5pPr marL="458788" indent="-230188" algn="ctr">
              <a:buFontTx/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730209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Left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/>
          <p:cNvSpPr>
            <a:spLocks noGrp="1"/>
          </p:cNvSpPr>
          <p:nvPr>
            <p:ph type="body" sz="quarter" idx="15"/>
          </p:nvPr>
        </p:nvSpPr>
        <p:spPr>
          <a:xfrm>
            <a:off x="457200" y="2163536"/>
            <a:ext cx="8229600" cy="4008664"/>
          </a:xfrm>
        </p:spPr>
        <p:txBody>
          <a:bodyPr tIns="0" rIns="0" bIns="0"/>
          <a:lstStyle>
            <a:lvl1pPr>
              <a:buFontTx/>
              <a:buNone/>
              <a:defRPr sz="2800">
                <a:solidFill>
                  <a:schemeClr val="tx1"/>
                </a:solidFill>
              </a:defRPr>
            </a:lvl1pPr>
            <a:lvl2pPr marL="457200" indent="-228600">
              <a:buClr>
                <a:srgbClr val="C03137"/>
              </a:buClr>
              <a:buFont typeface="Arial"/>
              <a:buChar char="•"/>
              <a:defRPr sz="2400"/>
            </a:lvl2pPr>
            <a:lvl3pPr marL="914400" indent="-230188">
              <a:defRPr/>
            </a:lvl3pPr>
            <a:lvl4pPr marL="1371600" indent="-230188">
              <a:defRPr/>
            </a:lvl4pPr>
            <a:lvl5pPr marL="1828800" indent="-230188"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12"/>
          </p:nvPr>
        </p:nvSpPr>
        <p:spPr>
          <a:xfrm>
            <a:off x="457200" y="1175248"/>
            <a:ext cx="8229600" cy="797788"/>
          </a:xfrm>
          <a:prstGeom prst="rect">
            <a:avLst/>
          </a:prstGeom>
        </p:spPr>
        <p:txBody>
          <a:bodyPr rIns="0">
            <a:noAutofit/>
          </a:bodyPr>
          <a:lstStyle>
            <a:lvl1pPr algn="l">
              <a:buFontTx/>
              <a:buNone/>
              <a:defRPr sz="3200" cap="all">
                <a:solidFill>
                  <a:srgbClr val="B60225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967848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3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2"/>
          </p:nvPr>
        </p:nvSpPr>
        <p:spPr>
          <a:xfrm>
            <a:off x="457199" y="1384047"/>
            <a:ext cx="5275716" cy="4788153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Picture Placeholder 2"/>
          <p:cNvSpPr>
            <a:spLocks noGrp="1"/>
          </p:cNvSpPr>
          <p:nvPr>
            <p:ph type="pic" idx="17"/>
          </p:nvPr>
        </p:nvSpPr>
        <p:spPr>
          <a:xfrm>
            <a:off x="6087218" y="1094980"/>
            <a:ext cx="3056782" cy="1661390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5" name="Picture Placeholder 2"/>
          <p:cNvSpPr>
            <a:spLocks noGrp="1"/>
          </p:cNvSpPr>
          <p:nvPr>
            <p:ph type="pic" idx="21"/>
          </p:nvPr>
        </p:nvSpPr>
        <p:spPr>
          <a:xfrm>
            <a:off x="6087218" y="4619039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22"/>
          </p:nvPr>
        </p:nvSpPr>
        <p:spPr>
          <a:xfrm>
            <a:off x="6087218" y="2850446"/>
            <a:ext cx="3056782" cy="1655702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574348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BU Bulleted Text 1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036146" y="1094981"/>
            <a:ext cx="4107853" cy="5173084"/>
          </a:xfrm>
          <a:solidFill>
            <a:schemeClr val="bg1">
              <a:lumMod val="8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5"/>
          </p:nvPr>
        </p:nvSpPr>
        <p:spPr>
          <a:xfrm>
            <a:off x="0" y="6362700"/>
            <a:ext cx="9144000" cy="495300"/>
          </a:xfrm>
          <a:prstGeom prst="rect">
            <a:avLst/>
          </a:prstGeom>
        </p:spPr>
        <p:txBody>
          <a:bodyPr/>
          <a:lstStyle>
            <a:lvl1pPr algn="ctr">
              <a:buFontTx/>
              <a:buNone/>
              <a:defRPr sz="2000" baseline="0">
                <a:solidFill>
                  <a:srgbClr val="FFFFFF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Placeholder 13"/>
          <p:cNvSpPr>
            <a:spLocks noGrp="1"/>
          </p:cNvSpPr>
          <p:nvPr>
            <p:ph type="body" sz="quarter" idx="20"/>
          </p:nvPr>
        </p:nvSpPr>
        <p:spPr>
          <a:xfrm>
            <a:off x="4736270" y="464955"/>
            <a:ext cx="3950530" cy="381684"/>
          </a:xfrm>
          <a:prstGeom prst="rect">
            <a:avLst/>
          </a:prstGeom>
        </p:spPr>
        <p:txBody>
          <a:bodyPr rIns="0">
            <a:noAutofit/>
          </a:bodyPr>
          <a:lstStyle>
            <a:lvl1pPr algn="r">
              <a:buFontTx/>
              <a:buNone/>
              <a:defRPr sz="1500" cap="all">
                <a:solidFill>
                  <a:schemeClr val="tx1"/>
                </a:solidFill>
                <a:latin typeface="Helvetica"/>
                <a:cs typeface="Helvetica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Content Placeholder 2"/>
          <p:cNvSpPr>
            <a:spLocks noGrp="1"/>
          </p:cNvSpPr>
          <p:nvPr>
            <p:ph idx="12"/>
          </p:nvPr>
        </p:nvSpPr>
        <p:spPr>
          <a:xfrm>
            <a:off x="457199" y="1392239"/>
            <a:ext cx="4229101" cy="4805361"/>
          </a:xfrm>
        </p:spPr>
        <p:txBody>
          <a:bodyPr tIns="0"/>
          <a:lstStyle>
            <a:lvl1pPr marL="0" indent="0">
              <a:buNone/>
              <a:defRPr sz="2600">
                <a:solidFill>
                  <a:srgbClr val="B60225"/>
                </a:solidFill>
              </a:defRPr>
            </a:lvl1pPr>
            <a:lvl2pPr marL="228600" indent="-228600" algn="l">
              <a:buClr>
                <a:srgbClr val="B60225"/>
              </a:buClr>
              <a:buFont typeface="Arial"/>
              <a:buChar char="•"/>
              <a:defRPr sz="2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628916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5" Type="http://schemas.openxmlformats.org/officeDocument/2006/relationships/slideLayout" Target="../slideLayouts/slideLayout8.xml"/><Relationship Id="rId10" Type="http://schemas.openxmlformats.org/officeDocument/2006/relationships/image" Target="../media/image5.emf"/><Relationship Id="rId4" Type="http://schemas.openxmlformats.org/officeDocument/2006/relationships/slideLayout" Target="../slideLayouts/slideLayout7.xml"/><Relationship Id="rId9" Type="http://schemas.openxmlformats.org/officeDocument/2006/relationships/image" Target="../media/image4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3.xml"/><Relationship Id="rId7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5.xml"/><Relationship Id="rId4" Type="http://schemas.openxmlformats.org/officeDocument/2006/relationships/slideLayout" Target="../slideLayouts/slideLayout14.xml"/><Relationship Id="rId9" Type="http://schemas.openxmlformats.org/officeDocument/2006/relationships/image" Target="../media/image5.e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3" Type="http://schemas.openxmlformats.org/officeDocument/2006/relationships/slideLayout" Target="../slideLayouts/slideLayout19.xml"/><Relationship Id="rId7" Type="http://schemas.openxmlformats.org/officeDocument/2006/relationships/theme" Target="../theme/theme4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5" Type="http://schemas.openxmlformats.org/officeDocument/2006/relationships/slideLayout" Target="../slideLayouts/slideLayout21.xml"/><Relationship Id="rId4" Type="http://schemas.openxmlformats.org/officeDocument/2006/relationships/slideLayout" Target="../slideLayouts/slideLayout20.xml"/><Relationship Id="rId9" Type="http://schemas.openxmlformats.org/officeDocument/2006/relationships/image" Target="../media/image6.emf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slideLayout" Target="../slideLayouts/slideLayout25.xml"/><Relationship Id="rId7" Type="http://schemas.openxmlformats.org/officeDocument/2006/relationships/theme" Target="../theme/theme5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6.xml"/><Relationship Id="rId9" Type="http://schemas.openxmlformats.org/officeDocument/2006/relationships/image" Target="../media/image8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4572" r:id="rId1"/>
    <p:sldLayoutId id="2147484573" r:id="rId2"/>
    <p:sldLayoutId id="2147484574" r:id="rId3"/>
  </p:sldLayoutIdLst>
  <p:hf hdr="0" dt="0"/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ヒラギノ角ゴ Pro W3" charset="-128"/>
          <a:cs typeface="ヒラギノ角ゴ Pro W3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110" charset="0"/>
          <a:ea typeface="ヒラギノ角ゴ Pro W3" charset="-128"/>
          <a:cs typeface="ヒラギノ角ゴ Pro W3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ヒラギノ角ゴ Pro W3" charset="-128"/>
          <a:cs typeface="ヒラギノ角ゴ Pro W3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ヒラギノ角ゴ Pro W3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9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sz="1400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12"/>
          <p:cNvSpPr txBox="1">
            <a:spLocks/>
          </p:cNvSpPr>
          <p:nvPr userDrawn="1"/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marL="342900" indent="-34290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 baseline="0">
                <a:solidFill>
                  <a:srgbClr val="FFFFFF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400" dirty="0" smtClean="0"/>
              <a:t>Office of Institutional Research, Planning &amp; Effectiveness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5" r:id="rId1"/>
    <p:sldLayoutId id="2147484556" r:id="rId2"/>
    <p:sldLayoutId id="2147484557" r:id="rId3"/>
    <p:sldLayoutId id="2147484558" r:id="rId4"/>
    <p:sldLayoutId id="2147484559" r:id="rId5"/>
    <p:sldLayoutId id="2147484560" r:id="rId6"/>
    <p:sldLayoutId id="2147484585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123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5124" name="Picture 4" descr="SBU horz_2clr_cmyk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0375" y="295275"/>
            <a:ext cx="36195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39518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579" r:id="rId1"/>
    <p:sldLayoutId id="2147484580" r:id="rId2"/>
    <p:sldLayoutId id="2147484581" r:id="rId3"/>
    <p:sldLayoutId id="2147484582" r:id="rId4"/>
    <p:sldLayoutId id="2147484583" r:id="rId5"/>
    <p:sldLayoutId id="2147484584" r:id="rId6"/>
  </p:sldLayoutIdLst>
  <p:hf hd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PPTbackground_Red.jpg"/>
          <p:cNvPicPr>
            <a:picLocks noChangeAspect="1"/>
          </p:cNvPicPr>
          <p:nvPr/>
        </p:nvPicPr>
        <p:blipFill>
          <a:blip r:embed="rId8"/>
          <a:srcRect b="97814"/>
          <a:stretch>
            <a:fillRect/>
          </a:stretch>
        </p:blipFill>
        <p:spPr bwMode="auto">
          <a:xfrm flipH="1">
            <a:off x="0" y="0"/>
            <a:ext cx="9144000" cy="149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136525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17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8788" y="1330325"/>
            <a:ext cx="8229600" cy="484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278563"/>
            <a:ext cx="9144000" cy="579437"/>
          </a:xfrm>
          <a:prstGeom prst="rect">
            <a:avLst/>
          </a:prstGeom>
          <a:solidFill>
            <a:srgbClr val="B6022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0" y="1082675"/>
            <a:ext cx="9144000" cy="1588"/>
          </a:xfrm>
          <a:prstGeom prst="line">
            <a:avLst/>
          </a:prstGeom>
          <a:ln w="12700">
            <a:solidFill>
              <a:srgbClr val="B6022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174" name="Picture 7" descr="SBM horz_2clr_pms1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8788" y="298450"/>
            <a:ext cx="3454400" cy="62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Placeholder 12"/>
          <p:cNvSpPr txBox="1">
            <a:spLocks/>
          </p:cNvSpPr>
          <p:nvPr userDrawn="1"/>
        </p:nvSpPr>
        <p:spPr>
          <a:xfrm>
            <a:off x="0" y="6288062"/>
            <a:ext cx="9144000" cy="467416"/>
          </a:xfrm>
          <a:prstGeom prst="rect">
            <a:avLst/>
          </a:prstGeom>
        </p:spPr>
        <p:txBody>
          <a:bodyPr anchor="ctr"/>
          <a:lstStyle>
            <a:lvl1pPr marL="342900" indent="-342900" algn="ctr" defTabSz="457200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None/>
              <a:defRPr sz="2000" kern="1200" baseline="0">
                <a:solidFill>
                  <a:srgbClr val="FFFFFF"/>
                </a:solidFill>
                <a:latin typeface="Helvetica"/>
                <a:ea typeface="ＭＳ Ｐゴシック" pitchFamily="-112" charset="-128"/>
                <a:cs typeface="Helvetica"/>
              </a:defRPr>
            </a:lvl1pPr>
            <a:lvl2pPr marL="742950" indent="-28575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Lucida Grande" charset="0"/>
              <a:buChar char="–"/>
              <a:defRPr sz="28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2pPr>
            <a:lvl3pPr marL="11430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3pPr>
            <a:lvl4pPr marL="16002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4pPr>
            <a:lvl5pPr marL="2057400" indent="-228600" algn="l" defTabSz="457200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Helvetica"/>
                <a:ea typeface="ＭＳ Ｐゴシック" pitchFamily="-112" charset="-128"/>
                <a:cs typeface="Helvetica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Click to edit Master text styles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76" r:id="rId1"/>
    <p:sldLayoutId id="2147484561" r:id="rId2"/>
    <p:sldLayoutId id="2147484562" r:id="rId3"/>
    <p:sldLayoutId id="2147484563" r:id="rId4"/>
    <p:sldLayoutId id="2147484564" r:id="rId5"/>
    <p:sldLayoutId id="2147484565" r:id="rId6"/>
  </p:sldLayoutIdLst>
  <p:hf hd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Lucida Grande" charset="0"/>
        <a:buChar char="–"/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4" descr="SolidFooterArt_CH.jpg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100" y="5692775"/>
            <a:ext cx="8799513" cy="984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5" descr="sb_childrens_horiz_3c_Cnotag.eps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9100" y="5876925"/>
            <a:ext cx="3222625" cy="625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566" r:id="rId1"/>
    <p:sldLayoutId id="2147484567" r:id="rId2"/>
    <p:sldLayoutId id="2147484568" r:id="rId3"/>
    <p:sldLayoutId id="2147484569" r:id="rId4"/>
    <p:sldLayoutId id="2147484570" r:id="rId5"/>
    <p:sldLayoutId id="2147484577" r:id="rId6"/>
  </p:sldLayoutIdLst>
  <p:hf hd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defRPr sz="5400" kern="1200" baseline="6000">
          <a:solidFill>
            <a:schemeClr val="bg1"/>
          </a:solidFill>
          <a:latin typeface="Helvetica"/>
          <a:ea typeface="ＭＳ Ｐゴシック" pitchFamily="-112" charset="-128"/>
          <a:cs typeface="Helvetica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5pPr>
      <a:lvl6pPr marL="4572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6pPr>
      <a:lvl7pPr marL="9144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7pPr>
      <a:lvl8pPr marL="13716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8pPr>
      <a:lvl9pPr marL="1828800" algn="r" defTabSz="457200" rtl="0" fontAlgn="base">
        <a:spcBef>
          <a:spcPct val="0"/>
        </a:spcBef>
        <a:spcAft>
          <a:spcPct val="0"/>
        </a:spcAft>
        <a:defRPr sz="5400" baseline="6000">
          <a:solidFill>
            <a:schemeClr val="bg1"/>
          </a:solidFill>
          <a:latin typeface="Helvetica" pitchFamily="-112" charset="0"/>
          <a:ea typeface="ＭＳ Ｐゴシック" pitchFamily="-112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defRPr sz="3200" kern="1200">
          <a:solidFill>
            <a:srgbClr val="C03137"/>
          </a:solidFill>
          <a:latin typeface="Helvetica"/>
          <a:ea typeface="ＭＳ Ｐゴシック" pitchFamily="-112" charset="-128"/>
          <a:cs typeface="Helvetica"/>
        </a:defRPr>
      </a:lvl1pPr>
      <a:lvl2pPr marL="107950" indent="-107950" algn="l" defTabSz="576263" rtl="0" eaLnBrk="0" fontAlgn="base" hangingPunct="0">
        <a:spcBef>
          <a:spcPct val="20000"/>
        </a:spcBef>
        <a:spcAft>
          <a:spcPct val="0"/>
        </a:spcAft>
        <a:defRPr sz="28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2pPr>
      <a:lvl3pPr marL="515938" indent="-228600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•"/>
        <a:defRPr sz="24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3pPr>
      <a:lvl4pPr marL="1373188" indent="-231775" algn="l" defTabSz="457200" rtl="0" eaLnBrk="0" fontAlgn="base" hangingPunct="0">
        <a:spcBef>
          <a:spcPct val="20000"/>
        </a:spcBef>
        <a:spcAft>
          <a:spcPct val="0"/>
        </a:spcAft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4pPr>
      <a:lvl5pPr marL="747713" indent="-231775" algn="l" defTabSz="457200" rtl="0" eaLnBrk="0" fontAlgn="base" hangingPunct="0">
        <a:spcBef>
          <a:spcPct val="20000"/>
        </a:spcBef>
        <a:spcAft>
          <a:spcPct val="0"/>
        </a:spcAft>
        <a:buClr>
          <a:srgbClr val="C03137"/>
        </a:buClr>
        <a:buFont typeface="Arial" charset="0"/>
        <a:buChar char="»"/>
        <a:defRPr sz="2000" kern="1200">
          <a:solidFill>
            <a:schemeClr val="tx1"/>
          </a:solidFill>
          <a:latin typeface="Helvetica"/>
          <a:ea typeface="ＭＳ Ｐゴシック" pitchFamily="-112" charset="-128"/>
          <a:cs typeface="Helvetica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2.xml"/><Relationship Id="rId4" Type="http://schemas.openxmlformats.org/officeDocument/2006/relationships/chart" Target="../charts/char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emf"/><Relationship Id="rId4" Type="http://schemas.openxmlformats.org/officeDocument/2006/relationships/image" Target="../media/image10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5"/>
          </p:nvPr>
        </p:nvSpPr>
        <p:spPr>
          <a:xfrm>
            <a:off x="457200" y="1480457"/>
            <a:ext cx="8229600" cy="4798260"/>
          </a:xfrm>
        </p:spPr>
        <p:txBody>
          <a:bodyPr/>
          <a:lstStyle/>
          <a:p>
            <a:r>
              <a:rPr lang="en-US" sz="3600" dirty="0" smtClean="0"/>
              <a:t>Debt of Graduates and Cohort Default Rates at Stony Brook University</a:t>
            </a:r>
            <a:endParaRPr lang="en-US" sz="3600" dirty="0"/>
          </a:p>
          <a:p>
            <a:pPr algn="l"/>
            <a:r>
              <a:rPr lang="en-US" sz="1600" dirty="0" smtClean="0"/>
              <a:t>	</a:t>
            </a:r>
          </a:p>
          <a:p>
            <a:pPr algn="l"/>
            <a:r>
              <a:rPr lang="en-US" sz="1600" dirty="0" smtClean="0"/>
              <a:t>	</a:t>
            </a:r>
            <a:r>
              <a:rPr lang="en-US" sz="2400" dirty="0" smtClean="0"/>
              <a:t>Panel on Student Borrowing in a Multi-Campus System</a:t>
            </a:r>
          </a:p>
          <a:p>
            <a:pPr algn="l"/>
            <a:endParaRPr lang="en-US" sz="1600" dirty="0"/>
          </a:p>
          <a:p>
            <a:pPr algn="l"/>
            <a:endParaRPr lang="en-US" sz="1600" dirty="0" smtClean="0"/>
          </a:p>
          <a:p>
            <a:pPr algn="l"/>
            <a:r>
              <a:rPr lang="en-US" sz="1600" dirty="0"/>
              <a:t>	</a:t>
            </a:r>
            <a:r>
              <a:rPr lang="en-US" sz="1600" dirty="0" smtClean="0"/>
              <a:t>Braden </a:t>
            </a:r>
            <a:r>
              <a:rPr lang="en-US" sz="1600" dirty="0"/>
              <a:t>J. </a:t>
            </a:r>
            <a:r>
              <a:rPr lang="en-US" sz="1600" dirty="0" smtClean="0"/>
              <a:t>Hosch, Ph.D.</a:t>
            </a:r>
            <a:r>
              <a:rPr lang="en-US" sz="1600" dirty="0"/>
              <a:t/>
            </a:r>
            <a:br>
              <a:rPr lang="en-US" sz="1600" dirty="0"/>
            </a:br>
            <a:r>
              <a:rPr lang="en-US" sz="1600" dirty="0"/>
              <a:t>Asst. Vice President for Institutional Research, Planning &amp; </a:t>
            </a:r>
            <a:r>
              <a:rPr lang="en-US" sz="1600" dirty="0" smtClean="0"/>
              <a:t>Effectiveness</a:t>
            </a:r>
            <a:br>
              <a:rPr lang="en-US" sz="1600" dirty="0" smtClean="0"/>
            </a:br>
            <a:r>
              <a:rPr lang="en-US" sz="1600" dirty="0" smtClean="0"/>
              <a:t>Stony </a:t>
            </a:r>
            <a:r>
              <a:rPr lang="en-US" sz="1600" dirty="0"/>
              <a:t>Brook </a:t>
            </a:r>
            <a:r>
              <a:rPr lang="en-US" sz="1600" dirty="0" smtClean="0"/>
              <a:t>University</a:t>
            </a:r>
          </a:p>
          <a:p>
            <a:pPr algn="l"/>
            <a:endParaRPr lang="en-US" sz="1600" dirty="0" smtClean="0"/>
          </a:p>
          <a:p>
            <a:pPr algn="l"/>
            <a:r>
              <a:rPr lang="en-US" sz="1600" dirty="0"/>
              <a:t>	</a:t>
            </a:r>
            <a:r>
              <a:rPr lang="en-US" sz="1600" dirty="0" smtClean="0"/>
              <a:t>AIR Annual Forum</a:t>
            </a:r>
            <a:br>
              <a:rPr lang="en-US" sz="1600" dirty="0" smtClean="0"/>
            </a:br>
            <a:r>
              <a:rPr lang="en-US" sz="1600" dirty="0" smtClean="0"/>
              <a:t>May 29, 2015</a:t>
            </a:r>
            <a:endParaRPr lang="en-US" sz="16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19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Obtain list of defaulters from Financial Aid Office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Establish comparison groups</a:t>
            </a:r>
          </a:p>
          <a:p>
            <a:pPr marL="5715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Enrolled in year prior to CDR cohort year</a:t>
            </a:r>
          </a:p>
          <a:p>
            <a:pPr marL="5715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Had any loan debt</a:t>
            </a:r>
          </a:p>
          <a:p>
            <a:pPr marL="571500" lvl="1" indent="-457200">
              <a:buFont typeface="Arial" panose="020B0604020202020204" pitchFamily="34" charset="0"/>
              <a:buChar char="•"/>
            </a:pPr>
            <a:r>
              <a:rPr lang="en-US" dirty="0" smtClean="0"/>
              <a:t>Not enrolled in subsequent year (assume in repayment)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Most analysis limited to undergraduates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Cohort Default Analysis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3576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sz="2800" dirty="0" smtClean="0"/>
              <a:t>Total Debt of Undergrad Defaulters</a:t>
            </a:r>
            <a:endParaRPr lang="en-US" sz="2800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538659995"/>
              </p:ext>
            </p:extLst>
          </p:nvPr>
        </p:nvGraphicFramePr>
        <p:xfrm>
          <a:off x="609599" y="1846179"/>
          <a:ext cx="4058654" cy="4137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830267905"/>
              </p:ext>
            </p:extLst>
          </p:nvPr>
        </p:nvGraphicFramePr>
        <p:xfrm>
          <a:off x="4628146" y="1838158"/>
          <a:ext cx="4058654" cy="41375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463877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Default Rates of Undergraduates</a:t>
            </a:r>
            <a:endParaRPr lang="en-US" dirty="0"/>
          </a:p>
        </p:txBody>
      </p:sp>
      <p:graphicFrame>
        <p:nvGraphicFramePr>
          <p:cNvPr id="6" name="Chart 5"/>
          <p:cNvGraphicFramePr/>
          <p:nvPr>
            <p:extLst>
              <p:ext uri="{D42A27DB-BD31-4B8C-83A1-F6EECF244321}">
                <p14:modId xmlns:p14="http://schemas.microsoft.com/office/powerpoint/2010/main" val="684999019"/>
              </p:ext>
            </p:extLst>
          </p:nvPr>
        </p:nvGraphicFramePr>
        <p:xfrm>
          <a:off x="320842" y="1830137"/>
          <a:ext cx="836595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918550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Average Adjusted Gross Income</a:t>
            </a:r>
          </a:p>
          <a:p>
            <a:r>
              <a:rPr lang="en-US" dirty="0" smtClean="0"/>
              <a:t>Dependent Students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410733343"/>
              </p:ext>
            </p:extLst>
          </p:nvPr>
        </p:nvGraphicFramePr>
        <p:xfrm>
          <a:off x="328862" y="2374087"/>
          <a:ext cx="8357937" cy="3737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81600" y="6376373"/>
            <a:ext cx="33052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Chart depicts first parents’ AGI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28773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Average Adjusted Gross Income</a:t>
            </a:r>
          </a:p>
          <a:p>
            <a:r>
              <a:rPr lang="en-US" dirty="0" smtClean="0"/>
              <a:t>Independent Students</a:t>
            </a:r>
            <a:endParaRPr lang="en-US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1548886999"/>
              </p:ext>
            </p:extLst>
          </p:nvPr>
        </p:nvGraphicFramePr>
        <p:xfrm>
          <a:off x="328862" y="2374087"/>
          <a:ext cx="8357937" cy="37379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381600" y="6376373"/>
            <a:ext cx="33993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Chart depicts last student’s AGI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57298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973036"/>
            <a:ext cx="8229600" cy="4008664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National and system context are important but should never replace local analysis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Developing partnerships with Financial Aid Office essential to obtaining and understanding data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Stony Brook’s easily accessible data does not explain high borrowing behavior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Patterns more evident in Stony Brook’s default rates and can inform action plans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Takeaways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2872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4269779764"/>
              </p:ext>
            </p:extLst>
          </p:nvPr>
        </p:nvGraphicFramePr>
        <p:xfrm>
          <a:off x="457200" y="2430684"/>
          <a:ext cx="8398042" cy="3773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457200" y="1765617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u="sng" dirty="0" smtClean="0"/>
              <a:t>Preliminary</a:t>
            </a:r>
            <a:r>
              <a:rPr lang="en-US" dirty="0" smtClean="0"/>
              <a:t> findings as part of system and institution efforts to address</a:t>
            </a:r>
            <a:br>
              <a:rPr lang="en-US" dirty="0" smtClean="0"/>
            </a:br>
            <a:r>
              <a:rPr lang="en-US" dirty="0" smtClean="0"/>
              <a:t>college affordability and educational debt burden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9170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Institutional Profile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0063143"/>
              </p:ext>
            </p:extLst>
          </p:nvPr>
        </p:nvGraphicFramePr>
        <p:xfrm>
          <a:off x="457200" y="1796715"/>
          <a:ext cx="8229601" cy="4389120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{5940675A-B579-460E-94D1-54222C63F5DA}</a:tableStyleId>
              </a:tblPr>
              <a:tblGrid>
                <a:gridCol w="4032914"/>
                <a:gridCol w="4196687"/>
              </a:tblGrid>
              <a:tr h="986590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Students: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  24,607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fall headcount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 67% Undergraduate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Institution: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Carnegie Very High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Research U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Public AAU </a:t>
                      </a:r>
                      <a:endParaRPr lang="en-US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889287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Undergraduate Profile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 </a:t>
                      </a: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1243 avg. SAT</a:t>
                      </a:r>
                      <a:endParaRPr lang="en-US" sz="2400" baseline="0" dirty="0" smtClean="0">
                        <a:solidFill>
                          <a:srgbClr val="C00000"/>
                        </a:solidFill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 69% six-year graduation rate</a:t>
                      </a:r>
                      <a:endParaRPr lang="en-US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Undergraduate Profile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Completions: 6,475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31% STEM, 24% Health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889287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Employees: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  14,500, including hospital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Faculty: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  2,602 Total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  1,085 Tenured/Tenure</a:t>
                      </a:r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Track</a:t>
                      </a:r>
                      <a:endParaRPr lang="en-US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664696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Annual</a:t>
                      </a:r>
                      <a:r>
                        <a:rPr lang="en-US" sz="2400" b="1" baseline="0" dirty="0" smtClean="0"/>
                        <a:t> Budget: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rgbClr val="C00000"/>
                          </a:solidFill>
                        </a:rPr>
                        <a:t>  2.3 billion USD</a:t>
                      </a:r>
                      <a:endParaRPr lang="en-US" sz="2400" dirty="0" smtClean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Annual Research Expenditures:</a:t>
                      </a:r>
                    </a:p>
                    <a:p>
                      <a:r>
                        <a:rPr lang="en-US" sz="2400" dirty="0" smtClean="0">
                          <a:solidFill>
                            <a:srgbClr val="C00000"/>
                          </a:solidFill>
                        </a:rPr>
                        <a:t>  220 million USD</a:t>
                      </a:r>
                      <a:endParaRPr lang="en-US" sz="2400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9844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Debt of Bachelor’s Recipients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845051"/>
            <a:ext cx="4830151" cy="439497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08961" y="1845051"/>
            <a:ext cx="1778390" cy="698672"/>
          </a:xfrm>
          <a:prstGeom prst="rect">
            <a:avLst/>
          </a:prstGeom>
        </p:spPr>
      </p:pic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2306766031"/>
              </p:ext>
            </p:extLst>
          </p:nvPr>
        </p:nvGraphicFramePr>
        <p:xfrm>
          <a:off x="4775824" y="1845051"/>
          <a:ext cx="4223797" cy="2197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3" name="Chart 12"/>
          <p:cNvGraphicFramePr/>
          <p:nvPr>
            <p:extLst>
              <p:ext uri="{D42A27DB-BD31-4B8C-83A1-F6EECF244321}">
                <p14:modId xmlns:p14="http://schemas.microsoft.com/office/powerpoint/2010/main" val="3245718885"/>
              </p:ext>
            </p:extLst>
          </p:nvPr>
        </p:nvGraphicFramePr>
        <p:xfrm>
          <a:off x="4875177" y="4042536"/>
          <a:ext cx="4223797" cy="21974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150553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5"/>
          </p:nvPr>
        </p:nvSpPr>
        <p:spPr>
          <a:xfrm>
            <a:off x="457200" y="1956851"/>
            <a:ext cx="8229600" cy="400866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Dependent variable = total amount borrowed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/>
              <a:t>Pell Recipients, </a:t>
            </a:r>
            <a:r>
              <a:rPr lang="en-US" dirty="0" smtClean="0"/>
              <a:t>R-squared </a:t>
            </a:r>
            <a:r>
              <a:rPr lang="en-US" dirty="0"/>
              <a:t>= </a:t>
            </a:r>
            <a:r>
              <a:rPr lang="en-US" dirty="0" smtClean="0"/>
              <a:t>0.102</a:t>
            </a:r>
          </a:p>
          <a:p>
            <a:pPr lvl="2" eaLnBrk="1" fontAlgn="t" hangingPunct="1"/>
            <a:r>
              <a:rPr lang="en-US" dirty="0"/>
              <a:t>First Estimated Family Contribution</a:t>
            </a:r>
          </a:p>
          <a:p>
            <a:pPr lvl="2" eaLnBrk="1" fontAlgn="t" hangingPunct="1"/>
            <a:r>
              <a:rPr lang="en-US" dirty="0"/>
              <a:t>Institutional Grants</a:t>
            </a:r>
          </a:p>
          <a:p>
            <a:pPr lvl="2" eaLnBrk="1" fontAlgn="t" hangingPunct="1"/>
            <a:r>
              <a:rPr lang="en-US" dirty="0"/>
              <a:t>GPA at </a:t>
            </a:r>
            <a:r>
              <a:rPr lang="en-US" dirty="0" smtClean="0"/>
              <a:t>Completion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dirty="0" smtClean="0"/>
              <a:t>Did Not Receive Pell, R-squared = 0.055</a:t>
            </a:r>
          </a:p>
          <a:p>
            <a:pPr marL="1028700" lvl="2" indent="-457200" eaLnBrk="1" fontAlgn="t" hangingPunct="1">
              <a:buFont typeface="Arial" panose="020B0604020202020204" pitchFamily="34" charset="0"/>
              <a:buChar char="•"/>
            </a:pPr>
            <a:r>
              <a:rPr lang="en-US" dirty="0" smtClean="0"/>
              <a:t>Underrepresented </a:t>
            </a:r>
            <a:r>
              <a:rPr lang="en-US" dirty="0"/>
              <a:t>Minority</a:t>
            </a:r>
            <a:endParaRPr lang="en-US" sz="1600" dirty="0"/>
          </a:p>
          <a:p>
            <a:pPr marL="1028700" lvl="2" indent="-457200" eaLnBrk="1" fontAlgn="t" hangingPunct="1">
              <a:buFont typeface="Arial" panose="020B0604020202020204" pitchFamily="34" charset="0"/>
              <a:buChar char="•"/>
            </a:pPr>
            <a:r>
              <a:rPr lang="en-US" dirty="0"/>
              <a:t>State Scholarships Amount (Career)</a:t>
            </a:r>
            <a:endParaRPr lang="en-US" sz="1600" dirty="0"/>
          </a:p>
          <a:p>
            <a:pPr marL="1028700" lvl="2" indent="-457200" eaLnBrk="1" fontAlgn="t" hangingPunct="1">
              <a:buFont typeface="Arial" panose="020B0604020202020204" pitchFamily="34" charset="0"/>
              <a:buChar char="•"/>
            </a:pPr>
            <a:r>
              <a:rPr lang="en-US" dirty="0"/>
              <a:t>GPA at </a:t>
            </a:r>
            <a:r>
              <a:rPr lang="en-US" dirty="0" smtClean="0"/>
              <a:t>Completion</a:t>
            </a:r>
            <a:endParaRPr lang="en-US" sz="1600" dirty="0"/>
          </a:p>
          <a:p>
            <a:pPr marL="571500" lvl="1" indent="-457200">
              <a:buFont typeface="Arial" panose="020B0604020202020204" pitchFamily="34" charset="0"/>
              <a:buChar char="•"/>
            </a:pPr>
            <a:endParaRPr lang="en-US" dirty="0"/>
          </a:p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Exploratory Debt Models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88270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10990" y="2277836"/>
            <a:ext cx="4227266" cy="3931920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Debt of Bachelor’s Recipients</a:t>
            </a:r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33" y="2277836"/>
            <a:ext cx="4227267" cy="39319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93610" y="2277836"/>
            <a:ext cx="1778390" cy="698672"/>
          </a:xfrm>
          <a:prstGeom prst="rect">
            <a:avLst/>
          </a:prstGeom>
        </p:spPr>
      </p:pic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57200" y="1697743"/>
            <a:ext cx="7563853" cy="43528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By Months to Degree</a:t>
            </a:r>
            <a:endParaRPr lang="en-US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8412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Debt of Bachelor’s Recipients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57200" y="1697743"/>
            <a:ext cx="7563853" cy="43528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By Total Grant/Scholarship Aid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" y="2655523"/>
            <a:ext cx="3474720" cy="33396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83970" y="2832415"/>
            <a:ext cx="1778390" cy="69867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1575" y="2655523"/>
            <a:ext cx="3615225" cy="347472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143407" y="2133434"/>
            <a:ext cx="30957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Underrepresented Minorities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823289" y="2126199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All Others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582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0232" y="2218977"/>
            <a:ext cx="7170821" cy="3934603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Debt of Bachelor’s Recipients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57200" y="1697743"/>
            <a:ext cx="7563853" cy="435285"/>
          </a:xfrm>
        </p:spPr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By Degree GPA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68379" y="2218977"/>
            <a:ext cx="1778390" cy="698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94695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 smtClean="0"/>
              <a:t>Defaulters &amp; Cohort Default Rate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7335206"/>
              </p:ext>
            </p:extLst>
          </p:nvPr>
        </p:nvGraphicFramePr>
        <p:xfrm>
          <a:off x="457200" y="1765969"/>
          <a:ext cx="8229598" cy="44583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77453"/>
                <a:gridCol w="1230429"/>
                <a:gridCol w="1230429"/>
                <a:gridCol w="1230429"/>
                <a:gridCol w="1230429"/>
                <a:gridCol w="1230429"/>
              </a:tblGrid>
              <a:tr h="445837">
                <a:tc>
                  <a:txBody>
                    <a:bodyPr/>
                    <a:lstStyle/>
                    <a:p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2009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2010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2011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2012*</a:t>
                      </a:r>
                      <a:endParaRPr lang="en-US" sz="2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Total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Actual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Defaulters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206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199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204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137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746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CDR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5.8%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5.3%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5.1%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3.1%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4.7%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Study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Defaulters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196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189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199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130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714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CDR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5.5%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5.1%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5.0%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3.1%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4.6%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Study UG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Defaulters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167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163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170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109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609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5837">
                <a:tc>
                  <a:txBody>
                    <a:bodyPr/>
                    <a:lstStyle/>
                    <a:p>
                      <a:r>
                        <a:rPr lang="en-US" sz="2200" dirty="0" smtClean="0"/>
                        <a:t>   CDR</a:t>
                      </a:r>
                      <a:endParaRPr lang="en-US" sz="22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6.5%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6.3%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6.2%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3.9%</a:t>
                      </a:r>
                      <a:endParaRPr lang="en-US" sz="2200" dirty="0"/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200" dirty="0" smtClean="0"/>
                        <a:t>5.7%</a:t>
                      </a:r>
                      <a:endParaRPr lang="en-US" sz="2200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144125" y="6211669"/>
            <a:ext cx="27366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All rates are 3-year CDR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* 2012 rate is preliminary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4842924"/>
      </p:ext>
    </p:extLst>
  </p:cSld>
  <p:clrMapOvr>
    <a:masterClrMapping/>
  </p:clrMapOvr>
</p:sld>
</file>

<file path=ppt/theme/theme1.xml><?xml version="1.0" encoding="utf-8"?>
<a:theme xmlns:a="http://schemas.openxmlformats.org/drawingml/2006/main" name="13061449H-SBU_SBM_CH_PPTtemplate_REV_07051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1_Stony Brook Universit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Stony Brook Medicin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Stony Brook Children'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</Template>
  <TotalTime>3328</TotalTime>
  <Words>473</Words>
  <Application>Microsoft Office PowerPoint</Application>
  <PresentationFormat>On-screen Show (4:3)</PresentationFormat>
  <Paragraphs>148</Paragraphs>
  <Slides>15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15</vt:i4>
      </vt:variant>
    </vt:vector>
  </HeadingPairs>
  <TitlesOfParts>
    <vt:vector size="26" baseType="lpstr">
      <vt:lpstr>ＭＳ Ｐゴシック</vt:lpstr>
      <vt:lpstr>Arial</vt:lpstr>
      <vt:lpstr>Calibri</vt:lpstr>
      <vt:lpstr>Helvetica</vt:lpstr>
      <vt:lpstr>Lucida Grande</vt:lpstr>
      <vt:lpstr>ヒラギノ角ゴ Pro W3</vt:lpstr>
      <vt:lpstr>13061449H-SBU_SBM_CH_PPTtemplate_REV_070513</vt:lpstr>
      <vt:lpstr>Stony Brook University</vt:lpstr>
      <vt:lpstr>1_Stony Brook University</vt:lpstr>
      <vt:lpstr>Stony Brook Medicine</vt:lpstr>
      <vt:lpstr>Stony Brook Children's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Braden J Hosch</dc:creator>
  <cp:lastModifiedBy>Braden J Hosch</cp:lastModifiedBy>
  <cp:revision>228</cp:revision>
  <cp:lastPrinted>2012-02-02T20:51:24Z</cp:lastPrinted>
  <dcterms:created xsi:type="dcterms:W3CDTF">2014-01-09T19:37:43Z</dcterms:created>
  <dcterms:modified xsi:type="dcterms:W3CDTF">2015-06-17T13:51:13Z</dcterms:modified>
</cp:coreProperties>
</file>