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44"/>
  </p:notesMasterIdLst>
  <p:handoutMasterIdLst>
    <p:handoutMasterId r:id="rId45"/>
  </p:handoutMasterIdLst>
  <p:sldIdLst>
    <p:sldId id="263" r:id="rId2"/>
    <p:sldId id="668" r:id="rId3"/>
    <p:sldId id="636" r:id="rId4"/>
    <p:sldId id="644" r:id="rId5"/>
    <p:sldId id="420" r:id="rId6"/>
    <p:sldId id="677" r:id="rId7"/>
    <p:sldId id="715" r:id="rId8"/>
    <p:sldId id="681" r:id="rId9"/>
    <p:sldId id="682" r:id="rId10"/>
    <p:sldId id="688" r:id="rId11"/>
    <p:sldId id="689" r:id="rId12"/>
    <p:sldId id="690" r:id="rId13"/>
    <p:sldId id="716" r:id="rId14"/>
    <p:sldId id="679" r:id="rId15"/>
    <p:sldId id="268" r:id="rId16"/>
    <p:sldId id="709" r:id="rId17"/>
    <p:sldId id="712" r:id="rId18"/>
    <p:sldId id="710" r:id="rId19"/>
    <p:sldId id="714" r:id="rId20"/>
    <p:sldId id="713" r:id="rId21"/>
    <p:sldId id="686" r:id="rId22"/>
    <p:sldId id="678" r:id="rId23"/>
    <p:sldId id="687" r:id="rId24"/>
    <p:sldId id="676" r:id="rId25"/>
    <p:sldId id="699" r:id="rId26"/>
    <p:sldId id="706" r:id="rId27"/>
    <p:sldId id="703" r:id="rId28"/>
    <p:sldId id="704" r:id="rId29"/>
    <p:sldId id="698" r:id="rId30"/>
    <p:sldId id="696" r:id="rId31"/>
    <p:sldId id="697" r:id="rId32"/>
    <p:sldId id="675" r:id="rId33"/>
    <p:sldId id="707" r:id="rId34"/>
    <p:sldId id="708" r:id="rId35"/>
    <p:sldId id="721" r:id="rId36"/>
    <p:sldId id="719" r:id="rId37"/>
    <p:sldId id="727" r:id="rId38"/>
    <p:sldId id="728" r:id="rId39"/>
    <p:sldId id="722" r:id="rId40"/>
    <p:sldId id="723" r:id="rId41"/>
    <p:sldId id="724" r:id="rId42"/>
    <p:sldId id="725" r:id="rId43"/>
  </p:sldIdLst>
  <p:sldSz cx="9144000" cy="5143500" type="screen16x9"/>
  <p:notesSz cx="7010400" cy="9296400"/>
  <p:embeddedFontLst>
    <p:embeddedFont>
      <p:font typeface="Alumni Sans" pitchFamily="2" charset="0"/>
      <p:regular r:id="rId46"/>
      <p:bold r:id="rId47"/>
      <p:italic r:id="rId48"/>
      <p:boldItalic r:id="rId49"/>
    </p:embeddedFont>
    <p:embeddedFont>
      <p:font typeface="Aptos Narrow" panose="020B0004020202020204" pitchFamily="34" charset="0"/>
      <p:regular r:id="rId50"/>
      <p:bold r:id="rId51"/>
      <p:italic r:id="rId52"/>
      <p:boldItalic r:id="rId53"/>
    </p:embeddedFont>
    <p:embeddedFont>
      <p:font typeface="Barlow Semi Condensed" panose="00000506000000000000" pitchFamily="2" charset="0"/>
      <p:regular r:id="rId54"/>
      <p:bold r:id="rId55"/>
      <p:italic r:id="rId56"/>
      <p:boldItalic r:id="rId57"/>
    </p:embeddedFont>
    <p:embeddedFont>
      <p:font typeface="Bitter" pitchFamily="2" charset="0"/>
      <p:regular r:id="rId58"/>
      <p:bold r:id="rId59"/>
      <p:italic r:id="rId60"/>
      <p:boldItalic r:id="rId61"/>
    </p:embeddedFont>
    <p:embeddedFont>
      <p:font typeface="Bitter SemiBold" pitchFamily="2" charset="0"/>
      <p:regular r:id="rId62"/>
      <p:bold r:id="rId63"/>
      <p:italic r:id="rId64"/>
      <p:boldItalic r:id="rId65"/>
    </p:embeddedFont>
    <p:embeddedFont>
      <p:font typeface="Georgia" panose="02040502050405020303" pitchFamily="18" charset="0"/>
      <p:regular r:id="rId66"/>
      <p:bold r:id="rId67"/>
      <p:italic r:id="rId68"/>
      <p:boldItalic r:id="rId69"/>
    </p:embeddedFont>
    <p:embeddedFont>
      <p:font typeface="Helvetica Neue" panose="020B0604020202020204" charset="0"/>
      <p:regular r:id="rId70"/>
      <p:bold r:id="rId71"/>
      <p:italic r:id="rId72"/>
      <p:boldItalic r:id="rId73"/>
    </p:embeddedFont>
    <p:embeddedFont>
      <p:font typeface="Montserrat ExtraBold" panose="00000900000000000000" pitchFamily="2" charset="0"/>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DDC"/>
    <a:srgbClr val="FF9900"/>
    <a:srgbClr val="FF9911"/>
    <a:srgbClr val="FFB8B8"/>
    <a:srgbClr val="FCFBE7"/>
    <a:srgbClr val="D2ECFF"/>
    <a:srgbClr val="DEC8EE"/>
    <a:srgbClr val="99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61" autoAdjust="0"/>
    <p:restoredTop sz="86398" autoAdjust="0"/>
  </p:normalViewPr>
  <p:slideViewPr>
    <p:cSldViewPr snapToGrid="0">
      <p:cViewPr varScale="1">
        <p:scale>
          <a:sx n="81" d="100"/>
          <a:sy n="81" d="100"/>
        </p:scale>
        <p:origin x="416"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0" d="100"/>
          <a:sy n="50" d="100"/>
        </p:scale>
        <p:origin x="1852"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font" Target="fonts/font2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4494285098122E-2"/>
          <c:y val="3.6769333384869866E-2"/>
          <c:w val="0.84551218460211341"/>
          <c:h val="0.79749091420852269"/>
        </c:manualLayout>
      </c:layout>
      <c:lineChart>
        <c:grouping val="standard"/>
        <c:varyColors val="0"/>
        <c:ser>
          <c:idx val="0"/>
          <c:order val="0"/>
          <c:tx>
            <c:strRef>
              <c:f>Sheet1!$B$1</c:f>
              <c:strCache>
                <c:ptCount val="1"/>
                <c:pt idx="0">
                  <c:v>100%</c:v>
                </c:pt>
              </c:strCache>
            </c:strRef>
          </c:tx>
          <c:spPr>
            <a:ln w="28575" cap="rnd">
              <a:solidFill>
                <a:schemeClr val="accent1"/>
              </a:solidFill>
              <a:round/>
            </a:ln>
            <a:effectLst/>
          </c:spPr>
          <c:marker>
            <c:symbol val="none"/>
          </c:marker>
          <c:dLbls>
            <c:dLbl>
              <c:idx val="39"/>
              <c:layout>
                <c:manualLayout>
                  <c:x val="-0.49956437351736038"/>
                  <c:y val="-0.4059245207845843"/>
                </c:manualLayout>
              </c:layout>
              <c:tx>
                <c:rich>
                  <a:bodyPr/>
                  <a:lstStyle/>
                  <a:p>
                    <a:fld id="{D2CE54A1-60B7-497E-8B98-20866B4F6D56}" type="SERIESNAME">
                      <a:rPr lang="en-US" smtClean="0"/>
                      <a:pPr/>
                      <a:t>[SERIES NAME]</a:t>
                    </a:fld>
                    <a:r>
                      <a:rPr lang="en-US" dirty="0"/>
                      <a:t> of models</a:t>
                    </a:r>
                    <a:r>
                      <a:rPr lang="en-US" baseline="0" dirty="0"/>
                      <a:t>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Sheet1!$B$2:$B$41</c:f>
              <c:numCache>
                <c:formatCode>General</c:formatCode>
                <c:ptCount val="40"/>
                <c:pt idx="0">
                  <c:v>1</c:v>
                </c:pt>
                <c:pt idx="1">
                  <c:v>10</c:v>
                </c:pt>
                <c:pt idx="2">
                  <c:v>9</c:v>
                </c:pt>
                <c:pt idx="3">
                  <c:v>6</c:v>
                </c:pt>
                <c:pt idx="4">
                  <c:v>25</c:v>
                </c:pt>
                <c:pt idx="5">
                  <c:v>17</c:v>
                </c:pt>
                <c:pt idx="6">
                  <c:v>13</c:v>
                </c:pt>
                <c:pt idx="7">
                  <c:v>11</c:v>
                </c:pt>
                <c:pt idx="8">
                  <c:v>63</c:v>
                </c:pt>
                <c:pt idx="9">
                  <c:v>29</c:v>
                </c:pt>
                <c:pt idx="10">
                  <c:v>26</c:v>
                </c:pt>
                <c:pt idx="11">
                  <c:v>7</c:v>
                </c:pt>
                <c:pt idx="12">
                  <c:v>2</c:v>
                </c:pt>
                <c:pt idx="13">
                  <c:v>3</c:v>
                </c:pt>
                <c:pt idx="14">
                  <c:v>7</c:v>
                </c:pt>
                <c:pt idx="15">
                  <c:v>18</c:v>
                </c:pt>
                <c:pt idx="16">
                  <c:v>5</c:v>
                </c:pt>
                <c:pt idx="17">
                  <c:v>5</c:v>
                </c:pt>
                <c:pt idx="18">
                  <c:v>1</c:v>
                </c:pt>
                <c:pt idx="19">
                  <c:v>4</c:v>
                </c:pt>
                <c:pt idx="20">
                  <c:v>10</c:v>
                </c:pt>
                <c:pt idx="21">
                  <c:v>3</c:v>
                </c:pt>
                <c:pt idx="22">
                  <c:v>2</c:v>
                </c:pt>
                <c:pt idx="23">
                  <c:v>1</c:v>
                </c:pt>
                <c:pt idx="24">
                  <c:v>0</c:v>
                </c:pt>
                <c:pt idx="25">
                  <c:v>3</c:v>
                </c:pt>
                <c:pt idx="26">
                  <c:v>7</c:v>
                </c:pt>
                <c:pt idx="27">
                  <c:v>12</c:v>
                </c:pt>
                <c:pt idx="28">
                  <c:v>8</c:v>
                </c:pt>
                <c:pt idx="29">
                  <c:v>5</c:v>
                </c:pt>
                <c:pt idx="30">
                  <c:v>1</c:v>
                </c:pt>
                <c:pt idx="31">
                  <c:v>3</c:v>
                </c:pt>
                <c:pt idx="32">
                  <c:v>2</c:v>
                </c:pt>
                <c:pt idx="33">
                  <c:v>1</c:v>
                </c:pt>
                <c:pt idx="34">
                  <c:v>0</c:v>
                </c:pt>
                <c:pt idx="35">
                  <c:v>0</c:v>
                </c:pt>
                <c:pt idx="36">
                  <c:v>0</c:v>
                </c:pt>
                <c:pt idx="37">
                  <c:v>3</c:v>
                </c:pt>
                <c:pt idx="38">
                  <c:v>2</c:v>
                </c:pt>
                <c:pt idx="39">
                  <c:v>7</c:v>
                </c:pt>
              </c:numCache>
            </c:numRef>
          </c:val>
          <c:smooth val="1"/>
          <c:extLst>
            <c:ext xmlns:c16="http://schemas.microsoft.com/office/drawing/2014/chart" uri="{C3380CC4-5D6E-409C-BE32-E72D297353CC}">
              <c16:uniqueId val="{00000000-CBE6-40EC-AF75-996452020300}"/>
            </c:ext>
          </c:extLst>
        </c:ser>
        <c:ser>
          <c:idx val="1"/>
          <c:order val="1"/>
          <c:tx>
            <c:strRef>
              <c:f>Sheet1!$C$1</c:f>
              <c:strCache>
                <c:ptCount val="1"/>
                <c:pt idx="0">
                  <c:v>86%</c:v>
                </c:pt>
              </c:strCache>
            </c:strRef>
          </c:tx>
          <c:spPr>
            <a:ln w="28575" cap="rnd">
              <a:solidFill>
                <a:schemeClr val="accent4">
                  <a:lumMod val="75000"/>
                </a:schemeClr>
              </a:solidFill>
              <a:round/>
            </a:ln>
            <a:effectLst/>
          </c:spPr>
          <c:marker>
            <c:symbol val="none"/>
          </c:marker>
          <c:dLbls>
            <c:dLbl>
              <c:idx val="39"/>
              <c:layout>
                <c:manualLayout>
                  <c:x val="-0.49956437351736038"/>
                  <c:y val="-0.4310981344766515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accent4">
                            <a:lumMod val="75000"/>
                          </a:schemeClr>
                        </a:solidFill>
                        <a:latin typeface="+mn-lt"/>
                        <a:ea typeface="+mn-ea"/>
                        <a:cs typeface="+mn-cs"/>
                      </a:defRPr>
                    </a:pPr>
                    <a:fld id="{E35A7E45-AD11-40A4-B948-1BDB72BBC4EB}" type="SERIESNAME">
                      <a:rPr lang="en-US" smtClean="0">
                        <a:solidFill>
                          <a:schemeClr val="accent4">
                            <a:lumMod val="75000"/>
                          </a:schemeClr>
                        </a:solidFill>
                      </a:rPr>
                      <a:pPr>
                        <a:defRPr>
                          <a:solidFill>
                            <a:schemeClr val="accent4">
                              <a:lumMod val="75000"/>
                            </a:schemeClr>
                          </a:solidFill>
                        </a:defRPr>
                      </a:pPr>
                      <a:t>[SERIES NAME]</a:t>
                    </a:fld>
                    <a:r>
                      <a:rPr lang="en-US" dirty="0">
                        <a:solidFill>
                          <a:schemeClr val="accent4">
                            <a:lumMod val="75000"/>
                          </a:schemeClr>
                        </a:solidFill>
                      </a:rPr>
                      <a:t> of models agree</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Sheet1!$C$2:$C$41</c:f>
              <c:numCache>
                <c:formatCode>General</c:formatCode>
                <c:ptCount val="40"/>
                <c:pt idx="0">
                  <c:v>1</c:v>
                </c:pt>
                <c:pt idx="1">
                  <c:v>11</c:v>
                </c:pt>
                <c:pt idx="2">
                  <c:v>10</c:v>
                </c:pt>
                <c:pt idx="3">
                  <c:v>6</c:v>
                </c:pt>
                <c:pt idx="4">
                  <c:v>25</c:v>
                </c:pt>
                <c:pt idx="5">
                  <c:v>20</c:v>
                </c:pt>
                <c:pt idx="6">
                  <c:v>13</c:v>
                </c:pt>
                <c:pt idx="7">
                  <c:v>13</c:v>
                </c:pt>
                <c:pt idx="8">
                  <c:v>66</c:v>
                </c:pt>
                <c:pt idx="9">
                  <c:v>35</c:v>
                </c:pt>
                <c:pt idx="10">
                  <c:v>31</c:v>
                </c:pt>
                <c:pt idx="11">
                  <c:v>7</c:v>
                </c:pt>
                <c:pt idx="12">
                  <c:v>3</c:v>
                </c:pt>
                <c:pt idx="13">
                  <c:v>3</c:v>
                </c:pt>
                <c:pt idx="14">
                  <c:v>8</c:v>
                </c:pt>
                <c:pt idx="15">
                  <c:v>22</c:v>
                </c:pt>
                <c:pt idx="16">
                  <c:v>5</c:v>
                </c:pt>
                <c:pt idx="17">
                  <c:v>7</c:v>
                </c:pt>
                <c:pt idx="18">
                  <c:v>1</c:v>
                </c:pt>
                <c:pt idx="19">
                  <c:v>4</c:v>
                </c:pt>
                <c:pt idx="20">
                  <c:v>10</c:v>
                </c:pt>
                <c:pt idx="21">
                  <c:v>5</c:v>
                </c:pt>
                <c:pt idx="22">
                  <c:v>2</c:v>
                </c:pt>
                <c:pt idx="23">
                  <c:v>1</c:v>
                </c:pt>
                <c:pt idx="24">
                  <c:v>0</c:v>
                </c:pt>
                <c:pt idx="25">
                  <c:v>3</c:v>
                </c:pt>
                <c:pt idx="26">
                  <c:v>7</c:v>
                </c:pt>
                <c:pt idx="27">
                  <c:v>14</c:v>
                </c:pt>
                <c:pt idx="28">
                  <c:v>9</c:v>
                </c:pt>
                <c:pt idx="29">
                  <c:v>7</c:v>
                </c:pt>
                <c:pt idx="30">
                  <c:v>1</c:v>
                </c:pt>
                <c:pt idx="31">
                  <c:v>3</c:v>
                </c:pt>
                <c:pt idx="32">
                  <c:v>3</c:v>
                </c:pt>
                <c:pt idx="33">
                  <c:v>3</c:v>
                </c:pt>
                <c:pt idx="34">
                  <c:v>2</c:v>
                </c:pt>
                <c:pt idx="35">
                  <c:v>0</c:v>
                </c:pt>
                <c:pt idx="36">
                  <c:v>0</c:v>
                </c:pt>
                <c:pt idx="37">
                  <c:v>3</c:v>
                </c:pt>
                <c:pt idx="38">
                  <c:v>3</c:v>
                </c:pt>
                <c:pt idx="39">
                  <c:v>10</c:v>
                </c:pt>
              </c:numCache>
            </c:numRef>
          </c:val>
          <c:smooth val="1"/>
          <c:extLst>
            <c:ext xmlns:c16="http://schemas.microsoft.com/office/drawing/2014/chart" uri="{C3380CC4-5D6E-409C-BE32-E72D297353CC}">
              <c16:uniqueId val="{00000001-CBE6-40EC-AF75-996452020300}"/>
            </c:ext>
          </c:extLst>
        </c:ser>
        <c:ser>
          <c:idx val="2"/>
          <c:order val="2"/>
          <c:tx>
            <c:strRef>
              <c:f>Sheet1!$D$1</c:f>
              <c:strCache>
                <c:ptCount val="1"/>
                <c:pt idx="0">
                  <c:v>71%</c:v>
                </c:pt>
              </c:strCache>
            </c:strRef>
          </c:tx>
          <c:spPr>
            <a:ln w="28575" cap="rnd">
              <a:solidFill>
                <a:schemeClr val="accent5"/>
              </a:solidFill>
              <a:round/>
            </a:ln>
            <a:effectLst/>
          </c:spPr>
          <c:marker>
            <c:symbol val="none"/>
          </c:marker>
          <c:dLbls>
            <c:dLbl>
              <c:idx val="39"/>
              <c:layout>
                <c:manualLayout>
                  <c:x val="-0.50248580260225717"/>
                  <c:y val="-0.475151958437769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fld id="{54519EB3-35E7-4AB0-9BEB-18A1932D2E04}" type="SERIESNAME">
                      <a:rPr lang="en-US" smtClean="0">
                        <a:solidFill>
                          <a:schemeClr val="accent5"/>
                        </a:solidFill>
                      </a:rPr>
                      <a:pPr>
                        <a:defRPr>
                          <a:solidFill>
                            <a:schemeClr val="accent5"/>
                          </a:solidFill>
                        </a:defRPr>
                      </a:pPr>
                      <a:t>[SERIES NAME]</a:t>
                    </a:fld>
                    <a:r>
                      <a:rPr lang="en-US" dirty="0">
                        <a:solidFill>
                          <a:schemeClr val="accent5"/>
                        </a:solidFill>
                      </a:rPr>
                      <a:t> of models agree</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Sheet1!$D$2:$D$41</c:f>
              <c:numCache>
                <c:formatCode>General</c:formatCode>
                <c:ptCount val="40"/>
                <c:pt idx="0">
                  <c:v>1</c:v>
                </c:pt>
                <c:pt idx="1">
                  <c:v>11</c:v>
                </c:pt>
                <c:pt idx="2">
                  <c:v>10</c:v>
                </c:pt>
                <c:pt idx="3">
                  <c:v>6</c:v>
                </c:pt>
                <c:pt idx="4">
                  <c:v>27</c:v>
                </c:pt>
                <c:pt idx="5">
                  <c:v>23</c:v>
                </c:pt>
                <c:pt idx="6">
                  <c:v>13</c:v>
                </c:pt>
                <c:pt idx="7">
                  <c:v>13</c:v>
                </c:pt>
                <c:pt idx="8">
                  <c:v>67</c:v>
                </c:pt>
                <c:pt idx="9">
                  <c:v>35</c:v>
                </c:pt>
                <c:pt idx="10">
                  <c:v>31</c:v>
                </c:pt>
                <c:pt idx="11">
                  <c:v>7</c:v>
                </c:pt>
                <c:pt idx="12">
                  <c:v>3</c:v>
                </c:pt>
                <c:pt idx="13">
                  <c:v>3</c:v>
                </c:pt>
                <c:pt idx="14">
                  <c:v>8</c:v>
                </c:pt>
                <c:pt idx="15">
                  <c:v>22</c:v>
                </c:pt>
                <c:pt idx="16">
                  <c:v>6</c:v>
                </c:pt>
                <c:pt idx="17">
                  <c:v>7</c:v>
                </c:pt>
                <c:pt idx="18">
                  <c:v>1</c:v>
                </c:pt>
                <c:pt idx="19">
                  <c:v>4</c:v>
                </c:pt>
                <c:pt idx="20">
                  <c:v>11</c:v>
                </c:pt>
                <c:pt idx="21">
                  <c:v>6</c:v>
                </c:pt>
                <c:pt idx="22">
                  <c:v>2</c:v>
                </c:pt>
                <c:pt idx="23">
                  <c:v>1</c:v>
                </c:pt>
                <c:pt idx="24">
                  <c:v>0</c:v>
                </c:pt>
                <c:pt idx="25">
                  <c:v>3</c:v>
                </c:pt>
                <c:pt idx="26">
                  <c:v>7</c:v>
                </c:pt>
                <c:pt idx="27">
                  <c:v>15</c:v>
                </c:pt>
                <c:pt idx="28">
                  <c:v>9</c:v>
                </c:pt>
                <c:pt idx="29">
                  <c:v>7</c:v>
                </c:pt>
                <c:pt idx="30">
                  <c:v>1</c:v>
                </c:pt>
                <c:pt idx="31">
                  <c:v>3</c:v>
                </c:pt>
                <c:pt idx="32">
                  <c:v>3</c:v>
                </c:pt>
                <c:pt idx="33">
                  <c:v>3</c:v>
                </c:pt>
                <c:pt idx="34">
                  <c:v>2</c:v>
                </c:pt>
                <c:pt idx="35">
                  <c:v>0</c:v>
                </c:pt>
                <c:pt idx="36">
                  <c:v>0</c:v>
                </c:pt>
                <c:pt idx="37">
                  <c:v>3</c:v>
                </c:pt>
                <c:pt idx="38">
                  <c:v>3</c:v>
                </c:pt>
                <c:pt idx="39">
                  <c:v>11</c:v>
                </c:pt>
              </c:numCache>
            </c:numRef>
          </c:val>
          <c:smooth val="1"/>
          <c:extLst>
            <c:ext xmlns:c16="http://schemas.microsoft.com/office/drawing/2014/chart" uri="{C3380CC4-5D6E-409C-BE32-E72D297353CC}">
              <c16:uniqueId val="{00000002-CBE6-40EC-AF75-996452020300}"/>
            </c:ext>
          </c:extLst>
        </c:ser>
        <c:ser>
          <c:idx val="3"/>
          <c:order val="3"/>
          <c:tx>
            <c:strRef>
              <c:f>Sheet1!$E$1</c:f>
              <c:strCache>
                <c:ptCount val="1"/>
                <c:pt idx="0">
                  <c:v>57%</c:v>
                </c:pt>
              </c:strCache>
            </c:strRef>
          </c:tx>
          <c:spPr>
            <a:ln w="28575" cap="rnd">
              <a:solidFill>
                <a:srgbClr val="00B050"/>
              </a:solidFill>
              <a:round/>
            </a:ln>
            <a:effectLst/>
          </c:spPr>
          <c:marker>
            <c:symbol val="none"/>
          </c:marker>
          <c:dLbls>
            <c:dLbl>
              <c:idx val="39"/>
              <c:layout>
                <c:manualLayout>
                  <c:x val="-0.50248580260225717"/>
                  <c:y val="-0.50661897555285318"/>
                </c:manualLayout>
              </c:layout>
              <c:tx>
                <c:rich>
                  <a:bodyPr/>
                  <a:lstStyle/>
                  <a:p>
                    <a:fld id="{9FC37D11-3E38-4215-B91E-48A3621A7D6D}" type="SERIESNAME">
                      <a:rPr lang="en-US" smtClean="0"/>
                      <a:pPr/>
                      <a:t>[SERIES NAME]</a:t>
                    </a:fld>
                    <a:r>
                      <a:rPr lang="en-US" dirty="0"/>
                      <a:t> 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Sheet1!$E$2:$E$41</c:f>
              <c:numCache>
                <c:formatCode>General</c:formatCode>
                <c:ptCount val="40"/>
                <c:pt idx="0">
                  <c:v>2</c:v>
                </c:pt>
                <c:pt idx="1">
                  <c:v>11</c:v>
                </c:pt>
                <c:pt idx="2">
                  <c:v>10</c:v>
                </c:pt>
                <c:pt idx="3">
                  <c:v>6</c:v>
                </c:pt>
                <c:pt idx="4">
                  <c:v>27</c:v>
                </c:pt>
                <c:pt idx="5">
                  <c:v>23</c:v>
                </c:pt>
                <c:pt idx="6">
                  <c:v>13</c:v>
                </c:pt>
                <c:pt idx="7">
                  <c:v>13</c:v>
                </c:pt>
                <c:pt idx="8">
                  <c:v>70</c:v>
                </c:pt>
                <c:pt idx="9">
                  <c:v>35</c:v>
                </c:pt>
                <c:pt idx="10">
                  <c:v>31</c:v>
                </c:pt>
                <c:pt idx="11">
                  <c:v>7</c:v>
                </c:pt>
                <c:pt idx="12">
                  <c:v>3</c:v>
                </c:pt>
                <c:pt idx="13">
                  <c:v>3</c:v>
                </c:pt>
                <c:pt idx="14">
                  <c:v>9</c:v>
                </c:pt>
                <c:pt idx="15">
                  <c:v>22</c:v>
                </c:pt>
                <c:pt idx="16">
                  <c:v>6</c:v>
                </c:pt>
                <c:pt idx="17">
                  <c:v>7</c:v>
                </c:pt>
                <c:pt idx="18">
                  <c:v>1</c:v>
                </c:pt>
                <c:pt idx="19">
                  <c:v>4</c:v>
                </c:pt>
                <c:pt idx="20">
                  <c:v>11</c:v>
                </c:pt>
                <c:pt idx="21">
                  <c:v>6</c:v>
                </c:pt>
                <c:pt idx="22">
                  <c:v>3</c:v>
                </c:pt>
                <c:pt idx="23">
                  <c:v>1</c:v>
                </c:pt>
                <c:pt idx="24">
                  <c:v>0</c:v>
                </c:pt>
                <c:pt idx="25">
                  <c:v>3</c:v>
                </c:pt>
                <c:pt idx="26">
                  <c:v>7</c:v>
                </c:pt>
                <c:pt idx="27">
                  <c:v>15</c:v>
                </c:pt>
                <c:pt idx="28">
                  <c:v>9</c:v>
                </c:pt>
                <c:pt idx="29">
                  <c:v>7</c:v>
                </c:pt>
                <c:pt idx="30">
                  <c:v>1</c:v>
                </c:pt>
                <c:pt idx="31">
                  <c:v>3</c:v>
                </c:pt>
                <c:pt idx="32">
                  <c:v>3</c:v>
                </c:pt>
                <c:pt idx="33">
                  <c:v>3</c:v>
                </c:pt>
                <c:pt idx="34">
                  <c:v>3</c:v>
                </c:pt>
                <c:pt idx="35">
                  <c:v>0</c:v>
                </c:pt>
                <c:pt idx="36">
                  <c:v>0</c:v>
                </c:pt>
                <c:pt idx="37">
                  <c:v>3</c:v>
                </c:pt>
                <c:pt idx="38">
                  <c:v>3</c:v>
                </c:pt>
                <c:pt idx="39">
                  <c:v>13</c:v>
                </c:pt>
              </c:numCache>
            </c:numRef>
          </c:val>
          <c:smooth val="1"/>
          <c:extLst>
            <c:ext xmlns:c16="http://schemas.microsoft.com/office/drawing/2014/chart" uri="{C3380CC4-5D6E-409C-BE32-E72D297353CC}">
              <c16:uniqueId val="{00000003-CBE6-40EC-AF75-996452020300}"/>
            </c:ext>
          </c:extLst>
        </c:ser>
        <c:ser>
          <c:idx val="4"/>
          <c:order val="4"/>
          <c:tx>
            <c:strRef>
              <c:f>Sheet1!$F$1</c:f>
              <c:strCache>
                <c:ptCount val="1"/>
                <c:pt idx="0">
                  <c:v>29%</c:v>
                </c:pt>
              </c:strCache>
            </c:strRef>
          </c:tx>
          <c:spPr>
            <a:ln w="28575" cap="rnd">
              <a:solidFill>
                <a:srgbClr val="FFC000"/>
              </a:solidFill>
              <a:round/>
            </a:ln>
            <a:effectLst/>
          </c:spPr>
          <c:marker>
            <c:symbol val="none"/>
          </c:marker>
          <c:dLbls>
            <c:dLbl>
              <c:idx val="39"/>
              <c:layout>
                <c:manualLayout>
                  <c:x val="-0.50248580260225717"/>
                  <c:y val="-0.55696620293698762"/>
                </c:manualLayout>
              </c:layout>
              <c:tx>
                <c:rich>
                  <a:bodyPr/>
                  <a:lstStyle/>
                  <a:p>
                    <a:fld id="{BE2339AE-F4E2-4B98-BF5E-5E8F78B96419}" type="SERIESNAME">
                      <a:rPr lang="en-US" smtClean="0"/>
                      <a:pPr/>
                      <a:t>[SERIES NAME]</a:t>
                    </a:fld>
                    <a:r>
                      <a:rPr lang="en-US" dirty="0"/>
                      <a:t>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991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Sheet1!$F$2:$F$41</c:f>
              <c:numCache>
                <c:formatCode>General</c:formatCode>
                <c:ptCount val="40"/>
                <c:pt idx="0">
                  <c:v>2</c:v>
                </c:pt>
                <c:pt idx="1">
                  <c:v>11</c:v>
                </c:pt>
                <c:pt idx="2">
                  <c:v>10</c:v>
                </c:pt>
                <c:pt idx="3">
                  <c:v>6</c:v>
                </c:pt>
                <c:pt idx="4">
                  <c:v>27</c:v>
                </c:pt>
                <c:pt idx="5">
                  <c:v>23</c:v>
                </c:pt>
                <c:pt idx="6">
                  <c:v>13</c:v>
                </c:pt>
                <c:pt idx="7">
                  <c:v>13</c:v>
                </c:pt>
                <c:pt idx="8">
                  <c:v>70</c:v>
                </c:pt>
                <c:pt idx="9">
                  <c:v>35</c:v>
                </c:pt>
                <c:pt idx="10">
                  <c:v>31</c:v>
                </c:pt>
                <c:pt idx="11">
                  <c:v>7</c:v>
                </c:pt>
                <c:pt idx="12">
                  <c:v>3</c:v>
                </c:pt>
                <c:pt idx="13">
                  <c:v>3</c:v>
                </c:pt>
                <c:pt idx="14">
                  <c:v>9</c:v>
                </c:pt>
                <c:pt idx="15">
                  <c:v>22</c:v>
                </c:pt>
                <c:pt idx="16">
                  <c:v>6</c:v>
                </c:pt>
                <c:pt idx="17">
                  <c:v>7</c:v>
                </c:pt>
                <c:pt idx="18">
                  <c:v>1</c:v>
                </c:pt>
                <c:pt idx="19">
                  <c:v>4</c:v>
                </c:pt>
                <c:pt idx="20">
                  <c:v>11</c:v>
                </c:pt>
                <c:pt idx="21">
                  <c:v>6</c:v>
                </c:pt>
                <c:pt idx="22">
                  <c:v>3</c:v>
                </c:pt>
                <c:pt idx="23">
                  <c:v>1</c:v>
                </c:pt>
                <c:pt idx="24">
                  <c:v>0</c:v>
                </c:pt>
                <c:pt idx="25">
                  <c:v>3</c:v>
                </c:pt>
                <c:pt idx="26">
                  <c:v>7</c:v>
                </c:pt>
                <c:pt idx="27">
                  <c:v>15</c:v>
                </c:pt>
                <c:pt idx="28">
                  <c:v>9</c:v>
                </c:pt>
                <c:pt idx="29">
                  <c:v>8</c:v>
                </c:pt>
                <c:pt idx="30">
                  <c:v>1</c:v>
                </c:pt>
                <c:pt idx="31">
                  <c:v>3</c:v>
                </c:pt>
                <c:pt idx="32">
                  <c:v>3</c:v>
                </c:pt>
                <c:pt idx="33">
                  <c:v>3</c:v>
                </c:pt>
                <c:pt idx="34">
                  <c:v>3</c:v>
                </c:pt>
                <c:pt idx="35">
                  <c:v>0</c:v>
                </c:pt>
                <c:pt idx="36">
                  <c:v>0</c:v>
                </c:pt>
                <c:pt idx="37">
                  <c:v>3</c:v>
                </c:pt>
                <c:pt idx="38">
                  <c:v>3</c:v>
                </c:pt>
                <c:pt idx="39">
                  <c:v>13</c:v>
                </c:pt>
              </c:numCache>
            </c:numRef>
          </c:val>
          <c:smooth val="1"/>
          <c:extLst>
            <c:ext xmlns:c16="http://schemas.microsoft.com/office/drawing/2014/chart" uri="{C3380CC4-5D6E-409C-BE32-E72D297353CC}">
              <c16:uniqueId val="{00000004-CBE6-40EC-AF75-996452020300}"/>
            </c:ext>
          </c:extLst>
        </c:ser>
        <c:ser>
          <c:idx val="5"/>
          <c:order val="5"/>
          <c:tx>
            <c:strRef>
              <c:f>Sheet1!$G$1</c:f>
              <c:strCache>
                <c:ptCount val="1"/>
                <c:pt idx="0">
                  <c:v>14%</c:v>
                </c:pt>
              </c:strCache>
            </c:strRef>
          </c:tx>
          <c:spPr>
            <a:ln w="28575" cap="rnd">
              <a:solidFill>
                <a:schemeClr val="tx1"/>
              </a:solidFill>
              <a:round/>
            </a:ln>
            <a:effectLst/>
          </c:spPr>
          <c:marker>
            <c:symbol val="none"/>
          </c:marker>
          <c:dLbls>
            <c:dLbl>
              <c:idx val="39"/>
              <c:layout>
                <c:manualLayout>
                  <c:x val="-0.50248580260225717"/>
                  <c:y val="-0.28320315403575647"/>
                </c:manualLayout>
              </c:layout>
              <c:tx>
                <c:rich>
                  <a:bodyPr/>
                  <a:lstStyle/>
                  <a:p>
                    <a:fld id="{C9E488AF-ACE6-4520-92CB-009473DDBF22}" type="SERIESNAME">
                      <a:rPr lang="en-US" smtClean="0"/>
                      <a:pPr/>
                      <a:t>[SERIES NAME]</a:t>
                    </a:fld>
                    <a:r>
                      <a:rPr lang="en-US" dirty="0"/>
                      <a:t> 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Sheet1!$G$2:$G$41</c:f>
              <c:numCache>
                <c:formatCode>General</c:formatCode>
                <c:ptCount val="40"/>
                <c:pt idx="0">
                  <c:v>4</c:v>
                </c:pt>
                <c:pt idx="1">
                  <c:v>26</c:v>
                </c:pt>
                <c:pt idx="2">
                  <c:v>18</c:v>
                </c:pt>
                <c:pt idx="3">
                  <c:v>11</c:v>
                </c:pt>
                <c:pt idx="4">
                  <c:v>83</c:v>
                </c:pt>
                <c:pt idx="5">
                  <c:v>87</c:v>
                </c:pt>
                <c:pt idx="6">
                  <c:v>67</c:v>
                </c:pt>
                <c:pt idx="7">
                  <c:v>40</c:v>
                </c:pt>
                <c:pt idx="8">
                  <c:v>102</c:v>
                </c:pt>
                <c:pt idx="9">
                  <c:v>55</c:v>
                </c:pt>
                <c:pt idx="10">
                  <c:v>47</c:v>
                </c:pt>
                <c:pt idx="11">
                  <c:v>18</c:v>
                </c:pt>
                <c:pt idx="12">
                  <c:v>9</c:v>
                </c:pt>
                <c:pt idx="13">
                  <c:v>10</c:v>
                </c:pt>
                <c:pt idx="14">
                  <c:v>28</c:v>
                </c:pt>
                <c:pt idx="15">
                  <c:v>54</c:v>
                </c:pt>
                <c:pt idx="16">
                  <c:v>33</c:v>
                </c:pt>
                <c:pt idx="17">
                  <c:v>29</c:v>
                </c:pt>
                <c:pt idx="18">
                  <c:v>3</c:v>
                </c:pt>
                <c:pt idx="19">
                  <c:v>20</c:v>
                </c:pt>
                <c:pt idx="20">
                  <c:v>39</c:v>
                </c:pt>
                <c:pt idx="21">
                  <c:v>26</c:v>
                </c:pt>
                <c:pt idx="22">
                  <c:v>17</c:v>
                </c:pt>
                <c:pt idx="23">
                  <c:v>4</c:v>
                </c:pt>
                <c:pt idx="24">
                  <c:v>5</c:v>
                </c:pt>
                <c:pt idx="25">
                  <c:v>10</c:v>
                </c:pt>
                <c:pt idx="26">
                  <c:v>23</c:v>
                </c:pt>
                <c:pt idx="27">
                  <c:v>45</c:v>
                </c:pt>
                <c:pt idx="28">
                  <c:v>39</c:v>
                </c:pt>
                <c:pt idx="29">
                  <c:v>33</c:v>
                </c:pt>
                <c:pt idx="30">
                  <c:v>6</c:v>
                </c:pt>
                <c:pt idx="31">
                  <c:v>14</c:v>
                </c:pt>
                <c:pt idx="32">
                  <c:v>31</c:v>
                </c:pt>
                <c:pt idx="33">
                  <c:v>25</c:v>
                </c:pt>
                <c:pt idx="34">
                  <c:v>26</c:v>
                </c:pt>
                <c:pt idx="35">
                  <c:v>8</c:v>
                </c:pt>
                <c:pt idx="36">
                  <c:v>6</c:v>
                </c:pt>
                <c:pt idx="37">
                  <c:v>10</c:v>
                </c:pt>
                <c:pt idx="38">
                  <c:v>15</c:v>
                </c:pt>
                <c:pt idx="39">
                  <c:v>59</c:v>
                </c:pt>
              </c:numCache>
            </c:numRef>
          </c:val>
          <c:smooth val="1"/>
          <c:extLst>
            <c:ext xmlns:c16="http://schemas.microsoft.com/office/drawing/2014/chart" uri="{C3380CC4-5D6E-409C-BE32-E72D297353CC}">
              <c16:uniqueId val="{00000005-CBE6-40EC-AF75-996452020300}"/>
            </c:ext>
          </c:extLst>
        </c:ser>
        <c:dLbls>
          <c:showLegendKey val="0"/>
          <c:showVal val="0"/>
          <c:showCatName val="0"/>
          <c:showSerName val="0"/>
          <c:showPercent val="0"/>
          <c:showBubbleSize val="0"/>
        </c:dLbls>
        <c:smooth val="0"/>
        <c:axId val="822465775"/>
        <c:axId val="822467215"/>
      </c:lineChart>
      <c:catAx>
        <c:axId val="8224657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 and Month</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2467215"/>
        <c:crosses val="autoZero"/>
        <c:auto val="1"/>
        <c:lblAlgn val="ctr"/>
        <c:lblOffset val="100"/>
        <c:noMultiLvlLbl val="0"/>
      </c:catAx>
      <c:valAx>
        <c:axId val="8224672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Comments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465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7030A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69944648120184E-2"/>
          <c:y val="3.6769333384869866E-2"/>
          <c:w val="0.8352871828049746"/>
          <c:h val="0.79434421249701437"/>
        </c:manualLayout>
      </c:layout>
      <c:lineChart>
        <c:grouping val="standard"/>
        <c:varyColors val="0"/>
        <c:ser>
          <c:idx val="0"/>
          <c:order val="0"/>
          <c:tx>
            <c:strRef>
              <c:f>Sheet1!$B$1</c:f>
              <c:strCache>
                <c:ptCount val="1"/>
                <c:pt idx="0">
                  <c:v>100%</c:v>
                </c:pt>
              </c:strCache>
            </c:strRef>
          </c:tx>
          <c:spPr>
            <a:ln w="28575" cap="rnd">
              <a:solidFill>
                <a:schemeClr val="accent1"/>
              </a:solidFill>
              <a:round/>
            </a:ln>
            <a:effectLst/>
          </c:spPr>
          <c:marker>
            <c:symbol val="none"/>
          </c:marker>
          <c:dLbls>
            <c:dLbl>
              <c:idx val="39"/>
              <c:layout>
                <c:manualLayout>
                  <c:x val="-0.50248580260225717"/>
                  <c:y val="-0.40907122249609262"/>
                </c:manualLayout>
              </c:layout>
              <c:tx>
                <c:rich>
                  <a:bodyPr/>
                  <a:lstStyle/>
                  <a:p>
                    <a:fld id="{D2CE54A1-60B7-497E-8B98-20866B4F6D56}" type="SERIESNAME">
                      <a:rPr lang="en-US" smtClean="0"/>
                      <a:pPr/>
                      <a:t>[SERIES NAME]</a:t>
                    </a:fld>
                    <a:r>
                      <a:rPr lang="en-US" dirty="0"/>
                      <a:t> of models</a:t>
                    </a:r>
                    <a:r>
                      <a:rPr lang="en-US" baseline="0" dirty="0"/>
                      <a:t>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Sheet1!$B$2:$B$41</c:f>
              <c:numCache>
                <c:formatCode>General</c:formatCode>
                <c:ptCount val="40"/>
                <c:pt idx="0">
                  <c:v>0</c:v>
                </c:pt>
                <c:pt idx="1">
                  <c:v>2</c:v>
                </c:pt>
                <c:pt idx="2">
                  <c:v>0</c:v>
                </c:pt>
                <c:pt idx="3">
                  <c:v>1</c:v>
                </c:pt>
                <c:pt idx="4">
                  <c:v>47</c:v>
                </c:pt>
                <c:pt idx="5">
                  <c:v>27</c:v>
                </c:pt>
                <c:pt idx="6">
                  <c:v>13</c:v>
                </c:pt>
                <c:pt idx="7">
                  <c:v>9</c:v>
                </c:pt>
                <c:pt idx="8">
                  <c:v>13</c:v>
                </c:pt>
                <c:pt idx="9">
                  <c:v>6</c:v>
                </c:pt>
                <c:pt idx="10">
                  <c:v>8</c:v>
                </c:pt>
                <c:pt idx="11">
                  <c:v>3</c:v>
                </c:pt>
                <c:pt idx="12">
                  <c:v>0</c:v>
                </c:pt>
                <c:pt idx="13">
                  <c:v>0</c:v>
                </c:pt>
                <c:pt idx="14">
                  <c:v>15</c:v>
                </c:pt>
                <c:pt idx="15">
                  <c:v>29</c:v>
                </c:pt>
                <c:pt idx="16">
                  <c:v>24</c:v>
                </c:pt>
                <c:pt idx="17">
                  <c:v>13</c:v>
                </c:pt>
                <c:pt idx="18">
                  <c:v>4</c:v>
                </c:pt>
                <c:pt idx="19">
                  <c:v>8</c:v>
                </c:pt>
                <c:pt idx="20">
                  <c:v>10</c:v>
                </c:pt>
                <c:pt idx="21">
                  <c:v>10</c:v>
                </c:pt>
                <c:pt idx="22">
                  <c:v>12</c:v>
                </c:pt>
                <c:pt idx="23">
                  <c:v>1</c:v>
                </c:pt>
                <c:pt idx="24">
                  <c:v>4</c:v>
                </c:pt>
                <c:pt idx="25">
                  <c:v>1</c:v>
                </c:pt>
                <c:pt idx="26">
                  <c:v>3</c:v>
                </c:pt>
                <c:pt idx="27">
                  <c:v>29</c:v>
                </c:pt>
                <c:pt idx="28">
                  <c:v>21</c:v>
                </c:pt>
                <c:pt idx="29">
                  <c:v>13</c:v>
                </c:pt>
                <c:pt idx="30">
                  <c:v>6</c:v>
                </c:pt>
                <c:pt idx="31">
                  <c:v>4</c:v>
                </c:pt>
                <c:pt idx="32">
                  <c:v>21</c:v>
                </c:pt>
                <c:pt idx="33">
                  <c:v>10</c:v>
                </c:pt>
                <c:pt idx="34">
                  <c:v>5</c:v>
                </c:pt>
                <c:pt idx="35">
                  <c:v>0</c:v>
                </c:pt>
                <c:pt idx="36">
                  <c:v>2</c:v>
                </c:pt>
                <c:pt idx="37">
                  <c:v>3</c:v>
                </c:pt>
                <c:pt idx="38">
                  <c:v>6</c:v>
                </c:pt>
                <c:pt idx="39">
                  <c:v>32</c:v>
                </c:pt>
              </c:numCache>
            </c:numRef>
          </c:val>
          <c:smooth val="1"/>
          <c:extLst>
            <c:ext xmlns:c16="http://schemas.microsoft.com/office/drawing/2014/chart" uri="{C3380CC4-5D6E-409C-BE32-E72D297353CC}">
              <c16:uniqueId val="{00000000-CBE6-40EC-AF75-996452020300}"/>
            </c:ext>
          </c:extLst>
        </c:ser>
        <c:ser>
          <c:idx val="1"/>
          <c:order val="1"/>
          <c:tx>
            <c:strRef>
              <c:f>Sheet1!$C$1</c:f>
              <c:strCache>
                <c:ptCount val="1"/>
                <c:pt idx="0">
                  <c:v>80%</c:v>
                </c:pt>
              </c:strCache>
            </c:strRef>
          </c:tx>
          <c:spPr>
            <a:ln w="28575" cap="rnd">
              <a:solidFill>
                <a:schemeClr val="tx1"/>
              </a:solidFill>
              <a:round/>
            </a:ln>
            <a:effectLst/>
          </c:spPr>
          <c:marker>
            <c:symbol val="none"/>
          </c:marker>
          <c:dLbls>
            <c:dLbl>
              <c:idx val="39"/>
              <c:layout>
                <c:manualLayout>
                  <c:x val="-0.50248580260225717"/>
                  <c:y val="-9.8930071863729513E-2"/>
                </c:manualLayout>
              </c:layout>
              <c:tx>
                <c:rich>
                  <a:bodyPr/>
                  <a:lstStyle/>
                  <a:p>
                    <a:fld id="{E35A7E45-AD11-40A4-B948-1BDB72BBC4EB}" type="SERIESNAME">
                      <a:rPr lang="en-US" smtClean="0">
                        <a:solidFill>
                          <a:schemeClr val="tx1"/>
                        </a:solidFill>
                      </a:rPr>
                      <a:pPr/>
                      <a:t>[SERIES NAME]</a:t>
                    </a:fld>
                    <a:r>
                      <a:rPr lang="en-US" dirty="0">
                        <a:solidFill>
                          <a:schemeClr val="tx1"/>
                        </a:solidFill>
                      </a:rPr>
                      <a:t> 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Sheet1!$C$2:$C$41</c:f>
              <c:numCache>
                <c:formatCode>General</c:formatCode>
                <c:ptCount val="40"/>
                <c:pt idx="0">
                  <c:v>1</c:v>
                </c:pt>
                <c:pt idx="1">
                  <c:v>7</c:v>
                </c:pt>
                <c:pt idx="2">
                  <c:v>1</c:v>
                </c:pt>
                <c:pt idx="3">
                  <c:v>2</c:v>
                </c:pt>
                <c:pt idx="4">
                  <c:v>107</c:v>
                </c:pt>
                <c:pt idx="5">
                  <c:v>105</c:v>
                </c:pt>
                <c:pt idx="6">
                  <c:v>54</c:v>
                </c:pt>
                <c:pt idx="7">
                  <c:v>28</c:v>
                </c:pt>
                <c:pt idx="8">
                  <c:v>34</c:v>
                </c:pt>
                <c:pt idx="9">
                  <c:v>27</c:v>
                </c:pt>
                <c:pt idx="10">
                  <c:v>33</c:v>
                </c:pt>
                <c:pt idx="11">
                  <c:v>15</c:v>
                </c:pt>
                <c:pt idx="12">
                  <c:v>4</c:v>
                </c:pt>
                <c:pt idx="13">
                  <c:v>1</c:v>
                </c:pt>
                <c:pt idx="14">
                  <c:v>49</c:v>
                </c:pt>
                <c:pt idx="15">
                  <c:v>88</c:v>
                </c:pt>
                <c:pt idx="16">
                  <c:v>71</c:v>
                </c:pt>
                <c:pt idx="17">
                  <c:v>34</c:v>
                </c:pt>
                <c:pt idx="18">
                  <c:v>12</c:v>
                </c:pt>
                <c:pt idx="19">
                  <c:v>20</c:v>
                </c:pt>
                <c:pt idx="20">
                  <c:v>39</c:v>
                </c:pt>
                <c:pt idx="21">
                  <c:v>24</c:v>
                </c:pt>
                <c:pt idx="22">
                  <c:v>32</c:v>
                </c:pt>
                <c:pt idx="23">
                  <c:v>1</c:v>
                </c:pt>
                <c:pt idx="24">
                  <c:v>5</c:v>
                </c:pt>
                <c:pt idx="25">
                  <c:v>5</c:v>
                </c:pt>
                <c:pt idx="26">
                  <c:v>28</c:v>
                </c:pt>
                <c:pt idx="27">
                  <c:v>102</c:v>
                </c:pt>
                <c:pt idx="28">
                  <c:v>64</c:v>
                </c:pt>
                <c:pt idx="29">
                  <c:v>38</c:v>
                </c:pt>
                <c:pt idx="30">
                  <c:v>14</c:v>
                </c:pt>
                <c:pt idx="31">
                  <c:v>17</c:v>
                </c:pt>
                <c:pt idx="32">
                  <c:v>49</c:v>
                </c:pt>
                <c:pt idx="33">
                  <c:v>31</c:v>
                </c:pt>
                <c:pt idx="34">
                  <c:v>39</c:v>
                </c:pt>
                <c:pt idx="35">
                  <c:v>3</c:v>
                </c:pt>
                <c:pt idx="36">
                  <c:v>8</c:v>
                </c:pt>
                <c:pt idx="37">
                  <c:v>9</c:v>
                </c:pt>
                <c:pt idx="38">
                  <c:v>26</c:v>
                </c:pt>
                <c:pt idx="39">
                  <c:v>111</c:v>
                </c:pt>
              </c:numCache>
            </c:numRef>
          </c:val>
          <c:smooth val="1"/>
          <c:extLst>
            <c:ext xmlns:c16="http://schemas.microsoft.com/office/drawing/2014/chart" uri="{C3380CC4-5D6E-409C-BE32-E72D297353CC}">
              <c16:uniqueId val="{00000001-CBE6-40EC-AF75-996452020300}"/>
            </c:ext>
          </c:extLst>
        </c:ser>
        <c:ser>
          <c:idx val="2"/>
          <c:order val="2"/>
          <c:tx>
            <c:strRef>
              <c:f>Sheet1!$D$1</c:f>
              <c:strCache>
                <c:ptCount val="1"/>
                <c:pt idx="0">
                  <c:v>60%</c:v>
                </c:pt>
              </c:strCache>
            </c:strRef>
          </c:tx>
          <c:spPr>
            <a:ln w="28575" cap="rnd">
              <a:solidFill>
                <a:schemeClr val="accent5"/>
              </a:solidFill>
              <a:round/>
            </a:ln>
            <a:effectLst/>
          </c:spPr>
          <c:marker>
            <c:symbol val="none"/>
          </c:marker>
          <c:dLbls>
            <c:dLbl>
              <c:idx val="39"/>
              <c:layout>
                <c:manualLayout>
                  <c:x val="-0.50248580260225717"/>
                  <c:y val="-0.10106388250463581"/>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fld id="{54519EB3-35E7-4AB0-9BEB-18A1932D2E04}" type="SERIESNAME">
                      <a:rPr lang="en-US" smtClean="0">
                        <a:solidFill>
                          <a:schemeClr val="accent5"/>
                        </a:solidFill>
                      </a:rPr>
                      <a:pPr>
                        <a:defRPr>
                          <a:solidFill>
                            <a:schemeClr val="accent5"/>
                          </a:solidFill>
                        </a:defRPr>
                      </a:pPr>
                      <a:t>[SERIES NAME]</a:t>
                    </a:fld>
                    <a:r>
                      <a:rPr lang="en-US" dirty="0">
                        <a:solidFill>
                          <a:schemeClr val="accent5"/>
                        </a:solidFill>
                      </a:rPr>
                      <a:t> of models agree</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Sheet1!$D$2:$D$41</c:f>
              <c:numCache>
                <c:formatCode>General</c:formatCode>
                <c:ptCount val="40"/>
                <c:pt idx="0">
                  <c:v>2</c:v>
                </c:pt>
                <c:pt idx="1">
                  <c:v>9</c:v>
                </c:pt>
                <c:pt idx="2">
                  <c:v>4</c:v>
                </c:pt>
                <c:pt idx="3">
                  <c:v>5</c:v>
                </c:pt>
                <c:pt idx="4">
                  <c:v>118</c:v>
                </c:pt>
                <c:pt idx="5">
                  <c:v>117</c:v>
                </c:pt>
                <c:pt idx="6">
                  <c:v>70</c:v>
                </c:pt>
                <c:pt idx="7">
                  <c:v>32</c:v>
                </c:pt>
                <c:pt idx="8">
                  <c:v>41</c:v>
                </c:pt>
                <c:pt idx="9">
                  <c:v>30</c:v>
                </c:pt>
                <c:pt idx="10">
                  <c:v>41</c:v>
                </c:pt>
                <c:pt idx="11">
                  <c:v>18</c:v>
                </c:pt>
                <c:pt idx="12">
                  <c:v>6</c:v>
                </c:pt>
                <c:pt idx="13">
                  <c:v>2</c:v>
                </c:pt>
                <c:pt idx="14">
                  <c:v>52</c:v>
                </c:pt>
                <c:pt idx="15">
                  <c:v>95</c:v>
                </c:pt>
                <c:pt idx="16">
                  <c:v>75</c:v>
                </c:pt>
                <c:pt idx="17">
                  <c:v>40</c:v>
                </c:pt>
                <c:pt idx="18">
                  <c:v>12</c:v>
                </c:pt>
                <c:pt idx="19">
                  <c:v>24</c:v>
                </c:pt>
                <c:pt idx="20">
                  <c:v>45</c:v>
                </c:pt>
                <c:pt idx="21">
                  <c:v>27</c:v>
                </c:pt>
                <c:pt idx="22">
                  <c:v>38</c:v>
                </c:pt>
                <c:pt idx="23">
                  <c:v>1</c:v>
                </c:pt>
                <c:pt idx="24">
                  <c:v>6</c:v>
                </c:pt>
                <c:pt idx="25">
                  <c:v>7</c:v>
                </c:pt>
                <c:pt idx="26">
                  <c:v>31</c:v>
                </c:pt>
                <c:pt idx="27">
                  <c:v>111</c:v>
                </c:pt>
                <c:pt idx="28">
                  <c:v>73</c:v>
                </c:pt>
                <c:pt idx="29">
                  <c:v>38</c:v>
                </c:pt>
                <c:pt idx="30">
                  <c:v>16</c:v>
                </c:pt>
                <c:pt idx="31">
                  <c:v>23</c:v>
                </c:pt>
                <c:pt idx="32">
                  <c:v>52</c:v>
                </c:pt>
                <c:pt idx="33">
                  <c:v>40</c:v>
                </c:pt>
                <c:pt idx="34">
                  <c:v>44</c:v>
                </c:pt>
                <c:pt idx="35">
                  <c:v>4</c:v>
                </c:pt>
                <c:pt idx="36">
                  <c:v>10</c:v>
                </c:pt>
                <c:pt idx="37">
                  <c:v>9</c:v>
                </c:pt>
                <c:pt idx="38">
                  <c:v>29</c:v>
                </c:pt>
                <c:pt idx="39">
                  <c:v>120</c:v>
                </c:pt>
              </c:numCache>
            </c:numRef>
          </c:val>
          <c:smooth val="1"/>
          <c:extLst>
            <c:ext xmlns:c16="http://schemas.microsoft.com/office/drawing/2014/chart" uri="{C3380CC4-5D6E-409C-BE32-E72D297353CC}">
              <c16:uniqueId val="{00000002-CBE6-40EC-AF75-996452020300}"/>
            </c:ext>
          </c:extLst>
        </c:ser>
        <c:ser>
          <c:idx val="3"/>
          <c:order val="3"/>
          <c:tx>
            <c:strRef>
              <c:f>Sheet1!$E$1</c:f>
              <c:strCache>
                <c:ptCount val="1"/>
                <c:pt idx="0">
                  <c:v>40%</c:v>
                </c:pt>
              </c:strCache>
            </c:strRef>
          </c:tx>
          <c:spPr>
            <a:ln w="28575" cap="rnd">
              <a:solidFill>
                <a:srgbClr val="00B050"/>
              </a:solidFill>
              <a:round/>
            </a:ln>
            <a:effectLst/>
          </c:spPr>
          <c:marker>
            <c:symbol val="none"/>
          </c:marker>
          <c:dLbls>
            <c:dLbl>
              <c:idx val="39"/>
              <c:layout>
                <c:manualLayout>
                  <c:x val="-0.50248580260225717"/>
                  <c:y val="-0.14511770646575348"/>
                </c:manualLayout>
              </c:layout>
              <c:tx>
                <c:rich>
                  <a:bodyPr/>
                  <a:lstStyle/>
                  <a:p>
                    <a:fld id="{9FC37D11-3E38-4215-B91E-48A3621A7D6D}" type="SERIESNAME">
                      <a:rPr lang="en-US" smtClean="0"/>
                      <a:pPr/>
                      <a:t>[SERIES NAME]</a:t>
                    </a:fld>
                    <a:r>
                      <a:rPr lang="en-US" dirty="0"/>
                      <a:t> 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Sheet1!$E$2:$E$41</c:f>
              <c:numCache>
                <c:formatCode>General</c:formatCode>
                <c:ptCount val="40"/>
                <c:pt idx="0">
                  <c:v>2</c:v>
                </c:pt>
                <c:pt idx="1">
                  <c:v>9</c:v>
                </c:pt>
                <c:pt idx="2">
                  <c:v>4</c:v>
                </c:pt>
                <c:pt idx="3">
                  <c:v>5</c:v>
                </c:pt>
                <c:pt idx="4">
                  <c:v>118</c:v>
                </c:pt>
                <c:pt idx="5">
                  <c:v>117</c:v>
                </c:pt>
                <c:pt idx="6">
                  <c:v>70</c:v>
                </c:pt>
                <c:pt idx="7">
                  <c:v>33</c:v>
                </c:pt>
                <c:pt idx="8">
                  <c:v>41</c:v>
                </c:pt>
                <c:pt idx="9">
                  <c:v>30</c:v>
                </c:pt>
                <c:pt idx="10">
                  <c:v>41</c:v>
                </c:pt>
                <c:pt idx="11">
                  <c:v>18</c:v>
                </c:pt>
                <c:pt idx="12">
                  <c:v>6</c:v>
                </c:pt>
                <c:pt idx="13">
                  <c:v>2</c:v>
                </c:pt>
                <c:pt idx="14">
                  <c:v>52</c:v>
                </c:pt>
                <c:pt idx="15">
                  <c:v>95</c:v>
                </c:pt>
                <c:pt idx="16">
                  <c:v>75</c:v>
                </c:pt>
                <c:pt idx="17">
                  <c:v>40</c:v>
                </c:pt>
                <c:pt idx="18">
                  <c:v>12</c:v>
                </c:pt>
                <c:pt idx="19">
                  <c:v>24</c:v>
                </c:pt>
                <c:pt idx="20">
                  <c:v>45</c:v>
                </c:pt>
                <c:pt idx="21">
                  <c:v>28</c:v>
                </c:pt>
                <c:pt idx="22">
                  <c:v>38</c:v>
                </c:pt>
                <c:pt idx="23">
                  <c:v>1</c:v>
                </c:pt>
                <c:pt idx="24">
                  <c:v>6</c:v>
                </c:pt>
                <c:pt idx="25">
                  <c:v>7</c:v>
                </c:pt>
                <c:pt idx="26">
                  <c:v>31</c:v>
                </c:pt>
                <c:pt idx="27">
                  <c:v>111</c:v>
                </c:pt>
                <c:pt idx="28">
                  <c:v>73</c:v>
                </c:pt>
                <c:pt idx="29">
                  <c:v>38</c:v>
                </c:pt>
                <c:pt idx="30">
                  <c:v>16</c:v>
                </c:pt>
                <c:pt idx="31">
                  <c:v>23</c:v>
                </c:pt>
                <c:pt idx="32">
                  <c:v>52</c:v>
                </c:pt>
                <c:pt idx="33">
                  <c:v>40</c:v>
                </c:pt>
                <c:pt idx="34">
                  <c:v>44</c:v>
                </c:pt>
                <c:pt idx="35">
                  <c:v>4</c:v>
                </c:pt>
                <c:pt idx="36">
                  <c:v>10</c:v>
                </c:pt>
                <c:pt idx="37">
                  <c:v>9</c:v>
                </c:pt>
                <c:pt idx="38">
                  <c:v>29</c:v>
                </c:pt>
                <c:pt idx="39">
                  <c:v>120</c:v>
                </c:pt>
              </c:numCache>
            </c:numRef>
          </c:val>
          <c:smooth val="1"/>
          <c:extLst>
            <c:ext xmlns:c16="http://schemas.microsoft.com/office/drawing/2014/chart" uri="{C3380CC4-5D6E-409C-BE32-E72D297353CC}">
              <c16:uniqueId val="{00000003-CBE6-40EC-AF75-996452020300}"/>
            </c:ext>
          </c:extLst>
        </c:ser>
        <c:ser>
          <c:idx val="4"/>
          <c:order val="4"/>
          <c:tx>
            <c:strRef>
              <c:f>Sheet1!$F$1</c:f>
              <c:strCache>
                <c:ptCount val="1"/>
                <c:pt idx="0">
                  <c:v>20%</c:v>
                </c:pt>
              </c:strCache>
            </c:strRef>
          </c:tx>
          <c:spPr>
            <a:ln w="28575" cap="rnd">
              <a:solidFill>
                <a:srgbClr val="FFC000"/>
              </a:solidFill>
              <a:round/>
            </a:ln>
            <a:effectLst/>
          </c:spPr>
          <c:marker>
            <c:symbol val="none"/>
          </c:marker>
          <c:dLbls>
            <c:dLbl>
              <c:idx val="39"/>
              <c:layout>
                <c:manualLayout>
                  <c:x val="-0.50102508805980883"/>
                  <c:y val="-8.3678479434446021E-2"/>
                </c:manualLayout>
              </c:layout>
              <c:tx>
                <c:rich>
                  <a:bodyPr/>
                  <a:lstStyle/>
                  <a:p>
                    <a:fld id="{BE2339AE-F4E2-4B98-BF5E-5E8F78B96419}" type="SERIESNAME">
                      <a:rPr lang="en-US" smtClean="0"/>
                      <a:pPr/>
                      <a:t>[SERIES NAME]</a:t>
                    </a:fld>
                    <a:r>
                      <a:rPr lang="en-US" dirty="0"/>
                      <a:t> of models agree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1D-4A49-947D-88AD7C61A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991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Sheet1!$A$2:$A$41</c:f>
              <c:strCache>
                <c:ptCount val="40"/>
                <c:pt idx="0">
                  <c:v>2022_05</c:v>
                </c:pt>
                <c:pt idx="1">
                  <c:v>2022_06</c:v>
                </c:pt>
                <c:pt idx="2">
                  <c:v>2022_07</c:v>
                </c:pt>
                <c:pt idx="3">
                  <c:v>2022_08</c:v>
                </c:pt>
                <c:pt idx="4">
                  <c:v>2022_09</c:v>
                </c:pt>
                <c:pt idx="5">
                  <c:v>2022_10</c:v>
                </c:pt>
                <c:pt idx="6">
                  <c:v>2022_11</c:v>
                </c:pt>
                <c:pt idx="7">
                  <c:v>2023_01</c:v>
                </c:pt>
                <c:pt idx="8">
                  <c:v>2023_02</c:v>
                </c:pt>
                <c:pt idx="9">
                  <c:v>2023_03</c:v>
                </c:pt>
                <c:pt idx="10">
                  <c:v>2023_04</c:v>
                </c:pt>
                <c:pt idx="11">
                  <c:v>2023_05</c:v>
                </c:pt>
                <c:pt idx="12">
                  <c:v>2023_06</c:v>
                </c:pt>
                <c:pt idx="13">
                  <c:v>2023_07</c:v>
                </c:pt>
                <c:pt idx="14">
                  <c:v>2023_08</c:v>
                </c:pt>
                <c:pt idx="15">
                  <c:v>2023_09</c:v>
                </c:pt>
                <c:pt idx="16">
                  <c:v>2023_10</c:v>
                </c:pt>
                <c:pt idx="17">
                  <c:v>2023_11</c:v>
                </c:pt>
                <c:pt idx="18">
                  <c:v>2023_12</c:v>
                </c:pt>
                <c:pt idx="19">
                  <c:v>2024_01</c:v>
                </c:pt>
                <c:pt idx="20">
                  <c:v>2024_02</c:v>
                </c:pt>
                <c:pt idx="21">
                  <c:v>2024_03</c:v>
                </c:pt>
                <c:pt idx="22">
                  <c:v>2024_04</c:v>
                </c:pt>
                <c:pt idx="23">
                  <c:v>2024_05</c:v>
                </c:pt>
                <c:pt idx="24">
                  <c:v>2024_06</c:v>
                </c:pt>
                <c:pt idx="25">
                  <c:v>2024_07</c:v>
                </c:pt>
                <c:pt idx="26">
                  <c:v>2024_08</c:v>
                </c:pt>
                <c:pt idx="27">
                  <c:v>2024_09</c:v>
                </c:pt>
                <c:pt idx="28">
                  <c:v>2024_10</c:v>
                </c:pt>
                <c:pt idx="29">
                  <c:v>2024_11</c:v>
                </c:pt>
                <c:pt idx="30">
                  <c:v>2024_12</c:v>
                </c:pt>
                <c:pt idx="31">
                  <c:v>2025_01</c:v>
                </c:pt>
                <c:pt idx="32">
                  <c:v>2025_02</c:v>
                </c:pt>
                <c:pt idx="33">
                  <c:v>2025_03</c:v>
                </c:pt>
                <c:pt idx="34">
                  <c:v>2025_04</c:v>
                </c:pt>
                <c:pt idx="35">
                  <c:v>2025_05</c:v>
                </c:pt>
                <c:pt idx="36">
                  <c:v>2025_06</c:v>
                </c:pt>
                <c:pt idx="37">
                  <c:v>2025_07</c:v>
                </c:pt>
                <c:pt idx="38">
                  <c:v>2025_08</c:v>
                </c:pt>
                <c:pt idx="39">
                  <c:v>2025_09</c:v>
                </c:pt>
              </c:strCache>
            </c:strRef>
          </c:cat>
          <c:val>
            <c:numRef>
              <c:f>Sheet1!$F$2:$F$41</c:f>
              <c:numCache>
                <c:formatCode>General</c:formatCode>
                <c:ptCount val="40"/>
                <c:pt idx="0">
                  <c:v>2</c:v>
                </c:pt>
                <c:pt idx="1">
                  <c:v>18</c:v>
                </c:pt>
                <c:pt idx="2">
                  <c:v>5</c:v>
                </c:pt>
                <c:pt idx="3">
                  <c:v>7</c:v>
                </c:pt>
                <c:pt idx="4">
                  <c:v>150</c:v>
                </c:pt>
                <c:pt idx="5">
                  <c:v>148</c:v>
                </c:pt>
                <c:pt idx="6">
                  <c:v>96</c:v>
                </c:pt>
                <c:pt idx="7">
                  <c:v>39</c:v>
                </c:pt>
                <c:pt idx="8">
                  <c:v>49</c:v>
                </c:pt>
                <c:pt idx="9">
                  <c:v>45</c:v>
                </c:pt>
                <c:pt idx="10">
                  <c:v>57</c:v>
                </c:pt>
                <c:pt idx="11">
                  <c:v>21</c:v>
                </c:pt>
                <c:pt idx="12">
                  <c:v>8</c:v>
                </c:pt>
                <c:pt idx="13">
                  <c:v>5</c:v>
                </c:pt>
                <c:pt idx="14">
                  <c:v>61</c:v>
                </c:pt>
                <c:pt idx="15">
                  <c:v>111</c:v>
                </c:pt>
                <c:pt idx="16">
                  <c:v>92</c:v>
                </c:pt>
                <c:pt idx="17">
                  <c:v>61</c:v>
                </c:pt>
                <c:pt idx="18">
                  <c:v>12</c:v>
                </c:pt>
                <c:pt idx="19">
                  <c:v>31</c:v>
                </c:pt>
                <c:pt idx="20">
                  <c:v>59</c:v>
                </c:pt>
                <c:pt idx="21">
                  <c:v>34</c:v>
                </c:pt>
                <c:pt idx="22">
                  <c:v>51</c:v>
                </c:pt>
                <c:pt idx="23">
                  <c:v>3</c:v>
                </c:pt>
                <c:pt idx="24">
                  <c:v>7</c:v>
                </c:pt>
                <c:pt idx="25">
                  <c:v>9</c:v>
                </c:pt>
                <c:pt idx="26">
                  <c:v>38</c:v>
                </c:pt>
                <c:pt idx="27">
                  <c:v>129</c:v>
                </c:pt>
                <c:pt idx="28">
                  <c:v>89</c:v>
                </c:pt>
                <c:pt idx="29">
                  <c:v>51</c:v>
                </c:pt>
                <c:pt idx="30">
                  <c:v>18</c:v>
                </c:pt>
                <c:pt idx="31">
                  <c:v>24</c:v>
                </c:pt>
                <c:pt idx="32">
                  <c:v>68</c:v>
                </c:pt>
                <c:pt idx="33">
                  <c:v>55</c:v>
                </c:pt>
                <c:pt idx="34">
                  <c:v>54</c:v>
                </c:pt>
                <c:pt idx="35">
                  <c:v>9</c:v>
                </c:pt>
                <c:pt idx="36">
                  <c:v>14</c:v>
                </c:pt>
                <c:pt idx="37">
                  <c:v>10</c:v>
                </c:pt>
                <c:pt idx="38">
                  <c:v>31</c:v>
                </c:pt>
                <c:pt idx="39">
                  <c:v>144</c:v>
                </c:pt>
              </c:numCache>
            </c:numRef>
          </c:val>
          <c:smooth val="1"/>
          <c:extLst>
            <c:ext xmlns:c16="http://schemas.microsoft.com/office/drawing/2014/chart" uri="{C3380CC4-5D6E-409C-BE32-E72D297353CC}">
              <c16:uniqueId val="{00000004-CBE6-40EC-AF75-996452020300}"/>
            </c:ext>
          </c:extLst>
        </c:ser>
        <c:dLbls>
          <c:showLegendKey val="0"/>
          <c:showVal val="0"/>
          <c:showCatName val="0"/>
          <c:showSerName val="0"/>
          <c:showPercent val="0"/>
          <c:showBubbleSize val="0"/>
        </c:dLbls>
        <c:smooth val="0"/>
        <c:axId val="822465775"/>
        <c:axId val="822467215"/>
      </c:lineChart>
      <c:catAx>
        <c:axId val="8224657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 and Month</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2467215"/>
        <c:crosses val="autoZero"/>
        <c:auto val="1"/>
        <c:lblAlgn val="ctr"/>
        <c:lblOffset val="100"/>
        <c:noMultiLvlLbl val="0"/>
      </c:catAx>
      <c:valAx>
        <c:axId val="8224672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Comments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465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7030A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CFE04-E225-47F0-A260-2C120FCDB544}"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en-US"/>
        </a:p>
      </dgm:t>
    </dgm:pt>
    <dgm:pt modelId="{3580BBBD-DBDD-4237-AC50-0FEA42B76583}">
      <dgm:prSet phldrT="[Text]" phldr="0"/>
      <dgm:spPr/>
      <dgm:t>
        <a:bodyPr/>
        <a:lstStyle/>
        <a:p>
          <a:r>
            <a:rPr lang="en-US" b="1" dirty="0"/>
            <a:t>Introduction and Context</a:t>
          </a:r>
        </a:p>
      </dgm:t>
    </dgm:pt>
    <dgm:pt modelId="{31B83245-96B0-458D-8B18-B8893C35D413}" type="parTrans" cxnId="{D9A9798E-9208-463A-A81F-E1D30F80889E}">
      <dgm:prSet/>
      <dgm:spPr/>
      <dgm:t>
        <a:bodyPr/>
        <a:lstStyle/>
        <a:p>
          <a:endParaRPr lang="en-US"/>
        </a:p>
      </dgm:t>
    </dgm:pt>
    <dgm:pt modelId="{86DCBA19-AC04-41AF-A731-80B76284D9FC}" type="sibTrans" cxnId="{D9A9798E-9208-463A-A81F-E1D30F80889E}">
      <dgm:prSet/>
      <dgm:spPr/>
      <dgm:t>
        <a:bodyPr/>
        <a:lstStyle/>
        <a:p>
          <a:endParaRPr lang="en-US"/>
        </a:p>
      </dgm:t>
    </dgm:pt>
    <dgm:pt modelId="{D9BE3DE6-5DB4-4D7C-8CFC-E53931A5DC2D}">
      <dgm:prSet phldrT="[Text]" phldr="0"/>
      <dgm:spPr/>
      <dgm:t>
        <a:bodyPr/>
        <a:lstStyle/>
        <a:p>
          <a:r>
            <a:rPr lang="en-US" b="1" dirty="0"/>
            <a:t>Pulse survey background</a:t>
          </a:r>
          <a:endParaRPr lang="en-US" dirty="0"/>
        </a:p>
      </dgm:t>
    </dgm:pt>
    <dgm:pt modelId="{3154ACA1-704B-48D6-958D-89D4C706EA8B}" type="parTrans" cxnId="{B4D5CD8D-3E42-4B29-8733-E7CA021453F4}">
      <dgm:prSet/>
      <dgm:spPr/>
      <dgm:t>
        <a:bodyPr/>
        <a:lstStyle/>
        <a:p>
          <a:endParaRPr lang="en-US"/>
        </a:p>
      </dgm:t>
    </dgm:pt>
    <dgm:pt modelId="{912452C8-74EA-4AE5-A680-FF0DAB6CA91E}" type="sibTrans" cxnId="{B4D5CD8D-3E42-4B29-8733-E7CA021453F4}">
      <dgm:prSet/>
      <dgm:spPr/>
      <dgm:t>
        <a:bodyPr/>
        <a:lstStyle/>
        <a:p>
          <a:endParaRPr lang="en-US"/>
        </a:p>
      </dgm:t>
    </dgm:pt>
    <dgm:pt modelId="{0C113F79-06A0-4CFF-9E39-AA6F01F1278D}">
      <dgm:prSet phldrT="[Text]" phldr="0"/>
      <dgm:spPr/>
      <dgm:t>
        <a:bodyPr/>
        <a:lstStyle/>
        <a:p>
          <a:r>
            <a:rPr lang="en-US" b="1" dirty="0"/>
            <a:t>AI for thematic analysis</a:t>
          </a:r>
          <a:endParaRPr lang="en-US" dirty="0"/>
        </a:p>
      </dgm:t>
    </dgm:pt>
    <dgm:pt modelId="{2809D171-E513-483A-9067-A3F44EEE71CE}" type="parTrans" cxnId="{58828839-0A78-476F-A9A6-5C0E7C4CDD54}">
      <dgm:prSet/>
      <dgm:spPr/>
      <dgm:t>
        <a:bodyPr/>
        <a:lstStyle/>
        <a:p>
          <a:endParaRPr lang="en-US"/>
        </a:p>
      </dgm:t>
    </dgm:pt>
    <dgm:pt modelId="{EACBCC38-CAB3-4FA9-88BD-7D28CC5982FE}" type="sibTrans" cxnId="{58828839-0A78-476F-A9A6-5C0E7C4CDD54}">
      <dgm:prSet/>
      <dgm:spPr/>
      <dgm:t>
        <a:bodyPr/>
        <a:lstStyle/>
        <a:p>
          <a:endParaRPr lang="en-US"/>
        </a:p>
      </dgm:t>
    </dgm:pt>
    <dgm:pt modelId="{C546DEF2-75C8-48B4-938A-14BAD8A6D86B}">
      <dgm:prSet phldrT="[Text]" phldr="0"/>
      <dgm:spPr/>
      <dgm:t>
        <a:bodyPr/>
        <a:lstStyle/>
        <a:p>
          <a:r>
            <a:rPr lang="en-US" b="1" dirty="0"/>
            <a:t>AI for coding</a:t>
          </a:r>
          <a:endParaRPr lang="en-US" dirty="0"/>
        </a:p>
      </dgm:t>
    </dgm:pt>
    <dgm:pt modelId="{1D5F4B08-6550-4527-B387-0B5D10708C10}" type="parTrans" cxnId="{31C7290F-24B6-4CE0-81AA-72C311A0BFA6}">
      <dgm:prSet/>
      <dgm:spPr/>
      <dgm:t>
        <a:bodyPr/>
        <a:lstStyle/>
        <a:p>
          <a:endParaRPr lang="en-US"/>
        </a:p>
      </dgm:t>
    </dgm:pt>
    <dgm:pt modelId="{0A1D7694-5ECB-40A2-B905-70D22C43339E}" type="sibTrans" cxnId="{31C7290F-24B6-4CE0-81AA-72C311A0BFA6}">
      <dgm:prSet/>
      <dgm:spPr/>
      <dgm:t>
        <a:bodyPr/>
        <a:lstStyle/>
        <a:p>
          <a:endParaRPr lang="en-US"/>
        </a:p>
      </dgm:t>
    </dgm:pt>
    <dgm:pt modelId="{BFC6122E-16A1-40D3-8B04-B089035F6920}" type="pres">
      <dgm:prSet presAssocID="{4B6CFE04-E225-47F0-A260-2C120FCDB544}" presName="Name0" presStyleCnt="0">
        <dgm:presLayoutVars>
          <dgm:chMax val="7"/>
          <dgm:chPref val="7"/>
          <dgm:dir/>
        </dgm:presLayoutVars>
      </dgm:prSet>
      <dgm:spPr/>
    </dgm:pt>
    <dgm:pt modelId="{AB7C2251-A1CB-4E9A-9EF0-FE897A320322}" type="pres">
      <dgm:prSet presAssocID="{4B6CFE04-E225-47F0-A260-2C120FCDB544}" presName="Name1" presStyleCnt="0"/>
      <dgm:spPr/>
    </dgm:pt>
    <dgm:pt modelId="{72C1D59C-DC42-4F32-802A-18BA0FE16C2A}" type="pres">
      <dgm:prSet presAssocID="{4B6CFE04-E225-47F0-A260-2C120FCDB544}" presName="cycle" presStyleCnt="0"/>
      <dgm:spPr/>
    </dgm:pt>
    <dgm:pt modelId="{333F17F2-0370-44EB-8E52-34A2873DF43E}" type="pres">
      <dgm:prSet presAssocID="{4B6CFE04-E225-47F0-A260-2C120FCDB544}" presName="srcNode" presStyleLbl="node1" presStyleIdx="0" presStyleCnt="4"/>
      <dgm:spPr/>
    </dgm:pt>
    <dgm:pt modelId="{9A60BD1A-7E9C-4B26-A413-ECD4C254877C}" type="pres">
      <dgm:prSet presAssocID="{4B6CFE04-E225-47F0-A260-2C120FCDB544}" presName="conn" presStyleLbl="parChTrans1D2" presStyleIdx="0" presStyleCnt="1"/>
      <dgm:spPr/>
    </dgm:pt>
    <dgm:pt modelId="{8578B504-8BA8-466E-9E32-412A50607D1B}" type="pres">
      <dgm:prSet presAssocID="{4B6CFE04-E225-47F0-A260-2C120FCDB544}" presName="extraNode" presStyleLbl="node1" presStyleIdx="0" presStyleCnt="4"/>
      <dgm:spPr/>
    </dgm:pt>
    <dgm:pt modelId="{09C614E7-B3FC-47A9-8189-605F2885AC5F}" type="pres">
      <dgm:prSet presAssocID="{4B6CFE04-E225-47F0-A260-2C120FCDB544}" presName="dstNode" presStyleLbl="node1" presStyleIdx="0" presStyleCnt="4"/>
      <dgm:spPr/>
    </dgm:pt>
    <dgm:pt modelId="{590355F1-5244-40B6-9A92-66332E5807AE}" type="pres">
      <dgm:prSet presAssocID="{3580BBBD-DBDD-4237-AC50-0FEA42B76583}" presName="text_1" presStyleLbl="node1" presStyleIdx="0" presStyleCnt="4">
        <dgm:presLayoutVars>
          <dgm:bulletEnabled val="1"/>
        </dgm:presLayoutVars>
      </dgm:prSet>
      <dgm:spPr/>
    </dgm:pt>
    <dgm:pt modelId="{7FE54DB6-FDEE-429E-AAFA-0F688687D464}" type="pres">
      <dgm:prSet presAssocID="{3580BBBD-DBDD-4237-AC50-0FEA42B76583}" presName="accent_1" presStyleCnt="0"/>
      <dgm:spPr/>
    </dgm:pt>
    <dgm:pt modelId="{06F6A03A-CFFB-45B3-9B8A-E6A35E85FE44}" type="pres">
      <dgm:prSet presAssocID="{3580BBBD-DBDD-4237-AC50-0FEA42B76583}" presName="accentRepeatNode" presStyleLbl="solidFgAcc1" presStyleIdx="0" presStyleCnt="4"/>
      <dgm:spPr/>
    </dgm:pt>
    <dgm:pt modelId="{BDCEC034-EBF4-4425-9BE6-5BF117E14D87}" type="pres">
      <dgm:prSet presAssocID="{D9BE3DE6-5DB4-4D7C-8CFC-E53931A5DC2D}" presName="text_2" presStyleLbl="node1" presStyleIdx="1" presStyleCnt="4">
        <dgm:presLayoutVars>
          <dgm:bulletEnabled val="1"/>
        </dgm:presLayoutVars>
      </dgm:prSet>
      <dgm:spPr/>
    </dgm:pt>
    <dgm:pt modelId="{808B62D7-2B14-4700-BA59-1D848DAF5535}" type="pres">
      <dgm:prSet presAssocID="{D9BE3DE6-5DB4-4D7C-8CFC-E53931A5DC2D}" presName="accent_2" presStyleCnt="0"/>
      <dgm:spPr/>
    </dgm:pt>
    <dgm:pt modelId="{4B55F78D-7EAB-4A2F-85AC-6D30951518FD}" type="pres">
      <dgm:prSet presAssocID="{D9BE3DE6-5DB4-4D7C-8CFC-E53931A5DC2D}" presName="accentRepeatNode" presStyleLbl="solidFgAcc1" presStyleIdx="1" presStyleCnt="4"/>
      <dgm:spPr/>
    </dgm:pt>
    <dgm:pt modelId="{5AFB78A4-DE02-44B2-AC72-81F22ACB0505}" type="pres">
      <dgm:prSet presAssocID="{0C113F79-06A0-4CFF-9E39-AA6F01F1278D}" presName="text_3" presStyleLbl="node1" presStyleIdx="2" presStyleCnt="4">
        <dgm:presLayoutVars>
          <dgm:bulletEnabled val="1"/>
        </dgm:presLayoutVars>
      </dgm:prSet>
      <dgm:spPr/>
    </dgm:pt>
    <dgm:pt modelId="{CFD5B57A-C587-4F99-84E8-D2C87E2C04B6}" type="pres">
      <dgm:prSet presAssocID="{0C113F79-06A0-4CFF-9E39-AA6F01F1278D}" presName="accent_3" presStyleCnt="0"/>
      <dgm:spPr/>
    </dgm:pt>
    <dgm:pt modelId="{4D08F078-CE74-430E-8A9B-070D1AD7701F}" type="pres">
      <dgm:prSet presAssocID="{0C113F79-06A0-4CFF-9E39-AA6F01F1278D}" presName="accentRepeatNode" presStyleLbl="solidFgAcc1" presStyleIdx="2" presStyleCnt="4"/>
      <dgm:spPr/>
    </dgm:pt>
    <dgm:pt modelId="{A71D3C03-B83A-43E4-B592-2EC4A0F26ED2}" type="pres">
      <dgm:prSet presAssocID="{C546DEF2-75C8-48B4-938A-14BAD8A6D86B}" presName="text_4" presStyleLbl="node1" presStyleIdx="3" presStyleCnt="4">
        <dgm:presLayoutVars>
          <dgm:bulletEnabled val="1"/>
        </dgm:presLayoutVars>
      </dgm:prSet>
      <dgm:spPr/>
    </dgm:pt>
    <dgm:pt modelId="{A87E4AEC-476D-46EA-9A0D-69AFF3ADD20B}" type="pres">
      <dgm:prSet presAssocID="{C546DEF2-75C8-48B4-938A-14BAD8A6D86B}" presName="accent_4" presStyleCnt="0"/>
      <dgm:spPr/>
    </dgm:pt>
    <dgm:pt modelId="{F7A391E5-6D98-4144-AE8E-50B0257346AF}" type="pres">
      <dgm:prSet presAssocID="{C546DEF2-75C8-48B4-938A-14BAD8A6D86B}" presName="accentRepeatNode" presStyleLbl="solidFgAcc1" presStyleIdx="3" presStyleCnt="4"/>
      <dgm:spPr/>
    </dgm:pt>
  </dgm:ptLst>
  <dgm:cxnLst>
    <dgm:cxn modelId="{7E252E0E-9EB4-496C-904F-68EED1FD2248}" type="presOf" srcId="{86DCBA19-AC04-41AF-A731-80B76284D9FC}" destId="{9A60BD1A-7E9C-4B26-A413-ECD4C254877C}" srcOrd="0" destOrd="0" presId="urn:microsoft.com/office/officeart/2008/layout/VerticalCurvedList"/>
    <dgm:cxn modelId="{31C7290F-24B6-4CE0-81AA-72C311A0BFA6}" srcId="{4B6CFE04-E225-47F0-A260-2C120FCDB544}" destId="{C546DEF2-75C8-48B4-938A-14BAD8A6D86B}" srcOrd="3" destOrd="0" parTransId="{1D5F4B08-6550-4527-B387-0B5D10708C10}" sibTransId="{0A1D7694-5ECB-40A2-B905-70D22C43339E}"/>
    <dgm:cxn modelId="{58828839-0A78-476F-A9A6-5C0E7C4CDD54}" srcId="{4B6CFE04-E225-47F0-A260-2C120FCDB544}" destId="{0C113F79-06A0-4CFF-9E39-AA6F01F1278D}" srcOrd="2" destOrd="0" parTransId="{2809D171-E513-483A-9067-A3F44EEE71CE}" sibTransId="{EACBCC38-CAB3-4FA9-88BD-7D28CC5982FE}"/>
    <dgm:cxn modelId="{BA6DE845-F7CD-42D6-B7B0-9F6EC7AFE9B0}" type="presOf" srcId="{C546DEF2-75C8-48B4-938A-14BAD8A6D86B}" destId="{A71D3C03-B83A-43E4-B592-2EC4A0F26ED2}" srcOrd="0" destOrd="0" presId="urn:microsoft.com/office/officeart/2008/layout/VerticalCurvedList"/>
    <dgm:cxn modelId="{F1B44A6B-A317-4A20-BE67-AC4770531CDA}" type="presOf" srcId="{3580BBBD-DBDD-4237-AC50-0FEA42B76583}" destId="{590355F1-5244-40B6-9A92-66332E5807AE}" srcOrd="0" destOrd="0" presId="urn:microsoft.com/office/officeart/2008/layout/VerticalCurvedList"/>
    <dgm:cxn modelId="{DBE91555-9C42-41CE-9E76-36AC8616A83A}" type="presOf" srcId="{0C113F79-06A0-4CFF-9E39-AA6F01F1278D}" destId="{5AFB78A4-DE02-44B2-AC72-81F22ACB0505}" srcOrd="0" destOrd="0" presId="urn:microsoft.com/office/officeart/2008/layout/VerticalCurvedList"/>
    <dgm:cxn modelId="{F94B2F8C-0948-4586-99B1-BD15CE607B7E}" type="presOf" srcId="{D9BE3DE6-5DB4-4D7C-8CFC-E53931A5DC2D}" destId="{BDCEC034-EBF4-4425-9BE6-5BF117E14D87}" srcOrd="0" destOrd="0" presId="urn:microsoft.com/office/officeart/2008/layout/VerticalCurvedList"/>
    <dgm:cxn modelId="{B4D5CD8D-3E42-4B29-8733-E7CA021453F4}" srcId="{4B6CFE04-E225-47F0-A260-2C120FCDB544}" destId="{D9BE3DE6-5DB4-4D7C-8CFC-E53931A5DC2D}" srcOrd="1" destOrd="0" parTransId="{3154ACA1-704B-48D6-958D-89D4C706EA8B}" sibTransId="{912452C8-74EA-4AE5-A680-FF0DAB6CA91E}"/>
    <dgm:cxn modelId="{D9A9798E-9208-463A-A81F-E1D30F80889E}" srcId="{4B6CFE04-E225-47F0-A260-2C120FCDB544}" destId="{3580BBBD-DBDD-4237-AC50-0FEA42B76583}" srcOrd="0" destOrd="0" parTransId="{31B83245-96B0-458D-8B18-B8893C35D413}" sibTransId="{86DCBA19-AC04-41AF-A731-80B76284D9FC}"/>
    <dgm:cxn modelId="{6BBF9ABF-DF37-4A8C-AAAB-5641B05F8BF8}" type="presOf" srcId="{4B6CFE04-E225-47F0-A260-2C120FCDB544}" destId="{BFC6122E-16A1-40D3-8B04-B089035F6920}" srcOrd="0" destOrd="0" presId="urn:microsoft.com/office/officeart/2008/layout/VerticalCurvedList"/>
    <dgm:cxn modelId="{DF49F445-3C22-471C-A788-66E47A2C7F9E}" type="presParOf" srcId="{BFC6122E-16A1-40D3-8B04-B089035F6920}" destId="{AB7C2251-A1CB-4E9A-9EF0-FE897A320322}" srcOrd="0" destOrd="0" presId="urn:microsoft.com/office/officeart/2008/layout/VerticalCurvedList"/>
    <dgm:cxn modelId="{E9C2FDE8-C0DD-4F29-9A2D-C2F66A76744E}" type="presParOf" srcId="{AB7C2251-A1CB-4E9A-9EF0-FE897A320322}" destId="{72C1D59C-DC42-4F32-802A-18BA0FE16C2A}" srcOrd="0" destOrd="0" presId="urn:microsoft.com/office/officeart/2008/layout/VerticalCurvedList"/>
    <dgm:cxn modelId="{B715E1C1-FD08-4A82-979D-E815EB9E4F2C}" type="presParOf" srcId="{72C1D59C-DC42-4F32-802A-18BA0FE16C2A}" destId="{333F17F2-0370-44EB-8E52-34A2873DF43E}" srcOrd="0" destOrd="0" presId="urn:microsoft.com/office/officeart/2008/layout/VerticalCurvedList"/>
    <dgm:cxn modelId="{133FDE6B-95FD-47F6-ABBB-CA9F93FB9BD6}" type="presParOf" srcId="{72C1D59C-DC42-4F32-802A-18BA0FE16C2A}" destId="{9A60BD1A-7E9C-4B26-A413-ECD4C254877C}" srcOrd="1" destOrd="0" presId="urn:microsoft.com/office/officeart/2008/layout/VerticalCurvedList"/>
    <dgm:cxn modelId="{DFE025D0-437A-4067-8F0F-B9C757606929}" type="presParOf" srcId="{72C1D59C-DC42-4F32-802A-18BA0FE16C2A}" destId="{8578B504-8BA8-466E-9E32-412A50607D1B}" srcOrd="2" destOrd="0" presId="urn:microsoft.com/office/officeart/2008/layout/VerticalCurvedList"/>
    <dgm:cxn modelId="{54FAD7E4-8053-476B-899A-23DD718C6C6E}" type="presParOf" srcId="{72C1D59C-DC42-4F32-802A-18BA0FE16C2A}" destId="{09C614E7-B3FC-47A9-8189-605F2885AC5F}" srcOrd="3" destOrd="0" presId="urn:microsoft.com/office/officeart/2008/layout/VerticalCurvedList"/>
    <dgm:cxn modelId="{AAFFE609-3DF0-43D1-BA51-2174B6821FC2}" type="presParOf" srcId="{AB7C2251-A1CB-4E9A-9EF0-FE897A320322}" destId="{590355F1-5244-40B6-9A92-66332E5807AE}" srcOrd="1" destOrd="0" presId="urn:microsoft.com/office/officeart/2008/layout/VerticalCurvedList"/>
    <dgm:cxn modelId="{0ACFD391-EDC9-4347-8543-68510DF61174}" type="presParOf" srcId="{AB7C2251-A1CB-4E9A-9EF0-FE897A320322}" destId="{7FE54DB6-FDEE-429E-AAFA-0F688687D464}" srcOrd="2" destOrd="0" presId="urn:microsoft.com/office/officeart/2008/layout/VerticalCurvedList"/>
    <dgm:cxn modelId="{45907D74-3C26-480C-B2AA-279832D582F9}" type="presParOf" srcId="{7FE54DB6-FDEE-429E-AAFA-0F688687D464}" destId="{06F6A03A-CFFB-45B3-9B8A-E6A35E85FE44}" srcOrd="0" destOrd="0" presId="urn:microsoft.com/office/officeart/2008/layout/VerticalCurvedList"/>
    <dgm:cxn modelId="{5A5C7A1D-F99C-4EDD-80EB-B27EE75D6676}" type="presParOf" srcId="{AB7C2251-A1CB-4E9A-9EF0-FE897A320322}" destId="{BDCEC034-EBF4-4425-9BE6-5BF117E14D87}" srcOrd="3" destOrd="0" presId="urn:microsoft.com/office/officeart/2008/layout/VerticalCurvedList"/>
    <dgm:cxn modelId="{9F52E427-57FB-413C-8CD8-53943DD99FB3}" type="presParOf" srcId="{AB7C2251-A1CB-4E9A-9EF0-FE897A320322}" destId="{808B62D7-2B14-4700-BA59-1D848DAF5535}" srcOrd="4" destOrd="0" presId="urn:microsoft.com/office/officeart/2008/layout/VerticalCurvedList"/>
    <dgm:cxn modelId="{11DF27DA-21B1-499C-86B9-B346186D0636}" type="presParOf" srcId="{808B62D7-2B14-4700-BA59-1D848DAF5535}" destId="{4B55F78D-7EAB-4A2F-85AC-6D30951518FD}" srcOrd="0" destOrd="0" presId="urn:microsoft.com/office/officeart/2008/layout/VerticalCurvedList"/>
    <dgm:cxn modelId="{75D15967-1A21-45C3-B939-4D5FB1798302}" type="presParOf" srcId="{AB7C2251-A1CB-4E9A-9EF0-FE897A320322}" destId="{5AFB78A4-DE02-44B2-AC72-81F22ACB0505}" srcOrd="5" destOrd="0" presId="urn:microsoft.com/office/officeart/2008/layout/VerticalCurvedList"/>
    <dgm:cxn modelId="{43852A09-AB71-47E5-89F4-6F6B970633BE}" type="presParOf" srcId="{AB7C2251-A1CB-4E9A-9EF0-FE897A320322}" destId="{CFD5B57A-C587-4F99-84E8-D2C87E2C04B6}" srcOrd="6" destOrd="0" presId="urn:microsoft.com/office/officeart/2008/layout/VerticalCurvedList"/>
    <dgm:cxn modelId="{7C5CF196-E2AC-4481-9072-47F525B1900B}" type="presParOf" srcId="{CFD5B57A-C587-4F99-84E8-D2C87E2C04B6}" destId="{4D08F078-CE74-430E-8A9B-070D1AD7701F}" srcOrd="0" destOrd="0" presId="urn:microsoft.com/office/officeart/2008/layout/VerticalCurvedList"/>
    <dgm:cxn modelId="{C03DD7D8-D650-4FB2-A322-D81099F8F2D5}" type="presParOf" srcId="{AB7C2251-A1CB-4E9A-9EF0-FE897A320322}" destId="{A71D3C03-B83A-43E4-B592-2EC4A0F26ED2}" srcOrd="7" destOrd="0" presId="urn:microsoft.com/office/officeart/2008/layout/VerticalCurvedList"/>
    <dgm:cxn modelId="{D5B37BDA-C237-4CED-9FEA-600F856802F0}" type="presParOf" srcId="{AB7C2251-A1CB-4E9A-9EF0-FE897A320322}" destId="{A87E4AEC-476D-46EA-9A0D-69AFF3ADD20B}" srcOrd="8" destOrd="0" presId="urn:microsoft.com/office/officeart/2008/layout/VerticalCurvedList"/>
    <dgm:cxn modelId="{6D81B566-2982-40FD-91AE-4E07B6DC5BA0}" type="presParOf" srcId="{A87E4AEC-476D-46EA-9A0D-69AFF3ADD20B}" destId="{F7A391E5-6D98-4144-AE8E-50B0257346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19D38-EBB0-4113-A57C-9E01156A6363}"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n-US"/>
        </a:p>
      </dgm:t>
    </dgm:pt>
    <dgm:pt modelId="{44B9B808-31B2-4748-B531-B2D77918259A}">
      <dgm:prSet phldrT="[Text]" custT="1"/>
      <dgm:spPr/>
      <dgm:t>
        <a:bodyPr/>
        <a:lstStyle/>
        <a:p>
          <a:r>
            <a:rPr lang="en-US" sz="1800" dirty="0">
              <a:latin typeface="Bitter" pitchFamily="2" charset="0"/>
            </a:rPr>
            <a:t>Cross-sectional survey research is too slow</a:t>
          </a:r>
        </a:p>
      </dgm:t>
    </dgm:pt>
    <dgm:pt modelId="{05146AC1-EFA3-4173-A4B2-E4F65FC34295}" type="parTrans" cxnId="{B9DD1755-A0BD-4E37-A8D6-AC055CC34FA4}">
      <dgm:prSet/>
      <dgm:spPr/>
      <dgm:t>
        <a:bodyPr/>
        <a:lstStyle/>
        <a:p>
          <a:endParaRPr lang="en-US" sz="1800">
            <a:latin typeface="Bitter" pitchFamily="2" charset="0"/>
          </a:endParaRPr>
        </a:p>
      </dgm:t>
    </dgm:pt>
    <dgm:pt modelId="{1C48A538-768D-4548-92ED-B17BDFAA2787}" type="sibTrans" cxnId="{B9DD1755-A0BD-4E37-A8D6-AC055CC34FA4}">
      <dgm:prSet/>
      <dgm:spPr/>
      <dgm:t>
        <a:bodyPr/>
        <a:lstStyle/>
        <a:p>
          <a:endParaRPr lang="en-US" sz="1800">
            <a:latin typeface="Bitter" pitchFamily="2" charset="0"/>
          </a:endParaRPr>
        </a:p>
      </dgm:t>
    </dgm:pt>
    <dgm:pt modelId="{E14F2B0A-0BF1-449E-ADCC-828440FDC72B}">
      <dgm:prSet custT="1"/>
      <dgm:spPr/>
      <dgm:t>
        <a:bodyPr/>
        <a:lstStyle/>
        <a:p>
          <a:r>
            <a:rPr lang="en-US" sz="1800" dirty="0">
              <a:latin typeface="Bitter" pitchFamily="2" charset="0"/>
            </a:rPr>
            <a:t>Cycle time is too long</a:t>
          </a:r>
        </a:p>
      </dgm:t>
      <dgm:extLst>
        <a:ext uri="{E40237B7-FDA0-4F09-8148-C483321AD2D9}">
          <dgm14:cNvPr xmlns:dgm14="http://schemas.microsoft.com/office/drawing/2010/diagram" id="0" name="" descr="Hourglass icon"/>
        </a:ext>
      </dgm:extLst>
    </dgm:pt>
    <dgm:pt modelId="{7332B8AA-D787-4A9F-B9BE-ED0D0D9CCD04}" type="parTrans" cxnId="{DC58C1FD-E648-4A38-9E34-309484B0F785}">
      <dgm:prSet/>
      <dgm:spPr/>
      <dgm:t>
        <a:bodyPr/>
        <a:lstStyle/>
        <a:p>
          <a:endParaRPr lang="en-US" sz="1800">
            <a:latin typeface="Bitter" pitchFamily="2" charset="0"/>
          </a:endParaRPr>
        </a:p>
      </dgm:t>
    </dgm:pt>
    <dgm:pt modelId="{D5C60D68-0006-4A4F-8E67-5DCEA4CCE923}" type="sibTrans" cxnId="{DC58C1FD-E648-4A38-9E34-309484B0F785}">
      <dgm:prSet/>
      <dgm:spPr/>
      <dgm:t>
        <a:bodyPr/>
        <a:lstStyle/>
        <a:p>
          <a:endParaRPr lang="en-US" sz="1800">
            <a:latin typeface="Bitter" pitchFamily="2" charset="0"/>
          </a:endParaRPr>
        </a:p>
      </dgm:t>
    </dgm:pt>
    <dgm:pt modelId="{C5D069DD-19FF-4B3D-B87E-A23A486616E0}">
      <dgm:prSet custT="1"/>
      <dgm:spPr/>
      <dgm:t>
        <a:bodyPr/>
        <a:lstStyle/>
        <a:p>
          <a:r>
            <a:rPr lang="en-US" sz="1800" dirty="0">
              <a:latin typeface="Bitter" pitchFamily="2" charset="0"/>
            </a:rPr>
            <a:t>Lengthy instruments</a:t>
          </a:r>
        </a:p>
      </dgm:t>
    </dgm:pt>
    <dgm:pt modelId="{381C0E1D-3C02-4695-914B-375FDFCCCC57}" type="parTrans" cxnId="{7E3B4E17-923F-43B6-BE26-02C10C0533CF}">
      <dgm:prSet/>
      <dgm:spPr/>
      <dgm:t>
        <a:bodyPr/>
        <a:lstStyle/>
        <a:p>
          <a:endParaRPr lang="en-US" sz="1800">
            <a:latin typeface="Bitter" pitchFamily="2" charset="0"/>
          </a:endParaRPr>
        </a:p>
      </dgm:t>
    </dgm:pt>
    <dgm:pt modelId="{AC8D6AB6-A50A-4FD3-B397-89B9049947E2}" type="sibTrans" cxnId="{7E3B4E17-923F-43B6-BE26-02C10C0533CF}">
      <dgm:prSet/>
      <dgm:spPr/>
      <dgm:t>
        <a:bodyPr/>
        <a:lstStyle/>
        <a:p>
          <a:endParaRPr lang="en-US" sz="1800">
            <a:latin typeface="Bitter" pitchFamily="2" charset="0"/>
          </a:endParaRPr>
        </a:p>
      </dgm:t>
    </dgm:pt>
    <dgm:pt modelId="{74B32A25-16ED-45F5-BE5F-FC093591779A}">
      <dgm:prSet custT="1"/>
      <dgm:spPr/>
      <dgm:t>
        <a:bodyPr/>
        <a:lstStyle/>
        <a:p>
          <a:r>
            <a:rPr lang="en-US" sz="1800" dirty="0">
              <a:latin typeface="Bitter" pitchFamily="2" charset="0"/>
            </a:rPr>
            <a:t>Declining response rates</a:t>
          </a:r>
        </a:p>
      </dgm:t>
    </dgm:pt>
    <dgm:pt modelId="{4CF146F2-70DA-4BDE-8EA5-3EE4DC986055}" type="parTrans" cxnId="{1A2774A6-6E36-43DC-A348-DF16947D973D}">
      <dgm:prSet/>
      <dgm:spPr/>
      <dgm:t>
        <a:bodyPr/>
        <a:lstStyle/>
        <a:p>
          <a:endParaRPr lang="en-US" sz="1800">
            <a:latin typeface="Bitter" pitchFamily="2" charset="0"/>
          </a:endParaRPr>
        </a:p>
      </dgm:t>
    </dgm:pt>
    <dgm:pt modelId="{BDE040AF-B613-45FA-8A64-75E3B3F107D8}" type="sibTrans" cxnId="{1A2774A6-6E36-43DC-A348-DF16947D973D}">
      <dgm:prSet/>
      <dgm:spPr/>
      <dgm:t>
        <a:bodyPr/>
        <a:lstStyle/>
        <a:p>
          <a:endParaRPr lang="en-US" sz="1800">
            <a:latin typeface="Bitter" pitchFamily="2" charset="0"/>
          </a:endParaRPr>
        </a:p>
      </dgm:t>
    </dgm:pt>
    <dgm:pt modelId="{FA5512C0-6A9D-4D52-B4AE-DE1E9F6EDC23}">
      <dgm:prSet custT="1"/>
      <dgm:spPr/>
      <dgm:t>
        <a:bodyPr/>
        <a:lstStyle/>
        <a:p>
          <a:r>
            <a:rPr lang="en-US" sz="1800" dirty="0">
              <a:latin typeface="Bitter" pitchFamily="2" charset="0"/>
            </a:rPr>
            <a:t>High burden for analysis</a:t>
          </a:r>
        </a:p>
      </dgm:t>
    </dgm:pt>
    <dgm:pt modelId="{0D1E8145-9172-4E11-AF30-C170CAD9D21D}" type="parTrans" cxnId="{F020E2D3-025D-4BF8-B939-3354B03DC18B}">
      <dgm:prSet/>
      <dgm:spPr/>
      <dgm:t>
        <a:bodyPr/>
        <a:lstStyle/>
        <a:p>
          <a:endParaRPr lang="en-US" sz="1800">
            <a:latin typeface="Bitter" pitchFamily="2" charset="0"/>
          </a:endParaRPr>
        </a:p>
      </dgm:t>
    </dgm:pt>
    <dgm:pt modelId="{1656EEC4-5B79-4E20-B7B1-40468FD29F0A}" type="sibTrans" cxnId="{F020E2D3-025D-4BF8-B939-3354B03DC18B}">
      <dgm:prSet/>
      <dgm:spPr/>
      <dgm:t>
        <a:bodyPr/>
        <a:lstStyle/>
        <a:p>
          <a:endParaRPr lang="en-US" sz="1800">
            <a:latin typeface="Bitter" pitchFamily="2" charset="0"/>
          </a:endParaRPr>
        </a:p>
      </dgm:t>
    </dgm:pt>
    <dgm:pt modelId="{275EB3D9-2899-4CD8-A188-DD4F1B574D68}" type="pres">
      <dgm:prSet presAssocID="{95D19D38-EBB0-4113-A57C-9E01156A6363}" presName="Name0" presStyleCnt="0">
        <dgm:presLayoutVars>
          <dgm:dir/>
          <dgm:resizeHandles val="exact"/>
        </dgm:presLayoutVars>
      </dgm:prSet>
      <dgm:spPr/>
    </dgm:pt>
    <dgm:pt modelId="{AC5DC162-9695-4655-A304-5CDCDBAD0DE1}" type="pres">
      <dgm:prSet presAssocID="{95D19D38-EBB0-4113-A57C-9E01156A6363}" presName="fgShape" presStyleLbl="fgShp" presStyleIdx="0" presStyleCnt="1" custScaleY="99921" custLinFactNeighborX="-246" custLinFactNeighborY="-15415"/>
      <dgm:spPr>
        <a:solidFill>
          <a:schemeClr val="bg1">
            <a:lumMod val="65000"/>
          </a:schemeClr>
        </a:solidFill>
      </dgm:spPr>
    </dgm:pt>
    <dgm:pt modelId="{35ED9D30-087C-48FE-B848-145183FEB6A0}" type="pres">
      <dgm:prSet presAssocID="{95D19D38-EBB0-4113-A57C-9E01156A6363}" presName="linComp" presStyleCnt="0"/>
      <dgm:spPr/>
    </dgm:pt>
    <dgm:pt modelId="{87153482-C7E4-403D-9A94-B9AC4D26F977}" type="pres">
      <dgm:prSet presAssocID="{44B9B808-31B2-4748-B531-B2D77918259A}" presName="compNode" presStyleCnt="0"/>
      <dgm:spPr/>
    </dgm:pt>
    <dgm:pt modelId="{D3EF6406-2D17-483A-95AD-ACD04A44BB6F}" type="pres">
      <dgm:prSet presAssocID="{44B9B808-31B2-4748-B531-B2D77918259A}" presName="bkgdShape" presStyleLbl="node1" presStyleIdx="0" presStyleCnt="5"/>
      <dgm:spPr/>
    </dgm:pt>
    <dgm:pt modelId="{E5B6F686-2770-4FB4-8125-B0EC45A0B559}" type="pres">
      <dgm:prSet presAssocID="{44B9B808-31B2-4748-B531-B2D77918259A}" presName="nodeTx" presStyleLbl="node1" presStyleIdx="0" presStyleCnt="5">
        <dgm:presLayoutVars>
          <dgm:bulletEnabled val="1"/>
        </dgm:presLayoutVars>
      </dgm:prSet>
      <dgm:spPr/>
    </dgm:pt>
    <dgm:pt modelId="{6D66D880-AB26-44DD-B78A-6143BD44EC68}" type="pres">
      <dgm:prSet presAssocID="{44B9B808-31B2-4748-B531-B2D77918259A}" presName="invisiNode" presStyleLbl="node1" presStyleIdx="0" presStyleCnt="5"/>
      <dgm:spPr/>
    </dgm:pt>
    <dgm:pt modelId="{8DDFC14F-F422-4FCE-AC17-67C2C4B40FFA}" type="pres">
      <dgm:prSet presAssocID="{44B9B808-31B2-4748-B531-B2D77918259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Tired person icon"/>
        </a:ext>
      </dgm:extLst>
    </dgm:pt>
    <dgm:pt modelId="{C3654377-8D8F-4C06-9501-7337FA45A5E2}" type="pres">
      <dgm:prSet presAssocID="{1C48A538-768D-4548-92ED-B17BDFAA2787}" presName="sibTrans" presStyleLbl="sibTrans2D1" presStyleIdx="0" presStyleCnt="0"/>
      <dgm:spPr/>
    </dgm:pt>
    <dgm:pt modelId="{F5EE38F3-8F73-49FF-8844-37C0ED33A057}" type="pres">
      <dgm:prSet presAssocID="{E14F2B0A-0BF1-449E-ADCC-828440FDC72B}" presName="compNode" presStyleCnt="0"/>
      <dgm:spPr/>
    </dgm:pt>
    <dgm:pt modelId="{562FF133-881B-466F-826E-4C8B29297C3D}" type="pres">
      <dgm:prSet presAssocID="{E14F2B0A-0BF1-449E-ADCC-828440FDC72B}" presName="bkgdShape" presStyleLbl="node1" presStyleIdx="1" presStyleCnt="5"/>
      <dgm:spPr/>
    </dgm:pt>
    <dgm:pt modelId="{DD1389CC-751B-4D1D-81DF-6692498FE053}" type="pres">
      <dgm:prSet presAssocID="{E14F2B0A-0BF1-449E-ADCC-828440FDC72B}" presName="nodeTx" presStyleLbl="node1" presStyleIdx="1" presStyleCnt="5">
        <dgm:presLayoutVars>
          <dgm:bulletEnabled val="1"/>
        </dgm:presLayoutVars>
      </dgm:prSet>
      <dgm:spPr/>
    </dgm:pt>
    <dgm:pt modelId="{A3E83E51-95BB-48EF-966A-C16DDB95B48B}" type="pres">
      <dgm:prSet presAssocID="{E14F2B0A-0BF1-449E-ADCC-828440FDC72B}" presName="invisiNode" presStyleLbl="node1" presStyleIdx="1" presStyleCnt="5"/>
      <dgm:spPr/>
    </dgm:pt>
    <dgm:pt modelId="{852758E7-785F-4EC3-B737-685F3F004957}" type="pres">
      <dgm:prSet presAssocID="{E14F2B0A-0BF1-449E-ADCC-828440FDC72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ourglass"/>
        </a:ext>
      </dgm:extLst>
    </dgm:pt>
    <dgm:pt modelId="{4669384C-DC42-4553-BA97-2F63E4F4E1D1}" type="pres">
      <dgm:prSet presAssocID="{D5C60D68-0006-4A4F-8E67-5DCEA4CCE923}" presName="sibTrans" presStyleLbl="sibTrans2D1" presStyleIdx="0" presStyleCnt="0"/>
      <dgm:spPr/>
    </dgm:pt>
    <dgm:pt modelId="{DBA1B38C-EBC1-4C71-B9FE-DF47218AD573}" type="pres">
      <dgm:prSet presAssocID="{C5D069DD-19FF-4B3D-B87E-A23A486616E0}" presName="compNode" presStyleCnt="0"/>
      <dgm:spPr/>
    </dgm:pt>
    <dgm:pt modelId="{C0D3D860-935D-49EF-831E-157BD706A184}" type="pres">
      <dgm:prSet presAssocID="{C5D069DD-19FF-4B3D-B87E-A23A486616E0}" presName="bkgdShape" presStyleLbl="node1" presStyleIdx="2" presStyleCnt="5"/>
      <dgm:spPr/>
    </dgm:pt>
    <dgm:pt modelId="{2B63BBB1-1447-436F-A8BD-C55803F749C7}" type="pres">
      <dgm:prSet presAssocID="{C5D069DD-19FF-4B3D-B87E-A23A486616E0}" presName="nodeTx" presStyleLbl="node1" presStyleIdx="2" presStyleCnt="5">
        <dgm:presLayoutVars>
          <dgm:bulletEnabled val="1"/>
        </dgm:presLayoutVars>
      </dgm:prSet>
      <dgm:spPr/>
    </dgm:pt>
    <dgm:pt modelId="{A675D922-B819-4E4A-94AE-724BD9703F0C}" type="pres">
      <dgm:prSet presAssocID="{C5D069DD-19FF-4B3D-B87E-A23A486616E0}" presName="invisiNode" presStyleLbl="node1" presStyleIdx="2" presStyleCnt="5"/>
      <dgm:spPr/>
    </dgm:pt>
    <dgm:pt modelId="{7985A6E8-5CCA-4988-9744-6844BD9D8AB9}" type="pres">
      <dgm:prSet presAssocID="{C5D069DD-19FF-4B3D-B87E-A23A486616E0}" presName="imagNode"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Documents icon"/>
        </a:ext>
      </dgm:extLst>
    </dgm:pt>
    <dgm:pt modelId="{8BCCC166-547C-44B7-8A27-C016E26DF89D}" type="pres">
      <dgm:prSet presAssocID="{AC8D6AB6-A50A-4FD3-B397-89B9049947E2}" presName="sibTrans" presStyleLbl="sibTrans2D1" presStyleIdx="0" presStyleCnt="0"/>
      <dgm:spPr/>
    </dgm:pt>
    <dgm:pt modelId="{D75A1666-ECE3-4B0A-B2FF-C76264C7F31C}" type="pres">
      <dgm:prSet presAssocID="{74B32A25-16ED-45F5-BE5F-FC093591779A}" presName="compNode" presStyleCnt="0"/>
      <dgm:spPr/>
    </dgm:pt>
    <dgm:pt modelId="{AE72807C-5D78-4EB8-BA65-7D52F69688BF}" type="pres">
      <dgm:prSet presAssocID="{74B32A25-16ED-45F5-BE5F-FC093591779A}" presName="bkgdShape" presStyleLbl="node1" presStyleIdx="3" presStyleCnt="5"/>
      <dgm:spPr/>
    </dgm:pt>
    <dgm:pt modelId="{57B85FB6-1685-4A79-82DB-8B4B12313FAA}" type="pres">
      <dgm:prSet presAssocID="{74B32A25-16ED-45F5-BE5F-FC093591779A}" presName="nodeTx" presStyleLbl="node1" presStyleIdx="3" presStyleCnt="5">
        <dgm:presLayoutVars>
          <dgm:bulletEnabled val="1"/>
        </dgm:presLayoutVars>
      </dgm:prSet>
      <dgm:spPr/>
    </dgm:pt>
    <dgm:pt modelId="{EDF55289-69A9-4658-A4DC-1F9D03E8E4F3}" type="pres">
      <dgm:prSet presAssocID="{74B32A25-16ED-45F5-BE5F-FC093591779A}" presName="invisiNode" presStyleLbl="node1" presStyleIdx="3" presStyleCnt="5"/>
      <dgm:spPr/>
    </dgm:pt>
    <dgm:pt modelId="{7D6432C8-FBD7-4717-B4E3-DEC001C4F88B}" type="pres">
      <dgm:prSet presAssocID="{74B32A25-16ED-45F5-BE5F-FC093591779A}" presName="imagNode"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graph with downward trend icon"/>
        </a:ext>
      </dgm:extLst>
    </dgm:pt>
    <dgm:pt modelId="{11F6A830-2406-49CC-90BC-32E8057458BC}" type="pres">
      <dgm:prSet presAssocID="{BDE040AF-B613-45FA-8A64-75E3B3F107D8}" presName="sibTrans" presStyleLbl="sibTrans2D1" presStyleIdx="0" presStyleCnt="0"/>
      <dgm:spPr/>
    </dgm:pt>
    <dgm:pt modelId="{2AD49117-5036-4290-BDF1-AB07C69081E7}" type="pres">
      <dgm:prSet presAssocID="{FA5512C0-6A9D-4D52-B4AE-DE1E9F6EDC23}" presName="compNode" presStyleCnt="0"/>
      <dgm:spPr/>
    </dgm:pt>
    <dgm:pt modelId="{5EBBDB52-32A1-4890-A942-DC83555E7F53}" type="pres">
      <dgm:prSet presAssocID="{FA5512C0-6A9D-4D52-B4AE-DE1E9F6EDC23}" presName="bkgdShape" presStyleLbl="node1" presStyleIdx="4" presStyleCnt="5"/>
      <dgm:spPr/>
    </dgm:pt>
    <dgm:pt modelId="{62F66F39-41C2-44C5-BC13-B5B2DA3102AC}" type="pres">
      <dgm:prSet presAssocID="{FA5512C0-6A9D-4D52-B4AE-DE1E9F6EDC23}" presName="nodeTx" presStyleLbl="node1" presStyleIdx="4" presStyleCnt="5">
        <dgm:presLayoutVars>
          <dgm:bulletEnabled val="1"/>
        </dgm:presLayoutVars>
      </dgm:prSet>
      <dgm:spPr/>
    </dgm:pt>
    <dgm:pt modelId="{91BA1D91-ECA3-43D8-84A7-DB49734A5CEB}" type="pres">
      <dgm:prSet presAssocID="{FA5512C0-6A9D-4D52-B4AE-DE1E9F6EDC23}" presName="invisiNode" presStyleLbl="node1" presStyleIdx="4" presStyleCnt="5"/>
      <dgm:spPr/>
    </dgm:pt>
    <dgm:pt modelId="{A4388859-DD66-44B3-A32A-606C1FD3B1AA}" type="pres">
      <dgm:prSet presAssocID="{FA5512C0-6A9D-4D52-B4AE-DE1E9F6EDC23}" presName="imagNode" presStyleLbl="fgImgPlace1" presStyleIdx="4" presStyleCnt="5"/>
      <dgm:spPr>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erson carrying rock icon"/>
        </a:ext>
      </dgm:extLst>
    </dgm:pt>
  </dgm:ptLst>
  <dgm:cxnLst>
    <dgm:cxn modelId="{CB1CCA11-32D1-4031-B074-57ECFF24DF40}" type="presOf" srcId="{FA5512C0-6A9D-4D52-B4AE-DE1E9F6EDC23}" destId="{5EBBDB52-32A1-4890-A942-DC83555E7F53}" srcOrd="0" destOrd="0" presId="urn:microsoft.com/office/officeart/2005/8/layout/hList7"/>
    <dgm:cxn modelId="{7E3B4E17-923F-43B6-BE26-02C10C0533CF}" srcId="{95D19D38-EBB0-4113-A57C-9E01156A6363}" destId="{C5D069DD-19FF-4B3D-B87E-A23A486616E0}" srcOrd="2" destOrd="0" parTransId="{381C0E1D-3C02-4695-914B-375FDFCCCC57}" sibTransId="{AC8D6AB6-A50A-4FD3-B397-89B9049947E2}"/>
    <dgm:cxn modelId="{CBF30C19-AA79-4806-A41C-7E71B817DB43}" type="presOf" srcId="{44B9B808-31B2-4748-B531-B2D77918259A}" destId="{D3EF6406-2D17-483A-95AD-ACD04A44BB6F}" srcOrd="0" destOrd="0" presId="urn:microsoft.com/office/officeart/2005/8/layout/hList7"/>
    <dgm:cxn modelId="{3A7B021D-B59A-4D38-9E21-8E7C3B293684}" type="presOf" srcId="{FA5512C0-6A9D-4D52-B4AE-DE1E9F6EDC23}" destId="{62F66F39-41C2-44C5-BC13-B5B2DA3102AC}" srcOrd="1" destOrd="0" presId="urn:microsoft.com/office/officeart/2005/8/layout/hList7"/>
    <dgm:cxn modelId="{8D31FD1F-8426-4325-9A0A-E93557465EAC}" type="presOf" srcId="{E14F2B0A-0BF1-449E-ADCC-828440FDC72B}" destId="{DD1389CC-751B-4D1D-81DF-6692498FE053}" srcOrd="1" destOrd="0" presId="urn:microsoft.com/office/officeart/2005/8/layout/hList7"/>
    <dgm:cxn modelId="{B28A9D4A-9377-44AF-97C3-7C1F8F69638A}" type="presOf" srcId="{95D19D38-EBB0-4113-A57C-9E01156A6363}" destId="{275EB3D9-2899-4CD8-A188-DD4F1B574D68}" srcOrd="0" destOrd="0" presId="urn:microsoft.com/office/officeart/2005/8/layout/hList7"/>
    <dgm:cxn modelId="{B2808C4C-3355-4848-A54A-787BDF267CE5}" type="presOf" srcId="{AC8D6AB6-A50A-4FD3-B397-89B9049947E2}" destId="{8BCCC166-547C-44B7-8A27-C016E26DF89D}" srcOrd="0" destOrd="0" presId="urn:microsoft.com/office/officeart/2005/8/layout/hList7"/>
    <dgm:cxn modelId="{8554946C-C8ED-4EAF-8256-91B2F6E2E69A}" type="presOf" srcId="{D5C60D68-0006-4A4F-8E67-5DCEA4CCE923}" destId="{4669384C-DC42-4553-BA97-2F63E4F4E1D1}" srcOrd="0" destOrd="0" presId="urn:microsoft.com/office/officeart/2005/8/layout/hList7"/>
    <dgm:cxn modelId="{38EBD452-21DB-4839-949A-C2E9FED35F53}" type="presOf" srcId="{C5D069DD-19FF-4B3D-B87E-A23A486616E0}" destId="{2B63BBB1-1447-436F-A8BD-C55803F749C7}" srcOrd="1" destOrd="0" presId="urn:microsoft.com/office/officeart/2005/8/layout/hList7"/>
    <dgm:cxn modelId="{B9DD1755-A0BD-4E37-A8D6-AC055CC34FA4}" srcId="{95D19D38-EBB0-4113-A57C-9E01156A6363}" destId="{44B9B808-31B2-4748-B531-B2D77918259A}" srcOrd="0" destOrd="0" parTransId="{05146AC1-EFA3-4173-A4B2-E4F65FC34295}" sibTransId="{1C48A538-768D-4548-92ED-B17BDFAA2787}"/>
    <dgm:cxn modelId="{1E83F397-EE86-43B5-AB05-5D8FD6A8EB80}" type="presOf" srcId="{E14F2B0A-0BF1-449E-ADCC-828440FDC72B}" destId="{562FF133-881B-466F-826E-4C8B29297C3D}" srcOrd="0" destOrd="0" presId="urn:microsoft.com/office/officeart/2005/8/layout/hList7"/>
    <dgm:cxn modelId="{1A2774A6-6E36-43DC-A348-DF16947D973D}" srcId="{95D19D38-EBB0-4113-A57C-9E01156A6363}" destId="{74B32A25-16ED-45F5-BE5F-FC093591779A}" srcOrd="3" destOrd="0" parTransId="{4CF146F2-70DA-4BDE-8EA5-3EE4DC986055}" sibTransId="{BDE040AF-B613-45FA-8A64-75E3B3F107D8}"/>
    <dgm:cxn modelId="{F6CC1DAC-B0BD-4611-BB82-D440AC512BD5}" type="presOf" srcId="{74B32A25-16ED-45F5-BE5F-FC093591779A}" destId="{AE72807C-5D78-4EB8-BA65-7D52F69688BF}" srcOrd="0" destOrd="0" presId="urn:microsoft.com/office/officeart/2005/8/layout/hList7"/>
    <dgm:cxn modelId="{1C0B72B2-9256-4FF2-BB82-22DBDDF66117}" type="presOf" srcId="{C5D069DD-19FF-4B3D-B87E-A23A486616E0}" destId="{C0D3D860-935D-49EF-831E-157BD706A184}" srcOrd="0" destOrd="0" presId="urn:microsoft.com/office/officeart/2005/8/layout/hList7"/>
    <dgm:cxn modelId="{72630EB3-3C2E-4B07-9A7C-EB0F0BA2B419}" type="presOf" srcId="{74B32A25-16ED-45F5-BE5F-FC093591779A}" destId="{57B85FB6-1685-4A79-82DB-8B4B12313FAA}" srcOrd="1" destOrd="0" presId="urn:microsoft.com/office/officeart/2005/8/layout/hList7"/>
    <dgm:cxn modelId="{88FB42C3-2ADA-48EE-B593-2FE1270CA3C7}" type="presOf" srcId="{44B9B808-31B2-4748-B531-B2D77918259A}" destId="{E5B6F686-2770-4FB4-8125-B0EC45A0B559}" srcOrd="1" destOrd="0" presId="urn:microsoft.com/office/officeart/2005/8/layout/hList7"/>
    <dgm:cxn modelId="{0E1B19CB-35E2-4653-AB16-6939F08FB962}" type="presOf" srcId="{BDE040AF-B613-45FA-8A64-75E3B3F107D8}" destId="{11F6A830-2406-49CC-90BC-32E8057458BC}" srcOrd="0" destOrd="0" presId="urn:microsoft.com/office/officeart/2005/8/layout/hList7"/>
    <dgm:cxn modelId="{337831CD-A9C7-4FA2-960E-690D9BBBF13F}" type="presOf" srcId="{1C48A538-768D-4548-92ED-B17BDFAA2787}" destId="{C3654377-8D8F-4C06-9501-7337FA45A5E2}" srcOrd="0" destOrd="0" presId="urn:microsoft.com/office/officeart/2005/8/layout/hList7"/>
    <dgm:cxn modelId="{F020E2D3-025D-4BF8-B939-3354B03DC18B}" srcId="{95D19D38-EBB0-4113-A57C-9E01156A6363}" destId="{FA5512C0-6A9D-4D52-B4AE-DE1E9F6EDC23}" srcOrd="4" destOrd="0" parTransId="{0D1E8145-9172-4E11-AF30-C170CAD9D21D}" sibTransId="{1656EEC4-5B79-4E20-B7B1-40468FD29F0A}"/>
    <dgm:cxn modelId="{DC58C1FD-E648-4A38-9E34-309484B0F785}" srcId="{95D19D38-EBB0-4113-A57C-9E01156A6363}" destId="{E14F2B0A-0BF1-449E-ADCC-828440FDC72B}" srcOrd="1" destOrd="0" parTransId="{7332B8AA-D787-4A9F-B9BE-ED0D0D9CCD04}" sibTransId="{D5C60D68-0006-4A4F-8E67-5DCEA4CCE923}"/>
    <dgm:cxn modelId="{72546167-C8DD-494A-86C9-A0EF2AB5922B}" type="presParOf" srcId="{275EB3D9-2899-4CD8-A188-DD4F1B574D68}" destId="{AC5DC162-9695-4655-A304-5CDCDBAD0DE1}" srcOrd="0" destOrd="0" presId="urn:microsoft.com/office/officeart/2005/8/layout/hList7"/>
    <dgm:cxn modelId="{6A2F96CF-02E4-48FC-BB10-2F371F541931}" type="presParOf" srcId="{275EB3D9-2899-4CD8-A188-DD4F1B574D68}" destId="{35ED9D30-087C-48FE-B848-145183FEB6A0}" srcOrd="1" destOrd="0" presId="urn:microsoft.com/office/officeart/2005/8/layout/hList7"/>
    <dgm:cxn modelId="{23080184-7D31-46A5-A999-B900634D193F}" type="presParOf" srcId="{35ED9D30-087C-48FE-B848-145183FEB6A0}" destId="{87153482-C7E4-403D-9A94-B9AC4D26F977}" srcOrd="0" destOrd="0" presId="urn:microsoft.com/office/officeart/2005/8/layout/hList7"/>
    <dgm:cxn modelId="{D691436B-6C65-49AE-933F-E991D1AA912D}" type="presParOf" srcId="{87153482-C7E4-403D-9A94-B9AC4D26F977}" destId="{D3EF6406-2D17-483A-95AD-ACD04A44BB6F}" srcOrd="0" destOrd="0" presId="urn:microsoft.com/office/officeart/2005/8/layout/hList7"/>
    <dgm:cxn modelId="{A03FF4C6-1AA8-44E7-9CCB-A4EFBB1C6F2A}" type="presParOf" srcId="{87153482-C7E4-403D-9A94-B9AC4D26F977}" destId="{E5B6F686-2770-4FB4-8125-B0EC45A0B559}" srcOrd="1" destOrd="0" presId="urn:microsoft.com/office/officeart/2005/8/layout/hList7"/>
    <dgm:cxn modelId="{4CE6002F-8100-4800-B023-D2AE89E933C2}" type="presParOf" srcId="{87153482-C7E4-403D-9A94-B9AC4D26F977}" destId="{6D66D880-AB26-44DD-B78A-6143BD44EC68}" srcOrd="2" destOrd="0" presId="urn:microsoft.com/office/officeart/2005/8/layout/hList7"/>
    <dgm:cxn modelId="{59DA8905-7094-4CC4-883A-5809472476F8}" type="presParOf" srcId="{87153482-C7E4-403D-9A94-B9AC4D26F977}" destId="{8DDFC14F-F422-4FCE-AC17-67C2C4B40FFA}" srcOrd="3" destOrd="0" presId="urn:microsoft.com/office/officeart/2005/8/layout/hList7"/>
    <dgm:cxn modelId="{4F41F540-1043-434B-929C-29CEEB101644}" type="presParOf" srcId="{35ED9D30-087C-48FE-B848-145183FEB6A0}" destId="{C3654377-8D8F-4C06-9501-7337FA45A5E2}" srcOrd="1" destOrd="0" presId="urn:microsoft.com/office/officeart/2005/8/layout/hList7"/>
    <dgm:cxn modelId="{28724E0C-B4B7-4968-BD30-BEFBA7E74AA0}" type="presParOf" srcId="{35ED9D30-087C-48FE-B848-145183FEB6A0}" destId="{F5EE38F3-8F73-49FF-8844-37C0ED33A057}" srcOrd="2" destOrd="0" presId="urn:microsoft.com/office/officeart/2005/8/layout/hList7"/>
    <dgm:cxn modelId="{359CED82-D488-45B9-8CB3-7EC70D9400E0}" type="presParOf" srcId="{F5EE38F3-8F73-49FF-8844-37C0ED33A057}" destId="{562FF133-881B-466F-826E-4C8B29297C3D}" srcOrd="0" destOrd="0" presId="urn:microsoft.com/office/officeart/2005/8/layout/hList7"/>
    <dgm:cxn modelId="{8EA4B8DE-932F-4775-BAC7-317452D494B7}" type="presParOf" srcId="{F5EE38F3-8F73-49FF-8844-37C0ED33A057}" destId="{DD1389CC-751B-4D1D-81DF-6692498FE053}" srcOrd="1" destOrd="0" presId="urn:microsoft.com/office/officeart/2005/8/layout/hList7"/>
    <dgm:cxn modelId="{304A724F-6A22-4845-9536-21689A6901BD}" type="presParOf" srcId="{F5EE38F3-8F73-49FF-8844-37C0ED33A057}" destId="{A3E83E51-95BB-48EF-966A-C16DDB95B48B}" srcOrd="2" destOrd="0" presId="urn:microsoft.com/office/officeart/2005/8/layout/hList7"/>
    <dgm:cxn modelId="{B13ADEE5-8A0D-4835-9E90-593A37D07596}" type="presParOf" srcId="{F5EE38F3-8F73-49FF-8844-37C0ED33A057}" destId="{852758E7-785F-4EC3-B737-685F3F004957}" srcOrd="3" destOrd="0" presId="urn:microsoft.com/office/officeart/2005/8/layout/hList7"/>
    <dgm:cxn modelId="{66E795A9-38E0-4440-ACE3-938F4122BBCF}" type="presParOf" srcId="{35ED9D30-087C-48FE-B848-145183FEB6A0}" destId="{4669384C-DC42-4553-BA97-2F63E4F4E1D1}" srcOrd="3" destOrd="0" presId="urn:microsoft.com/office/officeart/2005/8/layout/hList7"/>
    <dgm:cxn modelId="{A837E729-6867-4689-8923-6A0C8600F6C3}" type="presParOf" srcId="{35ED9D30-087C-48FE-B848-145183FEB6A0}" destId="{DBA1B38C-EBC1-4C71-B9FE-DF47218AD573}" srcOrd="4" destOrd="0" presId="urn:microsoft.com/office/officeart/2005/8/layout/hList7"/>
    <dgm:cxn modelId="{5A49F6C3-A4A8-492B-B62C-2422574EB387}" type="presParOf" srcId="{DBA1B38C-EBC1-4C71-B9FE-DF47218AD573}" destId="{C0D3D860-935D-49EF-831E-157BD706A184}" srcOrd="0" destOrd="0" presId="urn:microsoft.com/office/officeart/2005/8/layout/hList7"/>
    <dgm:cxn modelId="{3DE37198-48F7-4F7A-BDB7-9547D79567FE}" type="presParOf" srcId="{DBA1B38C-EBC1-4C71-B9FE-DF47218AD573}" destId="{2B63BBB1-1447-436F-A8BD-C55803F749C7}" srcOrd="1" destOrd="0" presId="urn:microsoft.com/office/officeart/2005/8/layout/hList7"/>
    <dgm:cxn modelId="{63F9AA7C-58AA-4E33-A8D0-357AC90A91AD}" type="presParOf" srcId="{DBA1B38C-EBC1-4C71-B9FE-DF47218AD573}" destId="{A675D922-B819-4E4A-94AE-724BD9703F0C}" srcOrd="2" destOrd="0" presId="urn:microsoft.com/office/officeart/2005/8/layout/hList7"/>
    <dgm:cxn modelId="{F4B60EB5-3F9F-4882-9878-A644112D4BB8}" type="presParOf" srcId="{DBA1B38C-EBC1-4C71-B9FE-DF47218AD573}" destId="{7985A6E8-5CCA-4988-9744-6844BD9D8AB9}" srcOrd="3" destOrd="0" presId="urn:microsoft.com/office/officeart/2005/8/layout/hList7"/>
    <dgm:cxn modelId="{8D8497B7-E31E-4B97-854E-2C3C461F4A85}" type="presParOf" srcId="{35ED9D30-087C-48FE-B848-145183FEB6A0}" destId="{8BCCC166-547C-44B7-8A27-C016E26DF89D}" srcOrd="5" destOrd="0" presId="urn:microsoft.com/office/officeart/2005/8/layout/hList7"/>
    <dgm:cxn modelId="{1E6549A1-FDF9-4289-8F83-416D77B58EC7}" type="presParOf" srcId="{35ED9D30-087C-48FE-B848-145183FEB6A0}" destId="{D75A1666-ECE3-4B0A-B2FF-C76264C7F31C}" srcOrd="6" destOrd="0" presId="urn:microsoft.com/office/officeart/2005/8/layout/hList7"/>
    <dgm:cxn modelId="{DC74512B-6701-42B8-8FAC-799BA1099FAA}" type="presParOf" srcId="{D75A1666-ECE3-4B0A-B2FF-C76264C7F31C}" destId="{AE72807C-5D78-4EB8-BA65-7D52F69688BF}" srcOrd="0" destOrd="0" presId="urn:microsoft.com/office/officeart/2005/8/layout/hList7"/>
    <dgm:cxn modelId="{40A4785A-9E8D-48CE-8F31-22C805DD80A2}" type="presParOf" srcId="{D75A1666-ECE3-4B0A-B2FF-C76264C7F31C}" destId="{57B85FB6-1685-4A79-82DB-8B4B12313FAA}" srcOrd="1" destOrd="0" presId="urn:microsoft.com/office/officeart/2005/8/layout/hList7"/>
    <dgm:cxn modelId="{A1BA3372-9DB5-4B14-B18C-BA8EA9640C31}" type="presParOf" srcId="{D75A1666-ECE3-4B0A-B2FF-C76264C7F31C}" destId="{EDF55289-69A9-4658-A4DC-1F9D03E8E4F3}" srcOrd="2" destOrd="0" presId="urn:microsoft.com/office/officeart/2005/8/layout/hList7"/>
    <dgm:cxn modelId="{60822A0A-2C98-44DB-AD18-E9A68A57E78D}" type="presParOf" srcId="{D75A1666-ECE3-4B0A-B2FF-C76264C7F31C}" destId="{7D6432C8-FBD7-4717-B4E3-DEC001C4F88B}" srcOrd="3" destOrd="0" presId="urn:microsoft.com/office/officeart/2005/8/layout/hList7"/>
    <dgm:cxn modelId="{CAF1F9B8-601D-4D96-8EB8-CBCABC2CEAEF}" type="presParOf" srcId="{35ED9D30-087C-48FE-B848-145183FEB6A0}" destId="{11F6A830-2406-49CC-90BC-32E8057458BC}" srcOrd="7" destOrd="0" presId="urn:microsoft.com/office/officeart/2005/8/layout/hList7"/>
    <dgm:cxn modelId="{00F42853-2A84-41C6-8DC5-67A90006CD4C}" type="presParOf" srcId="{35ED9D30-087C-48FE-B848-145183FEB6A0}" destId="{2AD49117-5036-4290-BDF1-AB07C69081E7}" srcOrd="8" destOrd="0" presId="urn:microsoft.com/office/officeart/2005/8/layout/hList7"/>
    <dgm:cxn modelId="{14212502-7B2F-4B3C-8256-2E7DCA45EA07}" type="presParOf" srcId="{2AD49117-5036-4290-BDF1-AB07C69081E7}" destId="{5EBBDB52-32A1-4890-A942-DC83555E7F53}" srcOrd="0" destOrd="0" presId="urn:microsoft.com/office/officeart/2005/8/layout/hList7"/>
    <dgm:cxn modelId="{94EC605C-ADD3-4E75-A383-9C2BEA874B9C}" type="presParOf" srcId="{2AD49117-5036-4290-BDF1-AB07C69081E7}" destId="{62F66F39-41C2-44C5-BC13-B5B2DA3102AC}" srcOrd="1" destOrd="0" presId="urn:microsoft.com/office/officeart/2005/8/layout/hList7"/>
    <dgm:cxn modelId="{E08ABAD4-8092-4C72-9BCB-7507E2587F8F}" type="presParOf" srcId="{2AD49117-5036-4290-BDF1-AB07C69081E7}" destId="{91BA1D91-ECA3-43D8-84A7-DB49734A5CEB}" srcOrd="2" destOrd="0" presId="urn:microsoft.com/office/officeart/2005/8/layout/hList7"/>
    <dgm:cxn modelId="{81CE06FD-7B0B-445C-B70C-3C488F98E83B}" type="presParOf" srcId="{2AD49117-5036-4290-BDF1-AB07C69081E7}" destId="{A4388859-DD66-44B3-A32A-606C1FD3B1A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46F8D-F2D2-4368-9EFC-62224F867432}"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n-US"/>
        </a:p>
      </dgm:t>
    </dgm:pt>
    <dgm:pt modelId="{4ED908EA-ACAD-4658-A4A9-05BA6E9C1C57}">
      <dgm:prSet phldrT="[Text]"/>
      <dgm:spPr>
        <a:ln>
          <a:noFill/>
        </a:ln>
      </dgm:spPr>
      <dgm:t>
        <a:bodyPr/>
        <a:lstStyle/>
        <a:p>
          <a:pPr algn="l"/>
          <a:r>
            <a:rPr lang="en-US" dirty="0">
              <a:latin typeface="Bitter" pitchFamily="2" charset="0"/>
            </a:rPr>
            <a:t>Short, focused questionnaire designed to quickly gather feedback from students</a:t>
          </a:r>
        </a:p>
      </dgm:t>
    </dgm:pt>
    <dgm:pt modelId="{0C359081-B692-46E9-A2CA-8C718C94D2C2}" type="parTrans" cxnId="{AF2EDBAE-879A-4765-A260-2A920D54E7E0}">
      <dgm:prSet/>
      <dgm:spPr/>
      <dgm:t>
        <a:bodyPr/>
        <a:lstStyle/>
        <a:p>
          <a:endParaRPr lang="en-US">
            <a:latin typeface="Bitter" pitchFamily="2" charset="0"/>
          </a:endParaRPr>
        </a:p>
      </dgm:t>
    </dgm:pt>
    <dgm:pt modelId="{DEC5F9C9-2B00-475D-B6A7-037A7E63E928}" type="sibTrans" cxnId="{AF2EDBAE-879A-4765-A260-2A920D54E7E0}">
      <dgm:prSet/>
      <dgm:spPr/>
      <dgm:t>
        <a:bodyPr/>
        <a:lstStyle/>
        <a:p>
          <a:endParaRPr lang="en-US">
            <a:latin typeface="Bitter" pitchFamily="2" charset="0"/>
          </a:endParaRPr>
        </a:p>
      </dgm:t>
    </dgm:pt>
    <dgm:pt modelId="{4F522A0D-8C70-4B9A-A909-4D2B5E41FF8D}">
      <dgm:prSet/>
      <dgm:spPr>
        <a:ln>
          <a:noFill/>
        </a:ln>
      </dgm:spPr>
      <dgm:t>
        <a:bodyPr/>
        <a:lstStyle/>
        <a:p>
          <a:pPr algn="l"/>
          <a:r>
            <a:rPr lang="en-US">
              <a:latin typeface="Bitter" pitchFamily="2" charset="0"/>
            </a:rPr>
            <a:t>Administered weekly</a:t>
          </a:r>
          <a:endParaRPr lang="en-US" dirty="0">
            <a:latin typeface="Bitter" pitchFamily="2" charset="0"/>
          </a:endParaRPr>
        </a:p>
      </dgm:t>
    </dgm:pt>
    <dgm:pt modelId="{AE2E55C2-E5A1-44E7-B870-8EAD1E05BE19}" type="parTrans" cxnId="{E0929C56-81BD-4B01-9331-8E87D8673043}">
      <dgm:prSet/>
      <dgm:spPr/>
      <dgm:t>
        <a:bodyPr/>
        <a:lstStyle/>
        <a:p>
          <a:endParaRPr lang="en-US">
            <a:latin typeface="Bitter" pitchFamily="2" charset="0"/>
          </a:endParaRPr>
        </a:p>
      </dgm:t>
    </dgm:pt>
    <dgm:pt modelId="{91035FC5-F75D-4658-AC6D-84DB6106A5D5}" type="sibTrans" cxnId="{E0929C56-81BD-4B01-9331-8E87D8673043}">
      <dgm:prSet/>
      <dgm:spPr/>
      <dgm:t>
        <a:bodyPr/>
        <a:lstStyle/>
        <a:p>
          <a:endParaRPr lang="en-US">
            <a:latin typeface="Bitter" pitchFamily="2" charset="0"/>
          </a:endParaRPr>
        </a:p>
      </dgm:t>
    </dgm:pt>
    <dgm:pt modelId="{07A92586-4CEC-44D5-BAE7-A05FFEF0EBF6}">
      <dgm:prSet/>
      <dgm:spPr>
        <a:ln>
          <a:noFill/>
        </a:ln>
      </dgm:spPr>
      <dgm:t>
        <a:bodyPr/>
        <a:lstStyle/>
        <a:p>
          <a:pPr algn="l"/>
          <a:r>
            <a:rPr lang="en-US" dirty="0">
              <a:latin typeface="Bitter" pitchFamily="2" charset="0"/>
            </a:rPr>
            <a:t>Captures real-time sentiments or reactions to recent changes, event, or initiatives</a:t>
          </a:r>
        </a:p>
      </dgm:t>
    </dgm:pt>
    <dgm:pt modelId="{9C27FAED-F433-4F6D-96DB-347445C839A1}" type="parTrans" cxnId="{B3807D04-C352-472F-87BD-3555A4557872}">
      <dgm:prSet/>
      <dgm:spPr/>
      <dgm:t>
        <a:bodyPr/>
        <a:lstStyle/>
        <a:p>
          <a:endParaRPr lang="en-US">
            <a:latin typeface="Bitter" pitchFamily="2" charset="0"/>
          </a:endParaRPr>
        </a:p>
      </dgm:t>
    </dgm:pt>
    <dgm:pt modelId="{B712BAD9-8433-4858-9A64-B731FC06AC13}" type="sibTrans" cxnId="{B3807D04-C352-472F-87BD-3555A4557872}">
      <dgm:prSet/>
      <dgm:spPr/>
      <dgm:t>
        <a:bodyPr/>
        <a:lstStyle/>
        <a:p>
          <a:endParaRPr lang="en-US">
            <a:latin typeface="Bitter" pitchFamily="2" charset="0"/>
          </a:endParaRPr>
        </a:p>
      </dgm:t>
    </dgm:pt>
    <dgm:pt modelId="{E3290D3E-5A09-4F5F-A89C-68831DF5F8A0}">
      <dgm:prSet/>
      <dgm:spPr>
        <a:ln>
          <a:noFill/>
        </a:ln>
      </dgm:spPr>
      <dgm:t>
        <a:bodyPr/>
        <a:lstStyle/>
        <a:p>
          <a:pPr algn="l"/>
          <a:r>
            <a:rPr lang="en-US" dirty="0">
              <a:latin typeface="Bitter" pitchFamily="2" charset="0"/>
            </a:rPr>
            <a:t>Provides immediate insights that support rapid decision-making and continuous improvement</a:t>
          </a:r>
        </a:p>
      </dgm:t>
    </dgm:pt>
    <dgm:pt modelId="{BB5FC2C6-1A79-4BC7-8DA4-11425F6EDBC9}" type="parTrans" cxnId="{D0A918FE-62E1-41CB-9B60-F35AE3296E77}">
      <dgm:prSet/>
      <dgm:spPr/>
      <dgm:t>
        <a:bodyPr/>
        <a:lstStyle/>
        <a:p>
          <a:endParaRPr lang="en-US">
            <a:latin typeface="Bitter" pitchFamily="2" charset="0"/>
          </a:endParaRPr>
        </a:p>
      </dgm:t>
    </dgm:pt>
    <dgm:pt modelId="{916AB177-732E-43DB-9482-872793AF97A4}" type="sibTrans" cxnId="{D0A918FE-62E1-41CB-9B60-F35AE3296E77}">
      <dgm:prSet/>
      <dgm:spPr/>
      <dgm:t>
        <a:bodyPr/>
        <a:lstStyle/>
        <a:p>
          <a:endParaRPr lang="en-US">
            <a:latin typeface="Bitter" pitchFamily="2" charset="0"/>
          </a:endParaRPr>
        </a:p>
      </dgm:t>
    </dgm:pt>
    <dgm:pt modelId="{EFA2672F-1142-4B5E-90D3-DC69BC1FB2F9}" type="pres">
      <dgm:prSet presAssocID="{BB446F8D-F2D2-4368-9EFC-62224F867432}" presName="linearFlow" presStyleCnt="0">
        <dgm:presLayoutVars>
          <dgm:dir/>
          <dgm:resizeHandles val="exact"/>
        </dgm:presLayoutVars>
      </dgm:prSet>
      <dgm:spPr/>
    </dgm:pt>
    <dgm:pt modelId="{BE634D4B-57C7-407D-9145-520CC7E8F3ED}" type="pres">
      <dgm:prSet presAssocID="{4ED908EA-ACAD-4658-A4A9-05BA6E9C1C57}" presName="composite" presStyleCnt="0"/>
      <dgm:spPr/>
    </dgm:pt>
    <dgm:pt modelId="{3EB07F58-BA53-4BCB-80A8-A98F45BB7D28}" type="pres">
      <dgm:prSet presAssocID="{4ED908EA-ACAD-4658-A4A9-05BA6E9C1C57}"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checklist icon"/>
        </a:ext>
      </dgm:extLst>
    </dgm:pt>
    <dgm:pt modelId="{751D27B3-9C43-4619-B392-3F298D729AD1}" type="pres">
      <dgm:prSet presAssocID="{4ED908EA-ACAD-4658-A4A9-05BA6E9C1C57}" presName="txShp" presStyleLbl="node1" presStyleIdx="0" presStyleCnt="4">
        <dgm:presLayoutVars>
          <dgm:bulletEnabled val="1"/>
        </dgm:presLayoutVars>
      </dgm:prSet>
      <dgm:spPr/>
    </dgm:pt>
    <dgm:pt modelId="{36B00F54-FA44-4553-ADF4-D15B2A133E58}" type="pres">
      <dgm:prSet presAssocID="{DEC5F9C9-2B00-475D-B6A7-037A7E63E928}" presName="spacing" presStyleCnt="0"/>
      <dgm:spPr/>
    </dgm:pt>
    <dgm:pt modelId="{1282D64D-BDBC-4F2A-8A99-1DA342D25397}" type="pres">
      <dgm:prSet presAssocID="{4F522A0D-8C70-4B9A-A909-4D2B5E41FF8D}" presName="composite" presStyleCnt="0"/>
      <dgm:spPr/>
    </dgm:pt>
    <dgm:pt modelId="{A64B03D5-1ED2-42EB-AA5E-95670011D6D9}" type="pres">
      <dgm:prSet presAssocID="{4F522A0D-8C70-4B9A-A909-4D2B5E41FF8D}"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lendar icon"/>
        </a:ext>
      </dgm:extLst>
    </dgm:pt>
    <dgm:pt modelId="{7037F0A6-597A-4879-931A-C2B95BACB7A3}" type="pres">
      <dgm:prSet presAssocID="{4F522A0D-8C70-4B9A-A909-4D2B5E41FF8D}" presName="txShp" presStyleLbl="node1" presStyleIdx="1" presStyleCnt="4">
        <dgm:presLayoutVars>
          <dgm:bulletEnabled val="1"/>
        </dgm:presLayoutVars>
      </dgm:prSet>
      <dgm:spPr/>
    </dgm:pt>
    <dgm:pt modelId="{E527B408-8847-47DD-B3D2-98E94D89F2F3}" type="pres">
      <dgm:prSet presAssocID="{91035FC5-F75D-4658-AC6D-84DB6106A5D5}" presName="spacing" presStyleCnt="0"/>
      <dgm:spPr/>
    </dgm:pt>
    <dgm:pt modelId="{6F3140F3-D35A-4DAD-8E52-9A24C772907A}" type="pres">
      <dgm:prSet presAssocID="{07A92586-4CEC-44D5-BAE7-A05FFEF0EBF6}" presName="composite" presStyleCnt="0"/>
      <dgm:spPr/>
    </dgm:pt>
    <dgm:pt modelId="{A91089EC-9E4E-40A5-9453-CBA66C5915FA}" type="pres">
      <dgm:prSet presAssocID="{07A92586-4CEC-44D5-BAE7-A05FFEF0EBF6}"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rt icon"/>
        </a:ext>
      </dgm:extLst>
    </dgm:pt>
    <dgm:pt modelId="{467FA6AF-80B8-4E5C-A400-7CCDD3157694}" type="pres">
      <dgm:prSet presAssocID="{07A92586-4CEC-44D5-BAE7-A05FFEF0EBF6}" presName="txShp" presStyleLbl="node1" presStyleIdx="2" presStyleCnt="4">
        <dgm:presLayoutVars>
          <dgm:bulletEnabled val="1"/>
        </dgm:presLayoutVars>
      </dgm:prSet>
      <dgm:spPr/>
    </dgm:pt>
    <dgm:pt modelId="{BAE62C5D-1344-4919-A80E-7DE8C9226FDD}" type="pres">
      <dgm:prSet presAssocID="{B712BAD9-8433-4858-9A64-B731FC06AC13}" presName="spacing" presStyleCnt="0"/>
      <dgm:spPr/>
    </dgm:pt>
    <dgm:pt modelId="{AEEEC156-D78F-4EF3-BD5A-CE75A72FC852}" type="pres">
      <dgm:prSet presAssocID="{E3290D3E-5A09-4F5F-A89C-68831DF5F8A0}" presName="composite" presStyleCnt="0"/>
      <dgm:spPr/>
    </dgm:pt>
    <dgm:pt modelId="{A3CD4037-A57E-4A39-9A55-FA98256AB8ED}" type="pres">
      <dgm:prSet presAssocID="{E3290D3E-5A09-4F5F-A89C-68831DF5F8A0}"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watch icon"/>
        </a:ext>
      </dgm:extLst>
    </dgm:pt>
    <dgm:pt modelId="{92BA38F7-923E-49B8-B94E-0427D3D2A335}" type="pres">
      <dgm:prSet presAssocID="{E3290D3E-5A09-4F5F-A89C-68831DF5F8A0}" presName="txShp" presStyleLbl="node1" presStyleIdx="3" presStyleCnt="4">
        <dgm:presLayoutVars>
          <dgm:bulletEnabled val="1"/>
        </dgm:presLayoutVars>
      </dgm:prSet>
      <dgm:spPr/>
    </dgm:pt>
  </dgm:ptLst>
  <dgm:cxnLst>
    <dgm:cxn modelId="{B3807D04-C352-472F-87BD-3555A4557872}" srcId="{BB446F8D-F2D2-4368-9EFC-62224F867432}" destId="{07A92586-4CEC-44D5-BAE7-A05FFEF0EBF6}" srcOrd="2" destOrd="0" parTransId="{9C27FAED-F433-4F6D-96DB-347445C839A1}" sibTransId="{B712BAD9-8433-4858-9A64-B731FC06AC13}"/>
    <dgm:cxn modelId="{E579F123-3DDA-4ABD-9A05-704760958A3A}" type="presOf" srcId="{4F522A0D-8C70-4B9A-A909-4D2B5E41FF8D}" destId="{7037F0A6-597A-4879-931A-C2B95BACB7A3}" srcOrd="0" destOrd="0" presId="urn:microsoft.com/office/officeart/2005/8/layout/vList3"/>
    <dgm:cxn modelId="{E0929C56-81BD-4B01-9331-8E87D8673043}" srcId="{BB446F8D-F2D2-4368-9EFC-62224F867432}" destId="{4F522A0D-8C70-4B9A-A909-4D2B5E41FF8D}" srcOrd="1" destOrd="0" parTransId="{AE2E55C2-E5A1-44E7-B870-8EAD1E05BE19}" sibTransId="{91035FC5-F75D-4658-AC6D-84DB6106A5D5}"/>
    <dgm:cxn modelId="{4D152E7E-19AA-46B0-99A1-887551017446}" type="presOf" srcId="{E3290D3E-5A09-4F5F-A89C-68831DF5F8A0}" destId="{92BA38F7-923E-49B8-B94E-0427D3D2A335}" srcOrd="0" destOrd="0" presId="urn:microsoft.com/office/officeart/2005/8/layout/vList3"/>
    <dgm:cxn modelId="{AF2EDBAE-879A-4765-A260-2A920D54E7E0}" srcId="{BB446F8D-F2D2-4368-9EFC-62224F867432}" destId="{4ED908EA-ACAD-4658-A4A9-05BA6E9C1C57}" srcOrd="0" destOrd="0" parTransId="{0C359081-B692-46E9-A2CA-8C718C94D2C2}" sibTransId="{DEC5F9C9-2B00-475D-B6A7-037A7E63E928}"/>
    <dgm:cxn modelId="{D2E603C1-4F12-458E-9DD9-0A0558BA68B0}" type="presOf" srcId="{4ED908EA-ACAD-4658-A4A9-05BA6E9C1C57}" destId="{751D27B3-9C43-4619-B392-3F298D729AD1}" srcOrd="0" destOrd="0" presId="urn:microsoft.com/office/officeart/2005/8/layout/vList3"/>
    <dgm:cxn modelId="{1A1688C4-EA36-4EC9-AC05-F26BEA9B4B00}" type="presOf" srcId="{BB446F8D-F2D2-4368-9EFC-62224F867432}" destId="{EFA2672F-1142-4B5E-90D3-DC69BC1FB2F9}" srcOrd="0" destOrd="0" presId="urn:microsoft.com/office/officeart/2005/8/layout/vList3"/>
    <dgm:cxn modelId="{ED687EFA-83F5-480C-9916-6C9841AE325F}" type="presOf" srcId="{07A92586-4CEC-44D5-BAE7-A05FFEF0EBF6}" destId="{467FA6AF-80B8-4E5C-A400-7CCDD3157694}" srcOrd="0" destOrd="0" presId="urn:microsoft.com/office/officeart/2005/8/layout/vList3"/>
    <dgm:cxn modelId="{D0A918FE-62E1-41CB-9B60-F35AE3296E77}" srcId="{BB446F8D-F2D2-4368-9EFC-62224F867432}" destId="{E3290D3E-5A09-4F5F-A89C-68831DF5F8A0}" srcOrd="3" destOrd="0" parTransId="{BB5FC2C6-1A79-4BC7-8DA4-11425F6EDBC9}" sibTransId="{916AB177-732E-43DB-9482-872793AF97A4}"/>
    <dgm:cxn modelId="{DCC6740E-B79C-4FE0-B17C-733DF48F9B5B}" type="presParOf" srcId="{EFA2672F-1142-4B5E-90D3-DC69BC1FB2F9}" destId="{BE634D4B-57C7-407D-9145-520CC7E8F3ED}" srcOrd="0" destOrd="0" presId="urn:microsoft.com/office/officeart/2005/8/layout/vList3"/>
    <dgm:cxn modelId="{2DFB0C94-950E-44C7-8904-7ABA562F3495}" type="presParOf" srcId="{BE634D4B-57C7-407D-9145-520CC7E8F3ED}" destId="{3EB07F58-BA53-4BCB-80A8-A98F45BB7D28}" srcOrd="0" destOrd="0" presId="urn:microsoft.com/office/officeart/2005/8/layout/vList3"/>
    <dgm:cxn modelId="{17CB5CED-BA94-49BD-BAEB-D31558F994F6}" type="presParOf" srcId="{BE634D4B-57C7-407D-9145-520CC7E8F3ED}" destId="{751D27B3-9C43-4619-B392-3F298D729AD1}" srcOrd="1" destOrd="0" presId="urn:microsoft.com/office/officeart/2005/8/layout/vList3"/>
    <dgm:cxn modelId="{4B6365D1-F8D2-4BC2-A24F-BEDA655427BF}" type="presParOf" srcId="{EFA2672F-1142-4B5E-90D3-DC69BC1FB2F9}" destId="{36B00F54-FA44-4553-ADF4-D15B2A133E58}" srcOrd="1" destOrd="0" presId="urn:microsoft.com/office/officeart/2005/8/layout/vList3"/>
    <dgm:cxn modelId="{3A853367-70B3-4B3D-9B73-267F4DD7C927}" type="presParOf" srcId="{EFA2672F-1142-4B5E-90D3-DC69BC1FB2F9}" destId="{1282D64D-BDBC-4F2A-8A99-1DA342D25397}" srcOrd="2" destOrd="0" presId="urn:microsoft.com/office/officeart/2005/8/layout/vList3"/>
    <dgm:cxn modelId="{8985C403-55EE-4B7F-9EB8-6710FD85D5B7}" type="presParOf" srcId="{1282D64D-BDBC-4F2A-8A99-1DA342D25397}" destId="{A64B03D5-1ED2-42EB-AA5E-95670011D6D9}" srcOrd="0" destOrd="0" presId="urn:microsoft.com/office/officeart/2005/8/layout/vList3"/>
    <dgm:cxn modelId="{1DA0F5CE-1009-44DD-BD21-939D613B8DE3}" type="presParOf" srcId="{1282D64D-BDBC-4F2A-8A99-1DA342D25397}" destId="{7037F0A6-597A-4879-931A-C2B95BACB7A3}" srcOrd="1" destOrd="0" presId="urn:microsoft.com/office/officeart/2005/8/layout/vList3"/>
    <dgm:cxn modelId="{D3638301-6F8A-4CD6-A982-F25A9DE3B5E3}" type="presParOf" srcId="{EFA2672F-1142-4B5E-90D3-DC69BC1FB2F9}" destId="{E527B408-8847-47DD-B3D2-98E94D89F2F3}" srcOrd="3" destOrd="0" presId="urn:microsoft.com/office/officeart/2005/8/layout/vList3"/>
    <dgm:cxn modelId="{DAED4091-3024-4D0F-8D4D-FC7AEB651882}" type="presParOf" srcId="{EFA2672F-1142-4B5E-90D3-DC69BC1FB2F9}" destId="{6F3140F3-D35A-4DAD-8E52-9A24C772907A}" srcOrd="4" destOrd="0" presId="urn:microsoft.com/office/officeart/2005/8/layout/vList3"/>
    <dgm:cxn modelId="{F9F9D5AB-075C-4B13-B21B-10EDDEFE90E3}" type="presParOf" srcId="{6F3140F3-D35A-4DAD-8E52-9A24C772907A}" destId="{A91089EC-9E4E-40A5-9453-CBA66C5915FA}" srcOrd="0" destOrd="0" presId="urn:microsoft.com/office/officeart/2005/8/layout/vList3"/>
    <dgm:cxn modelId="{469C4296-0553-492E-8AEC-8DCFB21D6A8B}" type="presParOf" srcId="{6F3140F3-D35A-4DAD-8E52-9A24C772907A}" destId="{467FA6AF-80B8-4E5C-A400-7CCDD3157694}" srcOrd="1" destOrd="0" presId="urn:microsoft.com/office/officeart/2005/8/layout/vList3"/>
    <dgm:cxn modelId="{90D36997-E4CB-4CFE-A9F5-A279ADC106A8}" type="presParOf" srcId="{EFA2672F-1142-4B5E-90D3-DC69BC1FB2F9}" destId="{BAE62C5D-1344-4919-A80E-7DE8C9226FDD}" srcOrd="5" destOrd="0" presId="urn:microsoft.com/office/officeart/2005/8/layout/vList3"/>
    <dgm:cxn modelId="{96F655AB-76B0-499C-B99E-CC98C5361439}" type="presParOf" srcId="{EFA2672F-1142-4B5E-90D3-DC69BC1FB2F9}" destId="{AEEEC156-D78F-4EF3-BD5A-CE75A72FC852}" srcOrd="6" destOrd="0" presId="urn:microsoft.com/office/officeart/2005/8/layout/vList3"/>
    <dgm:cxn modelId="{0A55C457-0EB7-40AE-93EA-6A89FF36FFA8}" type="presParOf" srcId="{AEEEC156-D78F-4EF3-BD5A-CE75A72FC852}" destId="{A3CD4037-A57E-4A39-9A55-FA98256AB8ED}" srcOrd="0" destOrd="0" presId="urn:microsoft.com/office/officeart/2005/8/layout/vList3"/>
    <dgm:cxn modelId="{098E33DA-2B9F-4420-B771-2AD4E50B427C}" type="presParOf" srcId="{AEEEC156-D78F-4EF3-BD5A-CE75A72FC852}" destId="{92BA38F7-923E-49B8-B94E-0427D3D2A33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74C7D-CA2A-4298-9344-AA3C69B76A17}"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CEDC8C55-FA66-4B95-A1F7-FD31615C25BF}">
      <dgm:prSet phldrT="[Text]" phldr="0" custT="1"/>
      <dgm:spPr/>
      <dgm:t>
        <a:bodyPr/>
        <a:lstStyle/>
        <a:p>
          <a:r>
            <a:rPr lang="en-US" sz="1400" dirty="0">
              <a:latin typeface="Bitter" pitchFamily="2" charset="0"/>
            </a:rPr>
            <a:t>it’s a good school academically, bad for commuters. Not commuter friendly at all.</a:t>
          </a:r>
        </a:p>
      </dgm:t>
      <dgm:extLst>
        <a:ext uri="{E40237B7-FDA0-4F09-8148-C483321AD2D9}">
          <dgm14:cNvPr xmlns:dgm14="http://schemas.microsoft.com/office/drawing/2010/diagram" id="0" name="" descr="Text bubble"/>
        </a:ext>
      </dgm:extLst>
    </dgm:pt>
    <dgm:pt modelId="{3BAAED42-98CF-43EF-97B1-63E3F0AF3D5B}" type="parTrans" cxnId="{9279F9A7-D7EB-4333-B009-3FCE7353FB29}">
      <dgm:prSet/>
      <dgm:spPr/>
      <dgm:t>
        <a:bodyPr/>
        <a:lstStyle/>
        <a:p>
          <a:endParaRPr lang="en-US" sz="2000">
            <a:latin typeface="Bitter" pitchFamily="2" charset="0"/>
          </a:endParaRPr>
        </a:p>
      </dgm:t>
    </dgm:pt>
    <dgm:pt modelId="{EBE33886-EA89-4286-B4E2-896F783A72E2}" type="sibTrans" cxnId="{9279F9A7-D7EB-4333-B009-3FCE7353FB29}">
      <dgm:prSet/>
      <dgm:spPr/>
      <dgm:t>
        <a:bodyPr/>
        <a:lstStyle/>
        <a:p>
          <a:endParaRPr lang="en-US" sz="2000">
            <a:latin typeface="Bitter" pitchFamily="2" charset="0"/>
          </a:endParaRPr>
        </a:p>
      </dgm:t>
    </dgm:pt>
    <dgm:pt modelId="{77CDB2D4-8436-4F86-A2AC-3408F462952D}">
      <dgm:prSet phldrT="[Text]" phldr="0" custT="1"/>
      <dgm:spPr/>
      <dgm:t>
        <a:bodyPr/>
        <a:lstStyle/>
        <a:p>
          <a:r>
            <a:rPr lang="en-US" sz="1400" dirty="0">
              <a:latin typeface="Bitter" pitchFamily="2" charset="0"/>
            </a:rPr>
            <a:t>the school is not very commuter friendly, they try to accommodate, but there’s a lot more that they could be doing for commuters.</a:t>
          </a:r>
        </a:p>
      </dgm:t>
      <dgm:extLst>
        <a:ext uri="{E40237B7-FDA0-4F09-8148-C483321AD2D9}">
          <dgm14:cNvPr xmlns:dgm14="http://schemas.microsoft.com/office/drawing/2010/diagram" id="0" name="" descr="Text bubble"/>
        </a:ext>
      </dgm:extLst>
    </dgm:pt>
    <dgm:pt modelId="{06F8E38C-2AD4-448B-9109-3A8436C1FB0D}" type="parTrans" cxnId="{06F44D36-F0D8-4736-AE4F-E76DC7EE2C80}">
      <dgm:prSet/>
      <dgm:spPr/>
      <dgm:t>
        <a:bodyPr/>
        <a:lstStyle/>
        <a:p>
          <a:endParaRPr lang="en-US" sz="2000">
            <a:latin typeface="Bitter" pitchFamily="2" charset="0"/>
          </a:endParaRPr>
        </a:p>
      </dgm:t>
    </dgm:pt>
    <dgm:pt modelId="{A73FD529-E2D1-4720-AB65-8719D2BA12CF}" type="sibTrans" cxnId="{06F44D36-F0D8-4736-AE4F-E76DC7EE2C80}">
      <dgm:prSet/>
      <dgm:spPr/>
      <dgm:t>
        <a:bodyPr/>
        <a:lstStyle/>
        <a:p>
          <a:endParaRPr lang="en-US" sz="2000">
            <a:latin typeface="Bitter" pitchFamily="2" charset="0"/>
          </a:endParaRPr>
        </a:p>
      </dgm:t>
    </dgm:pt>
    <dgm:pt modelId="{209436ED-CF1E-4AAE-AE35-69DC5F500510}">
      <dgm:prSet phldrT="[Text]" phldr="0" custT="1"/>
      <dgm:spPr/>
      <dgm:t>
        <a:bodyPr/>
        <a:lstStyle/>
        <a:p>
          <a:r>
            <a:rPr lang="en-US" sz="1400" dirty="0">
              <a:latin typeface="Bitter" pitchFamily="2" charset="0"/>
            </a:rPr>
            <a:t>parking options for commuters are unfair, tuition per semester is a bit pricey, and programs are too competitive and almost impossible to get into.</a:t>
          </a:r>
        </a:p>
      </dgm:t>
      <dgm:extLst>
        <a:ext uri="{E40237B7-FDA0-4F09-8148-C483321AD2D9}">
          <dgm14:cNvPr xmlns:dgm14="http://schemas.microsoft.com/office/drawing/2010/diagram" id="0" name="" descr="Text bubble"/>
        </a:ext>
      </dgm:extLst>
    </dgm:pt>
    <dgm:pt modelId="{1FBA1A9E-3C3D-40AD-A68E-824A73736453}" type="parTrans" cxnId="{3D053C7C-1720-4F8B-893E-5F66213A48C0}">
      <dgm:prSet/>
      <dgm:spPr/>
      <dgm:t>
        <a:bodyPr/>
        <a:lstStyle/>
        <a:p>
          <a:endParaRPr lang="en-US" sz="2000">
            <a:latin typeface="Bitter" pitchFamily="2" charset="0"/>
          </a:endParaRPr>
        </a:p>
      </dgm:t>
    </dgm:pt>
    <dgm:pt modelId="{72AFAE30-AAF0-4A43-B493-C557064F6192}" type="sibTrans" cxnId="{3D053C7C-1720-4F8B-893E-5F66213A48C0}">
      <dgm:prSet/>
      <dgm:spPr/>
      <dgm:t>
        <a:bodyPr/>
        <a:lstStyle/>
        <a:p>
          <a:endParaRPr lang="en-US" sz="2000">
            <a:latin typeface="Bitter" pitchFamily="2" charset="0"/>
          </a:endParaRPr>
        </a:p>
      </dgm:t>
    </dgm:pt>
    <dgm:pt modelId="{95FE502E-19EC-4175-8236-7AB08A005072}">
      <dgm:prSet phldrT="[Text]" phldr="0" custT="1"/>
      <dgm:spPr/>
      <dgm:t>
        <a:bodyPr/>
        <a:lstStyle/>
        <a:p>
          <a:r>
            <a:rPr lang="en-US" sz="1400" dirty="0">
              <a:latin typeface="Bitter" pitchFamily="2" charset="0"/>
            </a:rPr>
            <a:t>the parking situation is horrible and appalling especially for commuter students who also pay tuition.</a:t>
          </a:r>
        </a:p>
      </dgm:t>
      <dgm:extLst>
        <a:ext uri="{E40237B7-FDA0-4F09-8148-C483321AD2D9}">
          <dgm14:cNvPr xmlns:dgm14="http://schemas.microsoft.com/office/drawing/2010/diagram" id="0" name="" descr="Text bubble"/>
        </a:ext>
      </dgm:extLst>
    </dgm:pt>
    <dgm:pt modelId="{8C919152-11F7-466F-B379-C4568CE158A1}" type="parTrans" cxnId="{80AAB062-5A58-4654-A3EB-F71FEB6F6EBA}">
      <dgm:prSet/>
      <dgm:spPr/>
      <dgm:t>
        <a:bodyPr/>
        <a:lstStyle/>
        <a:p>
          <a:endParaRPr lang="en-US" sz="2000">
            <a:latin typeface="Bitter" pitchFamily="2" charset="0"/>
          </a:endParaRPr>
        </a:p>
      </dgm:t>
    </dgm:pt>
    <dgm:pt modelId="{12170A94-6A1A-4EEC-848B-ECD377A53420}" type="sibTrans" cxnId="{80AAB062-5A58-4654-A3EB-F71FEB6F6EBA}">
      <dgm:prSet/>
      <dgm:spPr/>
      <dgm:t>
        <a:bodyPr/>
        <a:lstStyle/>
        <a:p>
          <a:endParaRPr lang="en-US" sz="2000">
            <a:latin typeface="Bitter" pitchFamily="2" charset="0"/>
          </a:endParaRPr>
        </a:p>
      </dgm:t>
    </dgm:pt>
    <dgm:pt modelId="{38C28A99-1E2E-463B-8EDD-1BDBE87D8664}" type="pres">
      <dgm:prSet presAssocID="{7E074C7D-CA2A-4298-9344-AA3C69B76A17}" presName="diagram" presStyleCnt="0">
        <dgm:presLayoutVars>
          <dgm:dir/>
          <dgm:resizeHandles val="exact"/>
        </dgm:presLayoutVars>
      </dgm:prSet>
      <dgm:spPr/>
    </dgm:pt>
    <dgm:pt modelId="{A461CB47-483B-4953-AE53-FFA75C6F9AC2}" type="pres">
      <dgm:prSet presAssocID="{CEDC8C55-FA66-4B95-A1F7-FD31615C25BF}" presName="node" presStyleLbl="node1" presStyleIdx="0" presStyleCnt="4">
        <dgm:presLayoutVars>
          <dgm:bulletEnabled val="1"/>
        </dgm:presLayoutVars>
      </dgm:prSet>
      <dgm:spPr>
        <a:prstGeom prst="wedgeEllipseCallout">
          <a:avLst/>
        </a:prstGeom>
      </dgm:spPr>
    </dgm:pt>
    <dgm:pt modelId="{807D1BBE-FBE6-408D-8419-76FBA6BAB9DA}" type="pres">
      <dgm:prSet presAssocID="{EBE33886-EA89-4286-B4E2-896F783A72E2}" presName="sibTrans" presStyleCnt="0"/>
      <dgm:spPr/>
    </dgm:pt>
    <dgm:pt modelId="{5F2998FA-5428-4999-A526-18B1EEDCD46B}" type="pres">
      <dgm:prSet presAssocID="{77CDB2D4-8436-4F86-A2AC-3408F462952D}" presName="node" presStyleLbl="node1" presStyleIdx="1" presStyleCnt="4">
        <dgm:presLayoutVars>
          <dgm:bulletEnabled val="1"/>
        </dgm:presLayoutVars>
      </dgm:prSet>
      <dgm:spPr>
        <a:prstGeom prst="wedgeEllipseCallout">
          <a:avLst/>
        </a:prstGeom>
      </dgm:spPr>
    </dgm:pt>
    <dgm:pt modelId="{073ED0C0-459D-4DB1-8EF2-30D94274FD0A}" type="pres">
      <dgm:prSet presAssocID="{A73FD529-E2D1-4720-AB65-8719D2BA12CF}" presName="sibTrans" presStyleCnt="0"/>
      <dgm:spPr/>
    </dgm:pt>
    <dgm:pt modelId="{A1FA9772-977D-4CF8-9284-6922413481A7}" type="pres">
      <dgm:prSet presAssocID="{209436ED-CF1E-4AAE-AE35-69DC5F500510}" presName="node" presStyleLbl="node1" presStyleIdx="2" presStyleCnt="4">
        <dgm:presLayoutVars>
          <dgm:bulletEnabled val="1"/>
        </dgm:presLayoutVars>
      </dgm:prSet>
      <dgm:spPr>
        <a:prstGeom prst="wedgeEllipseCallout">
          <a:avLst/>
        </a:prstGeom>
      </dgm:spPr>
    </dgm:pt>
    <dgm:pt modelId="{CF187409-4C04-4172-BD2D-F1D530C3ACB0}" type="pres">
      <dgm:prSet presAssocID="{72AFAE30-AAF0-4A43-B493-C557064F6192}" presName="sibTrans" presStyleCnt="0"/>
      <dgm:spPr/>
    </dgm:pt>
    <dgm:pt modelId="{140CD169-A974-4AE5-BB78-C99911D51CB0}" type="pres">
      <dgm:prSet presAssocID="{95FE502E-19EC-4175-8236-7AB08A005072}" presName="node" presStyleLbl="node1" presStyleIdx="3" presStyleCnt="4">
        <dgm:presLayoutVars>
          <dgm:bulletEnabled val="1"/>
        </dgm:presLayoutVars>
      </dgm:prSet>
      <dgm:spPr>
        <a:prstGeom prst="wedgeEllipseCallout">
          <a:avLst/>
        </a:prstGeom>
      </dgm:spPr>
    </dgm:pt>
  </dgm:ptLst>
  <dgm:cxnLst>
    <dgm:cxn modelId="{C55C8A0D-39EA-4AAE-BB30-81941AF1804D}" type="presOf" srcId="{209436ED-CF1E-4AAE-AE35-69DC5F500510}" destId="{A1FA9772-977D-4CF8-9284-6922413481A7}" srcOrd="0" destOrd="0" presId="urn:microsoft.com/office/officeart/2005/8/layout/default"/>
    <dgm:cxn modelId="{C2842429-048D-4605-ACC4-57992649D01F}" type="presOf" srcId="{7E074C7D-CA2A-4298-9344-AA3C69B76A17}" destId="{38C28A99-1E2E-463B-8EDD-1BDBE87D8664}" srcOrd="0" destOrd="0" presId="urn:microsoft.com/office/officeart/2005/8/layout/default"/>
    <dgm:cxn modelId="{06F44D36-F0D8-4736-AE4F-E76DC7EE2C80}" srcId="{7E074C7D-CA2A-4298-9344-AA3C69B76A17}" destId="{77CDB2D4-8436-4F86-A2AC-3408F462952D}" srcOrd="1" destOrd="0" parTransId="{06F8E38C-2AD4-448B-9109-3A8436C1FB0D}" sibTransId="{A73FD529-E2D1-4720-AB65-8719D2BA12CF}"/>
    <dgm:cxn modelId="{80AAB062-5A58-4654-A3EB-F71FEB6F6EBA}" srcId="{7E074C7D-CA2A-4298-9344-AA3C69B76A17}" destId="{95FE502E-19EC-4175-8236-7AB08A005072}" srcOrd="3" destOrd="0" parTransId="{8C919152-11F7-466F-B379-C4568CE158A1}" sibTransId="{12170A94-6A1A-4EEC-848B-ECD377A53420}"/>
    <dgm:cxn modelId="{3D053C7C-1720-4F8B-893E-5F66213A48C0}" srcId="{7E074C7D-CA2A-4298-9344-AA3C69B76A17}" destId="{209436ED-CF1E-4AAE-AE35-69DC5F500510}" srcOrd="2" destOrd="0" parTransId="{1FBA1A9E-3C3D-40AD-A68E-824A73736453}" sibTransId="{72AFAE30-AAF0-4A43-B493-C557064F6192}"/>
    <dgm:cxn modelId="{9279F9A7-D7EB-4333-B009-3FCE7353FB29}" srcId="{7E074C7D-CA2A-4298-9344-AA3C69B76A17}" destId="{CEDC8C55-FA66-4B95-A1F7-FD31615C25BF}" srcOrd="0" destOrd="0" parTransId="{3BAAED42-98CF-43EF-97B1-63E3F0AF3D5B}" sibTransId="{EBE33886-EA89-4286-B4E2-896F783A72E2}"/>
    <dgm:cxn modelId="{85CA70D9-CAAE-479A-A96C-E24CB054FEE4}" type="presOf" srcId="{95FE502E-19EC-4175-8236-7AB08A005072}" destId="{140CD169-A974-4AE5-BB78-C99911D51CB0}" srcOrd="0" destOrd="0" presId="urn:microsoft.com/office/officeart/2005/8/layout/default"/>
    <dgm:cxn modelId="{CF644BEB-53A4-471F-9534-AD13FDF778BF}" type="presOf" srcId="{CEDC8C55-FA66-4B95-A1F7-FD31615C25BF}" destId="{A461CB47-483B-4953-AE53-FFA75C6F9AC2}" srcOrd="0" destOrd="0" presId="urn:microsoft.com/office/officeart/2005/8/layout/default"/>
    <dgm:cxn modelId="{B4B484FC-D461-4C25-B0EB-9EFEEA9D1A90}" type="presOf" srcId="{77CDB2D4-8436-4F86-A2AC-3408F462952D}" destId="{5F2998FA-5428-4999-A526-18B1EEDCD46B}" srcOrd="0" destOrd="0" presId="urn:microsoft.com/office/officeart/2005/8/layout/default"/>
    <dgm:cxn modelId="{54A18C01-04CF-473F-8355-2071C6990BCF}" type="presParOf" srcId="{38C28A99-1E2E-463B-8EDD-1BDBE87D8664}" destId="{A461CB47-483B-4953-AE53-FFA75C6F9AC2}" srcOrd="0" destOrd="0" presId="urn:microsoft.com/office/officeart/2005/8/layout/default"/>
    <dgm:cxn modelId="{1540E1EC-ACCE-4EDF-B85C-93FA6DE2DE26}" type="presParOf" srcId="{38C28A99-1E2E-463B-8EDD-1BDBE87D8664}" destId="{807D1BBE-FBE6-408D-8419-76FBA6BAB9DA}" srcOrd="1" destOrd="0" presId="urn:microsoft.com/office/officeart/2005/8/layout/default"/>
    <dgm:cxn modelId="{74B10FA0-C2DE-48A2-8056-DA2697C57ACA}" type="presParOf" srcId="{38C28A99-1E2E-463B-8EDD-1BDBE87D8664}" destId="{5F2998FA-5428-4999-A526-18B1EEDCD46B}" srcOrd="2" destOrd="0" presId="urn:microsoft.com/office/officeart/2005/8/layout/default"/>
    <dgm:cxn modelId="{488B27FA-88A8-4655-8D27-4763D9A7FF3D}" type="presParOf" srcId="{38C28A99-1E2E-463B-8EDD-1BDBE87D8664}" destId="{073ED0C0-459D-4DB1-8EF2-30D94274FD0A}" srcOrd="3" destOrd="0" presId="urn:microsoft.com/office/officeart/2005/8/layout/default"/>
    <dgm:cxn modelId="{F9D4B456-96D6-43DF-B31C-2A405BC3FA96}" type="presParOf" srcId="{38C28A99-1E2E-463B-8EDD-1BDBE87D8664}" destId="{A1FA9772-977D-4CF8-9284-6922413481A7}" srcOrd="4" destOrd="0" presId="urn:microsoft.com/office/officeart/2005/8/layout/default"/>
    <dgm:cxn modelId="{ECC06843-27D9-4E4E-9AC2-AB2553F63920}" type="presParOf" srcId="{38C28A99-1E2E-463B-8EDD-1BDBE87D8664}" destId="{CF187409-4C04-4172-BD2D-F1D530C3ACB0}" srcOrd="5" destOrd="0" presId="urn:microsoft.com/office/officeart/2005/8/layout/default"/>
    <dgm:cxn modelId="{1014698F-7C1D-426A-A289-525093CA15B5}" type="presParOf" srcId="{38C28A99-1E2E-463B-8EDD-1BDBE87D8664}" destId="{140CD169-A974-4AE5-BB78-C99911D51C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DDA5C8-EFDC-436E-871D-23FF2D0F59C2}"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n-US"/>
        </a:p>
      </dgm:t>
    </dgm:pt>
    <dgm:pt modelId="{ECF78042-12F9-4953-B51E-C27625461113}">
      <dgm:prSet custT="1"/>
      <dgm:spPr>
        <a:ln>
          <a:noFill/>
        </a:ln>
      </dgm:spPr>
      <dgm:t>
        <a:bodyPr/>
        <a:lstStyle/>
        <a:p>
          <a:r>
            <a:rPr lang="en-US" sz="2400" dirty="0">
              <a:latin typeface="Bitter" pitchFamily="2" charset="0"/>
            </a:rPr>
            <a:t>Detailed statistical analysis</a:t>
          </a:r>
        </a:p>
      </dgm:t>
    </dgm:pt>
    <dgm:pt modelId="{6BE2F460-8DC0-4104-8E26-AAAC7EDE5F92}" type="parTrans" cxnId="{4519DA10-EF80-4727-88A8-958F78E392F5}">
      <dgm:prSet/>
      <dgm:spPr/>
      <dgm:t>
        <a:bodyPr/>
        <a:lstStyle/>
        <a:p>
          <a:endParaRPr lang="en-US">
            <a:latin typeface="Bitter" pitchFamily="2" charset="0"/>
          </a:endParaRPr>
        </a:p>
      </dgm:t>
    </dgm:pt>
    <dgm:pt modelId="{0E2A8B79-4B50-44BC-806E-CC52065162E4}" type="sibTrans" cxnId="{4519DA10-EF80-4727-88A8-958F78E392F5}">
      <dgm:prSet/>
      <dgm:spPr/>
      <dgm:t>
        <a:bodyPr/>
        <a:lstStyle/>
        <a:p>
          <a:endParaRPr lang="en-US">
            <a:latin typeface="Bitter" pitchFamily="2" charset="0"/>
          </a:endParaRPr>
        </a:p>
      </dgm:t>
    </dgm:pt>
    <dgm:pt modelId="{572EF1FC-7E97-47F5-A0DD-C00CA87D3DBE}">
      <dgm:prSet/>
      <dgm:spPr>
        <a:ln>
          <a:noFill/>
        </a:ln>
      </dgm:spPr>
      <dgm:t>
        <a:bodyPr/>
        <a:lstStyle/>
        <a:p>
          <a:r>
            <a:rPr lang="en-US" sz="1400" dirty="0">
              <a:latin typeface="Bitter" pitchFamily="2" charset="0"/>
            </a:rPr>
            <a:t>Trend analysis</a:t>
          </a:r>
        </a:p>
      </dgm:t>
    </dgm:pt>
    <dgm:pt modelId="{7CDAE7C7-0235-451D-930E-4970BCEDB851}" type="parTrans" cxnId="{36F905A2-36A5-4542-A43A-4A300AD57A30}">
      <dgm:prSet/>
      <dgm:spPr/>
      <dgm:t>
        <a:bodyPr/>
        <a:lstStyle/>
        <a:p>
          <a:endParaRPr lang="en-US">
            <a:latin typeface="Bitter" pitchFamily="2" charset="0"/>
          </a:endParaRPr>
        </a:p>
      </dgm:t>
    </dgm:pt>
    <dgm:pt modelId="{E639C1B8-9992-4045-8979-AB242AD4F0EF}" type="sibTrans" cxnId="{36F905A2-36A5-4542-A43A-4A300AD57A30}">
      <dgm:prSet/>
      <dgm:spPr/>
      <dgm:t>
        <a:bodyPr/>
        <a:lstStyle/>
        <a:p>
          <a:endParaRPr lang="en-US">
            <a:latin typeface="Bitter" pitchFamily="2" charset="0"/>
          </a:endParaRPr>
        </a:p>
      </dgm:t>
    </dgm:pt>
    <dgm:pt modelId="{E259DDE8-D43B-4B4B-A5A0-7A91D1F9D361}">
      <dgm:prSet/>
      <dgm:spPr>
        <a:ln>
          <a:noFill/>
        </a:ln>
      </dgm:spPr>
      <dgm:t>
        <a:bodyPr/>
        <a:lstStyle/>
        <a:p>
          <a:r>
            <a:rPr lang="en-US" sz="1400">
              <a:latin typeface="Bitter" pitchFamily="2" charset="0"/>
            </a:rPr>
            <a:t>Population analysis</a:t>
          </a:r>
          <a:endParaRPr lang="en-US" sz="1400" dirty="0">
            <a:latin typeface="Bitter" pitchFamily="2" charset="0"/>
          </a:endParaRPr>
        </a:p>
      </dgm:t>
    </dgm:pt>
    <dgm:pt modelId="{AD60B054-AAD3-46B6-A11D-8A6B24458571}" type="parTrans" cxnId="{2431564F-6EBC-41D5-A496-B44D9916C925}">
      <dgm:prSet/>
      <dgm:spPr/>
      <dgm:t>
        <a:bodyPr/>
        <a:lstStyle/>
        <a:p>
          <a:endParaRPr lang="en-US">
            <a:latin typeface="Bitter" pitchFamily="2" charset="0"/>
          </a:endParaRPr>
        </a:p>
      </dgm:t>
    </dgm:pt>
    <dgm:pt modelId="{09478CC7-C80F-4E2B-A077-AF9118FF309E}" type="sibTrans" cxnId="{2431564F-6EBC-41D5-A496-B44D9916C925}">
      <dgm:prSet/>
      <dgm:spPr/>
      <dgm:t>
        <a:bodyPr/>
        <a:lstStyle/>
        <a:p>
          <a:endParaRPr lang="en-US">
            <a:latin typeface="Bitter" pitchFamily="2" charset="0"/>
          </a:endParaRPr>
        </a:p>
      </dgm:t>
    </dgm:pt>
    <dgm:pt modelId="{04730367-22A4-40E0-B8F6-B5B958C799AA}">
      <dgm:prSet/>
      <dgm:spPr>
        <a:ln>
          <a:noFill/>
        </a:ln>
      </dgm:spPr>
      <dgm:t>
        <a:bodyPr/>
        <a:lstStyle/>
        <a:p>
          <a:r>
            <a:rPr lang="en-US" sz="1400" dirty="0">
              <a:latin typeface="Bitter" pitchFamily="2" charset="0"/>
            </a:rPr>
            <a:t>Detailed quantitative analysis</a:t>
          </a:r>
        </a:p>
      </dgm:t>
    </dgm:pt>
    <dgm:pt modelId="{12CE88CF-1DDE-4DCC-8C77-CEA82657A242}" type="parTrans" cxnId="{53722297-9846-476F-A764-DAA154EAE342}">
      <dgm:prSet/>
      <dgm:spPr/>
      <dgm:t>
        <a:bodyPr/>
        <a:lstStyle/>
        <a:p>
          <a:endParaRPr lang="en-US">
            <a:latin typeface="Bitter" pitchFamily="2" charset="0"/>
          </a:endParaRPr>
        </a:p>
      </dgm:t>
    </dgm:pt>
    <dgm:pt modelId="{D6079E68-2FB7-4536-8FFD-6DAF97794F13}" type="sibTrans" cxnId="{53722297-9846-476F-A764-DAA154EAE342}">
      <dgm:prSet/>
      <dgm:spPr/>
      <dgm:t>
        <a:bodyPr/>
        <a:lstStyle/>
        <a:p>
          <a:endParaRPr lang="en-US">
            <a:latin typeface="Bitter" pitchFamily="2" charset="0"/>
          </a:endParaRPr>
        </a:p>
      </dgm:t>
    </dgm:pt>
    <dgm:pt modelId="{716B0F37-CDD0-48E0-A345-4F1EA8373F4F}">
      <dgm:prSet custT="1"/>
      <dgm:spPr>
        <a:ln>
          <a:noFill/>
        </a:ln>
      </dgm:spPr>
      <dgm:t>
        <a:bodyPr/>
        <a:lstStyle/>
        <a:p>
          <a:r>
            <a:rPr lang="en-US" sz="2400" dirty="0">
              <a:latin typeface="Bitter" pitchFamily="2" charset="0"/>
            </a:rPr>
            <a:t>Reliability</a:t>
          </a:r>
        </a:p>
      </dgm:t>
    </dgm:pt>
    <dgm:pt modelId="{9AC6FF34-36B4-408A-8327-90405E391F87}" type="parTrans" cxnId="{50E5C0D3-16DC-44A8-906D-E17AA38E12B7}">
      <dgm:prSet/>
      <dgm:spPr/>
      <dgm:t>
        <a:bodyPr/>
        <a:lstStyle/>
        <a:p>
          <a:endParaRPr lang="en-US">
            <a:latin typeface="Bitter" pitchFamily="2" charset="0"/>
          </a:endParaRPr>
        </a:p>
      </dgm:t>
    </dgm:pt>
    <dgm:pt modelId="{AF2A3C3B-7AD5-4194-AF05-3D6A99F17980}" type="sibTrans" cxnId="{50E5C0D3-16DC-44A8-906D-E17AA38E12B7}">
      <dgm:prSet/>
      <dgm:spPr/>
      <dgm:t>
        <a:bodyPr/>
        <a:lstStyle/>
        <a:p>
          <a:endParaRPr lang="en-US">
            <a:latin typeface="Bitter" pitchFamily="2" charset="0"/>
          </a:endParaRPr>
        </a:p>
      </dgm:t>
    </dgm:pt>
    <dgm:pt modelId="{E58CAFFC-DB19-4E46-8E5A-9AD0751AB48B}">
      <dgm:prSet/>
      <dgm:spPr>
        <a:ln>
          <a:noFill/>
        </a:ln>
      </dgm:spPr>
      <dgm:t>
        <a:bodyPr/>
        <a:lstStyle/>
        <a:p>
          <a:r>
            <a:rPr lang="en-US" sz="1400" dirty="0">
              <a:latin typeface="Bitter" pitchFamily="2" charset="0"/>
            </a:rPr>
            <a:t>Audit trails</a:t>
          </a:r>
        </a:p>
      </dgm:t>
    </dgm:pt>
    <dgm:pt modelId="{2F72F32B-117B-4EBE-91F2-F97EAE9E6AB4}" type="parTrans" cxnId="{ECB3D237-924D-40ED-9D34-2C3E7D9E744C}">
      <dgm:prSet/>
      <dgm:spPr/>
      <dgm:t>
        <a:bodyPr/>
        <a:lstStyle/>
        <a:p>
          <a:endParaRPr lang="en-US">
            <a:latin typeface="Bitter" pitchFamily="2" charset="0"/>
          </a:endParaRPr>
        </a:p>
      </dgm:t>
    </dgm:pt>
    <dgm:pt modelId="{869ABF3E-9A24-4591-9888-764B2EAEA497}" type="sibTrans" cxnId="{ECB3D237-924D-40ED-9D34-2C3E7D9E744C}">
      <dgm:prSet/>
      <dgm:spPr/>
      <dgm:t>
        <a:bodyPr/>
        <a:lstStyle/>
        <a:p>
          <a:endParaRPr lang="en-US">
            <a:latin typeface="Bitter" pitchFamily="2" charset="0"/>
          </a:endParaRPr>
        </a:p>
      </dgm:t>
    </dgm:pt>
    <dgm:pt modelId="{A3F9C2D5-79B4-4943-BE10-1BAB75C5619C}">
      <dgm:prSet/>
      <dgm:spPr>
        <a:ln>
          <a:noFill/>
        </a:ln>
      </dgm:spPr>
      <dgm:t>
        <a:bodyPr/>
        <a:lstStyle/>
        <a:p>
          <a:r>
            <a:rPr lang="en-US" sz="1400" dirty="0">
              <a:latin typeface="Bitter" pitchFamily="2" charset="0"/>
            </a:rPr>
            <a:t>Ability to answer follow-up</a:t>
          </a:r>
        </a:p>
      </dgm:t>
    </dgm:pt>
    <dgm:pt modelId="{12853CBE-B407-44B6-AD65-ADFD4AB2D630}" type="parTrans" cxnId="{25AFDC73-9C25-46CA-BF4E-9DAE2B8C02A0}">
      <dgm:prSet/>
      <dgm:spPr/>
      <dgm:t>
        <a:bodyPr/>
        <a:lstStyle/>
        <a:p>
          <a:endParaRPr lang="en-US">
            <a:latin typeface="Bitter" pitchFamily="2" charset="0"/>
          </a:endParaRPr>
        </a:p>
      </dgm:t>
    </dgm:pt>
    <dgm:pt modelId="{D9EDFF3A-6BFF-43F6-B240-0B6826899844}" type="sibTrans" cxnId="{25AFDC73-9C25-46CA-BF4E-9DAE2B8C02A0}">
      <dgm:prSet/>
      <dgm:spPr/>
      <dgm:t>
        <a:bodyPr/>
        <a:lstStyle/>
        <a:p>
          <a:endParaRPr lang="en-US">
            <a:latin typeface="Bitter" pitchFamily="2" charset="0"/>
          </a:endParaRPr>
        </a:p>
      </dgm:t>
    </dgm:pt>
    <dgm:pt modelId="{FE9A0B31-0900-4251-9C78-619AFF2216F9}">
      <dgm:prSet custT="1"/>
      <dgm:spPr>
        <a:ln>
          <a:noFill/>
        </a:ln>
      </dgm:spPr>
      <dgm:t>
        <a:bodyPr/>
        <a:lstStyle/>
        <a:p>
          <a:r>
            <a:rPr lang="en-US" sz="2400" dirty="0">
              <a:latin typeface="Bitter" pitchFamily="2" charset="0"/>
            </a:rPr>
            <a:t>Actionability</a:t>
          </a:r>
        </a:p>
      </dgm:t>
    </dgm:pt>
    <dgm:pt modelId="{AF6A294A-3B0C-4CC8-AEC4-4EA60B47EA40}" type="parTrans" cxnId="{E0903EE3-95A4-4BBD-AF5E-39D82581DE86}">
      <dgm:prSet/>
      <dgm:spPr/>
      <dgm:t>
        <a:bodyPr/>
        <a:lstStyle/>
        <a:p>
          <a:endParaRPr lang="en-US">
            <a:latin typeface="Bitter" pitchFamily="2" charset="0"/>
          </a:endParaRPr>
        </a:p>
      </dgm:t>
    </dgm:pt>
    <dgm:pt modelId="{5BD3A442-1806-4B05-8BCC-5C5D40D8304F}" type="sibTrans" cxnId="{E0903EE3-95A4-4BBD-AF5E-39D82581DE86}">
      <dgm:prSet/>
      <dgm:spPr/>
      <dgm:t>
        <a:bodyPr/>
        <a:lstStyle/>
        <a:p>
          <a:endParaRPr lang="en-US">
            <a:latin typeface="Bitter" pitchFamily="2" charset="0"/>
          </a:endParaRPr>
        </a:p>
      </dgm:t>
    </dgm:pt>
    <dgm:pt modelId="{7F18B9D2-A179-492D-B9D2-6D4C76C2AC5E}">
      <dgm:prSet/>
      <dgm:spPr>
        <a:ln>
          <a:noFill/>
        </a:ln>
      </dgm:spPr>
      <dgm:t>
        <a:bodyPr/>
        <a:lstStyle/>
        <a:p>
          <a:r>
            <a:rPr lang="en-US" sz="1700" dirty="0">
              <a:latin typeface="Bitter" pitchFamily="2" charset="0"/>
            </a:rPr>
            <a:t>Supports evidence-based decision-making</a:t>
          </a:r>
        </a:p>
      </dgm:t>
    </dgm:pt>
    <dgm:pt modelId="{3954EC80-0D75-4EEF-ADF0-9593DEBB0C5F}" type="parTrans" cxnId="{B159A4E5-DBFD-4174-961A-0EA1C4015082}">
      <dgm:prSet/>
      <dgm:spPr/>
      <dgm:t>
        <a:bodyPr/>
        <a:lstStyle/>
        <a:p>
          <a:endParaRPr lang="en-US">
            <a:latin typeface="Bitter" pitchFamily="2" charset="0"/>
          </a:endParaRPr>
        </a:p>
      </dgm:t>
    </dgm:pt>
    <dgm:pt modelId="{B3C10A65-7227-40C8-85CA-AC04458F9861}" type="sibTrans" cxnId="{B159A4E5-DBFD-4174-961A-0EA1C4015082}">
      <dgm:prSet/>
      <dgm:spPr/>
      <dgm:t>
        <a:bodyPr/>
        <a:lstStyle/>
        <a:p>
          <a:endParaRPr lang="en-US">
            <a:latin typeface="Bitter" pitchFamily="2" charset="0"/>
          </a:endParaRPr>
        </a:p>
      </dgm:t>
    </dgm:pt>
    <dgm:pt modelId="{F36B3206-DD7C-4FAD-893F-03569010DB0A}">
      <dgm:prSet/>
      <dgm:spPr>
        <a:ln>
          <a:noFill/>
        </a:ln>
      </dgm:spPr>
      <dgm:t>
        <a:bodyPr/>
        <a:lstStyle/>
        <a:p>
          <a:r>
            <a:rPr lang="en-US" sz="1700">
              <a:latin typeface="Bitter" pitchFamily="2" charset="0"/>
            </a:rPr>
            <a:t>Enables segmentation for targeted interventions</a:t>
          </a:r>
          <a:endParaRPr lang="en-US" sz="1700" dirty="0">
            <a:latin typeface="Bitter" pitchFamily="2" charset="0"/>
          </a:endParaRPr>
        </a:p>
      </dgm:t>
    </dgm:pt>
    <dgm:pt modelId="{5C72FE68-7D1A-4AE1-9522-AB8C3A944083}" type="parTrans" cxnId="{5CCE2633-9DF7-41D7-A7F2-0A4DA3141C5E}">
      <dgm:prSet/>
      <dgm:spPr/>
      <dgm:t>
        <a:bodyPr/>
        <a:lstStyle/>
        <a:p>
          <a:endParaRPr lang="en-US">
            <a:latin typeface="Bitter" pitchFamily="2" charset="0"/>
          </a:endParaRPr>
        </a:p>
      </dgm:t>
    </dgm:pt>
    <dgm:pt modelId="{39C16FF6-E49E-4D04-9158-52169F737F80}" type="sibTrans" cxnId="{5CCE2633-9DF7-41D7-A7F2-0A4DA3141C5E}">
      <dgm:prSet/>
      <dgm:spPr/>
      <dgm:t>
        <a:bodyPr/>
        <a:lstStyle/>
        <a:p>
          <a:endParaRPr lang="en-US">
            <a:latin typeface="Bitter" pitchFamily="2" charset="0"/>
          </a:endParaRPr>
        </a:p>
      </dgm:t>
    </dgm:pt>
    <dgm:pt modelId="{4F81C508-E516-4B79-8796-AEB825ECCBCA}">
      <dgm:prSet/>
      <dgm:spPr>
        <a:ln>
          <a:noFill/>
        </a:ln>
      </dgm:spPr>
      <dgm:t>
        <a:bodyPr/>
        <a:lstStyle/>
        <a:p>
          <a:r>
            <a:rPr lang="en-US" sz="1400" dirty="0">
              <a:latin typeface="Bitter" pitchFamily="2" charset="0"/>
            </a:rPr>
            <a:t>Offers a probability or confidence threshold</a:t>
          </a:r>
        </a:p>
      </dgm:t>
    </dgm:pt>
    <dgm:pt modelId="{86686A7D-8878-4C6B-BFF5-23619C0A9808}" type="parTrans" cxnId="{F9FCF334-FD01-4D4A-96A4-48F43B9CB8A4}">
      <dgm:prSet/>
      <dgm:spPr/>
      <dgm:t>
        <a:bodyPr/>
        <a:lstStyle/>
        <a:p>
          <a:endParaRPr lang="en-US">
            <a:latin typeface="Bitter" pitchFamily="2" charset="0"/>
          </a:endParaRPr>
        </a:p>
      </dgm:t>
    </dgm:pt>
    <dgm:pt modelId="{4AB7304D-C518-4A51-958E-8E5AAFDE22FE}" type="sibTrans" cxnId="{F9FCF334-FD01-4D4A-96A4-48F43B9CB8A4}">
      <dgm:prSet/>
      <dgm:spPr/>
      <dgm:t>
        <a:bodyPr/>
        <a:lstStyle/>
        <a:p>
          <a:endParaRPr lang="en-US">
            <a:latin typeface="Bitter" pitchFamily="2" charset="0"/>
          </a:endParaRPr>
        </a:p>
      </dgm:t>
    </dgm:pt>
    <dgm:pt modelId="{4DA4F5D5-0BB3-45AA-96A9-CC081E12DEC1}" type="pres">
      <dgm:prSet presAssocID="{15DDA5C8-EFDC-436E-871D-23FF2D0F59C2}" presName="linearFlow" presStyleCnt="0">
        <dgm:presLayoutVars>
          <dgm:dir/>
          <dgm:resizeHandles val="exact"/>
        </dgm:presLayoutVars>
      </dgm:prSet>
      <dgm:spPr/>
    </dgm:pt>
    <dgm:pt modelId="{53EBEC41-B281-4AAD-B87C-565D6FF9F165}" type="pres">
      <dgm:prSet presAssocID="{ECF78042-12F9-4953-B51E-C27625461113}" presName="composite" presStyleCnt="0"/>
      <dgm:spPr/>
    </dgm:pt>
    <dgm:pt modelId="{8CC6DD6C-106C-495E-A522-985BAD823A29}" type="pres">
      <dgm:prSet presAssocID="{ECF78042-12F9-4953-B51E-C27625461113}"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rmal distribution icon"/>
        </a:ext>
      </dgm:extLst>
    </dgm:pt>
    <dgm:pt modelId="{79DE3DAF-9DDE-4388-A995-9B90D7D1F399}" type="pres">
      <dgm:prSet presAssocID="{ECF78042-12F9-4953-B51E-C27625461113}" presName="txShp" presStyleLbl="node1" presStyleIdx="0" presStyleCnt="3">
        <dgm:presLayoutVars>
          <dgm:bulletEnabled val="1"/>
        </dgm:presLayoutVars>
      </dgm:prSet>
      <dgm:spPr/>
    </dgm:pt>
    <dgm:pt modelId="{A54C6915-AFFE-4D1E-A332-2CECDF869773}" type="pres">
      <dgm:prSet presAssocID="{0E2A8B79-4B50-44BC-806E-CC52065162E4}" presName="spacing" presStyleCnt="0"/>
      <dgm:spPr/>
    </dgm:pt>
    <dgm:pt modelId="{5A2874FF-E5FB-42EE-90BA-263F3EE63A71}" type="pres">
      <dgm:prSet presAssocID="{716B0F37-CDD0-48E0-A345-4F1EA8373F4F}" presName="composite" presStyleCnt="0"/>
      <dgm:spPr/>
    </dgm:pt>
    <dgm:pt modelId="{7E038F8A-0390-4A40-886C-31112FC9A200}" type="pres">
      <dgm:prSet presAssocID="{716B0F37-CDD0-48E0-A345-4F1EA8373F4F}"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hield icon"/>
        </a:ext>
      </dgm:extLst>
    </dgm:pt>
    <dgm:pt modelId="{4FAABBA3-FBE1-4712-8F53-FB0F00E6A940}" type="pres">
      <dgm:prSet presAssocID="{716B0F37-CDD0-48E0-A345-4F1EA8373F4F}" presName="txShp" presStyleLbl="node1" presStyleIdx="1" presStyleCnt="3">
        <dgm:presLayoutVars>
          <dgm:bulletEnabled val="1"/>
        </dgm:presLayoutVars>
      </dgm:prSet>
      <dgm:spPr/>
    </dgm:pt>
    <dgm:pt modelId="{D3E2FFA4-987D-4268-AE6E-384AC6CAB693}" type="pres">
      <dgm:prSet presAssocID="{AF2A3C3B-7AD5-4194-AF05-3D6A99F17980}" presName="spacing" presStyleCnt="0"/>
      <dgm:spPr/>
    </dgm:pt>
    <dgm:pt modelId="{8BD5B369-3E25-4EC8-9D2D-40B7EB55D8DA}" type="pres">
      <dgm:prSet presAssocID="{FE9A0B31-0900-4251-9C78-619AFF2216F9}" presName="composite" presStyleCnt="0"/>
      <dgm:spPr/>
    </dgm:pt>
    <dgm:pt modelId="{4B058E59-90F3-46E1-9368-E79B71F9E246}" type="pres">
      <dgm:prSet presAssocID="{FE9A0B31-0900-4251-9C78-619AFF2216F9}"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unning person icon"/>
        </a:ext>
      </dgm:extLst>
    </dgm:pt>
    <dgm:pt modelId="{C8F6BDA8-3E45-4084-A541-F700CA0DE1C3}" type="pres">
      <dgm:prSet presAssocID="{FE9A0B31-0900-4251-9C78-619AFF2216F9}" presName="txShp" presStyleLbl="node1" presStyleIdx="2" presStyleCnt="3">
        <dgm:presLayoutVars>
          <dgm:bulletEnabled val="1"/>
        </dgm:presLayoutVars>
      </dgm:prSet>
      <dgm:spPr/>
    </dgm:pt>
  </dgm:ptLst>
  <dgm:cxnLst>
    <dgm:cxn modelId="{29C0E70B-E42D-4A23-8BBF-91316B002520}" type="presOf" srcId="{4F81C508-E516-4B79-8796-AEB825ECCBCA}" destId="{4FAABBA3-FBE1-4712-8F53-FB0F00E6A940}" srcOrd="0" destOrd="3" presId="urn:microsoft.com/office/officeart/2005/8/layout/vList3"/>
    <dgm:cxn modelId="{4519DA10-EF80-4727-88A8-958F78E392F5}" srcId="{15DDA5C8-EFDC-436E-871D-23FF2D0F59C2}" destId="{ECF78042-12F9-4953-B51E-C27625461113}" srcOrd="0" destOrd="0" parTransId="{6BE2F460-8DC0-4104-8E26-AAAC7EDE5F92}" sibTransId="{0E2A8B79-4B50-44BC-806E-CC52065162E4}"/>
    <dgm:cxn modelId="{5AF88B24-B266-4C9A-85E9-4EF8C59EB0D0}" type="presOf" srcId="{A3F9C2D5-79B4-4943-BE10-1BAB75C5619C}" destId="{4FAABBA3-FBE1-4712-8F53-FB0F00E6A940}" srcOrd="0" destOrd="2" presId="urn:microsoft.com/office/officeart/2005/8/layout/vList3"/>
    <dgm:cxn modelId="{BDFD562C-600E-43E4-AA45-8AA3E669FC16}" type="presOf" srcId="{E58CAFFC-DB19-4E46-8E5A-9AD0751AB48B}" destId="{4FAABBA3-FBE1-4712-8F53-FB0F00E6A940}" srcOrd="0" destOrd="1" presId="urn:microsoft.com/office/officeart/2005/8/layout/vList3"/>
    <dgm:cxn modelId="{5CCE2633-9DF7-41D7-A7F2-0A4DA3141C5E}" srcId="{FE9A0B31-0900-4251-9C78-619AFF2216F9}" destId="{F36B3206-DD7C-4FAD-893F-03569010DB0A}" srcOrd="1" destOrd="0" parTransId="{5C72FE68-7D1A-4AE1-9522-AB8C3A944083}" sibTransId="{39C16FF6-E49E-4D04-9158-52169F737F80}"/>
    <dgm:cxn modelId="{F9FCF334-FD01-4D4A-96A4-48F43B9CB8A4}" srcId="{716B0F37-CDD0-48E0-A345-4F1EA8373F4F}" destId="{4F81C508-E516-4B79-8796-AEB825ECCBCA}" srcOrd="2" destOrd="0" parTransId="{86686A7D-8878-4C6B-BFF5-23619C0A9808}" sibTransId="{4AB7304D-C518-4A51-958E-8E5AAFDE22FE}"/>
    <dgm:cxn modelId="{ECB3D237-924D-40ED-9D34-2C3E7D9E744C}" srcId="{716B0F37-CDD0-48E0-A345-4F1EA8373F4F}" destId="{E58CAFFC-DB19-4E46-8E5A-9AD0751AB48B}" srcOrd="0" destOrd="0" parTransId="{2F72F32B-117B-4EBE-91F2-F97EAE9E6AB4}" sibTransId="{869ABF3E-9A24-4591-9888-764B2EAEA497}"/>
    <dgm:cxn modelId="{EDC7055E-AC00-427E-981B-777AE462F360}" type="presOf" srcId="{04730367-22A4-40E0-B8F6-B5B958C799AA}" destId="{79DE3DAF-9DDE-4388-A995-9B90D7D1F399}" srcOrd="0" destOrd="3" presId="urn:microsoft.com/office/officeart/2005/8/layout/vList3"/>
    <dgm:cxn modelId="{84DDBD68-962A-4388-A524-411C04F78A1B}" type="presOf" srcId="{ECF78042-12F9-4953-B51E-C27625461113}" destId="{79DE3DAF-9DDE-4388-A995-9B90D7D1F399}" srcOrd="0" destOrd="0" presId="urn:microsoft.com/office/officeart/2005/8/layout/vList3"/>
    <dgm:cxn modelId="{AE1E6D6C-F323-4E7D-9822-A397304AED5B}" type="presOf" srcId="{F36B3206-DD7C-4FAD-893F-03569010DB0A}" destId="{C8F6BDA8-3E45-4084-A541-F700CA0DE1C3}" srcOrd="0" destOrd="2" presId="urn:microsoft.com/office/officeart/2005/8/layout/vList3"/>
    <dgm:cxn modelId="{FFD9A26E-B22F-4D38-90CF-BB7884167FB3}" type="presOf" srcId="{572EF1FC-7E97-47F5-A0DD-C00CA87D3DBE}" destId="{79DE3DAF-9DDE-4388-A995-9B90D7D1F399}" srcOrd="0" destOrd="1" presId="urn:microsoft.com/office/officeart/2005/8/layout/vList3"/>
    <dgm:cxn modelId="{2431564F-6EBC-41D5-A496-B44D9916C925}" srcId="{ECF78042-12F9-4953-B51E-C27625461113}" destId="{E259DDE8-D43B-4B4B-A5A0-7A91D1F9D361}" srcOrd="1" destOrd="0" parTransId="{AD60B054-AAD3-46B6-A11D-8A6B24458571}" sibTransId="{09478CC7-C80F-4E2B-A077-AF9118FF309E}"/>
    <dgm:cxn modelId="{25AFDC73-9C25-46CA-BF4E-9DAE2B8C02A0}" srcId="{716B0F37-CDD0-48E0-A345-4F1EA8373F4F}" destId="{A3F9C2D5-79B4-4943-BE10-1BAB75C5619C}" srcOrd="1" destOrd="0" parTransId="{12853CBE-B407-44B6-AD65-ADFD4AB2D630}" sibTransId="{D9EDFF3A-6BFF-43F6-B240-0B6826899844}"/>
    <dgm:cxn modelId="{986FF07B-D1E5-4417-84E9-D075843281DA}" type="presOf" srcId="{716B0F37-CDD0-48E0-A345-4F1EA8373F4F}" destId="{4FAABBA3-FBE1-4712-8F53-FB0F00E6A940}" srcOrd="0" destOrd="0" presId="urn:microsoft.com/office/officeart/2005/8/layout/vList3"/>
    <dgm:cxn modelId="{217AD989-20A7-4CCA-9C06-2BE3F96C3785}" type="presOf" srcId="{FE9A0B31-0900-4251-9C78-619AFF2216F9}" destId="{C8F6BDA8-3E45-4084-A541-F700CA0DE1C3}" srcOrd="0" destOrd="0" presId="urn:microsoft.com/office/officeart/2005/8/layout/vList3"/>
    <dgm:cxn modelId="{53722297-9846-476F-A764-DAA154EAE342}" srcId="{ECF78042-12F9-4953-B51E-C27625461113}" destId="{04730367-22A4-40E0-B8F6-B5B958C799AA}" srcOrd="2" destOrd="0" parTransId="{12CE88CF-1DDE-4DCC-8C77-CEA82657A242}" sibTransId="{D6079E68-2FB7-4536-8FFD-6DAF97794F13}"/>
    <dgm:cxn modelId="{EA6A3AA0-0F81-4E09-A0B3-C5DCA538398A}" type="presOf" srcId="{7F18B9D2-A179-492D-B9D2-6D4C76C2AC5E}" destId="{C8F6BDA8-3E45-4084-A541-F700CA0DE1C3}" srcOrd="0" destOrd="1" presId="urn:microsoft.com/office/officeart/2005/8/layout/vList3"/>
    <dgm:cxn modelId="{36F905A2-36A5-4542-A43A-4A300AD57A30}" srcId="{ECF78042-12F9-4953-B51E-C27625461113}" destId="{572EF1FC-7E97-47F5-A0DD-C00CA87D3DBE}" srcOrd="0" destOrd="0" parTransId="{7CDAE7C7-0235-451D-930E-4970BCEDB851}" sibTransId="{E639C1B8-9992-4045-8979-AB242AD4F0EF}"/>
    <dgm:cxn modelId="{50E5C0D3-16DC-44A8-906D-E17AA38E12B7}" srcId="{15DDA5C8-EFDC-436E-871D-23FF2D0F59C2}" destId="{716B0F37-CDD0-48E0-A345-4F1EA8373F4F}" srcOrd="1" destOrd="0" parTransId="{9AC6FF34-36B4-408A-8327-90405E391F87}" sibTransId="{AF2A3C3B-7AD5-4194-AF05-3D6A99F17980}"/>
    <dgm:cxn modelId="{5A9CF9DE-1F9D-4D23-8170-1AC1EE29055A}" type="presOf" srcId="{E259DDE8-D43B-4B4B-A5A0-7A91D1F9D361}" destId="{79DE3DAF-9DDE-4388-A995-9B90D7D1F399}" srcOrd="0" destOrd="2" presId="urn:microsoft.com/office/officeart/2005/8/layout/vList3"/>
    <dgm:cxn modelId="{E0903EE3-95A4-4BBD-AF5E-39D82581DE86}" srcId="{15DDA5C8-EFDC-436E-871D-23FF2D0F59C2}" destId="{FE9A0B31-0900-4251-9C78-619AFF2216F9}" srcOrd="2" destOrd="0" parTransId="{AF6A294A-3B0C-4CC8-AEC4-4EA60B47EA40}" sibTransId="{5BD3A442-1806-4B05-8BCC-5C5D40D8304F}"/>
    <dgm:cxn modelId="{B159A4E5-DBFD-4174-961A-0EA1C4015082}" srcId="{FE9A0B31-0900-4251-9C78-619AFF2216F9}" destId="{7F18B9D2-A179-492D-B9D2-6D4C76C2AC5E}" srcOrd="0" destOrd="0" parTransId="{3954EC80-0D75-4EEF-ADF0-9593DEBB0C5F}" sibTransId="{B3C10A65-7227-40C8-85CA-AC04458F9861}"/>
    <dgm:cxn modelId="{157DD6FB-B38C-44E0-BD23-0AC1A4C6C34E}" type="presOf" srcId="{15DDA5C8-EFDC-436E-871D-23FF2D0F59C2}" destId="{4DA4F5D5-0BB3-45AA-96A9-CC081E12DEC1}" srcOrd="0" destOrd="0" presId="urn:microsoft.com/office/officeart/2005/8/layout/vList3"/>
    <dgm:cxn modelId="{5DC6DBA1-2078-4738-833B-31223CDC51FA}" type="presParOf" srcId="{4DA4F5D5-0BB3-45AA-96A9-CC081E12DEC1}" destId="{53EBEC41-B281-4AAD-B87C-565D6FF9F165}" srcOrd="0" destOrd="0" presId="urn:microsoft.com/office/officeart/2005/8/layout/vList3"/>
    <dgm:cxn modelId="{003244C5-4E01-4ACC-97E5-B9D4B7E96D62}" type="presParOf" srcId="{53EBEC41-B281-4AAD-B87C-565D6FF9F165}" destId="{8CC6DD6C-106C-495E-A522-985BAD823A29}" srcOrd="0" destOrd="0" presId="urn:microsoft.com/office/officeart/2005/8/layout/vList3"/>
    <dgm:cxn modelId="{8AC16A7D-C8AA-4539-BCCD-B7D27CA9EF9C}" type="presParOf" srcId="{53EBEC41-B281-4AAD-B87C-565D6FF9F165}" destId="{79DE3DAF-9DDE-4388-A995-9B90D7D1F399}" srcOrd="1" destOrd="0" presId="urn:microsoft.com/office/officeart/2005/8/layout/vList3"/>
    <dgm:cxn modelId="{107A989B-6DBD-45D0-9F11-AEA5C6532728}" type="presParOf" srcId="{4DA4F5D5-0BB3-45AA-96A9-CC081E12DEC1}" destId="{A54C6915-AFFE-4D1E-A332-2CECDF869773}" srcOrd="1" destOrd="0" presId="urn:microsoft.com/office/officeart/2005/8/layout/vList3"/>
    <dgm:cxn modelId="{43D00FBC-9038-4C05-8F04-7433ECCD9058}" type="presParOf" srcId="{4DA4F5D5-0BB3-45AA-96A9-CC081E12DEC1}" destId="{5A2874FF-E5FB-42EE-90BA-263F3EE63A71}" srcOrd="2" destOrd="0" presId="urn:microsoft.com/office/officeart/2005/8/layout/vList3"/>
    <dgm:cxn modelId="{AF3BC441-8829-4736-9167-30B18AB487D8}" type="presParOf" srcId="{5A2874FF-E5FB-42EE-90BA-263F3EE63A71}" destId="{7E038F8A-0390-4A40-886C-31112FC9A200}" srcOrd="0" destOrd="0" presId="urn:microsoft.com/office/officeart/2005/8/layout/vList3"/>
    <dgm:cxn modelId="{32328530-2CA0-443F-BD82-7AB1A0C845C5}" type="presParOf" srcId="{5A2874FF-E5FB-42EE-90BA-263F3EE63A71}" destId="{4FAABBA3-FBE1-4712-8F53-FB0F00E6A940}" srcOrd="1" destOrd="0" presId="urn:microsoft.com/office/officeart/2005/8/layout/vList3"/>
    <dgm:cxn modelId="{222D09A7-A444-48E7-98CD-14002FF866A2}" type="presParOf" srcId="{4DA4F5D5-0BB3-45AA-96A9-CC081E12DEC1}" destId="{D3E2FFA4-987D-4268-AE6E-384AC6CAB693}" srcOrd="3" destOrd="0" presId="urn:microsoft.com/office/officeart/2005/8/layout/vList3"/>
    <dgm:cxn modelId="{8737EF24-5737-4308-B2B2-400F4DE7D06B}" type="presParOf" srcId="{4DA4F5D5-0BB3-45AA-96A9-CC081E12DEC1}" destId="{8BD5B369-3E25-4EC8-9D2D-40B7EB55D8DA}" srcOrd="4" destOrd="0" presId="urn:microsoft.com/office/officeart/2005/8/layout/vList3"/>
    <dgm:cxn modelId="{9D85FCBF-9095-432D-998F-1AE79D09CFEB}" type="presParOf" srcId="{8BD5B369-3E25-4EC8-9D2D-40B7EB55D8DA}" destId="{4B058E59-90F3-46E1-9368-E79B71F9E246}" srcOrd="0" destOrd="0" presId="urn:microsoft.com/office/officeart/2005/8/layout/vList3"/>
    <dgm:cxn modelId="{A0798475-3759-40C0-823C-C859953C1E64}" type="presParOf" srcId="{8BD5B369-3E25-4EC8-9D2D-40B7EB55D8DA}" destId="{C8F6BDA8-3E45-4084-A541-F700CA0DE1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CFE04-E225-47F0-A260-2C120FCDB544}"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en-US"/>
        </a:p>
      </dgm:t>
    </dgm:pt>
    <dgm:pt modelId="{3580BBBD-DBDD-4237-AC50-0FEA42B76583}">
      <dgm:prSet phldrT="[Text]" phldr="0"/>
      <dgm:spPr/>
      <dgm:t>
        <a:bodyPr/>
        <a:lstStyle/>
        <a:p>
          <a:r>
            <a:rPr lang="en-US" dirty="0"/>
            <a:t>Coding surveys with AI changes cost-benefit of textual analysis</a:t>
          </a:r>
          <a:endParaRPr lang="en-US" b="1" dirty="0"/>
        </a:p>
      </dgm:t>
    </dgm:pt>
    <dgm:pt modelId="{31B83245-96B0-458D-8B18-B8893C35D413}" type="parTrans" cxnId="{D9A9798E-9208-463A-A81F-E1D30F80889E}">
      <dgm:prSet/>
      <dgm:spPr/>
      <dgm:t>
        <a:bodyPr/>
        <a:lstStyle/>
        <a:p>
          <a:endParaRPr lang="en-US"/>
        </a:p>
      </dgm:t>
    </dgm:pt>
    <dgm:pt modelId="{86DCBA19-AC04-41AF-A731-80B76284D9FC}" type="sibTrans" cxnId="{D9A9798E-9208-463A-A81F-E1D30F80889E}">
      <dgm:prSet/>
      <dgm:spPr/>
      <dgm:t>
        <a:bodyPr/>
        <a:lstStyle/>
        <a:p>
          <a:endParaRPr lang="en-US"/>
        </a:p>
      </dgm:t>
    </dgm:pt>
    <dgm:pt modelId="{552F8617-AF86-4E1B-809A-1A876AEC0382}">
      <dgm:prSet/>
      <dgm:spPr/>
      <dgm:t>
        <a:bodyPr/>
        <a:lstStyle/>
        <a:p>
          <a:r>
            <a:rPr lang="en-US" dirty="0"/>
            <a:t>Know your data</a:t>
          </a:r>
        </a:p>
      </dgm:t>
    </dgm:pt>
    <dgm:pt modelId="{9EC6924A-D4ED-4697-9652-C0CD3D3A9671}" type="parTrans" cxnId="{09179990-F34B-4893-BF6B-6BDECDCA0BEC}">
      <dgm:prSet/>
      <dgm:spPr/>
      <dgm:t>
        <a:bodyPr/>
        <a:lstStyle/>
        <a:p>
          <a:endParaRPr lang="en-US"/>
        </a:p>
      </dgm:t>
    </dgm:pt>
    <dgm:pt modelId="{CEB11F01-E93A-47F1-9949-59EFE03AACBE}" type="sibTrans" cxnId="{09179990-F34B-4893-BF6B-6BDECDCA0BEC}">
      <dgm:prSet/>
      <dgm:spPr/>
      <dgm:t>
        <a:bodyPr/>
        <a:lstStyle/>
        <a:p>
          <a:endParaRPr lang="en-US"/>
        </a:p>
      </dgm:t>
    </dgm:pt>
    <dgm:pt modelId="{1903F259-912F-4D06-8D0E-97598DABDE76}">
      <dgm:prSet/>
      <dgm:spPr/>
      <dgm:t>
        <a:bodyPr/>
        <a:lstStyle/>
        <a:p>
          <a:r>
            <a:rPr lang="en-US" dirty="0"/>
            <a:t>Interact with your vendors and interrogate their output</a:t>
          </a:r>
        </a:p>
      </dgm:t>
    </dgm:pt>
    <dgm:pt modelId="{5930DCBD-7D1D-422D-A3A8-41F90AE3BCC7}" type="parTrans" cxnId="{777032E9-C86F-4EE3-AA19-8DF2D48C2BC8}">
      <dgm:prSet/>
      <dgm:spPr/>
      <dgm:t>
        <a:bodyPr/>
        <a:lstStyle/>
        <a:p>
          <a:endParaRPr lang="en-US"/>
        </a:p>
      </dgm:t>
    </dgm:pt>
    <dgm:pt modelId="{16B46773-2920-4449-A47B-D3C3BBC2C09B}" type="sibTrans" cxnId="{777032E9-C86F-4EE3-AA19-8DF2D48C2BC8}">
      <dgm:prSet/>
      <dgm:spPr/>
      <dgm:t>
        <a:bodyPr/>
        <a:lstStyle/>
        <a:p>
          <a:endParaRPr lang="en-US"/>
        </a:p>
      </dgm:t>
    </dgm:pt>
    <dgm:pt modelId="{286FA51D-9EF5-4042-96F2-FAE247F14D36}">
      <dgm:prSet/>
      <dgm:spPr/>
      <dgm:t>
        <a:bodyPr/>
        <a:lstStyle/>
        <a:p>
          <a:r>
            <a:rPr lang="en-US" dirty="0"/>
            <a:t>There is value in AI; but investment of time and effort is required</a:t>
          </a:r>
        </a:p>
      </dgm:t>
    </dgm:pt>
    <dgm:pt modelId="{7C35395F-C132-4A5E-914B-E4C6A7EE3D6B}" type="parTrans" cxnId="{AF0F4B44-20D4-4A9F-82AD-3C39311C11AE}">
      <dgm:prSet/>
      <dgm:spPr/>
      <dgm:t>
        <a:bodyPr/>
        <a:lstStyle/>
        <a:p>
          <a:endParaRPr lang="en-US"/>
        </a:p>
      </dgm:t>
    </dgm:pt>
    <dgm:pt modelId="{C7DF44A1-BFAF-40B5-9CCA-02F576DFA316}" type="sibTrans" cxnId="{AF0F4B44-20D4-4A9F-82AD-3C39311C11AE}">
      <dgm:prSet/>
      <dgm:spPr/>
      <dgm:t>
        <a:bodyPr/>
        <a:lstStyle/>
        <a:p>
          <a:endParaRPr lang="en-US"/>
        </a:p>
      </dgm:t>
    </dgm:pt>
    <dgm:pt modelId="{32447DF2-C49A-4DDF-A54F-44E91BCBBC40}">
      <dgm:prSet phldrT="[Text]" phldr="0"/>
      <dgm:spPr/>
      <dgm:t>
        <a:bodyPr/>
        <a:lstStyle/>
        <a:p>
          <a:r>
            <a:rPr lang="en-US"/>
            <a:t>With AI, don’t set it and forget it; human oversight required</a:t>
          </a:r>
          <a:endParaRPr lang="en-US" b="1" dirty="0"/>
        </a:p>
      </dgm:t>
    </dgm:pt>
    <dgm:pt modelId="{FDE56CA7-A152-4C3B-B66D-173C3B02309D}" type="parTrans" cxnId="{CDFB083A-7E2F-4BC9-BD28-28CBE3B03554}">
      <dgm:prSet/>
      <dgm:spPr/>
    </dgm:pt>
    <dgm:pt modelId="{148D50AD-7254-4603-8B6E-B408687664F0}" type="sibTrans" cxnId="{CDFB083A-7E2F-4BC9-BD28-28CBE3B03554}">
      <dgm:prSet/>
      <dgm:spPr/>
    </dgm:pt>
    <dgm:pt modelId="{43D7A104-E3F1-4316-935D-6802D63E2D5D}">
      <dgm:prSet/>
      <dgm:spPr/>
      <dgm:t>
        <a:bodyPr/>
        <a:lstStyle/>
        <a:p>
          <a:r>
            <a:rPr lang="en-US"/>
            <a:t>AI development takes time</a:t>
          </a:r>
          <a:endParaRPr lang="en-US" dirty="0"/>
        </a:p>
      </dgm:t>
    </dgm:pt>
    <dgm:pt modelId="{FC05A594-D619-4A43-B17E-103058B3D7DD}" type="parTrans" cxnId="{1191957B-C731-4A4C-AE21-6D72421C63C8}">
      <dgm:prSet/>
      <dgm:spPr/>
    </dgm:pt>
    <dgm:pt modelId="{968EAF83-2781-494E-992A-F7B9F54F97C1}" type="sibTrans" cxnId="{1191957B-C731-4A4C-AE21-6D72421C63C8}">
      <dgm:prSet/>
      <dgm:spPr/>
    </dgm:pt>
    <dgm:pt modelId="{BFC6122E-16A1-40D3-8B04-B089035F6920}" type="pres">
      <dgm:prSet presAssocID="{4B6CFE04-E225-47F0-A260-2C120FCDB544}" presName="Name0" presStyleCnt="0">
        <dgm:presLayoutVars>
          <dgm:chMax val="7"/>
          <dgm:chPref val="7"/>
          <dgm:dir/>
        </dgm:presLayoutVars>
      </dgm:prSet>
      <dgm:spPr/>
    </dgm:pt>
    <dgm:pt modelId="{AB7C2251-A1CB-4E9A-9EF0-FE897A320322}" type="pres">
      <dgm:prSet presAssocID="{4B6CFE04-E225-47F0-A260-2C120FCDB544}" presName="Name1" presStyleCnt="0"/>
      <dgm:spPr/>
    </dgm:pt>
    <dgm:pt modelId="{72C1D59C-DC42-4F32-802A-18BA0FE16C2A}" type="pres">
      <dgm:prSet presAssocID="{4B6CFE04-E225-47F0-A260-2C120FCDB544}" presName="cycle" presStyleCnt="0"/>
      <dgm:spPr/>
    </dgm:pt>
    <dgm:pt modelId="{333F17F2-0370-44EB-8E52-34A2873DF43E}" type="pres">
      <dgm:prSet presAssocID="{4B6CFE04-E225-47F0-A260-2C120FCDB544}" presName="srcNode" presStyleLbl="node1" presStyleIdx="0" presStyleCnt="6"/>
      <dgm:spPr/>
    </dgm:pt>
    <dgm:pt modelId="{9A60BD1A-7E9C-4B26-A413-ECD4C254877C}" type="pres">
      <dgm:prSet presAssocID="{4B6CFE04-E225-47F0-A260-2C120FCDB544}" presName="conn" presStyleLbl="parChTrans1D2" presStyleIdx="0" presStyleCnt="1"/>
      <dgm:spPr/>
    </dgm:pt>
    <dgm:pt modelId="{8578B504-8BA8-466E-9E32-412A50607D1B}" type="pres">
      <dgm:prSet presAssocID="{4B6CFE04-E225-47F0-A260-2C120FCDB544}" presName="extraNode" presStyleLbl="node1" presStyleIdx="0" presStyleCnt="6"/>
      <dgm:spPr/>
    </dgm:pt>
    <dgm:pt modelId="{09C614E7-B3FC-47A9-8189-605F2885AC5F}" type="pres">
      <dgm:prSet presAssocID="{4B6CFE04-E225-47F0-A260-2C120FCDB544}" presName="dstNode" presStyleLbl="node1" presStyleIdx="0" presStyleCnt="6"/>
      <dgm:spPr/>
    </dgm:pt>
    <dgm:pt modelId="{590355F1-5244-40B6-9A92-66332E5807AE}" type="pres">
      <dgm:prSet presAssocID="{3580BBBD-DBDD-4237-AC50-0FEA42B76583}" presName="text_1" presStyleLbl="node1" presStyleIdx="0" presStyleCnt="6">
        <dgm:presLayoutVars>
          <dgm:bulletEnabled val="1"/>
        </dgm:presLayoutVars>
      </dgm:prSet>
      <dgm:spPr/>
    </dgm:pt>
    <dgm:pt modelId="{7FE54DB6-FDEE-429E-AAFA-0F688687D464}" type="pres">
      <dgm:prSet presAssocID="{3580BBBD-DBDD-4237-AC50-0FEA42B76583}" presName="accent_1" presStyleCnt="0"/>
      <dgm:spPr/>
    </dgm:pt>
    <dgm:pt modelId="{06F6A03A-CFFB-45B3-9B8A-E6A35E85FE44}" type="pres">
      <dgm:prSet presAssocID="{3580BBBD-DBDD-4237-AC50-0FEA42B76583}" presName="accentRepeatNode" presStyleLbl="solidFgAcc1" presStyleIdx="0" presStyleCnt="6"/>
      <dgm:spPr/>
    </dgm:pt>
    <dgm:pt modelId="{807C6958-D4D6-43C6-A050-458504F7C277}" type="pres">
      <dgm:prSet presAssocID="{32447DF2-C49A-4DDF-A54F-44E91BCBBC40}" presName="text_2" presStyleLbl="node1" presStyleIdx="1" presStyleCnt="6">
        <dgm:presLayoutVars>
          <dgm:bulletEnabled val="1"/>
        </dgm:presLayoutVars>
      </dgm:prSet>
      <dgm:spPr/>
    </dgm:pt>
    <dgm:pt modelId="{B40878E3-E628-46E6-9131-92B6FCD08A7F}" type="pres">
      <dgm:prSet presAssocID="{32447DF2-C49A-4DDF-A54F-44E91BCBBC40}" presName="accent_2" presStyleCnt="0"/>
      <dgm:spPr/>
    </dgm:pt>
    <dgm:pt modelId="{1151A555-A263-4338-89C5-328A4C486AC4}" type="pres">
      <dgm:prSet presAssocID="{32447DF2-C49A-4DDF-A54F-44E91BCBBC40}" presName="accentRepeatNode" presStyleLbl="solidFgAcc1" presStyleIdx="1" presStyleCnt="6"/>
      <dgm:spPr/>
    </dgm:pt>
    <dgm:pt modelId="{D871AB97-12A4-4B7E-A791-0B511C537C10}" type="pres">
      <dgm:prSet presAssocID="{552F8617-AF86-4E1B-809A-1A876AEC0382}" presName="text_3" presStyleLbl="node1" presStyleIdx="2" presStyleCnt="6">
        <dgm:presLayoutVars>
          <dgm:bulletEnabled val="1"/>
        </dgm:presLayoutVars>
      </dgm:prSet>
      <dgm:spPr/>
    </dgm:pt>
    <dgm:pt modelId="{2DBDD274-0984-45AE-AE7D-914E75AFE77F}" type="pres">
      <dgm:prSet presAssocID="{552F8617-AF86-4E1B-809A-1A876AEC0382}" presName="accent_3" presStyleCnt="0"/>
      <dgm:spPr/>
    </dgm:pt>
    <dgm:pt modelId="{83A171DC-A2A4-44E5-BBBF-EAAC74E56658}" type="pres">
      <dgm:prSet presAssocID="{552F8617-AF86-4E1B-809A-1A876AEC0382}" presName="accentRepeatNode" presStyleLbl="solidFgAcc1" presStyleIdx="2" presStyleCnt="6"/>
      <dgm:spPr/>
    </dgm:pt>
    <dgm:pt modelId="{87C8E88A-90E6-40B1-BF77-5309B5BCBA27}" type="pres">
      <dgm:prSet presAssocID="{43D7A104-E3F1-4316-935D-6802D63E2D5D}" presName="text_4" presStyleLbl="node1" presStyleIdx="3" presStyleCnt="6">
        <dgm:presLayoutVars>
          <dgm:bulletEnabled val="1"/>
        </dgm:presLayoutVars>
      </dgm:prSet>
      <dgm:spPr/>
    </dgm:pt>
    <dgm:pt modelId="{9EEE07C8-3810-44E0-B264-CBDEC2100EAB}" type="pres">
      <dgm:prSet presAssocID="{43D7A104-E3F1-4316-935D-6802D63E2D5D}" presName="accent_4" presStyleCnt="0"/>
      <dgm:spPr/>
    </dgm:pt>
    <dgm:pt modelId="{69D275C3-AA17-4C78-8F39-C38FBAC67F90}" type="pres">
      <dgm:prSet presAssocID="{43D7A104-E3F1-4316-935D-6802D63E2D5D}" presName="accentRepeatNode" presStyleLbl="solidFgAcc1" presStyleIdx="3" presStyleCnt="6"/>
      <dgm:spPr/>
    </dgm:pt>
    <dgm:pt modelId="{803E21B0-5B48-4698-9506-92DEF272CCF1}" type="pres">
      <dgm:prSet presAssocID="{1903F259-912F-4D06-8D0E-97598DABDE76}" presName="text_5" presStyleLbl="node1" presStyleIdx="4" presStyleCnt="6">
        <dgm:presLayoutVars>
          <dgm:bulletEnabled val="1"/>
        </dgm:presLayoutVars>
      </dgm:prSet>
      <dgm:spPr/>
    </dgm:pt>
    <dgm:pt modelId="{6DE02F25-68F9-4314-8F97-75914C8F4343}" type="pres">
      <dgm:prSet presAssocID="{1903F259-912F-4D06-8D0E-97598DABDE76}" presName="accent_5" presStyleCnt="0"/>
      <dgm:spPr/>
    </dgm:pt>
    <dgm:pt modelId="{9987A36C-BE7C-4694-AFBC-FEECC9BE9C50}" type="pres">
      <dgm:prSet presAssocID="{1903F259-912F-4D06-8D0E-97598DABDE76}" presName="accentRepeatNode" presStyleLbl="solidFgAcc1" presStyleIdx="4" presStyleCnt="6"/>
      <dgm:spPr/>
    </dgm:pt>
    <dgm:pt modelId="{7A4A5F86-7AD0-44B1-9676-3B6F1A0EEB5A}" type="pres">
      <dgm:prSet presAssocID="{286FA51D-9EF5-4042-96F2-FAE247F14D36}" presName="text_6" presStyleLbl="node1" presStyleIdx="5" presStyleCnt="6">
        <dgm:presLayoutVars>
          <dgm:bulletEnabled val="1"/>
        </dgm:presLayoutVars>
      </dgm:prSet>
      <dgm:spPr/>
    </dgm:pt>
    <dgm:pt modelId="{6C469A3E-AA8D-4FDC-812C-A593E2FD6DA3}" type="pres">
      <dgm:prSet presAssocID="{286FA51D-9EF5-4042-96F2-FAE247F14D36}" presName="accent_6" presStyleCnt="0"/>
      <dgm:spPr/>
    </dgm:pt>
    <dgm:pt modelId="{30A57976-ADAA-4E20-BDDF-015BF6A4927D}" type="pres">
      <dgm:prSet presAssocID="{286FA51D-9EF5-4042-96F2-FAE247F14D36}" presName="accentRepeatNode" presStyleLbl="solidFgAcc1" presStyleIdx="5" presStyleCnt="6"/>
      <dgm:spPr/>
    </dgm:pt>
  </dgm:ptLst>
  <dgm:cxnLst>
    <dgm:cxn modelId="{7E252E0E-9EB4-496C-904F-68EED1FD2248}" type="presOf" srcId="{86DCBA19-AC04-41AF-A731-80B76284D9FC}" destId="{9A60BD1A-7E9C-4B26-A413-ECD4C254877C}" srcOrd="0" destOrd="0" presId="urn:microsoft.com/office/officeart/2008/layout/VerticalCurvedList"/>
    <dgm:cxn modelId="{CDFB083A-7E2F-4BC9-BD28-28CBE3B03554}" srcId="{4B6CFE04-E225-47F0-A260-2C120FCDB544}" destId="{32447DF2-C49A-4DDF-A54F-44E91BCBBC40}" srcOrd="1" destOrd="0" parTransId="{FDE56CA7-A152-4C3B-B66D-173C3B02309D}" sibTransId="{148D50AD-7254-4603-8B6E-B408687664F0}"/>
    <dgm:cxn modelId="{AF0F4B44-20D4-4A9F-82AD-3C39311C11AE}" srcId="{4B6CFE04-E225-47F0-A260-2C120FCDB544}" destId="{286FA51D-9EF5-4042-96F2-FAE247F14D36}" srcOrd="5" destOrd="0" parTransId="{7C35395F-C132-4A5E-914B-E4C6A7EE3D6B}" sibTransId="{C7DF44A1-BFAF-40B5-9CCA-02F576DFA316}"/>
    <dgm:cxn modelId="{F1B44A6B-A317-4A20-BE67-AC4770531CDA}" type="presOf" srcId="{3580BBBD-DBDD-4237-AC50-0FEA42B76583}" destId="{590355F1-5244-40B6-9A92-66332E5807AE}" srcOrd="0" destOrd="0" presId="urn:microsoft.com/office/officeart/2008/layout/VerticalCurvedList"/>
    <dgm:cxn modelId="{1191957B-C731-4A4C-AE21-6D72421C63C8}" srcId="{4B6CFE04-E225-47F0-A260-2C120FCDB544}" destId="{43D7A104-E3F1-4316-935D-6802D63E2D5D}" srcOrd="3" destOrd="0" parTransId="{FC05A594-D619-4A43-B17E-103058B3D7DD}" sibTransId="{968EAF83-2781-494E-992A-F7B9F54F97C1}"/>
    <dgm:cxn modelId="{B76F7289-A4A5-4D43-A1AD-9472A422B39C}" type="presOf" srcId="{552F8617-AF86-4E1B-809A-1A876AEC0382}" destId="{D871AB97-12A4-4B7E-A791-0B511C537C10}" srcOrd="0" destOrd="0" presId="urn:microsoft.com/office/officeart/2008/layout/VerticalCurvedList"/>
    <dgm:cxn modelId="{D9A9798E-9208-463A-A81F-E1D30F80889E}" srcId="{4B6CFE04-E225-47F0-A260-2C120FCDB544}" destId="{3580BBBD-DBDD-4237-AC50-0FEA42B76583}" srcOrd="0" destOrd="0" parTransId="{31B83245-96B0-458D-8B18-B8893C35D413}" sibTransId="{86DCBA19-AC04-41AF-A731-80B76284D9FC}"/>
    <dgm:cxn modelId="{09179990-F34B-4893-BF6B-6BDECDCA0BEC}" srcId="{4B6CFE04-E225-47F0-A260-2C120FCDB544}" destId="{552F8617-AF86-4E1B-809A-1A876AEC0382}" srcOrd="2" destOrd="0" parTransId="{9EC6924A-D4ED-4697-9652-C0CD3D3A9671}" sibTransId="{CEB11F01-E93A-47F1-9949-59EFE03AACBE}"/>
    <dgm:cxn modelId="{0BE80392-1196-425F-883D-AC331762515E}" type="presOf" srcId="{32447DF2-C49A-4DDF-A54F-44E91BCBBC40}" destId="{807C6958-D4D6-43C6-A050-458504F7C277}" srcOrd="0" destOrd="0" presId="urn:microsoft.com/office/officeart/2008/layout/VerticalCurvedList"/>
    <dgm:cxn modelId="{A6D48AA8-03A2-4543-AF39-5B65DC174D25}" type="presOf" srcId="{1903F259-912F-4D06-8D0E-97598DABDE76}" destId="{803E21B0-5B48-4698-9506-92DEF272CCF1}" srcOrd="0" destOrd="0" presId="urn:microsoft.com/office/officeart/2008/layout/VerticalCurvedList"/>
    <dgm:cxn modelId="{F7E912AE-5240-411A-88F1-B232F70113CB}" type="presOf" srcId="{286FA51D-9EF5-4042-96F2-FAE247F14D36}" destId="{7A4A5F86-7AD0-44B1-9676-3B6F1A0EEB5A}" srcOrd="0" destOrd="0" presId="urn:microsoft.com/office/officeart/2008/layout/VerticalCurvedList"/>
    <dgm:cxn modelId="{6BBF9ABF-DF37-4A8C-AAAB-5641B05F8BF8}" type="presOf" srcId="{4B6CFE04-E225-47F0-A260-2C120FCDB544}" destId="{BFC6122E-16A1-40D3-8B04-B089035F6920}" srcOrd="0" destOrd="0" presId="urn:microsoft.com/office/officeart/2008/layout/VerticalCurvedList"/>
    <dgm:cxn modelId="{774F31D4-15D3-4FFA-A176-BF206FD62A73}" type="presOf" srcId="{43D7A104-E3F1-4316-935D-6802D63E2D5D}" destId="{87C8E88A-90E6-40B1-BF77-5309B5BCBA27}" srcOrd="0" destOrd="0" presId="urn:microsoft.com/office/officeart/2008/layout/VerticalCurvedList"/>
    <dgm:cxn modelId="{777032E9-C86F-4EE3-AA19-8DF2D48C2BC8}" srcId="{4B6CFE04-E225-47F0-A260-2C120FCDB544}" destId="{1903F259-912F-4D06-8D0E-97598DABDE76}" srcOrd="4" destOrd="0" parTransId="{5930DCBD-7D1D-422D-A3A8-41F90AE3BCC7}" sibTransId="{16B46773-2920-4449-A47B-D3C3BBC2C09B}"/>
    <dgm:cxn modelId="{DF49F445-3C22-471C-A788-66E47A2C7F9E}" type="presParOf" srcId="{BFC6122E-16A1-40D3-8B04-B089035F6920}" destId="{AB7C2251-A1CB-4E9A-9EF0-FE897A320322}" srcOrd="0" destOrd="0" presId="urn:microsoft.com/office/officeart/2008/layout/VerticalCurvedList"/>
    <dgm:cxn modelId="{E9C2FDE8-C0DD-4F29-9A2D-C2F66A76744E}" type="presParOf" srcId="{AB7C2251-A1CB-4E9A-9EF0-FE897A320322}" destId="{72C1D59C-DC42-4F32-802A-18BA0FE16C2A}" srcOrd="0" destOrd="0" presId="urn:microsoft.com/office/officeart/2008/layout/VerticalCurvedList"/>
    <dgm:cxn modelId="{B715E1C1-FD08-4A82-979D-E815EB9E4F2C}" type="presParOf" srcId="{72C1D59C-DC42-4F32-802A-18BA0FE16C2A}" destId="{333F17F2-0370-44EB-8E52-34A2873DF43E}" srcOrd="0" destOrd="0" presId="urn:microsoft.com/office/officeart/2008/layout/VerticalCurvedList"/>
    <dgm:cxn modelId="{133FDE6B-95FD-47F6-ABBB-CA9F93FB9BD6}" type="presParOf" srcId="{72C1D59C-DC42-4F32-802A-18BA0FE16C2A}" destId="{9A60BD1A-7E9C-4B26-A413-ECD4C254877C}" srcOrd="1" destOrd="0" presId="urn:microsoft.com/office/officeart/2008/layout/VerticalCurvedList"/>
    <dgm:cxn modelId="{DFE025D0-437A-4067-8F0F-B9C757606929}" type="presParOf" srcId="{72C1D59C-DC42-4F32-802A-18BA0FE16C2A}" destId="{8578B504-8BA8-466E-9E32-412A50607D1B}" srcOrd="2" destOrd="0" presId="urn:microsoft.com/office/officeart/2008/layout/VerticalCurvedList"/>
    <dgm:cxn modelId="{54FAD7E4-8053-476B-899A-23DD718C6C6E}" type="presParOf" srcId="{72C1D59C-DC42-4F32-802A-18BA0FE16C2A}" destId="{09C614E7-B3FC-47A9-8189-605F2885AC5F}" srcOrd="3" destOrd="0" presId="urn:microsoft.com/office/officeart/2008/layout/VerticalCurvedList"/>
    <dgm:cxn modelId="{AAFFE609-3DF0-43D1-BA51-2174B6821FC2}" type="presParOf" srcId="{AB7C2251-A1CB-4E9A-9EF0-FE897A320322}" destId="{590355F1-5244-40B6-9A92-66332E5807AE}" srcOrd="1" destOrd="0" presId="urn:microsoft.com/office/officeart/2008/layout/VerticalCurvedList"/>
    <dgm:cxn modelId="{0ACFD391-EDC9-4347-8543-68510DF61174}" type="presParOf" srcId="{AB7C2251-A1CB-4E9A-9EF0-FE897A320322}" destId="{7FE54DB6-FDEE-429E-AAFA-0F688687D464}" srcOrd="2" destOrd="0" presId="urn:microsoft.com/office/officeart/2008/layout/VerticalCurvedList"/>
    <dgm:cxn modelId="{45907D74-3C26-480C-B2AA-279832D582F9}" type="presParOf" srcId="{7FE54DB6-FDEE-429E-AAFA-0F688687D464}" destId="{06F6A03A-CFFB-45B3-9B8A-E6A35E85FE44}" srcOrd="0" destOrd="0" presId="urn:microsoft.com/office/officeart/2008/layout/VerticalCurvedList"/>
    <dgm:cxn modelId="{347CD8E3-B1A5-49E5-A73E-0D644169E3A5}" type="presParOf" srcId="{AB7C2251-A1CB-4E9A-9EF0-FE897A320322}" destId="{807C6958-D4D6-43C6-A050-458504F7C277}" srcOrd="3" destOrd="0" presId="urn:microsoft.com/office/officeart/2008/layout/VerticalCurvedList"/>
    <dgm:cxn modelId="{77F03B7D-965D-4519-AD2C-A6C8F2407FEE}" type="presParOf" srcId="{AB7C2251-A1CB-4E9A-9EF0-FE897A320322}" destId="{B40878E3-E628-46E6-9131-92B6FCD08A7F}" srcOrd="4" destOrd="0" presId="urn:microsoft.com/office/officeart/2008/layout/VerticalCurvedList"/>
    <dgm:cxn modelId="{199CF50B-AC0B-4DD6-B66C-D2706675AAF3}" type="presParOf" srcId="{B40878E3-E628-46E6-9131-92B6FCD08A7F}" destId="{1151A555-A263-4338-89C5-328A4C486AC4}" srcOrd="0" destOrd="0" presId="urn:microsoft.com/office/officeart/2008/layout/VerticalCurvedList"/>
    <dgm:cxn modelId="{70A0A18A-E909-4D3E-88E8-F2BAA4A1FB6E}" type="presParOf" srcId="{AB7C2251-A1CB-4E9A-9EF0-FE897A320322}" destId="{D871AB97-12A4-4B7E-A791-0B511C537C10}" srcOrd="5" destOrd="0" presId="urn:microsoft.com/office/officeart/2008/layout/VerticalCurvedList"/>
    <dgm:cxn modelId="{16EFC284-578D-4899-89E6-0F392BB082F1}" type="presParOf" srcId="{AB7C2251-A1CB-4E9A-9EF0-FE897A320322}" destId="{2DBDD274-0984-45AE-AE7D-914E75AFE77F}" srcOrd="6" destOrd="0" presId="urn:microsoft.com/office/officeart/2008/layout/VerticalCurvedList"/>
    <dgm:cxn modelId="{5E11AB0A-945B-43D3-8175-EC41FC40A823}" type="presParOf" srcId="{2DBDD274-0984-45AE-AE7D-914E75AFE77F}" destId="{83A171DC-A2A4-44E5-BBBF-EAAC74E56658}" srcOrd="0" destOrd="0" presId="urn:microsoft.com/office/officeart/2008/layout/VerticalCurvedList"/>
    <dgm:cxn modelId="{9043B9FC-7FFF-4F63-B315-E553FD3AE29F}" type="presParOf" srcId="{AB7C2251-A1CB-4E9A-9EF0-FE897A320322}" destId="{87C8E88A-90E6-40B1-BF77-5309B5BCBA27}" srcOrd="7" destOrd="0" presId="urn:microsoft.com/office/officeart/2008/layout/VerticalCurvedList"/>
    <dgm:cxn modelId="{044A79AB-B1DF-4914-9286-FC6052193F17}" type="presParOf" srcId="{AB7C2251-A1CB-4E9A-9EF0-FE897A320322}" destId="{9EEE07C8-3810-44E0-B264-CBDEC2100EAB}" srcOrd="8" destOrd="0" presId="urn:microsoft.com/office/officeart/2008/layout/VerticalCurvedList"/>
    <dgm:cxn modelId="{91A7C3B3-93E8-4264-A6A1-44F2D9A5C85A}" type="presParOf" srcId="{9EEE07C8-3810-44E0-B264-CBDEC2100EAB}" destId="{69D275C3-AA17-4C78-8F39-C38FBAC67F90}" srcOrd="0" destOrd="0" presId="urn:microsoft.com/office/officeart/2008/layout/VerticalCurvedList"/>
    <dgm:cxn modelId="{A66BBF02-FDF0-4547-8A39-AC7D7A3EAC55}" type="presParOf" srcId="{AB7C2251-A1CB-4E9A-9EF0-FE897A320322}" destId="{803E21B0-5B48-4698-9506-92DEF272CCF1}" srcOrd="9" destOrd="0" presId="urn:microsoft.com/office/officeart/2008/layout/VerticalCurvedList"/>
    <dgm:cxn modelId="{C7E9998E-8C13-4123-B226-90D13EB43091}" type="presParOf" srcId="{AB7C2251-A1CB-4E9A-9EF0-FE897A320322}" destId="{6DE02F25-68F9-4314-8F97-75914C8F4343}" srcOrd="10" destOrd="0" presId="urn:microsoft.com/office/officeart/2008/layout/VerticalCurvedList"/>
    <dgm:cxn modelId="{441A2361-A50D-4A4E-A64C-9197225155A4}" type="presParOf" srcId="{6DE02F25-68F9-4314-8F97-75914C8F4343}" destId="{9987A36C-BE7C-4694-AFBC-FEECC9BE9C50}" srcOrd="0" destOrd="0" presId="urn:microsoft.com/office/officeart/2008/layout/VerticalCurvedList"/>
    <dgm:cxn modelId="{2F5D84B8-4B80-4C70-95D6-E20DD4AAFE9A}" type="presParOf" srcId="{AB7C2251-A1CB-4E9A-9EF0-FE897A320322}" destId="{7A4A5F86-7AD0-44B1-9676-3B6F1A0EEB5A}" srcOrd="11" destOrd="0" presId="urn:microsoft.com/office/officeart/2008/layout/VerticalCurvedList"/>
    <dgm:cxn modelId="{C7C7B185-16C1-4616-8241-A3A5617E2113}" type="presParOf" srcId="{AB7C2251-A1CB-4E9A-9EF0-FE897A320322}" destId="{6C469A3E-AA8D-4FDC-812C-A593E2FD6DA3}" srcOrd="12" destOrd="0" presId="urn:microsoft.com/office/officeart/2008/layout/VerticalCurvedList"/>
    <dgm:cxn modelId="{E1476940-C7E7-4CA5-B48F-AFDDA8666435}" type="presParOf" srcId="{6C469A3E-AA8D-4FDC-812C-A593E2FD6DA3}" destId="{30A57976-ADAA-4E20-BDDF-015BF6A492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0BD1A-7E9C-4B26-A413-ECD4C254877C}">
      <dsp:nvSpPr>
        <dsp:cNvPr id="0" name=""/>
        <dsp:cNvSpPr/>
      </dsp:nvSpPr>
      <dsp:spPr>
        <a:xfrm>
          <a:off x="-4425216" y="-678697"/>
          <a:ext cx="5271914" cy="5271914"/>
        </a:xfrm>
        <a:prstGeom prst="blockArc">
          <a:avLst>
            <a:gd name="adj1" fmla="val 18900000"/>
            <a:gd name="adj2" fmla="val 2700000"/>
            <a:gd name="adj3" fmla="val 41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355F1-5244-40B6-9A92-66332E5807AE}">
      <dsp:nvSpPr>
        <dsp:cNvPr id="0" name=""/>
        <dsp:cNvSpPr/>
      </dsp:nvSpPr>
      <dsp:spPr>
        <a:xfrm>
          <a:off x="443535" y="300948"/>
          <a:ext cx="7967281" cy="60220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800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Introduction and Context</a:t>
          </a:r>
        </a:p>
      </dsp:txBody>
      <dsp:txXfrm>
        <a:off x="443535" y="300948"/>
        <a:ext cx="7967281" cy="602209"/>
      </dsp:txXfrm>
    </dsp:sp>
    <dsp:sp modelId="{06F6A03A-CFFB-45B3-9B8A-E6A35E85FE44}">
      <dsp:nvSpPr>
        <dsp:cNvPr id="0" name=""/>
        <dsp:cNvSpPr/>
      </dsp:nvSpPr>
      <dsp:spPr>
        <a:xfrm>
          <a:off x="67154" y="225672"/>
          <a:ext cx="752762" cy="75276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DCEC034-EBF4-4425-9BE6-5BF117E14D87}">
      <dsp:nvSpPr>
        <dsp:cNvPr id="0" name=""/>
        <dsp:cNvSpPr/>
      </dsp:nvSpPr>
      <dsp:spPr>
        <a:xfrm>
          <a:off x="788796" y="1204419"/>
          <a:ext cx="7622021" cy="60220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800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Pulse survey background</a:t>
          </a:r>
          <a:endParaRPr lang="en-US" sz="3300" kern="1200" dirty="0"/>
        </a:p>
      </dsp:txBody>
      <dsp:txXfrm>
        <a:off x="788796" y="1204419"/>
        <a:ext cx="7622021" cy="602209"/>
      </dsp:txXfrm>
    </dsp:sp>
    <dsp:sp modelId="{4B55F78D-7EAB-4A2F-85AC-6D30951518FD}">
      <dsp:nvSpPr>
        <dsp:cNvPr id="0" name=""/>
        <dsp:cNvSpPr/>
      </dsp:nvSpPr>
      <dsp:spPr>
        <a:xfrm>
          <a:off x="412415" y="1129143"/>
          <a:ext cx="752762" cy="75276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AFB78A4-DE02-44B2-AC72-81F22ACB0505}">
      <dsp:nvSpPr>
        <dsp:cNvPr id="0" name=""/>
        <dsp:cNvSpPr/>
      </dsp:nvSpPr>
      <dsp:spPr>
        <a:xfrm>
          <a:off x="788796" y="2107890"/>
          <a:ext cx="7622021" cy="60220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800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AI for thematic analysis</a:t>
          </a:r>
          <a:endParaRPr lang="en-US" sz="3300" kern="1200" dirty="0"/>
        </a:p>
      </dsp:txBody>
      <dsp:txXfrm>
        <a:off x="788796" y="2107890"/>
        <a:ext cx="7622021" cy="602209"/>
      </dsp:txXfrm>
    </dsp:sp>
    <dsp:sp modelId="{4D08F078-CE74-430E-8A9B-070D1AD7701F}">
      <dsp:nvSpPr>
        <dsp:cNvPr id="0" name=""/>
        <dsp:cNvSpPr/>
      </dsp:nvSpPr>
      <dsp:spPr>
        <a:xfrm>
          <a:off x="412415" y="2032614"/>
          <a:ext cx="752762" cy="75276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71D3C03-B83A-43E4-B592-2EC4A0F26ED2}">
      <dsp:nvSpPr>
        <dsp:cNvPr id="0" name=""/>
        <dsp:cNvSpPr/>
      </dsp:nvSpPr>
      <dsp:spPr>
        <a:xfrm>
          <a:off x="443535" y="3011361"/>
          <a:ext cx="7967281" cy="60220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800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AI for coding</a:t>
          </a:r>
          <a:endParaRPr lang="en-US" sz="3300" kern="1200" dirty="0"/>
        </a:p>
      </dsp:txBody>
      <dsp:txXfrm>
        <a:off x="443535" y="3011361"/>
        <a:ext cx="7967281" cy="602209"/>
      </dsp:txXfrm>
    </dsp:sp>
    <dsp:sp modelId="{F7A391E5-6D98-4144-AE8E-50B0257346AF}">
      <dsp:nvSpPr>
        <dsp:cNvPr id="0" name=""/>
        <dsp:cNvSpPr/>
      </dsp:nvSpPr>
      <dsp:spPr>
        <a:xfrm>
          <a:off x="67154" y="2936085"/>
          <a:ext cx="752762" cy="75276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F6406-2D17-483A-95AD-ACD04A44BB6F}">
      <dsp:nvSpPr>
        <dsp:cNvPr id="0" name=""/>
        <dsp:cNvSpPr/>
      </dsp:nvSpPr>
      <dsp:spPr>
        <a:xfrm>
          <a:off x="0" y="0"/>
          <a:ext cx="1620343" cy="34782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itter" pitchFamily="2" charset="0"/>
            </a:rPr>
            <a:t>Cross-sectional survey research is too slow</a:t>
          </a:r>
        </a:p>
      </dsp:txBody>
      <dsp:txXfrm>
        <a:off x="0" y="1391303"/>
        <a:ext cx="1620343" cy="1391303"/>
      </dsp:txXfrm>
    </dsp:sp>
    <dsp:sp modelId="{8DDFC14F-F422-4FCE-AC17-67C2C4B40FFA}">
      <dsp:nvSpPr>
        <dsp:cNvPr id="0" name=""/>
        <dsp:cNvSpPr/>
      </dsp:nvSpPr>
      <dsp:spPr>
        <a:xfrm>
          <a:off x="231042" y="208695"/>
          <a:ext cx="1158259" cy="11582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FF133-881B-466F-826E-4C8B29297C3D}">
      <dsp:nvSpPr>
        <dsp:cNvPr id="0" name=""/>
        <dsp:cNvSpPr/>
      </dsp:nvSpPr>
      <dsp:spPr>
        <a:xfrm>
          <a:off x="1668954" y="0"/>
          <a:ext cx="1620343" cy="34782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itter" pitchFamily="2" charset="0"/>
            </a:rPr>
            <a:t>Cycle time is too long</a:t>
          </a:r>
        </a:p>
      </dsp:txBody>
      <dsp:txXfrm>
        <a:off x="1668954" y="1391303"/>
        <a:ext cx="1620343" cy="1391303"/>
      </dsp:txXfrm>
    </dsp:sp>
    <dsp:sp modelId="{852758E7-785F-4EC3-B737-685F3F004957}">
      <dsp:nvSpPr>
        <dsp:cNvPr id="0" name=""/>
        <dsp:cNvSpPr/>
      </dsp:nvSpPr>
      <dsp:spPr>
        <a:xfrm>
          <a:off x="1899996" y="208695"/>
          <a:ext cx="1158259" cy="1158259"/>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3D860-935D-49EF-831E-157BD706A184}">
      <dsp:nvSpPr>
        <dsp:cNvPr id="0" name=""/>
        <dsp:cNvSpPr/>
      </dsp:nvSpPr>
      <dsp:spPr>
        <a:xfrm>
          <a:off x="3337908" y="0"/>
          <a:ext cx="1620343" cy="34782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itter" pitchFamily="2" charset="0"/>
            </a:rPr>
            <a:t>Lengthy instruments</a:t>
          </a:r>
        </a:p>
      </dsp:txBody>
      <dsp:txXfrm>
        <a:off x="3337908" y="1391303"/>
        <a:ext cx="1620343" cy="1391303"/>
      </dsp:txXfrm>
    </dsp:sp>
    <dsp:sp modelId="{7985A6E8-5CCA-4988-9744-6844BD9D8AB9}">
      <dsp:nvSpPr>
        <dsp:cNvPr id="0" name=""/>
        <dsp:cNvSpPr/>
      </dsp:nvSpPr>
      <dsp:spPr>
        <a:xfrm>
          <a:off x="3568950" y="208695"/>
          <a:ext cx="1158259" cy="115825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2807C-5D78-4EB8-BA65-7D52F69688BF}">
      <dsp:nvSpPr>
        <dsp:cNvPr id="0" name=""/>
        <dsp:cNvSpPr/>
      </dsp:nvSpPr>
      <dsp:spPr>
        <a:xfrm>
          <a:off x="5006862" y="0"/>
          <a:ext cx="1620343" cy="34782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itter" pitchFamily="2" charset="0"/>
            </a:rPr>
            <a:t>Declining response rates</a:t>
          </a:r>
        </a:p>
      </dsp:txBody>
      <dsp:txXfrm>
        <a:off x="5006862" y="1391303"/>
        <a:ext cx="1620343" cy="1391303"/>
      </dsp:txXfrm>
    </dsp:sp>
    <dsp:sp modelId="{7D6432C8-FBD7-4717-B4E3-DEC001C4F88B}">
      <dsp:nvSpPr>
        <dsp:cNvPr id="0" name=""/>
        <dsp:cNvSpPr/>
      </dsp:nvSpPr>
      <dsp:spPr>
        <a:xfrm>
          <a:off x="5237904" y="208695"/>
          <a:ext cx="1158259" cy="115825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BDB52-32A1-4890-A942-DC83555E7F53}">
      <dsp:nvSpPr>
        <dsp:cNvPr id="0" name=""/>
        <dsp:cNvSpPr/>
      </dsp:nvSpPr>
      <dsp:spPr>
        <a:xfrm>
          <a:off x="6675817" y="0"/>
          <a:ext cx="1620343" cy="34782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itter" pitchFamily="2" charset="0"/>
            </a:rPr>
            <a:t>High burden for analysis</a:t>
          </a:r>
        </a:p>
      </dsp:txBody>
      <dsp:txXfrm>
        <a:off x="6675817" y="1391303"/>
        <a:ext cx="1620343" cy="1391303"/>
      </dsp:txXfrm>
    </dsp:sp>
    <dsp:sp modelId="{A4388859-DD66-44B3-A32A-606C1FD3B1AA}">
      <dsp:nvSpPr>
        <dsp:cNvPr id="0" name=""/>
        <dsp:cNvSpPr/>
      </dsp:nvSpPr>
      <dsp:spPr>
        <a:xfrm>
          <a:off x="6906859" y="208695"/>
          <a:ext cx="1158259" cy="1158259"/>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DC162-9695-4655-A304-5CDCDBAD0DE1}">
      <dsp:nvSpPr>
        <dsp:cNvPr id="0" name=""/>
        <dsp:cNvSpPr/>
      </dsp:nvSpPr>
      <dsp:spPr>
        <a:xfrm>
          <a:off x="313070" y="2702386"/>
          <a:ext cx="7632468" cy="521326"/>
        </a:xfrm>
        <a:prstGeom prst="leftRightArrow">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D27B3-9C43-4619-B392-3F298D729AD1}">
      <dsp:nvSpPr>
        <dsp:cNvPr id="0" name=""/>
        <dsp:cNvSpPr/>
      </dsp:nvSpPr>
      <dsp:spPr>
        <a:xfrm rot="10800000">
          <a:off x="1847095" y="298"/>
          <a:ext cx="6609521" cy="729164"/>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4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itter" pitchFamily="2" charset="0"/>
            </a:rPr>
            <a:t>Short, focused questionnaire designed to quickly gather feedback from students</a:t>
          </a:r>
        </a:p>
      </dsp:txBody>
      <dsp:txXfrm rot="10800000">
        <a:off x="2029386" y="298"/>
        <a:ext cx="6427230" cy="729164"/>
      </dsp:txXfrm>
    </dsp:sp>
    <dsp:sp modelId="{3EB07F58-BA53-4BCB-80A8-A98F45BB7D28}">
      <dsp:nvSpPr>
        <dsp:cNvPr id="0" name=""/>
        <dsp:cNvSpPr/>
      </dsp:nvSpPr>
      <dsp:spPr>
        <a:xfrm>
          <a:off x="1482513" y="298"/>
          <a:ext cx="729164" cy="72916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037F0A6-597A-4879-931A-C2B95BACB7A3}">
      <dsp:nvSpPr>
        <dsp:cNvPr id="0" name=""/>
        <dsp:cNvSpPr/>
      </dsp:nvSpPr>
      <dsp:spPr>
        <a:xfrm rot="10800000">
          <a:off x="1847095" y="920567"/>
          <a:ext cx="6609521" cy="729164"/>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4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Bitter" pitchFamily="2" charset="0"/>
            </a:rPr>
            <a:t>Administered weekly</a:t>
          </a:r>
          <a:endParaRPr lang="en-US" sz="2000" kern="1200" dirty="0">
            <a:latin typeface="Bitter" pitchFamily="2" charset="0"/>
          </a:endParaRPr>
        </a:p>
      </dsp:txBody>
      <dsp:txXfrm rot="10800000">
        <a:off x="2029386" y="920567"/>
        <a:ext cx="6427230" cy="729164"/>
      </dsp:txXfrm>
    </dsp:sp>
    <dsp:sp modelId="{A64B03D5-1ED2-42EB-AA5E-95670011D6D9}">
      <dsp:nvSpPr>
        <dsp:cNvPr id="0" name=""/>
        <dsp:cNvSpPr/>
      </dsp:nvSpPr>
      <dsp:spPr>
        <a:xfrm>
          <a:off x="1482513" y="920567"/>
          <a:ext cx="729164" cy="72916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67FA6AF-80B8-4E5C-A400-7CCDD3157694}">
      <dsp:nvSpPr>
        <dsp:cNvPr id="0" name=""/>
        <dsp:cNvSpPr/>
      </dsp:nvSpPr>
      <dsp:spPr>
        <a:xfrm rot="10800000">
          <a:off x="1847095" y="1840835"/>
          <a:ext cx="6609521" cy="729164"/>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4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itter" pitchFamily="2" charset="0"/>
            </a:rPr>
            <a:t>Captures real-time sentiments or reactions to recent changes, event, or initiatives</a:t>
          </a:r>
        </a:p>
      </dsp:txBody>
      <dsp:txXfrm rot="10800000">
        <a:off x="2029386" y="1840835"/>
        <a:ext cx="6427230" cy="729164"/>
      </dsp:txXfrm>
    </dsp:sp>
    <dsp:sp modelId="{A91089EC-9E4E-40A5-9453-CBA66C5915FA}">
      <dsp:nvSpPr>
        <dsp:cNvPr id="0" name=""/>
        <dsp:cNvSpPr/>
      </dsp:nvSpPr>
      <dsp:spPr>
        <a:xfrm>
          <a:off x="1482513" y="1840835"/>
          <a:ext cx="729164" cy="72916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2BA38F7-923E-49B8-B94E-0427D3D2A335}">
      <dsp:nvSpPr>
        <dsp:cNvPr id="0" name=""/>
        <dsp:cNvSpPr/>
      </dsp:nvSpPr>
      <dsp:spPr>
        <a:xfrm rot="10800000">
          <a:off x="1847095" y="2761103"/>
          <a:ext cx="6609521" cy="729164"/>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41"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itter" pitchFamily="2" charset="0"/>
            </a:rPr>
            <a:t>Provides immediate insights that support rapid decision-making and continuous improvement</a:t>
          </a:r>
        </a:p>
      </dsp:txBody>
      <dsp:txXfrm rot="10800000">
        <a:off x="2029386" y="2761103"/>
        <a:ext cx="6427230" cy="729164"/>
      </dsp:txXfrm>
    </dsp:sp>
    <dsp:sp modelId="{A3CD4037-A57E-4A39-9A55-FA98256AB8ED}">
      <dsp:nvSpPr>
        <dsp:cNvPr id="0" name=""/>
        <dsp:cNvSpPr/>
      </dsp:nvSpPr>
      <dsp:spPr>
        <a:xfrm>
          <a:off x="1482513" y="2761103"/>
          <a:ext cx="729164" cy="72916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CB47-483B-4953-AE53-FFA75C6F9AC2}">
      <dsp:nvSpPr>
        <dsp:cNvPr id="0" name=""/>
        <dsp:cNvSpPr/>
      </dsp:nvSpPr>
      <dsp:spPr>
        <a:xfrm>
          <a:off x="810" y="490448"/>
          <a:ext cx="3160134" cy="1896080"/>
        </a:xfrm>
        <a:prstGeom prst="wedgeEllipse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itter" pitchFamily="2" charset="0"/>
            </a:rPr>
            <a:t>it’s a good school academically, bad for commuters. Not commuter friendly at all.</a:t>
          </a:r>
        </a:p>
      </dsp:txBody>
      <dsp:txXfrm>
        <a:off x="463601" y="768122"/>
        <a:ext cx="2234552" cy="1340732"/>
      </dsp:txXfrm>
    </dsp:sp>
    <dsp:sp modelId="{5F2998FA-5428-4999-A526-18B1EEDCD46B}">
      <dsp:nvSpPr>
        <dsp:cNvPr id="0" name=""/>
        <dsp:cNvSpPr/>
      </dsp:nvSpPr>
      <dsp:spPr>
        <a:xfrm>
          <a:off x="3476958" y="490448"/>
          <a:ext cx="3160134" cy="1896080"/>
        </a:xfrm>
        <a:prstGeom prst="wedgeEllipse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itter" pitchFamily="2" charset="0"/>
            </a:rPr>
            <a:t>the school is not very commuter friendly, they try to accommodate, but there’s a lot more that they could be doing for commuters.</a:t>
          </a:r>
        </a:p>
      </dsp:txBody>
      <dsp:txXfrm>
        <a:off x="3939749" y="768122"/>
        <a:ext cx="2234552" cy="1340732"/>
      </dsp:txXfrm>
    </dsp:sp>
    <dsp:sp modelId="{A1FA9772-977D-4CF8-9284-6922413481A7}">
      <dsp:nvSpPr>
        <dsp:cNvPr id="0" name=""/>
        <dsp:cNvSpPr/>
      </dsp:nvSpPr>
      <dsp:spPr>
        <a:xfrm>
          <a:off x="810" y="2702542"/>
          <a:ext cx="3160134" cy="1896080"/>
        </a:xfrm>
        <a:prstGeom prst="wedgeEllipse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itter" pitchFamily="2" charset="0"/>
            </a:rPr>
            <a:t>parking options for commuters are unfair, tuition per semester is a bit pricey, and programs are too competitive and almost impossible to get into.</a:t>
          </a:r>
        </a:p>
      </dsp:txBody>
      <dsp:txXfrm>
        <a:off x="463601" y="2980216"/>
        <a:ext cx="2234552" cy="1340732"/>
      </dsp:txXfrm>
    </dsp:sp>
    <dsp:sp modelId="{140CD169-A974-4AE5-BB78-C99911D51CB0}">
      <dsp:nvSpPr>
        <dsp:cNvPr id="0" name=""/>
        <dsp:cNvSpPr/>
      </dsp:nvSpPr>
      <dsp:spPr>
        <a:xfrm>
          <a:off x="3476958" y="2702542"/>
          <a:ext cx="3160134" cy="1896080"/>
        </a:xfrm>
        <a:prstGeom prst="wedgeEllipse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itter" pitchFamily="2" charset="0"/>
            </a:rPr>
            <a:t>the parking situation is horrible and appalling especially for commuter students who also pay tuition.</a:t>
          </a:r>
        </a:p>
      </dsp:txBody>
      <dsp:txXfrm>
        <a:off x="3939749" y="2980216"/>
        <a:ext cx="2234552" cy="1340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E3DAF-9DDE-4388-A995-9B90D7D1F399}">
      <dsp:nvSpPr>
        <dsp:cNvPr id="0" name=""/>
        <dsp:cNvSpPr/>
      </dsp:nvSpPr>
      <dsp:spPr>
        <a:xfrm rot="10800000">
          <a:off x="1983423" y="1171"/>
          <a:ext cx="6757575" cy="1125311"/>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31" tIns="91440"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itter" pitchFamily="2" charset="0"/>
            </a:rPr>
            <a:t>Detailed statistical analysis</a:t>
          </a:r>
        </a:p>
        <a:p>
          <a:pPr marL="114300" lvl="1" indent="-114300" algn="l" defTabSz="622300">
            <a:lnSpc>
              <a:spcPct val="90000"/>
            </a:lnSpc>
            <a:spcBef>
              <a:spcPct val="0"/>
            </a:spcBef>
            <a:spcAft>
              <a:spcPct val="15000"/>
            </a:spcAft>
            <a:buChar char="•"/>
          </a:pPr>
          <a:r>
            <a:rPr lang="en-US" sz="1400" kern="1200" dirty="0">
              <a:latin typeface="Bitter" pitchFamily="2" charset="0"/>
            </a:rPr>
            <a:t>Trend analysis</a:t>
          </a:r>
        </a:p>
        <a:p>
          <a:pPr marL="114300" lvl="1" indent="-114300" algn="l" defTabSz="622300">
            <a:lnSpc>
              <a:spcPct val="90000"/>
            </a:lnSpc>
            <a:spcBef>
              <a:spcPct val="0"/>
            </a:spcBef>
            <a:spcAft>
              <a:spcPct val="15000"/>
            </a:spcAft>
            <a:buChar char="•"/>
          </a:pPr>
          <a:r>
            <a:rPr lang="en-US" sz="1400" kern="1200">
              <a:latin typeface="Bitter" pitchFamily="2" charset="0"/>
            </a:rPr>
            <a:t>Population analysis</a:t>
          </a:r>
          <a:endParaRPr lang="en-US" sz="1400" kern="1200" dirty="0">
            <a:latin typeface="Bitter" pitchFamily="2" charset="0"/>
          </a:endParaRPr>
        </a:p>
        <a:p>
          <a:pPr marL="114300" lvl="1" indent="-114300" algn="l" defTabSz="622300">
            <a:lnSpc>
              <a:spcPct val="90000"/>
            </a:lnSpc>
            <a:spcBef>
              <a:spcPct val="0"/>
            </a:spcBef>
            <a:spcAft>
              <a:spcPct val="15000"/>
            </a:spcAft>
            <a:buChar char="•"/>
          </a:pPr>
          <a:r>
            <a:rPr lang="en-US" sz="1400" kern="1200" dirty="0">
              <a:latin typeface="Bitter" pitchFamily="2" charset="0"/>
            </a:rPr>
            <a:t>Detailed quantitative analysis</a:t>
          </a:r>
        </a:p>
      </dsp:txBody>
      <dsp:txXfrm rot="10800000">
        <a:off x="2264751" y="1171"/>
        <a:ext cx="6476247" cy="1125311"/>
      </dsp:txXfrm>
    </dsp:sp>
    <dsp:sp modelId="{8CC6DD6C-106C-495E-A522-985BAD823A29}">
      <dsp:nvSpPr>
        <dsp:cNvPr id="0" name=""/>
        <dsp:cNvSpPr/>
      </dsp:nvSpPr>
      <dsp:spPr>
        <a:xfrm>
          <a:off x="1420768" y="1171"/>
          <a:ext cx="1125311" cy="112531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FAABBA3-FBE1-4712-8F53-FB0F00E6A940}">
      <dsp:nvSpPr>
        <dsp:cNvPr id="0" name=""/>
        <dsp:cNvSpPr/>
      </dsp:nvSpPr>
      <dsp:spPr>
        <a:xfrm rot="10800000">
          <a:off x="1983423" y="1460951"/>
          <a:ext cx="6757575" cy="1125311"/>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31" tIns="91440"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itter" pitchFamily="2" charset="0"/>
            </a:rPr>
            <a:t>Reliability</a:t>
          </a:r>
        </a:p>
        <a:p>
          <a:pPr marL="114300" lvl="1" indent="-114300" algn="l" defTabSz="622300">
            <a:lnSpc>
              <a:spcPct val="90000"/>
            </a:lnSpc>
            <a:spcBef>
              <a:spcPct val="0"/>
            </a:spcBef>
            <a:spcAft>
              <a:spcPct val="15000"/>
            </a:spcAft>
            <a:buChar char="•"/>
          </a:pPr>
          <a:r>
            <a:rPr lang="en-US" sz="1400" kern="1200" dirty="0">
              <a:latin typeface="Bitter" pitchFamily="2" charset="0"/>
            </a:rPr>
            <a:t>Audit trails</a:t>
          </a:r>
        </a:p>
        <a:p>
          <a:pPr marL="114300" lvl="1" indent="-114300" algn="l" defTabSz="622300">
            <a:lnSpc>
              <a:spcPct val="90000"/>
            </a:lnSpc>
            <a:spcBef>
              <a:spcPct val="0"/>
            </a:spcBef>
            <a:spcAft>
              <a:spcPct val="15000"/>
            </a:spcAft>
            <a:buChar char="•"/>
          </a:pPr>
          <a:r>
            <a:rPr lang="en-US" sz="1400" kern="1200" dirty="0">
              <a:latin typeface="Bitter" pitchFamily="2" charset="0"/>
            </a:rPr>
            <a:t>Ability to answer follow-up</a:t>
          </a:r>
        </a:p>
        <a:p>
          <a:pPr marL="114300" lvl="1" indent="-114300" algn="l" defTabSz="622300">
            <a:lnSpc>
              <a:spcPct val="90000"/>
            </a:lnSpc>
            <a:spcBef>
              <a:spcPct val="0"/>
            </a:spcBef>
            <a:spcAft>
              <a:spcPct val="15000"/>
            </a:spcAft>
            <a:buChar char="•"/>
          </a:pPr>
          <a:r>
            <a:rPr lang="en-US" sz="1400" kern="1200" dirty="0">
              <a:latin typeface="Bitter" pitchFamily="2" charset="0"/>
            </a:rPr>
            <a:t>Offers a probability or confidence threshold</a:t>
          </a:r>
        </a:p>
      </dsp:txBody>
      <dsp:txXfrm rot="10800000">
        <a:off x="2264751" y="1460951"/>
        <a:ext cx="6476247" cy="1125311"/>
      </dsp:txXfrm>
    </dsp:sp>
    <dsp:sp modelId="{7E038F8A-0390-4A40-886C-31112FC9A200}">
      <dsp:nvSpPr>
        <dsp:cNvPr id="0" name=""/>
        <dsp:cNvSpPr/>
      </dsp:nvSpPr>
      <dsp:spPr>
        <a:xfrm>
          <a:off x="1420768" y="1460951"/>
          <a:ext cx="1125311" cy="112531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8F6BDA8-3E45-4084-A541-F700CA0DE1C3}">
      <dsp:nvSpPr>
        <dsp:cNvPr id="0" name=""/>
        <dsp:cNvSpPr/>
      </dsp:nvSpPr>
      <dsp:spPr>
        <a:xfrm rot="10800000">
          <a:off x="1983423" y="2920731"/>
          <a:ext cx="6757575" cy="1125311"/>
        </a:xfrm>
        <a:prstGeom prst="homePlat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31" tIns="91440"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itter" pitchFamily="2" charset="0"/>
            </a:rPr>
            <a:t>Actionability</a:t>
          </a:r>
        </a:p>
        <a:p>
          <a:pPr marL="171450" lvl="1" indent="-171450" algn="l" defTabSz="755650">
            <a:lnSpc>
              <a:spcPct val="90000"/>
            </a:lnSpc>
            <a:spcBef>
              <a:spcPct val="0"/>
            </a:spcBef>
            <a:spcAft>
              <a:spcPct val="15000"/>
            </a:spcAft>
            <a:buChar char="•"/>
          </a:pPr>
          <a:r>
            <a:rPr lang="en-US" sz="1700" kern="1200" dirty="0">
              <a:latin typeface="Bitter" pitchFamily="2" charset="0"/>
            </a:rPr>
            <a:t>Supports evidence-based decision-making</a:t>
          </a:r>
        </a:p>
        <a:p>
          <a:pPr marL="171450" lvl="1" indent="-171450" algn="l" defTabSz="755650">
            <a:lnSpc>
              <a:spcPct val="90000"/>
            </a:lnSpc>
            <a:spcBef>
              <a:spcPct val="0"/>
            </a:spcBef>
            <a:spcAft>
              <a:spcPct val="15000"/>
            </a:spcAft>
            <a:buChar char="•"/>
          </a:pPr>
          <a:r>
            <a:rPr lang="en-US" sz="1700" kern="1200">
              <a:latin typeface="Bitter" pitchFamily="2" charset="0"/>
            </a:rPr>
            <a:t>Enables segmentation for targeted interventions</a:t>
          </a:r>
          <a:endParaRPr lang="en-US" sz="1700" kern="1200" dirty="0">
            <a:latin typeface="Bitter" pitchFamily="2" charset="0"/>
          </a:endParaRPr>
        </a:p>
      </dsp:txBody>
      <dsp:txXfrm rot="10800000">
        <a:off x="2264751" y="2920731"/>
        <a:ext cx="6476247" cy="1125311"/>
      </dsp:txXfrm>
    </dsp:sp>
    <dsp:sp modelId="{4B058E59-90F3-46E1-9368-E79B71F9E246}">
      <dsp:nvSpPr>
        <dsp:cNvPr id="0" name=""/>
        <dsp:cNvSpPr/>
      </dsp:nvSpPr>
      <dsp:spPr>
        <a:xfrm>
          <a:off x="1420768" y="2920731"/>
          <a:ext cx="1125311" cy="112531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0BD1A-7E9C-4B26-A413-ECD4C254877C}">
      <dsp:nvSpPr>
        <dsp:cNvPr id="0" name=""/>
        <dsp:cNvSpPr/>
      </dsp:nvSpPr>
      <dsp:spPr>
        <a:xfrm>
          <a:off x="-4425216" y="-678697"/>
          <a:ext cx="5271914" cy="5271914"/>
        </a:xfrm>
        <a:prstGeom prst="blockArc">
          <a:avLst>
            <a:gd name="adj1" fmla="val 18900000"/>
            <a:gd name="adj2" fmla="val 2700000"/>
            <a:gd name="adj3" fmla="val 41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355F1-5244-40B6-9A92-66332E5807AE}">
      <dsp:nvSpPr>
        <dsp:cNvPr id="0" name=""/>
        <dsp:cNvSpPr/>
      </dsp:nvSpPr>
      <dsp:spPr>
        <a:xfrm>
          <a:off x="316313" y="206138"/>
          <a:ext cx="8094503"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Coding surveys with AI changes cost-benefit of textual analysis</a:t>
          </a:r>
          <a:endParaRPr lang="en-US" sz="2100" b="1" kern="1200" dirty="0"/>
        </a:p>
      </dsp:txBody>
      <dsp:txXfrm>
        <a:off x="316313" y="206138"/>
        <a:ext cx="8094503" cy="412120"/>
      </dsp:txXfrm>
    </dsp:sp>
    <dsp:sp modelId="{06F6A03A-CFFB-45B3-9B8A-E6A35E85FE44}">
      <dsp:nvSpPr>
        <dsp:cNvPr id="0" name=""/>
        <dsp:cNvSpPr/>
      </dsp:nvSpPr>
      <dsp:spPr>
        <a:xfrm>
          <a:off x="58738" y="154623"/>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07C6958-D4D6-43C6-A050-458504F7C277}">
      <dsp:nvSpPr>
        <dsp:cNvPr id="0" name=""/>
        <dsp:cNvSpPr/>
      </dsp:nvSpPr>
      <dsp:spPr>
        <a:xfrm>
          <a:off x="655310" y="824241"/>
          <a:ext cx="7755506"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With AI, don’t set it and forget it; human oversight required</a:t>
          </a:r>
          <a:endParaRPr lang="en-US" sz="2100" b="1" kern="1200" dirty="0"/>
        </a:p>
      </dsp:txBody>
      <dsp:txXfrm>
        <a:off x="655310" y="824241"/>
        <a:ext cx="7755506" cy="412120"/>
      </dsp:txXfrm>
    </dsp:sp>
    <dsp:sp modelId="{1151A555-A263-4338-89C5-328A4C486AC4}">
      <dsp:nvSpPr>
        <dsp:cNvPr id="0" name=""/>
        <dsp:cNvSpPr/>
      </dsp:nvSpPr>
      <dsp:spPr>
        <a:xfrm>
          <a:off x="397735" y="772726"/>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71AB97-12A4-4B7E-A791-0B511C537C10}">
      <dsp:nvSpPr>
        <dsp:cNvPr id="0" name=""/>
        <dsp:cNvSpPr/>
      </dsp:nvSpPr>
      <dsp:spPr>
        <a:xfrm>
          <a:off x="810325" y="1442344"/>
          <a:ext cx="7600491"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Know your data</a:t>
          </a:r>
        </a:p>
      </dsp:txBody>
      <dsp:txXfrm>
        <a:off x="810325" y="1442344"/>
        <a:ext cx="7600491" cy="412120"/>
      </dsp:txXfrm>
    </dsp:sp>
    <dsp:sp modelId="{83A171DC-A2A4-44E5-BBBF-EAAC74E56658}">
      <dsp:nvSpPr>
        <dsp:cNvPr id="0" name=""/>
        <dsp:cNvSpPr/>
      </dsp:nvSpPr>
      <dsp:spPr>
        <a:xfrm>
          <a:off x="552750" y="1390828"/>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7C8E88A-90E6-40B1-BF77-5309B5BCBA27}">
      <dsp:nvSpPr>
        <dsp:cNvPr id="0" name=""/>
        <dsp:cNvSpPr/>
      </dsp:nvSpPr>
      <dsp:spPr>
        <a:xfrm>
          <a:off x="810325" y="2060055"/>
          <a:ext cx="7600491"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AI development takes time</a:t>
          </a:r>
          <a:endParaRPr lang="en-US" sz="2100" kern="1200" dirty="0"/>
        </a:p>
      </dsp:txBody>
      <dsp:txXfrm>
        <a:off x="810325" y="2060055"/>
        <a:ext cx="7600491" cy="412120"/>
      </dsp:txXfrm>
    </dsp:sp>
    <dsp:sp modelId="{69D275C3-AA17-4C78-8F39-C38FBAC67F90}">
      <dsp:nvSpPr>
        <dsp:cNvPr id="0" name=""/>
        <dsp:cNvSpPr/>
      </dsp:nvSpPr>
      <dsp:spPr>
        <a:xfrm>
          <a:off x="552750" y="2008540"/>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03E21B0-5B48-4698-9506-92DEF272CCF1}">
      <dsp:nvSpPr>
        <dsp:cNvPr id="0" name=""/>
        <dsp:cNvSpPr/>
      </dsp:nvSpPr>
      <dsp:spPr>
        <a:xfrm>
          <a:off x="655310" y="2678158"/>
          <a:ext cx="7755506"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Interact with your vendors and interrogate their output</a:t>
          </a:r>
        </a:p>
      </dsp:txBody>
      <dsp:txXfrm>
        <a:off x="655310" y="2678158"/>
        <a:ext cx="7755506" cy="412120"/>
      </dsp:txXfrm>
    </dsp:sp>
    <dsp:sp modelId="{9987A36C-BE7C-4694-AFBC-FEECC9BE9C50}">
      <dsp:nvSpPr>
        <dsp:cNvPr id="0" name=""/>
        <dsp:cNvSpPr/>
      </dsp:nvSpPr>
      <dsp:spPr>
        <a:xfrm>
          <a:off x="397735" y="2626642"/>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4A5F86-7AD0-44B1-9676-3B6F1A0EEB5A}">
      <dsp:nvSpPr>
        <dsp:cNvPr id="0" name=""/>
        <dsp:cNvSpPr/>
      </dsp:nvSpPr>
      <dsp:spPr>
        <a:xfrm>
          <a:off x="316313" y="3296260"/>
          <a:ext cx="8094503" cy="4121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There is value in AI; but investment of time and effort is required</a:t>
          </a:r>
        </a:p>
      </dsp:txBody>
      <dsp:txXfrm>
        <a:off x="316313" y="3296260"/>
        <a:ext cx="8094503" cy="412120"/>
      </dsp:txXfrm>
    </dsp:sp>
    <dsp:sp modelId="{30A57976-ADAA-4E20-BDDF-015BF6A4927D}">
      <dsp:nvSpPr>
        <dsp:cNvPr id="0" name=""/>
        <dsp:cNvSpPr/>
      </dsp:nvSpPr>
      <dsp:spPr>
        <a:xfrm>
          <a:off x="58738" y="3244745"/>
          <a:ext cx="515150" cy="51515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E9ED63-A51B-4EEC-86FC-35B52020DE7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A61874-F3B0-4D9C-8921-3ED65F57A1D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E1698B-29DE-4285-AD63-9EDA632C7A51}" type="datetimeFigureOut">
              <a:rPr lang="en-US" smtClean="0"/>
              <a:t>11/10/2025</a:t>
            </a:fld>
            <a:endParaRPr lang="en-US" dirty="0"/>
          </a:p>
        </p:txBody>
      </p:sp>
      <p:sp>
        <p:nvSpPr>
          <p:cNvPr id="4" name="Footer Placeholder 3">
            <a:extLst>
              <a:ext uri="{FF2B5EF4-FFF2-40B4-BE49-F238E27FC236}">
                <a16:creationId xmlns:a16="http://schemas.microsoft.com/office/drawing/2014/main" id="{7C80FD06-2891-41FA-8E67-662B2738F93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2AB8E4-2011-458A-B2CA-68C05C5C56D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9F9EB0F-557E-4624-9946-8B9CBD6520CD}" type="slidenum">
              <a:rPr lang="en-US" smtClean="0"/>
              <a:t>‹#›</a:t>
            </a:fld>
            <a:endParaRPr lang="en-US" dirty="0"/>
          </a:p>
        </p:txBody>
      </p:sp>
    </p:spTree>
    <p:extLst>
      <p:ext uri="{BB962C8B-B14F-4D97-AF65-F5344CB8AC3E}">
        <p14:creationId xmlns:p14="http://schemas.microsoft.com/office/powerpoint/2010/main" val="56338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82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A4D0DF18-B483-9BE0-463D-2EB1467F1B57}"/>
            </a:ext>
          </a:extLst>
        </p:cNvPr>
        <p:cNvGrpSpPr/>
        <p:nvPr/>
      </p:nvGrpSpPr>
      <p:grpSpPr>
        <a:xfrm>
          <a:off x="0" y="0"/>
          <a:ext cx="0" cy="0"/>
          <a:chOff x="0" y="0"/>
          <a:chExt cx="0" cy="0"/>
        </a:xfrm>
      </p:grpSpPr>
      <p:sp>
        <p:nvSpPr>
          <p:cNvPr id="137" name="Google Shape;137;g34e8b0a7fff_0_112:notes">
            <a:extLst>
              <a:ext uri="{FF2B5EF4-FFF2-40B4-BE49-F238E27FC236}">
                <a16:creationId xmlns:a16="http://schemas.microsoft.com/office/drawing/2014/main" id="{588AEDB0-F8F3-FA0B-4802-00D99B1194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38" name="Google Shape;138;g34e8b0a7fff_0_112:notes">
            <a:extLst>
              <a:ext uri="{FF2B5EF4-FFF2-40B4-BE49-F238E27FC236}">
                <a16:creationId xmlns:a16="http://schemas.microsoft.com/office/drawing/2014/main" id="{8A932EB4-F77A-242F-A1DE-3098A67898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AB</a:t>
            </a:r>
            <a:endParaRPr dirty="0"/>
          </a:p>
        </p:txBody>
      </p:sp>
    </p:spTree>
    <p:extLst>
      <p:ext uri="{BB962C8B-B14F-4D97-AF65-F5344CB8AC3E}">
        <p14:creationId xmlns:p14="http://schemas.microsoft.com/office/powerpoint/2010/main" val="126162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3E1A-707E-4580-DB7B-8559A1418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96C73-DCC7-1DE3-FC6F-D61C29EF85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07157B-C2D0-CF77-3D01-F5F85FA3AA1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845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51" name="Google Shape;2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AB</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53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60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395B-203E-7396-943E-FC25C2C0F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BD615-87C2-849B-BF54-F7BC676D1E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E134B6-5FB2-167D-B852-7F7C9BA7B67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2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33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e8b0a7fff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4e8b0a7fff_0_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SK</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Google Shape;39;p12">
            <a:extLst>
              <a:ext uri="{FF2B5EF4-FFF2-40B4-BE49-F238E27FC236}">
                <a16:creationId xmlns:a16="http://schemas.microsoft.com/office/drawing/2014/main" id="{12DD8B6F-B285-AFE2-AABB-05289C7DE18A}"/>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p:cNvSpPr>
          <p:nvPr>
            <p:ph type="ctrTitle" hasCustomPrompt="1"/>
          </p:nvPr>
        </p:nvSpPr>
        <p:spPr>
          <a:xfrm>
            <a:off x="628651" y="1329338"/>
            <a:ext cx="6554244" cy="2245514"/>
          </a:xfrm>
          <a:prstGeom prst="rect">
            <a:avLst/>
          </a:prstGeom>
        </p:spPr>
        <p:txBody>
          <a:bodyPr lIns="0" anchor="b">
            <a:noAutofit/>
          </a:bodyPr>
          <a:lstStyle>
            <a:lvl1pPr algn="l">
              <a:lnSpc>
                <a:spcPct val="60000"/>
              </a:lnSpc>
              <a:defRPr sz="9600" b="1" cap="all" baseline="0">
                <a:solidFill>
                  <a:schemeClr val="bg1"/>
                </a:solidFill>
                <a:latin typeface="Alumni Sans" pitchFamily="2" charset="0"/>
              </a:defRPr>
            </a:lvl1pPr>
          </a:lstStyle>
          <a:p>
            <a:r>
              <a:rPr lang="en-US" dirty="0"/>
              <a:t>Click to edit title style</a:t>
            </a:r>
          </a:p>
        </p:txBody>
      </p:sp>
      <p:sp>
        <p:nvSpPr>
          <p:cNvPr id="3" name="Subtitle 2">
            <a:extLst>
              <a:ext uri="{FF2B5EF4-FFF2-40B4-BE49-F238E27FC236}">
                <a16:creationId xmlns:a16="http://schemas.microsoft.com/office/drawing/2014/main" id="{532B0552-A6DB-3E78-FA49-71963FFA621C}"/>
              </a:ext>
            </a:extLst>
          </p:cNvPr>
          <p:cNvSpPr>
            <a:spLocks noGrp="1"/>
          </p:cNvSpPr>
          <p:nvPr>
            <p:ph type="subTitle" idx="1" hasCustomPrompt="1"/>
          </p:nvPr>
        </p:nvSpPr>
        <p:spPr>
          <a:xfrm>
            <a:off x="628650" y="3403684"/>
            <a:ext cx="6858000" cy="517275"/>
          </a:xfrm>
          <a:prstGeom prst="rect">
            <a:avLst/>
          </a:prstGeom>
        </p:spPr>
        <p:txBody>
          <a:bodyPr>
            <a:noAutofit/>
          </a:bodyPr>
          <a:lstStyle>
            <a:lvl1pPr marL="0" indent="0" algn="l">
              <a:spcBef>
                <a:spcPts val="0"/>
              </a:spcBef>
              <a:buNone/>
              <a:defRPr sz="1600" b="0" i="0" baseline="0">
                <a:solidFill>
                  <a:schemeClr val="bg1"/>
                </a:solidFill>
                <a:latin typeface="Bitter"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4" name="Date Placeholder 3">
            <a:extLst>
              <a:ext uri="{FF2B5EF4-FFF2-40B4-BE49-F238E27FC236}">
                <a16:creationId xmlns:a16="http://schemas.microsoft.com/office/drawing/2014/main" id="{D411A55C-A0FC-5454-DC70-8E62A317A77D}"/>
              </a:ext>
            </a:extLst>
          </p:cNvPr>
          <p:cNvSpPr>
            <a:spLocks noGrp="1"/>
          </p:cNvSpPr>
          <p:nvPr>
            <p:ph type="dt" sz="half" idx="10"/>
          </p:nvPr>
        </p:nvSpPr>
        <p:spPr>
          <a:xfrm>
            <a:off x="628649" y="4177440"/>
            <a:ext cx="2057400" cy="273844"/>
          </a:xfrm>
          <a:prstGeom prst="rect">
            <a:avLst/>
          </a:prstGeom>
        </p:spPr>
        <p:txBody>
          <a:bodyPr/>
          <a:lstStyle>
            <a:lvl1pPr>
              <a:defRPr baseline="0">
                <a:solidFill>
                  <a:schemeClr val="tx2"/>
                </a:solidFill>
                <a:latin typeface="Bitter" pitchFamily="2" charset="0"/>
              </a:defRPr>
            </a:lvl1pPr>
          </a:lstStyle>
          <a:p>
            <a:endParaRPr lang="en-US" dirty="0"/>
          </a:p>
        </p:txBody>
      </p:sp>
      <p:pic>
        <p:nvPicPr>
          <p:cNvPr id="7" name="Picture 6" descr="A close-up of a logo&#10;&#10;AI-generated content may be incorrect.">
            <a:extLst>
              <a:ext uri="{FF2B5EF4-FFF2-40B4-BE49-F238E27FC236}">
                <a16:creationId xmlns:a16="http://schemas.microsoft.com/office/drawing/2014/main" id="{D6EA0350-D7D1-D24C-B864-7C9A7D89150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28649" y="4570605"/>
            <a:ext cx="1609909" cy="274320"/>
          </a:xfrm>
          <a:prstGeom prst="rect">
            <a:avLst/>
          </a:prstGeom>
        </p:spPr>
      </p:pic>
    </p:spTree>
    <p:extLst>
      <p:ext uri="{BB962C8B-B14F-4D97-AF65-F5344CB8AC3E}">
        <p14:creationId xmlns:p14="http://schemas.microsoft.com/office/powerpoint/2010/main" val="35327714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2 2" preserve="1" userDrawn="1">
  <p:cSld name="1_Title slide 2 2">
    <p:spTree>
      <p:nvGrpSpPr>
        <p:cNvPr id="1" name="Shape 185"/>
        <p:cNvGrpSpPr/>
        <p:nvPr/>
      </p:nvGrpSpPr>
      <p:grpSpPr>
        <a:xfrm>
          <a:off x="0" y="0"/>
          <a:ext cx="0" cy="0"/>
          <a:chOff x="0" y="0"/>
          <a:chExt cx="0" cy="0"/>
        </a:xfrm>
      </p:grpSpPr>
      <p:sp>
        <p:nvSpPr>
          <p:cNvPr id="187" name="Google Shape;187;p53"/>
          <p:cNvSpPr/>
          <p:nvPr/>
        </p:nvSpPr>
        <p:spPr>
          <a:xfrm>
            <a:off x="-17200" y="0"/>
            <a:ext cx="2299500" cy="51528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tx1"/>
              </a:solidFill>
            </a:endParaRPr>
          </a:p>
        </p:txBody>
      </p:sp>
      <p:sp>
        <p:nvSpPr>
          <p:cNvPr id="188" name="Google Shape;188;p53"/>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5" name="Title 2">
            <a:extLst>
              <a:ext uri="{FF2B5EF4-FFF2-40B4-BE49-F238E27FC236}">
                <a16:creationId xmlns:a16="http://schemas.microsoft.com/office/drawing/2014/main" id="{CAD6C5F1-5788-4CDE-8098-B5D193E7577E}"/>
              </a:ext>
            </a:extLst>
          </p:cNvPr>
          <p:cNvSpPr>
            <a:spLocks noGrp="1"/>
          </p:cNvSpPr>
          <p:nvPr>
            <p:ph type="title" hasCustomPrompt="1"/>
          </p:nvPr>
        </p:nvSpPr>
        <p:spPr>
          <a:xfrm>
            <a:off x="192883" y="611306"/>
            <a:ext cx="2011446" cy="736357"/>
          </a:xfrm>
          <a:prstGeom prst="rect">
            <a:avLst/>
          </a:prstGeom>
        </p:spPr>
        <p:txBody>
          <a:bodyPr lIns="0" anchor="b">
            <a:noAutofit/>
          </a:bodyPr>
          <a:lstStyle>
            <a:lvl1pPr>
              <a:lnSpc>
                <a:spcPct val="60000"/>
              </a:lnSpc>
              <a:defRPr sz="3600" b="1" cap="all" baseline="0">
                <a:solidFill>
                  <a:schemeClr val="tx1"/>
                </a:solidFill>
                <a:latin typeface="Alumni Sans" pitchFamily="2" charset="0"/>
              </a:defRPr>
            </a:lvl1pPr>
          </a:lstStyle>
          <a:p>
            <a:r>
              <a:rPr lang="en-US" dirty="0"/>
              <a:t>Click to edit title</a:t>
            </a:r>
          </a:p>
        </p:txBody>
      </p:sp>
      <p:sp>
        <p:nvSpPr>
          <p:cNvPr id="7" name="Text Placeholder 2">
            <a:extLst>
              <a:ext uri="{FF2B5EF4-FFF2-40B4-BE49-F238E27FC236}">
                <a16:creationId xmlns:a16="http://schemas.microsoft.com/office/drawing/2014/main" id="{11A67786-AECB-473B-854B-A31FFBBC0CEE}"/>
              </a:ext>
            </a:extLst>
          </p:cNvPr>
          <p:cNvSpPr>
            <a:spLocks noGrp="1"/>
          </p:cNvSpPr>
          <p:nvPr>
            <p:ph type="body" idx="1" hasCustomPrompt="1"/>
          </p:nvPr>
        </p:nvSpPr>
        <p:spPr>
          <a:xfrm>
            <a:off x="192883" y="130417"/>
            <a:ext cx="2011446" cy="421910"/>
          </a:xfrm>
          <a:prstGeom prst="rect">
            <a:avLst/>
          </a:prstGeom>
        </p:spPr>
        <p:txBody>
          <a:bodyPr lIns="0" anchor="t" anchorCtr="0">
            <a:noAutofit/>
          </a:bodyPr>
          <a:lstStyle>
            <a:lvl1pPr marL="0" indent="0">
              <a:lnSpc>
                <a:spcPts val="1500"/>
              </a:lnSpc>
              <a:buNone/>
              <a:defRPr sz="2000" b="1" cap="all" baseline="0">
                <a:solidFill>
                  <a:schemeClr val="tx1"/>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8" name="Text Placeholder 8">
            <a:extLst>
              <a:ext uri="{FF2B5EF4-FFF2-40B4-BE49-F238E27FC236}">
                <a16:creationId xmlns:a16="http://schemas.microsoft.com/office/drawing/2014/main" id="{D85C3F69-6FFC-457D-8C17-E9870FDCA535}"/>
              </a:ext>
            </a:extLst>
          </p:cNvPr>
          <p:cNvSpPr>
            <a:spLocks noGrp="1"/>
          </p:cNvSpPr>
          <p:nvPr>
            <p:ph type="body" sz="quarter" idx="13" hasCustomPrompt="1"/>
          </p:nvPr>
        </p:nvSpPr>
        <p:spPr>
          <a:xfrm>
            <a:off x="30386" y="1546107"/>
            <a:ext cx="2204328" cy="2986087"/>
          </a:xfrm>
          <a:prstGeom prst="rect">
            <a:avLst/>
          </a:prstGeom>
        </p:spPr>
        <p:txBody>
          <a:bodyPr>
            <a:normAutofit/>
          </a:bodyPr>
          <a:lstStyle>
            <a:lvl1pPr marL="114300" indent="0">
              <a:buNone/>
              <a:defRPr sz="1600" b="0">
                <a:solidFill>
                  <a:schemeClr val="tx1"/>
                </a:solidFill>
                <a:latin typeface="Barlow Semi Condensed" panose="00000506000000000000" pitchFamily="2" charset="0"/>
              </a:defRPr>
            </a:lvl1pPr>
            <a:lvl2pPr marL="596900" indent="0">
              <a:buNone/>
              <a:defRPr>
                <a:solidFill>
                  <a:schemeClr val="bg1"/>
                </a:solidFill>
                <a:latin typeface="Bitter" pitchFamily="2" charset="0"/>
              </a:defRPr>
            </a:lvl2pPr>
            <a:lvl3pPr>
              <a:defRPr>
                <a:solidFill>
                  <a:schemeClr val="bg1"/>
                </a:solidFill>
                <a:latin typeface="Bitter" pitchFamily="2" charset="0"/>
              </a:defRPr>
            </a:lvl3pPr>
            <a:lvl4pPr>
              <a:defRPr>
                <a:solidFill>
                  <a:schemeClr val="bg1"/>
                </a:solidFill>
                <a:latin typeface="Bitter" pitchFamily="2" charset="0"/>
              </a:defRPr>
            </a:lvl4pPr>
            <a:lvl5pPr marL="1968500" indent="0">
              <a:buNone/>
              <a:defRPr>
                <a:solidFill>
                  <a:schemeClr val="bg1"/>
                </a:solidFill>
                <a:latin typeface="Bitter" pitchFamily="2" charset="0"/>
              </a:defRPr>
            </a:lvl5pPr>
          </a:lstStyle>
          <a:p>
            <a:pPr lvl="0"/>
            <a:r>
              <a:rPr lang="en-US" dirty="0"/>
              <a:t>Barlow Semi-Condensed</a:t>
            </a:r>
          </a:p>
        </p:txBody>
      </p:sp>
      <p:pic>
        <p:nvPicPr>
          <p:cNvPr id="2" name="Picture 1" descr="A close-up of a logo&#10;&#10;AI-generated content may be incorrect.">
            <a:extLst>
              <a:ext uri="{FF2B5EF4-FFF2-40B4-BE49-F238E27FC236}">
                <a16:creationId xmlns:a16="http://schemas.microsoft.com/office/drawing/2014/main" id="{23787471-EDAD-17D6-37FE-97F04E00A32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375096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2 2" preserve="1" userDrawn="1">
  <p:cSld name="1_Title slide 2 2">
    <p:spTree>
      <p:nvGrpSpPr>
        <p:cNvPr id="1" name="Shape 185"/>
        <p:cNvGrpSpPr/>
        <p:nvPr/>
      </p:nvGrpSpPr>
      <p:grpSpPr>
        <a:xfrm>
          <a:off x="0" y="0"/>
          <a:ext cx="0" cy="0"/>
          <a:chOff x="0" y="0"/>
          <a:chExt cx="0" cy="0"/>
        </a:xfrm>
      </p:grpSpPr>
      <p:sp>
        <p:nvSpPr>
          <p:cNvPr id="187" name="Google Shape;187;p53"/>
          <p:cNvSpPr/>
          <p:nvPr/>
        </p:nvSpPr>
        <p:spPr>
          <a:xfrm>
            <a:off x="-17200" y="0"/>
            <a:ext cx="2299500" cy="51528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8" name="Google Shape;188;p53"/>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5" name="Title 2">
            <a:extLst>
              <a:ext uri="{FF2B5EF4-FFF2-40B4-BE49-F238E27FC236}">
                <a16:creationId xmlns:a16="http://schemas.microsoft.com/office/drawing/2014/main" id="{CAD6C5F1-5788-4CDE-8098-B5D193E7577E}"/>
              </a:ext>
            </a:extLst>
          </p:cNvPr>
          <p:cNvSpPr>
            <a:spLocks noGrp="1"/>
          </p:cNvSpPr>
          <p:nvPr>
            <p:ph type="title" hasCustomPrompt="1"/>
          </p:nvPr>
        </p:nvSpPr>
        <p:spPr>
          <a:xfrm>
            <a:off x="2450306" y="112958"/>
            <a:ext cx="6500811" cy="927220"/>
          </a:xfrm>
          <a:prstGeom prst="rect">
            <a:avLst/>
          </a:prstGeom>
        </p:spPr>
        <p:txBody>
          <a:bodyPr lIns="0" anchor="b">
            <a:normAutofit/>
          </a:bodyPr>
          <a:lstStyle>
            <a:lvl1pPr>
              <a:defRPr sz="5000" b="1" cap="all" baseline="0">
                <a:solidFill>
                  <a:schemeClr val="tx1"/>
                </a:solidFill>
                <a:latin typeface="Alumni Sans" pitchFamily="2" charset="0"/>
              </a:defRPr>
            </a:lvl1pPr>
          </a:lstStyle>
          <a:p>
            <a:r>
              <a:rPr lang="en-US" dirty="0"/>
              <a:t>Click to edit title</a:t>
            </a:r>
          </a:p>
        </p:txBody>
      </p:sp>
      <p:sp>
        <p:nvSpPr>
          <p:cNvPr id="7" name="Text Placeholder 2">
            <a:extLst>
              <a:ext uri="{FF2B5EF4-FFF2-40B4-BE49-F238E27FC236}">
                <a16:creationId xmlns:a16="http://schemas.microsoft.com/office/drawing/2014/main" id="{11A67786-AECB-473B-854B-A31FFBBC0CEE}"/>
              </a:ext>
            </a:extLst>
          </p:cNvPr>
          <p:cNvSpPr>
            <a:spLocks noGrp="1"/>
          </p:cNvSpPr>
          <p:nvPr>
            <p:ph type="body" idx="1" hasCustomPrompt="1"/>
          </p:nvPr>
        </p:nvSpPr>
        <p:spPr>
          <a:xfrm>
            <a:off x="192883" y="130417"/>
            <a:ext cx="2011446" cy="421910"/>
          </a:xfrm>
          <a:prstGeom prst="rect">
            <a:avLst/>
          </a:prstGeom>
        </p:spPr>
        <p:txBody>
          <a:bodyPr lIns="0" anchor="t" anchorCtr="0">
            <a:noAutofit/>
          </a:bodyPr>
          <a:lstStyle>
            <a:lvl1pPr marL="0" indent="0">
              <a:lnSpc>
                <a:spcPts val="1500"/>
              </a:lnSpc>
              <a:buNone/>
              <a:defRPr sz="2200" b="1" cap="all" baseline="0">
                <a:solidFill>
                  <a:schemeClr val="bg1"/>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8" name="Text Placeholder 8">
            <a:extLst>
              <a:ext uri="{FF2B5EF4-FFF2-40B4-BE49-F238E27FC236}">
                <a16:creationId xmlns:a16="http://schemas.microsoft.com/office/drawing/2014/main" id="{D85C3F69-6FFC-457D-8C17-E9870FDCA535}"/>
              </a:ext>
            </a:extLst>
          </p:cNvPr>
          <p:cNvSpPr>
            <a:spLocks noGrp="1"/>
          </p:cNvSpPr>
          <p:nvPr>
            <p:ph type="body" sz="quarter" idx="13" hasCustomPrompt="1"/>
          </p:nvPr>
        </p:nvSpPr>
        <p:spPr>
          <a:xfrm>
            <a:off x="1" y="682744"/>
            <a:ext cx="2204328" cy="2986087"/>
          </a:xfrm>
          <a:prstGeom prst="rect">
            <a:avLst/>
          </a:prstGeom>
        </p:spPr>
        <p:txBody>
          <a:bodyPr>
            <a:normAutofit/>
          </a:bodyPr>
          <a:lstStyle>
            <a:lvl1pPr marL="114300" indent="0">
              <a:buNone/>
              <a:defRPr sz="1600" b="0">
                <a:solidFill>
                  <a:schemeClr val="bg1"/>
                </a:solidFill>
                <a:latin typeface="Barlow Semi Condensed" panose="00000506000000000000" pitchFamily="2" charset="0"/>
              </a:defRPr>
            </a:lvl1pPr>
            <a:lvl2pPr marL="596900" indent="0">
              <a:buNone/>
              <a:defRPr>
                <a:solidFill>
                  <a:schemeClr val="bg1"/>
                </a:solidFill>
                <a:latin typeface="Bitter" pitchFamily="2" charset="0"/>
              </a:defRPr>
            </a:lvl2pPr>
            <a:lvl3pPr>
              <a:defRPr>
                <a:solidFill>
                  <a:schemeClr val="bg1"/>
                </a:solidFill>
                <a:latin typeface="Bitter" pitchFamily="2" charset="0"/>
              </a:defRPr>
            </a:lvl3pPr>
            <a:lvl4pPr>
              <a:defRPr>
                <a:solidFill>
                  <a:schemeClr val="bg1"/>
                </a:solidFill>
                <a:latin typeface="Bitter" pitchFamily="2" charset="0"/>
              </a:defRPr>
            </a:lvl4pPr>
            <a:lvl5pPr marL="1968500" indent="0">
              <a:buNone/>
              <a:defRPr>
                <a:solidFill>
                  <a:schemeClr val="bg1"/>
                </a:solidFill>
                <a:latin typeface="Bitter" pitchFamily="2" charset="0"/>
              </a:defRPr>
            </a:lvl5pPr>
          </a:lstStyle>
          <a:p>
            <a:pPr lvl="0"/>
            <a:r>
              <a:rPr lang="en-US" dirty="0"/>
              <a:t>Barlow Semi-Condensed</a:t>
            </a:r>
          </a:p>
        </p:txBody>
      </p:sp>
      <p:pic>
        <p:nvPicPr>
          <p:cNvPr id="2" name="Picture 1" descr="A close-up of a logo&#10;&#10;AI-generated content may be incorrect.">
            <a:extLst>
              <a:ext uri="{FF2B5EF4-FFF2-40B4-BE49-F238E27FC236}">
                <a16:creationId xmlns:a16="http://schemas.microsoft.com/office/drawing/2014/main" id="{A2AA579D-B70C-528E-01F9-882064D7328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247565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2" preserve="1">
  <p:cSld name="1_Title slide 2 2">
    <p:spTree>
      <p:nvGrpSpPr>
        <p:cNvPr id="1" name="Shape 185"/>
        <p:cNvGrpSpPr/>
        <p:nvPr/>
      </p:nvGrpSpPr>
      <p:grpSpPr>
        <a:xfrm>
          <a:off x="0" y="0"/>
          <a:ext cx="0" cy="0"/>
          <a:chOff x="0" y="0"/>
          <a:chExt cx="0" cy="0"/>
        </a:xfrm>
      </p:grpSpPr>
      <p:sp>
        <p:nvSpPr>
          <p:cNvPr id="187" name="Google Shape;187;p53"/>
          <p:cNvSpPr/>
          <p:nvPr/>
        </p:nvSpPr>
        <p:spPr>
          <a:xfrm>
            <a:off x="-17200" y="0"/>
            <a:ext cx="2299500" cy="51528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8" name="Google Shape;188;p53"/>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pic>
        <p:nvPicPr>
          <p:cNvPr id="2" name="Picture 1" descr="A close-up of a logo&#10;&#10;AI-generated content may be incorrect.">
            <a:extLst>
              <a:ext uri="{FF2B5EF4-FFF2-40B4-BE49-F238E27FC236}">
                <a16:creationId xmlns:a16="http://schemas.microsoft.com/office/drawing/2014/main" id="{18CED942-5027-0E5F-498A-1DB7714EE2A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78475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reserve="1" userDrawn="1">
  <p:cSld name="Divider 1">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pic>
        <p:nvPicPr>
          <p:cNvPr id="4" name="Google Shape;982;p104">
            <a:extLst>
              <a:ext uri="{FF2B5EF4-FFF2-40B4-BE49-F238E27FC236}">
                <a16:creationId xmlns:a16="http://schemas.microsoft.com/office/drawing/2014/main" id="{6EDDB124-E2F5-4C98-B0D6-333D6D1E5823}"/>
              </a:ext>
            </a:extLst>
          </p:cNvPr>
          <p:cNvPicPr preferRelativeResize="0"/>
          <p:nvPr userDrawn="1"/>
        </p:nvPicPr>
        <p:blipFill>
          <a:blip r:embed="rId2">
            <a:alphaModFix/>
          </a:blip>
          <a:srcRect l="-17" t="1337" r="68356" b="54815"/>
          <a:stretch/>
        </p:blipFill>
        <p:spPr>
          <a:xfrm>
            <a:off x="-1" y="0"/>
            <a:ext cx="9144001" cy="5143500"/>
          </a:xfrm>
          <a:prstGeom prst="rect">
            <a:avLst/>
          </a:prstGeom>
          <a:noFill/>
          <a:ln>
            <a:noFill/>
          </a:ln>
        </p:spPr>
      </p:pic>
      <p:sp>
        <p:nvSpPr>
          <p:cNvPr id="6" name="Title 1">
            <a:extLst>
              <a:ext uri="{FF2B5EF4-FFF2-40B4-BE49-F238E27FC236}">
                <a16:creationId xmlns:a16="http://schemas.microsoft.com/office/drawing/2014/main" id="{C9F9C5B7-F9BE-4FD2-9CED-CD30543DEBBB}"/>
              </a:ext>
            </a:extLst>
          </p:cNvPr>
          <p:cNvSpPr>
            <a:spLocks noGrp="1"/>
          </p:cNvSpPr>
          <p:nvPr>
            <p:ph type="ctrTitle" hasCustomPrompt="1"/>
          </p:nvPr>
        </p:nvSpPr>
        <p:spPr>
          <a:xfrm>
            <a:off x="592931" y="1441252"/>
            <a:ext cx="6554244" cy="1790700"/>
          </a:xfrm>
          <a:prstGeom prst="rect">
            <a:avLst/>
          </a:prstGeom>
        </p:spPr>
        <p:txBody>
          <a:bodyPr lIns="0" anchor="ctr">
            <a:noAutofit/>
          </a:bodyPr>
          <a:lstStyle>
            <a:lvl1pPr algn="l">
              <a:lnSpc>
                <a:spcPct val="60000"/>
              </a:lnSpc>
              <a:defRPr sz="8000" b="1" cap="all" baseline="0">
                <a:solidFill>
                  <a:schemeClr val="tx1"/>
                </a:solidFill>
                <a:latin typeface="Alumni Sans" pitchFamily="2" charset="0"/>
              </a:defRPr>
            </a:lvl1pPr>
          </a:lstStyle>
          <a:p>
            <a:r>
              <a:rPr lang="en-US" dirty="0"/>
              <a:t>Section Divider</a:t>
            </a:r>
          </a:p>
        </p:txBody>
      </p:sp>
    </p:spTree>
    <p:extLst>
      <p:ext uri="{BB962C8B-B14F-4D97-AF65-F5344CB8AC3E}">
        <p14:creationId xmlns:p14="http://schemas.microsoft.com/office/powerpoint/2010/main" val="3721234218"/>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reserve="1" userDrawn="1">
  <p:cSld name="1_Title slide 1">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pic>
        <p:nvPicPr>
          <p:cNvPr id="5" name="Google Shape;537;p82">
            <a:extLst>
              <a:ext uri="{FF2B5EF4-FFF2-40B4-BE49-F238E27FC236}">
                <a16:creationId xmlns:a16="http://schemas.microsoft.com/office/drawing/2014/main" id="{B191D2B0-B59D-4A8F-A085-A8DC66A4D458}"/>
              </a:ext>
            </a:extLst>
          </p:cNvPr>
          <p:cNvPicPr preferRelativeResize="0"/>
          <p:nvPr userDrawn="1"/>
        </p:nvPicPr>
        <p:blipFill rotWithShape="1">
          <a:blip r:embed="rId2">
            <a:alphaModFix/>
          </a:blip>
          <a:srcRect t="989" r="15690" b="14400"/>
          <a:stretch/>
        </p:blipFill>
        <p:spPr>
          <a:xfrm>
            <a:off x="4747623" y="0"/>
            <a:ext cx="4396374" cy="5143501"/>
          </a:xfrm>
          <a:prstGeom prst="rect">
            <a:avLst/>
          </a:prstGeom>
          <a:noFill/>
          <a:ln>
            <a:noFill/>
          </a:ln>
        </p:spPr>
      </p:pic>
      <p:sp>
        <p:nvSpPr>
          <p:cNvPr id="6" name="Title 1">
            <a:extLst>
              <a:ext uri="{FF2B5EF4-FFF2-40B4-BE49-F238E27FC236}">
                <a16:creationId xmlns:a16="http://schemas.microsoft.com/office/drawing/2014/main" id="{F53DB865-6EA2-45D1-BB9A-446B5A03810A}"/>
              </a:ext>
            </a:extLst>
          </p:cNvPr>
          <p:cNvSpPr>
            <a:spLocks noGrp="1"/>
          </p:cNvSpPr>
          <p:nvPr>
            <p:ph type="ctrTitle" hasCustomPrompt="1"/>
          </p:nvPr>
        </p:nvSpPr>
        <p:spPr>
          <a:xfrm>
            <a:off x="592931" y="1441252"/>
            <a:ext cx="6554244" cy="1790700"/>
          </a:xfrm>
          <a:prstGeom prst="rect">
            <a:avLst/>
          </a:prstGeom>
        </p:spPr>
        <p:txBody>
          <a:bodyPr lIns="0" anchor="ctr">
            <a:noAutofit/>
          </a:bodyPr>
          <a:lstStyle>
            <a:lvl1pPr algn="l">
              <a:lnSpc>
                <a:spcPct val="60000"/>
              </a:lnSpc>
              <a:defRPr sz="8000" b="1" cap="all" baseline="0">
                <a:solidFill>
                  <a:schemeClr val="tx1"/>
                </a:solidFill>
                <a:latin typeface="Alumni Sans" pitchFamily="2" charset="0"/>
              </a:defRPr>
            </a:lvl1pPr>
          </a:lstStyle>
          <a:p>
            <a:r>
              <a:rPr lang="en-US" dirty="0"/>
              <a:t>Section Divider</a:t>
            </a:r>
          </a:p>
        </p:txBody>
      </p:sp>
      <p:sp>
        <p:nvSpPr>
          <p:cNvPr id="7" name="Google Shape;127;p35">
            <a:extLst>
              <a:ext uri="{FF2B5EF4-FFF2-40B4-BE49-F238E27FC236}">
                <a16:creationId xmlns:a16="http://schemas.microsoft.com/office/drawing/2014/main" id="{2C356CD4-B414-461C-BAF2-3F468AF5D958}"/>
              </a:ext>
            </a:extLst>
          </p:cNvPr>
          <p:cNvSpPr txBox="1"/>
          <p:nvPr userDrawn="1"/>
        </p:nvSpPr>
        <p:spPr>
          <a:xfrm>
            <a:off x="8607099" y="4917856"/>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chemeClr val="bg1"/>
                </a:solidFill>
              </a:rPr>
              <a:t>‹#›</a:t>
            </a:fld>
            <a:endParaRPr sz="700"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50397010"/>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reserve="1" userDrawn="1">
  <p:cSld name="1_Title slide 1">
    <p:spTree>
      <p:nvGrpSpPr>
        <p:cNvPr id="1" name="Shape 126"/>
        <p:cNvGrpSpPr/>
        <p:nvPr/>
      </p:nvGrpSpPr>
      <p:grpSpPr>
        <a:xfrm>
          <a:off x="0" y="0"/>
          <a:ext cx="0" cy="0"/>
          <a:chOff x="0" y="0"/>
          <a:chExt cx="0" cy="0"/>
        </a:xfrm>
      </p:grpSpPr>
      <p:pic>
        <p:nvPicPr>
          <p:cNvPr id="2" name="Picture 1">
            <a:extLst>
              <a:ext uri="{FF2B5EF4-FFF2-40B4-BE49-F238E27FC236}">
                <a16:creationId xmlns:a16="http://schemas.microsoft.com/office/drawing/2014/main" id="{4559A5BA-5459-40E0-9DB4-BC3A7559D43B}"/>
              </a:ext>
            </a:extLst>
          </p:cNvPr>
          <p:cNvPicPr>
            <a:picLocks noChangeAspect="1"/>
          </p:cNvPicPr>
          <p:nvPr userDrawn="1"/>
        </p:nvPicPr>
        <p:blipFill>
          <a:blip r:embed="rId2"/>
          <a:stretch>
            <a:fillRect/>
          </a:stretch>
        </p:blipFill>
        <p:spPr>
          <a:xfrm>
            <a:off x="4848240" y="0"/>
            <a:ext cx="4295760" cy="5143500"/>
          </a:xfrm>
          <a:prstGeom prst="rect">
            <a:avLst/>
          </a:prstGeom>
        </p:spPr>
      </p:pic>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chemeClr val="bg1"/>
                </a:solidFill>
              </a:rPr>
              <a:t>‹#›</a:t>
            </a:fld>
            <a:endParaRPr sz="700" dirty="0">
              <a:solidFill>
                <a:schemeClr val="bg1"/>
              </a:solidFill>
              <a:latin typeface="Helvetica Neue"/>
              <a:ea typeface="Helvetica Neue"/>
              <a:cs typeface="Helvetica Neue"/>
              <a:sym typeface="Helvetica Neue"/>
            </a:endParaRPr>
          </a:p>
        </p:txBody>
      </p:sp>
      <p:sp>
        <p:nvSpPr>
          <p:cNvPr id="6" name="Title 1">
            <a:extLst>
              <a:ext uri="{FF2B5EF4-FFF2-40B4-BE49-F238E27FC236}">
                <a16:creationId xmlns:a16="http://schemas.microsoft.com/office/drawing/2014/main" id="{F53DB865-6EA2-45D1-BB9A-446B5A03810A}"/>
              </a:ext>
            </a:extLst>
          </p:cNvPr>
          <p:cNvSpPr>
            <a:spLocks noGrp="1"/>
          </p:cNvSpPr>
          <p:nvPr>
            <p:ph type="ctrTitle" hasCustomPrompt="1"/>
          </p:nvPr>
        </p:nvSpPr>
        <p:spPr>
          <a:xfrm>
            <a:off x="592931" y="1441252"/>
            <a:ext cx="6554244" cy="1790700"/>
          </a:xfrm>
          <a:prstGeom prst="rect">
            <a:avLst/>
          </a:prstGeom>
        </p:spPr>
        <p:txBody>
          <a:bodyPr lIns="0" anchor="ctr">
            <a:noAutofit/>
          </a:bodyPr>
          <a:lstStyle>
            <a:lvl1pPr algn="l">
              <a:lnSpc>
                <a:spcPct val="60000"/>
              </a:lnSpc>
              <a:defRPr sz="8000" b="1" cap="all" baseline="0">
                <a:solidFill>
                  <a:schemeClr val="tx1"/>
                </a:solidFill>
                <a:latin typeface="Alumni Sans" pitchFamily="2" charset="0"/>
              </a:defRPr>
            </a:lvl1pPr>
          </a:lstStyle>
          <a:p>
            <a:r>
              <a:rPr lang="en-US" dirty="0"/>
              <a:t>Section Divider</a:t>
            </a:r>
          </a:p>
        </p:txBody>
      </p:sp>
    </p:spTree>
    <p:extLst>
      <p:ext uri="{BB962C8B-B14F-4D97-AF65-F5344CB8AC3E}">
        <p14:creationId xmlns:p14="http://schemas.microsoft.com/office/powerpoint/2010/main" val="4126008614"/>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6">
  <p:cSld name="TITLE_1_1_1_6">
    <p:bg>
      <p:bgPr>
        <a:gradFill>
          <a:gsLst>
            <a:gs pos="0">
              <a:srgbClr val="990000"/>
            </a:gs>
            <a:gs pos="100000">
              <a:srgbClr val="D52027"/>
            </a:gs>
          </a:gsLst>
          <a:lin ang="10800025" scaled="0"/>
        </a:gradFill>
        <a:effectLst/>
      </p:bgPr>
    </p:bg>
    <p:spTree>
      <p:nvGrpSpPr>
        <p:cNvPr id="1" name="Shape 156"/>
        <p:cNvGrpSpPr/>
        <p:nvPr/>
      </p:nvGrpSpPr>
      <p:grpSpPr>
        <a:xfrm>
          <a:off x="0" y="0"/>
          <a:ext cx="0" cy="0"/>
          <a:chOff x="0" y="0"/>
          <a:chExt cx="0" cy="0"/>
        </a:xfrm>
      </p:grpSpPr>
      <p:pic>
        <p:nvPicPr>
          <p:cNvPr id="157" name="Google Shape;157;p44"/>
          <p:cNvPicPr preferRelativeResize="0"/>
          <p:nvPr/>
        </p:nvPicPr>
        <p:blipFill rotWithShape="1">
          <a:blip r:embed="rId2">
            <a:alphaModFix/>
          </a:blip>
          <a:srcRect/>
          <a:stretch/>
        </p:blipFill>
        <p:spPr>
          <a:xfrm>
            <a:off x="0" y="0"/>
            <a:ext cx="9144005" cy="5143500"/>
          </a:xfrm>
          <a:prstGeom prst="rect">
            <a:avLst/>
          </a:prstGeom>
          <a:noFill/>
          <a:ln>
            <a:noFill/>
          </a:ln>
        </p:spPr>
      </p:pic>
      <p:pic>
        <p:nvPicPr>
          <p:cNvPr id="2" name="Picture 1" descr="A close-up of a logo&#10;&#10;AI-generated content may be incorrect.">
            <a:extLst>
              <a:ext uri="{FF2B5EF4-FFF2-40B4-BE49-F238E27FC236}">
                <a16:creationId xmlns:a16="http://schemas.microsoft.com/office/drawing/2014/main" id="{240C1375-D84D-BCC9-E9B9-FEC568C82AC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59932" y="4810555"/>
            <a:ext cx="1126936" cy="19202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1 1 5">
  <p:cSld name="TITLE_1_1_1_5">
    <p:bg>
      <p:bgPr>
        <a:gradFill>
          <a:gsLst>
            <a:gs pos="0">
              <a:srgbClr val="990000"/>
            </a:gs>
            <a:gs pos="100000">
              <a:srgbClr val="D52027"/>
            </a:gs>
          </a:gsLst>
          <a:lin ang="10800025" scaled="0"/>
        </a:gradFill>
        <a:effectLst/>
      </p:bgPr>
    </p:bg>
    <p:spTree>
      <p:nvGrpSpPr>
        <p:cNvPr id="1" name="Shape 159"/>
        <p:cNvGrpSpPr/>
        <p:nvPr/>
      </p:nvGrpSpPr>
      <p:grpSpPr>
        <a:xfrm>
          <a:off x="0" y="0"/>
          <a:ext cx="0" cy="0"/>
          <a:chOff x="0" y="0"/>
          <a:chExt cx="0" cy="0"/>
        </a:xfrm>
      </p:grpSpPr>
      <p:pic>
        <p:nvPicPr>
          <p:cNvPr id="160" name="Google Shape;160;p45"/>
          <p:cNvPicPr preferRelativeResize="0"/>
          <p:nvPr/>
        </p:nvPicPr>
        <p:blipFill rotWithShape="1">
          <a:blip r:embed="rId2">
            <a:alphaModFix/>
          </a:blip>
          <a:srcRect/>
          <a:stretch/>
        </p:blipFill>
        <p:spPr>
          <a:xfrm>
            <a:off x="0" y="0"/>
            <a:ext cx="9144005" cy="5143500"/>
          </a:xfrm>
          <a:prstGeom prst="rect">
            <a:avLst/>
          </a:prstGeom>
          <a:noFill/>
          <a:ln>
            <a:noFill/>
          </a:ln>
        </p:spPr>
      </p:pic>
      <p:pic>
        <p:nvPicPr>
          <p:cNvPr id="2" name="Picture 1" descr="A close-up of a logo&#10;&#10;AI-generated content may be incorrect.">
            <a:extLst>
              <a:ext uri="{FF2B5EF4-FFF2-40B4-BE49-F238E27FC236}">
                <a16:creationId xmlns:a16="http://schemas.microsoft.com/office/drawing/2014/main" id="{DE4BB0C1-2E9F-E8C4-FBF5-7D57EDEE536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59932" y="4810555"/>
            <a:ext cx="1126936" cy="19202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1 1 1" preserve="1">
  <p:cSld name="1_Title slide 1 1 1 1">
    <p:bg>
      <p:bgPr>
        <a:gradFill>
          <a:gsLst>
            <a:gs pos="0">
              <a:srgbClr val="990000"/>
            </a:gs>
            <a:gs pos="100000">
              <a:srgbClr val="D52027"/>
            </a:gs>
          </a:gsLst>
          <a:lin ang="10800025" scaled="0"/>
        </a:gradFill>
        <a:effectLst/>
      </p:bgPr>
    </p:bg>
    <p:spTree>
      <p:nvGrpSpPr>
        <p:cNvPr id="1" name="Shape 174"/>
        <p:cNvGrpSpPr/>
        <p:nvPr/>
      </p:nvGrpSpPr>
      <p:grpSpPr>
        <a:xfrm>
          <a:off x="0" y="0"/>
          <a:ext cx="0" cy="0"/>
          <a:chOff x="0" y="0"/>
          <a:chExt cx="0" cy="0"/>
        </a:xfrm>
      </p:grpSpPr>
      <p:pic>
        <p:nvPicPr>
          <p:cNvPr id="4" name="Google Shape;1291;p130">
            <a:extLst>
              <a:ext uri="{FF2B5EF4-FFF2-40B4-BE49-F238E27FC236}">
                <a16:creationId xmlns:a16="http://schemas.microsoft.com/office/drawing/2014/main" id="{11B0DFEF-D2B2-4FCD-AB08-7AE6B0076612}"/>
              </a:ext>
            </a:extLst>
          </p:cNvPr>
          <p:cNvPicPr preferRelativeResize="0"/>
          <p:nvPr userDrawn="1"/>
        </p:nvPicPr>
        <p:blipFill>
          <a:blip r:embed="rId2">
            <a:alphaModFix/>
          </a:blip>
          <a:stretch>
            <a:fillRect/>
          </a:stretch>
        </p:blipFill>
        <p:spPr>
          <a:xfrm>
            <a:off x="-1" y="0"/>
            <a:ext cx="9144003" cy="5143522"/>
          </a:xfrm>
          <a:prstGeom prst="rect">
            <a:avLst/>
          </a:prstGeom>
          <a:noFill/>
          <a:ln>
            <a:noFill/>
          </a:ln>
        </p:spPr>
      </p:pic>
      <p:pic>
        <p:nvPicPr>
          <p:cNvPr id="2" name="Picture 1" descr="A close-up of a logo&#10;&#10;AI-generated content may be incorrect.">
            <a:extLst>
              <a:ext uri="{FF2B5EF4-FFF2-40B4-BE49-F238E27FC236}">
                <a16:creationId xmlns:a16="http://schemas.microsoft.com/office/drawing/2014/main" id="{EEFBCB58-ACF9-B928-3634-076733D474E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48764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1 1 1" preserve="1">
  <p:cSld name="1_Title slide 1 1 1 1">
    <p:bg>
      <p:bgPr>
        <a:gradFill>
          <a:gsLst>
            <a:gs pos="0">
              <a:srgbClr val="990000"/>
            </a:gs>
            <a:gs pos="100000">
              <a:srgbClr val="D52027"/>
            </a:gs>
          </a:gsLst>
          <a:lin ang="10800025" scaled="0"/>
        </a:gradFill>
        <a:effectLst/>
      </p:bgPr>
    </p:bg>
    <p:spTree>
      <p:nvGrpSpPr>
        <p:cNvPr id="1" name="Shape 174"/>
        <p:cNvGrpSpPr/>
        <p:nvPr/>
      </p:nvGrpSpPr>
      <p:grpSpPr>
        <a:xfrm>
          <a:off x="0" y="0"/>
          <a:ext cx="0" cy="0"/>
          <a:chOff x="0" y="0"/>
          <a:chExt cx="0" cy="0"/>
        </a:xfrm>
      </p:grpSpPr>
      <p:pic>
        <p:nvPicPr>
          <p:cNvPr id="5" name="Google Shape;1310;p133">
            <a:extLst>
              <a:ext uri="{FF2B5EF4-FFF2-40B4-BE49-F238E27FC236}">
                <a16:creationId xmlns:a16="http://schemas.microsoft.com/office/drawing/2014/main" id="{9D2E57FE-77DC-4C78-9079-9FF198EAF076}"/>
              </a:ext>
            </a:extLst>
          </p:cNvPr>
          <p:cNvPicPr preferRelativeResize="0"/>
          <p:nvPr userDrawn="1"/>
        </p:nvPicPr>
        <p:blipFill>
          <a:blip r:embed="rId2">
            <a:alphaModFix/>
          </a:blip>
          <a:stretch>
            <a:fillRect/>
          </a:stretch>
        </p:blipFill>
        <p:spPr>
          <a:xfrm>
            <a:off x="-3" y="0"/>
            <a:ext cx="9144003" cy="5143501"/>
          </a:xfrm>
          <a:prstGeom prst="rect">
            <a:avLst/>
          </a:prstGeom>
          <a:noFill/>
          <a:ln>
            <a:noFill/>
          </a:ln>
        </p:spPr>
      </p:pic>
      <p:pic>
        <p:nvPicPr>
          <p:cNvPr id="2" name="Picture 1" descr="A close-up of a logo&#10;&#10;AI-generated content may be incorrect.">
            <a:extLst>
              <a:ext uri="{FF2B5EF4-FFF2-40B4-BE49-F238E27FC236}">
                <a16:creationId xmlns:a16="http://schemas.microsoft.com/office/drawing/2014/main" id="{3060CF58-0349-95AB-E575-75A6B7F6B6A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210270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reserve="1" userDrawn="1">
  <p:cSld name="Content-Regular">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4" name="Title 2">
            <a:extLst>
              <a:ext uri="{FF2B5EF4-FFF2-40B4-BE49-F238E27FC236}">
                <a16:creationId xmlns:a16="http://schemas.microsoft.com/office/drawing/2014/main" id="{E0B6213A-56C5-4D3D-8259-838B69872B93}"/>
              </a:ext>
            </a:extLst>
          </p:cNvPr>
          <p:cNvSpPr>
            <a:spLocks noGrp="1"/>
          </p:cNvSpPr>
          <p:nvPr>
            <p:ph type="title" hasCustomPrompt="1"/>
          </p:nvPr>
        </p:nvSpPr>
        <p:spPr>
          <a:xfrm>
            <a:off x="256742" y="112958"/>
            <a:ext cx="8694375" cy="927220"/>
          </a:xfrm>
          <a:prstGeom prst="rect">
            <a:avLst/>
          </a:prstGeom>
        </p:spPr>
        <p:txBody>
          <a:bodyPr lIns="0" anchor="b">
            <a:normAutofit/>
          </a:bodyPr>
          <a:lstStyle>
            <a:lvl1pPr>
              <a:defRPr sz="5000" b="1" cap="all" baseline="0">
                <a:solidFill>
                  <a:srgbClr val="990000"/>
                </a:solidFill>
                <a:latin typeface="Alumni Sans" pitchFamily="2" charset="0"/>
              </a:defRPr>
            </a:lvl1pPr>
          </a:lstStyle>
          <a:p>
            <a:r>
              <a:rPr lang="en-US" dirty="0"/>
              <a:t>Click to edit title</a:t>
            </a:r>
          </a:p>
        </p:txBody>
      </p:sp>
      <p:sp>
        <p:nvSpPr>
          <p:cNvPr id="7" name="Text Placeholder 8">
            <a:extLst>
              <a:ext uri="{FF2B5EF4-FFF2-40B4-BE49-F238E27FC236}">
                <a16:creationId xmlns:a16="http://schemas.microsoft.com/office/drawing/2014/main" id="{8BAC071F-0D43-46E2-85A9-311F440C7FF5}"/>
              </a:ext>
            </a:extLst>
          </p:cNvPr>
          <p:cNvSpPr>
            <a:spLocks noGrp="1"/>
          </p:cNvSpPr>
          <p:nvPr>
            <p:ph type="body" sz="quarter" idx="13"/>
          </p:nvPr>
        </p:nvSpPr>
        <p:spPr>
          <a:xfrm>
            <a:off x="256742" y="1121570"/>
            <a:ext cx="8694374" cy="3507580"/>
          </a:xfrm>
          <a:prstGeom prst="rect">
            <a:avLst/>
          </a:prstGeom>
        </p:spPr>
        <p:txBody>
          <a:bodyPr>
            <a:normAutofit/>
          </a:bodyPr>
          <a:lstStyle>
            <a:lvl1pPr marL="228600" indent="-228600">
              <a:buFont typeface="Arial" panose="020B0604020202020204" pitchFamily="34" charset="0"/>
              <a:buChar char="•"/>
              <a:defRPr sz="2800">
                <a:latin typeface="Bitter" pitchFamily="2" charset="0"/>
              </a:defRPr>
            </a:lvl1pPr>
            <a:lvl2pPr marL="457200" indent="-228600">
              <a:buFont typeface="Courier New" panose="02070309020205020404" pitchFamily="49" charset="0"/>
              <a:buChar char="o"/>
              <a:defRPr sz="2400">
                <a:latin typeface="Bitter" pitchFamily="2" charset="0"/>
              </a:defRPr>
            </a:lvl2pPr>
            <a:lvl3pPr marL="685800" indent="-228600">
              <a:buFont typeface="Wingdings" panose="05000000000000000000" pitchFamily="2" charset="2"/>
              <a:buChar char="§"/>
              <a:tabLst/>
              <a:defRPr sz="2000">
                <a:latin typeface="Bitter" pitchFamily="2" charset="0"/>
              </a:defRPr>
            </a:lvl3pPr>
            <a:lvl4pPr marL="914400" indent="-228600">
              <a:buFont typeface="Wingdings" panose="05000000000000000000" pitchFamily="2" charset="2"/>
              <a:buChar char="q"/>
              <a:tabLst/>
              <a:defRPr sz="1800">
                <a:latin typeface="Bitter" pitchFamily="2" charset="0"/>
              </a:defRPr>
            </a:lvl4pPr>
            <a:lvl5pPr marL="1143000" indent="-228600">
              <a:buFont typeface="Wingdings" panose="05000000000000000000" pitchFamily="2" charset="2"/>
              <a:buChar char="v"/>
              <a:tabLst/>
              <a:defRPr sz="1600">
                <a:latin typeface="Bitter"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10;&#10;AI-generated content may be incorrect.">
            <a:extLst>
              <a:ext uri="{FF2B5EF4-FFF2-40B4-BE49-F238E27FC236}">
                <a16:creationId xmlns:a16="http://schemas.microsoft.com/office/drawing/2014/main" id="{49801D57-105F-86A3-3755-1D96EB29CB1C}"/>
              </a:ext>
            </a:extLst>
          </p:cNvPr>
          <p:cNvPicPr>
            <a:picLocks noChangeAspect="1"/>
          </p:cNvPicPr>
          <p:nvPr userDrawn="1"/>
        </p:nvPicPr>
        <p:blipFill>
          <a:blip r:embed="rId2"/>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1438404637"/>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chemeClr val="dk1"/>
        </a:solidFill>
        <a:effectLst/>
      </p:bgPr>
    </p:bg>
    <p:spTree>
      <p:nvGrpSpPr>
        <p:cNvPr id="1" name="Shape 196"/>
        <p:cNvGrpSpPr/>
        <p:nvPr/>
      </p:nvGrpSpPr>
      <p:grpSpPr>
        <a:xfrm>
          <a:off x="0" y="0"/>
          <a:ext cx="0" cy="0"/>
          <a:chOff x="0" y="0"/>
          <a:chExt cx="0" cy="0"/>
        </a:xfrm>
      </p:grpSpPr>
      <p:sp>
        <p:nvSpPr>
          <p:cNvPr id="197" name="Google Shape;197;p5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chemeClr val="lt1"/>
                </a:solidFill>
              </a:rPr>
              <a:t>‹#›</a:t>
            </a:fld>
            <a:endParaRPr sz="700" dirty="0">
              <a:solidFill>
                <a:schemeClr val="lt1"/>
              </a:solidFill>
              <a:latin typeface="Helvetica Neue"/>
              <a:ea typeface="Helvetica Neue"/>
              <a:cs typeface="Helvetica Neue"/>
              <a:sym typeface="Helvetica Neue"/>
            </a:endParaRPr>
          </a:p>
        </p:txBody>
      </p:sp>
      <p:pic>
        <p:nvPicPr>
          <p:cNvPr id="2" name="Picture 1" descr="A close-up of a logo&#10;&#10;AI-generated content may be incorrect.">
            <a:extLst>
              <a:ext uri="{FF2B5EF4-FFF2-40B4-BE49-F238E27FC236}">
                <a16:creationId xmlns:a16="http://schemas.microsoft.com/office/drawing/2014/main" id="{0D4B3BEA-512A-7DBC-EEBA-3248FAB3C40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Line Hed &amp; Bullets">
  <p:cSld name="1-Line Hed &amp; Bullets">
    <p:spTree>
      <p:nvGrpSpPr>
        <p:cNvPr id="1" name="Shape 15"/>
        <p:cNvGrpSpPr/>
        <p:nvPr/>
      </p:nvGrpSpPr>
      <p:grpSpPr>
        <a:xfrm>
          <a:off x="0" y="0"/>
          <a:ext cx="0" cy="0"/>
          <a:chOff x="0" y="0"/>
          <a:chExt cx="0" cy="0"/>
        </a:xfrm>
      </p:grpSpPr>
      <p:sp>
        <p:nvSpPr>
          <p:cNvPr id="16" name="Google Shape;16;g335e6949751_2_271"/>
          <p:cNvSpPr txBox="1">
            <a:spLocks noGrp="1"/>
          </p:cNvSpPr>
          <p:nvPr>
            <p:ph type="sldNum" idx="12"/>
          </p:nvPr>
        </p:nvSpPr>
        <p:spPr>
          <a:xfrm>
            <a:off x="6342867" y="4714891"/>
            <a:ext cx="2057400" cy="2739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g335e6949751_2_271"/>
          <p:cNvSpPr txBox="1">
            <a:spLocks noGrp="1"/>
          </p:cNvSpPr>
          <p:nvPr>
            <p:ph type="body" idx="1"/>
          </p:nvPr>
        </p:nvSpPr>
        <p:spPr>
          <a:xfrm>
            <a:off x="800100" y="1680695"/>
            <a:ext cx="7543800" cy="19641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800"/>
              </a:spcBef>
              <a:spcAft>
                <a:spcPts val="0"/>
              </a:spcAft>
              <a:buClr>
                <a:schemeClr val="dk1"/>
              </a:buClr>
              <a:buSzPts val="1700"/>
              <a:buFont typeface="Georgia"/>
              <a:buNone/>
              <a:defRPr sz="2300" b="0" i="0" u="none" strike="noStrike" cap="none">
                <a:solidFill>
                  <a:schemeClr val="dk1"/>
                </a:solidFill>
                <a:latin typeface="Georgia"/>
                <a:ea typeface="Georgia"/>
                <a:cs typeface="Georgia"/>
                <a:sym typeface="Georgia"/>
              </a:defRPr>
            </a:lvl1pPr>
            <a:lvl2pPr marL="914400" marR="0" lvl="1" indent="-336550" algn="l">
              <a:lnSpc>
                <a:spcPct val="90000"/>
              </a:lnSpc>
              <a:spcBef>
                <a:spcPts val="400"/>
              </a:spcBef>
              <a:spcAft>
                <a:spcPts val="0"/>
              </a:spcAft>
              <a:buClr>
                <a:schemeClr val="dk1"/>
              </a:buClr>
              <a:buSzPts val="1700"/>
              <a:buFont typeface="Georgia"/>
              <a:buChar char="•"/>
              <a:defRPr sz="2300" b="0" i="0" u="none" strike="noStrike" cap="none">
                <a:solidFill>
                  <a:schemeClr val="dk1"/>
                </a:solidFill>
                <a:latin typeface="Georgia"/>
                <a:ea typeface="Georgia"/>
                <a:cs typeface="Georgia"/>
                <a:sym typeface="Georgia"/>
              </a:defRPr>
            </a:lvl2pPr>
            <a:lvl3pPr marL="1371600" marR="0" lvl="2" indent="-336550" algn="l">
              <a:lnSpc>
                <a:spcPct val="90000"/>
              </a:lnSpc>
              <a:spcBef>
                <a:spcPts val="400"/>
              </a:spcBef>
              <a:spcAft>
                <a:spcPts val="0"/>
              </a:spcAft>
              <a:buClr>
                <a:schemeClr val="dk1"/>
              </a:buClr>
              <a:buSzPts val="1700"/>
              <a:buFont typeface="Georgia"/>
              <a:buChar char="o"/>
              <a:defRPr sz="2200" b="0" i="0" u="none" strike="noStrike" cap="none">
                <a:solidFill>
                  <a:schemeClr val="dk1"/>
                </a:solidFill>
                <a:latin typeface="Georgia"/>
                <a:ea typeface="Georgia"/>
                <a:cs typeface="Georgia"/>
                <a:sym typeface="Georgia"/>
              </a:defRPr>
            </a:lvl3pPr>
            <a:lvl4pPr marL="1828800" marR="0" lvl="3"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4pPr>
            <a:lvl5pPr marL="2286000" marR="0" lvl="4"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5pPr>
            <a:lvl6pPr marL="2743200" marR="0" lvl="5"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6pPr>
            <a:lvl7pPr marL="3200400" marR="0" lvl="6"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7pPr>
            <a:lvl8pPr marL="3657600" marR="0" lvl="7"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8pPr>
            <a:lvl9pPr marL="4114800" marR="0" lvl="8" indent="-228600" algn="l">
              <a:lnSpc>
                <a:spcPct val="90000"/>
              </a:lnSpc>
              <a:spcBef>
                <a:spcPts val="400"/>
              </a:spcBef>
              <a:spcAft>
                <a:spcPts val="0"/>
              </a:spcAft>
              <a:buClr>
                <a:srgbClr val="888888"/>
              </a:buClr>
              <a:buSzPts val="1500"/>
              <a:buFont typeface="Georgia"/>
              <a:buNone/>
              <a:defRPr sz="2000" b="0" i="0" u="none" strike="noStrike" cap="none">
                <a:solidFill>
                  <a:srgbClr val="888888"/>
                </a:solidFill>
                <a:latin typeface="Georgia"/>
                <a:ea typeface="Georgia"/>
                <a:cs typeface="Georgia"/>
                <a:sym typeface="Georgia"/>
              </a:defRPr>
            </a:lvl9pPr>
          </a:lstStyle>
          <a:p>
            <a:endParaRPr/>
          </a:p>
        </p:txBody>
      </p:sp>
      <p:sp>
        <p:nvSpPr>
          <p:cNvPr id="18" name="Google Shape;18;g335e6949751_2_271"/>
          <p:cNvSpPr txBox="1">
            <a:spLocks noGrp="1"/>
          </p:cNvSpPr>
          <p:nvPr>
            <p:ph type="title"/>
          </p:nvPr>
        </p:nvSpPr>
        <p:spPr>
          <a:xfrm>
            <a:off x="777240" y="1021080"/>
            <a:ext cx="7543800" cy="793200"/>
          </a:xfrm>
          <a:prstGeom prst="rect">
            <a:avLst/>
          </a:prstGeom>
          <a:noFill/>
          <a:ln>
            <a:noFill/>
          </a:ln>
        </p:spPr>
        <p:txBody>
          <a:bodyPr spcFirstLastPara="1" wrap="square" lIns="0" tIns="0" rIns="0" bIns="0" anchor="t" anchorCtr="0">
            <a:noAutofit/>
          </a:bodyPr>
          <a:lstStyle>
            <a:lvl1pPr marR="0" lvl="0" algn="l">
              <a:lnSpc>
                <a:spcPct val="70000"/>
              </a:lnSpc>
              <a:spcBef>
                <a:spcPts val="0"/>
              </a:spcBef>
              <a:spcAft>
                <a:spcPts val="0"/>
              </a:spcAft>
              <a:buClr>
                <a:schemeClr val="dk1"/>
              </a:buClr>
              <a:buSzPts val="2300"/>
              <a:buFont typeface="Montserrat ExtraBold"/>
              <a:buNone/>
              <a:defRPr sz="30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2pPr>
            <a:lvl3pPr lvl="2"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3pPr>
            <a:lvl4pPr lvl="3"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4pPr>
            <a:lvl5pPr lvl="4"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5pPr>
            <a:lvl6pPr lvl="5"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6pPr>
            <a:lvl7pPr lvl="6"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7pPr>
            <a:lvl8pPr lvl="7"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8pPr>
            <a:lvl9pPr lvl="8" algn="l">
              <a:lnSpc>
                <a:spcPct val="100000"/>
              </a:lnSpc>
              <a:spcBef>
                <a:spcPts val="0"/>
              </a:spcBef>
              <a:spcAft>
                <a:spcPts val="0"/>
              </a:spcAft>
              <a:buSzPts val="800"/>
              <a:buFont typeface="Montserrat ExtraBold"/>
              <a:buNone/>
              <a:defRPr sz="1400">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121562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reserve="1" userDrawn="1">
  <p:cSld name="Content-Regular Subhead">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4" name="Title 2">
            <a:extLst>
              <a:ext uri="{FF2B5EF4-FFF2-40B4-BE49-F238E27FC236}">
                <a16:creationId xmlns:a16="http://schemas.microsoft.com/office/drawing/2014/main" id="{E0B6213A-56C5-4D3D-8259-838B69872B93}"/>
              </a:ext>
            </a:extLst>
          </p:cNvPr>
          <p:cNvSpPr>
            <a:spLocks noGrp="1"/>
          </p:cNvSpPr>
          <p:nvPr>
            <p:ph type="title" hasCustomPrompt="1"/>
          </p:nvPr>
        </p:nvSpPr>
        <p:spPr>
          <a:xfrm>
            <a:off x="256742" y="112958"/>
            <a:ext cx="8694375" cy="927220"/>
          </a:xfrm>
          <a:prstGeom prst="rect">
            <a:avLst/>
          </a:prstGeom>
        </p:spPr>
        <p:txBody>
          <a:bodyPr lIns="0" anchor="b">
            <a:normAutofit/>
          </a:bodyPr>
          <a:lstStyle>
            <a:lvl1pPr>
              <a:defRPr sz="5000" b="1" cap="all" baseline="0">
                <a:solidFill>
                  <a:srgbClr val="990000"/>
                </a:solidFill>
                <a:latin typeface="Alumni Sans" pitchFamily="2" charset="0"/>
              </a:defRPr>
            </a:lvl1pPr>
          </a:lstStyle>
          <a:p>
            <a:r>
              <a:rPr lang="en-US" dirty="0"/>
              <a:t>Click to edit title</a:t>
            </a:r>
          </a:p>
        </p:txBody>
      </p:sp>
      <p:sp>
        <p:nvSpPr>
          <p:cNvPr id="6" name="Text Placeholder 2">
            <a:extLst>
              <a:ext uri="{FF2B5EF4-FFF2-40B4-BE49-F238E27FC236}">
                <a16:creationId xmlns:a16="http://schemas.microsoft.com/office/drawing/2014/main" id="{6EC3314B-0BC5-4069-87CB-C681DDA31155}"/>
              </a:ext>
            </a:extLst>
          </p:cNvPr>
          <p:cNvSpPr>
            <a:spLocks noGrp="1"/>
          </p:cNvSpPr>
          <p:nvPr>
            <p:ph type="body" idx="1" hasCustomPrompt="1"/>
          </p:nvPr>
        </p:nvSpPr>
        <p:spPr>
          <a:xfrm>
            <a:off x="256741" y="1090489"/>
            <a:ext cx="8694375" cy="421910"/>
          </a:xfrm>
          <a:prstGeom prst="rect">
            <a:avLst/>
          </a:prstGeom>
        </p:spPr>
        <p:txBody>
          <a:bodyPr lIns="0" anchor="t" anchorCtr="0">
            <a:noAutofit/>
          </a:bodyPr>
          <a:lstStyle>
            <a:lvl1pPr marL="0" indent="0">
              <a:lnSpc>
                <a:spcPts val="1500"/>
              </a:lnSpc>
              <a:buNone/>
              <a:defRPr sz="2200" b="1" cap="all" baseline="0">
                <a:solidFill>
                  <a:srgbClr val="990000"/>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2" name="Text Placeholder 8">
            <a:extLst>
              <a:ext uri="{FF2B5EF4-FFF2-40B4-BE49-F238E27FC236}">
                <a16:creationId xmlns:a16="http://schemas.microsoft.com/office/drawing/2014/main" id="{0FEA046D-6091-2BFA-A923-1C72BD3B55BE}"/>
              </a:ext>
            </a:extLst>
          </p:cNvPr>
          <p:cNvSpPr>
            <a:spLocks noGrp="1"/>
          </p:cNvSpPr>
          <p:nvPr>
            <p:ph type="body" sz="quarter" idx="13"/>
          </p:nvPr>
        </p:nvSpPr>
        <p:spPr>
          <a:xfrm>
            <a:off x="256742" y="1562710"/>
            <a:ext cx="8694374" cy="3066440"/>
          </a:xfrm>
          <a:prstGeom prst="rect">
            <a:avLst/>
          </a:prstGeom>
        </p:spPr>
        <p:txBody>
          <a:bodyPr>
            <a:normAutofit/>
          </a:bodyPr>
          <a:lstStyle>
            <a:lvl1pPr marL="228600" indent="-228600">
              <a:buFont typeface="Arial" panose="020B0604020202020204" pitchFamily="34" charset="0"/>
              <a:buChar char="•"/>
              <a:defRPr sz="2800">
                <a:latin typeface="Bitter" pitchFamily="2" charset="0"/>
              </a:defRPr>
            </a:lvl1pPr>
            <a:lvl2pPr marL="457200" indent="-228600">
              <a:buFont typeface="Courier New" panose="02070309020205020404" pitchFamily="49" charset="0"/>
              <a:buChar char="o"/>
              <a:defRPr sz="2400">
                <a:latin typeface="Bitter" pitchFamily="2" charset="0"/>
              </a:defRPr>
            </a:lvl2pPr>
            <a:lvl3pPr marL="685800" indent="-228600">
              <a:buFont typeface="Wingdings" panose="05000000000000000000" pitchFamily="2" charset="2"/>
              <a:buChar char="§"/>
              <a:tabLst/>
              <a:defRPr sz="2000">
                <a:latin typeface="Bitter" pitchFamily="2" charset="0"/>
              </a:defRPr>
            </a:lvl3pPr>
            <a:lvl4pPr marL="914400" indent="-228600">
              <a:buFont typeface="Wingdings" panose="05000000000000000000" pitchFamily="2" charset="2"/>
              <a:buChar char="q"/>
              <a:tabLst/>
              <a:defRPr sz="1800">
                <a:latin typeface="Bitter" pitchFamily="2" charset="0"/>
              </a:defRPr>
            </a:lvl4pPr>
            <a:lvl5pPr marL="1143000" indent="-228600">
              <a:buFont typeface="Wingdings" panose="05000000000000000000" pitchFamily="2" charset="2"/>
              <a:buChar char="v"/>
              <a:tabLst/>
              <a:defRPr sz="1600">
                <a:latin typeface="Bitter"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10;&#10;AI-generated content may be incorrect.">
            <a:extLst>
              <a:ext uri="{FF2B5EF4-FFF2-40B4-BE49-F238E27FC236}">
                <a16:creationId xmlns:a16="http://schemas.microsoft.com/office/drawing/2014/main" id="{EA3BABF4-1970-67B3-C9FF-8E3337ECBBFD}"/>
              </a:ext>
            </a:extLst>
          </p:cNvPr>
          <p:cNvPicPr>
            <a:picLocks noChangeAspect="1"/>
          </p:cNvPicPr>
          <p:nvPr userDrawn="1"/>
        </p:nvPicPr>
        <p:blipFill>
          <a:blip r:embed="rId2"/>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2962954264"/>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reserve="1" userDrawn="1">
  <p:cSld name="Content-Data">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4" name="Title 2">
            <a:extLst>
              <a:ext uri="{FF2B5EF4-FFF2-40B4-BE49-F238E27FC236}">
                <a16:creationId xmlns:a16="http://schemas.microsoft.com/office/drawing/2014/main" id="{E0B6213A-56C5-4D3D-8259-838B69872B93}"/>
              </a:ext>
            </a:extLst>
          </p:cNvPr>
          <p:cNvSpPr>
            <a:spLocks noGrp="1"/>
          </p:cNvSpPr>
          <p:nvPr>
            <p:ph type="title" hasCustomPrompt="1"/>
          </p:nvPr>
        </p:nvSpPr>
        <p:spPr>
          <a:xfrm>
            <a:off x="256742" y="59136"/>
            <a:ext cx="8694375" cy="570921"/>
          </a:xfrm>
          <a:prstGeom prst="rect">
            <a:avLst/>
          </a:prstGeom>
        </p:spPr>
        <p:txBody>
          <a:bodyPr lIns="0" anchor="b">
            <a:noAutofit/>
          </a:bodyPr>
          <a:lstStyle>
            <a:lvl1pPr>
              <a:defRPr sz="4400" b="1" cap="all" baseline="0">
                <a:solidFill>
                  <a:srgbClr val="990000"/>
                </a:solidFill>
                <a:latin typeface="Alumni Sans" pitchFamily="2" charset="0"/>
              </a:defRPr>
            </a:lvl1pPr>
          </a:lstStyle>
          <a:p>
            <a:r>
              <a:rPr lang="en-US" dirty="0"/>
              <a:t>Click to edit title</a:t>
            </a:r>
          </a:p>
        </p:txBody>
      </p:sp>
      <p:sp>
        <p:nvSpPr>
          <p:cNvPr id="2" name="Text Placeholder 8">
            <a:extLst>
              <a:ext uri="{FF2B5EF4-FFF2-40B4-BE49-F238E27FC236}">
                <a16:creationId xmlns:a16="http://schemas.microsoft.com/office/drawing/2014/main" id="{2EBD5F3F-822D-B27C-1512-54395DF70E1C}"/>
              </a:ext>
            </a:extLst>
          </p:cNvPr>
          <p:cNvSpPr>
            <a:spLocks noGrp="1"/>
          </p:cNvSpPr>
          <p:nvPr>
            <p:ph type="body" sz="quarter" idx="13"/>
          </p:nvPr>
        </p:nvSpPr>
        <p:spPr>
          <a:xfrm>
            <a:off x="256742" y="746312"/>
            <a:ext cx="8694374" cy="3882838"/>
          </a:xfrm>
          <a:prstGeom prst="rect">
            <a:avLst/>
          </a:prstGeom>
        </p:spPr>
        <p:txBody>
          <a:bodyPr>
            <a:normAutofit/>
          </a:bodyPr>
          <a:lstStyle>
            <a:lvl1pPr marL="228600" indent="-228600">
              <a:buFont typeface="Arial" panose="020B0604020202020204" pitchFamily="34" charset="0"/>
              <a:buChar char="•"/>
              <a:defRPr sz="2800">
                <a:latin typeface="Bitter" pitchFamily="2" charset="0"/>
              </a:defRPr>
            </a:lvl1pPr>
            <a:lvl2pPr marL="457200" indent="-228600">
              <a:buFont typeface="Courier New" panose="02070309020205020404" pitchFamily="49" charset="0"/>
              <a:buChar char="o"/>
              <a:defRPr sz="2400">
                <a:latin typeface="Bitter" pitchFamily="2" charset="0"/>
              </a:defRPr>
            </a:lvl2pPr>
            <a:lvl3pPr marL="685800" indent="-228600">
              <a:buFont typeface="Wingdings" panose="05000000000000000000" pitchFamily="2" charset="2"/>
              <a:buChar char="§"/>
              <a:tabLst/>
              <a:defRPr sz="2000">
                <a:latin typeface="Bitter" pitchFamily="2" charset="0"/>
              </a:defRPr>
            </a:lvl3pPr>
            <a:lvl4pPr marL="914400" indent="-228600">
              <a:buFont typeface="Wingdings" panose="05000000000000000000" pitchFamily="2" charset="2"/>
              <a:buChar char="q"/>
              <a:tabLst/>
              <a:defRPr sz="1800">
                <a:latin typeface="Bitter" pitchFamily="2" charset="0"/>
              </a:defRPr>
            </a:lvl4pPr>
            <a:lvl5pPr marL="1143000" indent="-228600">
              <a:buFont typeface="Wingdings" panose="05000000000000000000" pitchFamily="2" charset="2"/>
              <a:buChar char="v"/>
              <a:tabLst/>
              <a:defRPr sz="1600">
                <a:latin typeface="Bitter"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10;&#10;AI-generated content may be incorrect.">
            <a:extLst>
              <a:ext uri="{FF2B5EF4-FFF2-40B4-BE49-F238E27FC236}">
                <a16:creationId xmlns:a16="http://schemas.microsoft.com/office/drawing/2014/main" id="{06022082-C6BE-2B1F-3580-E06AEACC22E5}"/>
              </a:ext>
            </a:extLst>
          </p:cNvPr>
          <p:cNvPicPr>
            <a:picLocks noChangeAspect="1"/>
          </p:cNvPicPr>
          <p:nvPr userDrawn="1"/>
        </p:nvPicPr>
        <p:blipFill>
          <a:blip r:embed="rId2"/>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141706025"/>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Content-Regular Subhead BW">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5" name="Title 2">
            <a:extLst>
              <a:ext uri="{FF2B5EF4-FFF2-40B4-BE49-F238E27FC236}">
                <a16:creationId xmlns:a16="http://schemas.microsoft.com/office/drawing/2014/main" id="{D1BE6251-F0A9-424E-A46A-8C7218953712}"/>
              </a:ext>
            </a:extLst>
          </p:cNvPr>
          <p:cNvSpPr>
            <a:spLocks noGrp="1"/>
          </p:cNvSpPr>
          <p:nvPr>
            <p:ph type="title" hasCustomPrompt="1"/>
          </p:nvPr>
        </p:nvSpPr>
        <p:spPr>
          <a:xfrm>
            <a:off x="256742" y="112958"/>
            <a:ext cx="8694375" cy="927220"/>
          </a:xfrm>
          <a:prstGeom prst="rect">
            <a:avLst/>
          </a:prstGeom>
        </p:spPr>
        <p:txBody>
          <a:bodyPr lIns="0" anchor="b">
            <a:normAutofit/>
          </a:bodyPr>
          <a:lstStyle>
            <a:lvl1pPr>
              <a:defRPr sz="5000" b="1" cap="all" baseline="0">
                <a:solidFill>
                  <a:schemeClr val="tx1"/>
                </a:solidFill>
                <a:latin typeface="Alumni Sans" pitchFamily="2" charset="0"/>
              </a:defRPr>
            </a:lvl1pPr>
          </a:lstStyle>
          <a:p>
            <a:r>
              <a:rPr lang="en-US" dirty="0"/>
              <a:t>Click to edit title</a:t>
            </a:r>
          </a:p>
        </p:txBody>
      </p:sp>
      <p:sp>
        <p:nvSpPr>
          <p:cNvPr id="7" name="Text Placeholder 2">
            <a:extLst>
              <a:ext uri="{FF2B5EF4-FFF2-40B4-BE49-F238E27FC236}">
                <a16:creationId xmlns:a16="http://schemas.microsoft.com/office/drawing/2014/main" id="{BEB58081-C79A-40CE-8964-F52F264D452C}"/>
              </a:ext>
            </a:extLst>
          </p:cNvPr>
          <p:cNvSpPr>
            <a:spLocks noGrp="1"/>
          </p:cNvSpPr>
          <p:nvPr>
            <p:ph type="body" idx="1" hasCustomPrompt="1"/>
          </p:nvPr>
        </p:nvSpPr>
        <p:spPr>
          <a:xfrm>
            <a:off x="256741" y="1090489"/>
            <a:ext cx="8694375" cy="421910"/>
          </a:xfrm>
          <a:prstGeom prst="rect">
            <a:avLst/>
          </a:prstGeom>
        </p:spPr>
        <p:txBody>
          <a:bodyPr lIns="0" anchor="t" anchorCtr="0">
            <a:noAutofit/>
          </a:bodyPr>
          <a:lstStyle>
            <a:lvl1pPr marL="0" indent="0">
              <a:lnSpc>
                <a:spcPts val="1500"/>
              </a:lnSpc>
              <a:buNone/>
              <a:defRPr sz="2200" b="1" cap="all" baseline="0">
                <a:solidFill>
                  <a:schemeClr val="tx1"/>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2" name="Text Placeholder 8">
            <a:extLst>
              <a:ext uri="{FF2B5EF4-FFF2-40B4-BE49-F238E27FC236}">
                <a16:creationId xmlns:a16="http://schemas.microsoft.com/office/drawing/2014/main" id="{EA9E353C-316A-1DF0-AC8C-E4F8760BBBCD}"/>
              </a:ext>
            </a:extLst>
          </p:cNvPr>
          <p:cNvSpPr>
            <a:spLocks noGrp="1"/>
          </p:cNvSpPr>
          <p:nvPr>
            <p:ph type="body" sz="quarter" idx="13"/>
          </p:nvPr>
        </p:nvSpPr>
        <p:spPr>
          <a:xfrm>
            <a:off x="256742" y="1562710"/>
            <a:ext cx="8694374" cy="3066440"/>
          </a:xfrm>
          <a:prstGeom prst="rect">
            <a:avLst/>
          </a:prstGeom>
        </p:spPr>
        <p:txBody>
          <a:bodyPr>
            <a:normAutofit/>
          </a:bodyPr>
          <a:lstStyle>
            <a:lvl1pPr marL="228600" indent="-228600">
              <a:buFont typeface="Arial" panose="020B0604020202020204" pitchFamily="34" charset="0"/>
              <a:buChar char="•"/>
              <a:defRPr sz="2800">
                <a:latin typeface="Bitter" pitchFamily="2" charset="0"/>
              </a:defRPr>
            </a:lvl1pPr>
            <a:lvl2pPr marL="457200" indent="-228600">
              <a:buFont typeface="Courier New" panose="02070309020205020404" pitchFamily="49" charset="0"/>
              <a:buChar char="o"/>
              <a:defRPr sz="2400">
                <a:latin typeface="Bitter" pitchFamily="2" charset="0"/>
              </a:defRPr>
            </a:lvl2pPr>
            <a:lvl3pPr marL="685800" indent="-228600">
              <a:buFont typeface="Wingdings" panose="05000000000000000000" pitchFamily="2" charset="2"/>
              <a:buChar char="§"/>
              <a:tabLst/>
              <a:defRPr sz="2000">
                <a:latin typeface="Bitter" pitchFamily="2" charset="0"/>
              </a:defRPr>
            </a:lvl3pPr>
            <a:lvl4pPr marL="914400" indent="-228600">
              <a:buFont typeface="Wingdings" panose="05000000000000000000" pitchFamily="2" charset="2"/>
              <a:buChar char="q"/>
              <a:tabLst/>
              <a:defRPr sz="1800">
                <a:latin typeface="Bitter" pitchFamily="2" charset="0"/>
              </a:defRPr>
            </a:lvl4pPr>
            <a:lvl5pPr marL="1143000" indent="-228600">
              <a:buFont typeface="Wingdings" panose="05000000000000000000" pitchFamily="2" charset="2"/>
              <a:buChar char="v"/>
              <a:tabLst/>
              <a:defRPr sz="1600">
                <a:latin typeface="Bitter"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10;&#10;AI-generated content may be incorrect.">
            <a:extLst>
              <a:ext uri="{FF2B5EF4-FFF2-40B4-BE49-F238E27FC236}">
                <a16:creationId xmlns:a16="http://schemas.microsoft.com/office/drawing/2014/main" id="{5F119FCE-AC21-8424-9E79-40E1BE97AF38}"/>
              </a:ext>
            </a:extLst>
          </p:cNvPr>
          <p:cNvPicPr>
            <a:picLocks noChangeAspect="1"/>
          </p:cNvPicPr>
          <p:nvPr userDrawn="1"/>
        </p:nvPicPr>
        <p:blipFill>
          <a:blip r:embed="rId2">
            <a:biLevel thresh="75000"/>
          </a:blip>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1880264541"/>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reserve="1">
  <p:cSld name="Blank - Red Logo">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pic>
        <p:nvPicPr>
          <p:cNvPr id="2" name="Picture 1" descr="A black text on a white background&#10;&#10;AI-generated content may be incorrect.">
            <a:extLst>
              <a:ext uri="{FF2B5EF4-FFF2-40B4-BE49-F238E27FC236}">
                <a16:creationId xmlns:a16="http://schemas.microsoft.com/office/drawing/2014/main" id="{904871C8-E309-1A1F-9698-5F875720E7C4}"/>
              </a:ext>
            </a:extLst>
          </p:cNvPr>
          <p:cNvPicPr>
            <a:picLocks noChangeAspect="1"/>
          </p:cNvPicPr>
          <p:nvPr userDrawn="1"/>
        </p:nvPicPr>
        <p:blipFill>
          <a:blip r:embed="rId2"/>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1915943933"/>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reserve="1">
  <p:cSld name="Blank - BW">
    <p:spTree>
      <p:nvGrpSpPr>
        <p:cNvPr id="1" name="Shape 126"/>
        <p:cNvGrpSpPr/>
        <p:nvPr/>
      </p:nvGrpSpPr>
      <p:grpSpPr>
        <a:xfrm>
          <a:off x="0" y="0"/>
          <a:ext cx="0" cy="0"/>
          <a:chOff x="0" y="0"/>
          <a:chExt cx="0" cy="0"/>
        </a:xfrm>
      </p:grpSpPr>
      <p:sp>
        <p:nvSpPr>
          <p:cNvPr id="127" name="Google Shape;127;p35"/>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pic>
        <p:nvPicPr>
          <p:cNvPr id="2" name="Picture 1" descr="A black text on a white background&#10;&#10;AI-generated content may be incorrect.">
            <a:extLst>
              <a:ext uri="{FF2B5EF4-FFF2-40B4-BE49-F238E27FC236}">
                <a16:creationId xmlns:a16="http://schemas.microsoft.com/office/drawing/2014/main" id="{CD11CA8E-2D58-4CD5-E083-218FA37E1703}"/>
              </a:ext>
            </a:extLst>
          </p:cNvPr>
          <p:cNvPicPr>
            <a:picLocks noChangeAspect="1"/>
          </p:cNvPicPr>
          <p:nvPr userDrawn="1"/>
        </p:nvPicPr>
        <p:blipFill>
          <a:blip r:embed="rId2">
            <a:biLevel thresh="75000"/>
          </a:blip>
          <a:stretch>
            <a:fillRect/>
          </a:stretch>
        </p:blipFill>
        <p:spPr>
          <a:xfrm>
            <a:off x="256742" y="4811065"/>
            <a:ext cx="1591475" cy="274320"/>
          </a:xfrm>
          <a:prstGeom prst="rect">
            <a:avLst/>
          </a:prstGeom>
        </p:spPr>
      </p:pic>
    </p:spTree>
    <p:extLst>
      <p:ext uri="{BB962C8B-B14F-4D97-AF65-F5344CB8AC3E}">
        <p14:creationId xmlns:p14="http://schemas.microsoft.com/office/powerpoint/2010/main" val="834426867"/>
      </p:ext>
    </p:extLst>
  </p:cSld>
  <p:clrMapOvr>
    <a:masterClrMapping/>
  </p:clrMapOvr>
  <p:extLst>
    <p:ext uri="{DCECCB84-F9BA-43D5-87BE-67443E8EF086}">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44">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2" preserve="1" userDrawn="1">
  <p:cSld name="1_Title slide 2 2">
    <p:spTree>
      <p:nvGrpSpPr>
        <p:cNvPr id="1" name="Shape 185"/>
        <p:cNvGrpSpPr/>
        <p:nvPr/>
      </p:nvGrpSpPr>
      <p:grpSpPr>
        <a:xfrm>
          <a:off x="0" y="0"/>
          <a:ext cx="0" cy="0"/>
          <a:chOff x="0" y="0"/>
          <a:chExt cx="0" cy="0"/>
        </a:xfrm>
      </p:grpSpPr>
      <p:sp>
        <p:nvSpPr>
          <p:cNvPr id="187" name="Google Shape;187;p53"/>
          <p:cNvSpPr/>
          <p:nvPr/>
        </p:nvSpPr>
        <p:spPr>
          <a:xfrm>
            <a:off x="-17200" y="0"/>
            <a:ext cx="2299500" cy="51528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8" name="Google Shape;188;p53"/>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5" name="Title 2">
            <a:extLst>
              <a:ext uri="{FF2B5EF4-FFF2-40B4-BE49-F238E27FC236}">
                <a16:creationId xmlns:a16="http://schemas.microsoft.com/office/drawing/2014/main" id="{CAD6C5F1-5788-4CDE-8098-B5D193E7577E}"/>
              </a:ext>
            </a:extLst>
          </p:cNvPr>
          <p:cNvSpPr>
            <a:spLocks noGrp="1"/>
          </p:cNvSpPr>
          <p:nvPr>
            <p:ph type="title" hasCustomPrompt="1"/>
          </p:nvPr>
        </p:nvSpPr>
        <p:spPr>
          <a:xfrm>
            <a:off x="192883" y="611306"/>
            <a:ext cx="2011446" cy="736357"/>
          </a:xfrm>
          <a:prstGeom prst="rect">
            <a:avLst/>
          </a:prstGeom>
        </p:spPr>
        <p:txBody>
          <a:bodyPr lIns="0" anchor="b">
            <a:noAutofit/>
          </a:bodyPr>
          <a:lstStyle>
            <a:lvl1pPr>
              <a:lnSpc>
                <a:spcPct val="60000"/>
              </a:lnSpc>
              <a:defRPr sz="3600" b="1" cap="all" baseline="0">
                <a:solidFill>
                  <a:schemeClr val="bg1"/>
                </a:solidFill>
                <a:latin typeface="Alumni Sans" pitchFamily="2" charset="0"/>
              </a:defRPr>
            </a:lvl1pPr>
          </a:lstStyle>
          <a:p>
            <a:r>
              <a:rPr lang="en-US" dirty="0"/>
              <a:t>Click to edit title</a:t>
            </a:r>
          </a:p>
        </p:txBody>
      </p:sp>
      <p:sp>
        <p:nvSpPr>
          <p:cNvPr id="7" name="Text Placeholder 2">
            <a:extLst>
              <a:ext uri="{FF2B5EF4-FFF2-40B4-BE49-F238E27FC236}">
                <a16:creationId xmlns:a16="http://schemas.microsoft.com/office/drawing/2014/main" id="{11A67786-AECB-473B-854B-A31FFBBC0CEE}"/>
              </a:ext>
            </a:extLst>
          </p:cNvPr>
          <p:cNvSpPr>
            <a:spLocks noGrp="1"/>
          </p:cNvSpPr>
          <p:nvPr>
            <p:ph type="body" idx="1" hasCustomPrompt="1"/>
          </p:nvPr>
        </p:nvSpPr>
        <p:spPr>
          <a:xfrm>
            <a:off x="192883" y="130417"/>
            <a:ext cx="2011446" cy="421910"/>
          </a:xfrm>
          <a:prstGeom prst="rect">
            <a:avLst/>
          </a:prstGeom>
        </p:spPr>
        <p:txBody>
          <a:bodyPr lIns="0" anchor="t" anchorCtr="0">
            <a:noAutofit/>
          </a:bodyPr>
          <a:lstStyle>
            <a:lvl1pPr marL="0" indent="0">
              <a:lnSpc>
                <a:spcPts val="1500"/>
              </a:lnSpc>
              <a:buNone/>
              <a:defRPr sz="2000" b="1" cap="all" baseline="0">
                <a:solidFill>
                  <a:schemeClr val="bg1"/>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8" name="Text Placeholder 8">
            <a:extLst>
              <a:ext uri="{FF2B5EF4-FFF2-40B4-BE49-F238E27FC236}">
                <a16:creationId xmlns:a16="http://schemas.microsoft.com/office/drawing/2014/main" id="{D85C3F69-6FFC-457D-8C17-E9870FDCA535}"/>
              </a:ext>
            </a:extLst>
          </p:cNvPr>
          <p:cNvSpPr>
            <a:spLocks noGrp="1"/>
          </p:cNvSpPr>
          <p:nvPr>
            <p:ph type="body" sz="quarter" idx="13" hasCustomPrompt="1"/>
          </p:nvPr>
        </p:nvSpPr>
        <p:spPr>
          <a:xfrm>
            <a:off x="30386" y="1546107"/>
            <a:ext cx="2204328" cy="2986087"/>
          </a:xfrm>
          <a:prstGeom prst="rect">
            <a:avLst/>
          </a:prstGeom>
        </p:spPr>
        <p:txBody>
          <a:bodyPr>
            <a:normAutofit/>
          </a:bodyPr>
          <a:lstStyle>
            <a:lvl1pPr marL="114300" indent="0">
              <a:buNone/>
              <a:defRPr sz="1600" b="0">
                <a:solidFill>
                  <a:schemeClr val="bg1"/>
                </a:solidFill>
                <a:latin typeface="Barlow Semi Condensed" panose="00000506000000000000" pitchFamily="2" charset="0"/>
              </a:defRPr>
            </a:lvl1pPr>
            <a:lvl2pPr marL="596900" indent="0">
              <a:buNone/>
              <a:defRPr>
                <a:solidFill>
                  <a:schemeClr val="bg1"/>
                </a:solidFill>
                <a:latin typeface="Bitter" pitchFamily="2" charset="0"/>
              </a:defRPr>
            </a:lvl2pPr>
            <a:lvl3pPr>
              <a:defRPr>
                <a:solidFill>
                  <a:schemeClr val="bg1"/>
                </a:solidFill>
                <a:latin typeface="Bitter" pitchFamily="2" charset="0"/>
              </a:defRPr>
            </a:lvl3pPr>
            <a:lvl4pPr>
              <a:defRPr>
                <a:solidFill>
                  <a:schemeClr val="bg1"/>
                </a:solidFill>
                <a:latin typeface="Bitter" pitchFamily="2" charset="0"/>
              </a:defRPr>
            </a:lvl4pPr>
            <a:lvl5pPr marL="1968500" indent="0">
              <a:buNone/>
              <a:defRPr>
                <a:solidFill>
                  <a:schemeClr val="bg1"/>
                </a:solidFill>
                <a:latin typeface="Bitter" pitchFamily="2" charset="0"/>
              </a:defRPr>
            </a:lvl5pPr>
          </a:lstStyle>
          <a:p>
            <a:pPr lvl="0"/>
            <a:r>
              <a:rPr lang="en-US" dirty="0"/>
              <a:t>Barlow Semi-Condensed</a:t>
            </a:r>
          </a:p>
        </p:txBody>
      </p:sp>
      <p:pic>
        <p:nvPicPr>
          <p:cNvPr id="2" name="Picture 1" descr="A close-up of a logo&#10;&#10;AI-generated content may be incorrect.">
            <a:extLst>
              <a:ext uri="{FF2B5EF4-FFF2-40B4-BE49-F238E27FC236}">
                <a16:creationId xmlns:a16="http://schemas.microsoft.com/office/drawing/2014/main" id="{31ACD7F1-4E51-CDC7-0AEC-FCF1DD055C4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398843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2 2" preserve="1" userDrawn="1">
  <p:cSld name="1_Title slide 2 2">
    <p:spTree>
      <p:nvGrpSpPr>
        <p:cNvPr id="1" name="Shape 185"/>
        <p:cNvGrpSpPr/>
        <p:nvPr/>
      </p:nvGrpSpPr>
      <p:grpSpPr>
        <a:xfrm>
          <a:off x="0" y="0"/>
          <a:ext cx="0" cy="0"/>
          <a:chOff x="0" y="0"/>
          <a:chExt cx="0" cy="0"/>
        </a:xfrm>
      </p:grpSpPr>
      <p:sp>
        <p:nvSpPr>
          <p:cNvPr id="187" name="Google Shape;187;p53"/>
          <p:cNvSpPr/>
          <p:nvPr/>
        </p:nvSpPr>
        <p:spPr>
          <a:xfrm>
            <a:off x="-17200" y="0"/>
            <a:ext cx="2299500" cy="5152800"/>
          </a:xfrm>
          <a:prstGeom prst="rect">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8" name="Google Shape;188;p53"/>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lvl="0" indent="0" algn="ctr" rtl="0">
              <a:spcBef>
                <a:spcPts val="0"/>
              </a:spcBef>
              <a:spcAft>
                <a:spcPts val="0"/>
              </a:spcAft>
              <a:buNone/>
            </a:pPr>
            <a:fld id="{00000000-1234-1234-1234-123412341234}" type="slidenum">
              <a:rPr lang="en" sz="500">
                <a:solidFill>
                  <a:srgbClr val="000000"/>
                </a:solidFill>
              </a:rPr>
              <a:t>‹#›</a:t>
            </a:fld>
            <a:endParaRPr sz="700" dirty="0">
              <a:solidFill>
                <a:srgbClr val="000000"/>
              </a:solidFill>
              <a:latin typeface="Helvetica Neue"/>
              <a:ea typeface="Helvetica Neue"/>
              <a:cs typeface="Helvetica Neue"/>
              <a:sym typeface="Helvetica Neue"/>
            </a:endParaRPr>
          </a:p>
        </p:txBody>
      </p:sp>
      <p:sp>
        <p:nvSpPr>
          <p:cNvPr id="5" name="Title 2">
            <a:extLst>
              <a:ext uri="{FF2B5EF4-FFF2-40B4-BE49-F238E27FC236}">
                <a16:creationId xmlns:a16="http://schemas.microsoft.com/office/drawing/2014/main" id="{CAD6C5F1-5788-4CDE-8098-B5D193E7577E}"/>
              </a:ext>
            </a:extLst>
          </p:cNvPr>
          <p:cNvSpPr>
            <a:spLocks noGrp="1"/>
          </p:cNvSpPr>
          <p:nvPr>
            <p:ph type="title" hasCustomPrompt="1"/>
          </p:nvPr>
        </p:nvSpPr>
        <p:spPr>
          <a:xfrm>
            <a:off x="192883" y="611306"/>
            <a:ext cx="2011446" cy="736357"/>
          </a:xfrm>
          <a:prstGeom prst="rect">
            <a:avLst/>
          </a:prstGeom>
        </p:spPr>
        <p:txBody>
          <a:bodyPr lIns="0" anchor="b">
            <a:noAutofit/>
          </a:bodyPr>
          <a:lstStyle>
            <a:lvl1pPr>
              <a:lnSpc>
                <a:spcPct val="60000"/>
              </a:lnSpc>
              <a:defRPr sz="3600" b="1" cap="all" baseline="0">
                <a:solidFill>
                  <a:schemeClr val="bg1"/>
                </a:solidFill>
                <a:latin typeface="Alumni Sans" pitchFamily="2" charset="0"/>
              </a:defRPr>
            </a:lvl1pPr>
          </a:lstStyle>
          <a:p>
            <a:r>
              <a:rPr lang="en-US" dirty="0"/>
              <a:t>Click to edit title</a:t>
            </a:r>
          </a:p>
        </p:txBody>
      </p:sp>
      <p:sp>
        <p:nvSpPr>
          <p:cNvPr id="7" name="Text Placeholder 2">
            <a:extLst>
              <a:ext uri="{FF2B5EF4-FFF2-40B4-BE49-F238E27FC236}">
                <a16:creationId xmlns:a16="http://schemas.microsoft.com/office/drawing/2014/main" id="{11A67786-AECB-473B-854B-A31FFBBC0CEE}"/>
              </a:ext>
            </a:extLst>
          </p:cNvPr>
          <p:cNvSpPr>
            <a:spLocks noGrp="1"/>
          </p:cNvSpPr>
          <p:nvPr>
            <p:ph type="body" idx="1" hasCustomPrompt="1"/>
          </p:nvPr>
        </p:nvSpPr>
        <p:spPr>
          <a:xfrm>
            <a:off x="192883" y="130417"/>
            <a:ext cx="2011446" cy="421910"/>
          </a:xfrm>
          <a:prstGeom prst="rect">
            <a:avLst/>
          </a:prstGeom>
        </p:spPr>
        <p:txBody>
          <a:bodyPr lIns="0" anchor="t" anchorCtr="0">
            <a:noAutofit/>
          </a:bodyPr>
          <a:lstStyle>
            <a:lvl1pPr marL="0" indent="0">
              <a:lnSpc>
                <a:spcPts val="1500"/>
              </a:lnSpc>
              <a:buNone/>
              <a:defRPr sz="2000" b="1" cap="all" baseline="0">
                <a:solidFill>
                  <a:schemeClr val="bg1"/>
                </a:solidFill>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8" name="Text Placeholder 8">
            <a:extLst>
              <a:ext uri="{FF2B5EF4-FFF2-40B4-BE49-F238E27FC236}">
                <a16:creationId xmlns:a16="http://schemas.microsoft.com/office/drawing/2014/main" id="{D85C3F69-6FFC-457D-8C17-E9870FDCA535}"/>
              </a:ext>
            </a:extLst>
          </p:cNvPr>
          <p:cNvSpPr>
            <a:spLocks noGrp="1"/>
          </p:cNvSpPr>
          <p:nvPr>
            <p:ph type="body" sz="quarter" idx="13" hasCustomPrompt="1"/>
          </p:nvPr>
        </p:nvSpPr>
        <p:spPr>
          <a:xfrm>
            <a:off x="30386" y="1546107"/>
            <a:ext cx="2204328" cy="2986087"/>
          </a:xfrm>
          <a:prstGeom prst="rect">
            <a:avLst/>
          </a:prstGeom>
        </p:spPr>
        <p:txBody>
          <a:bodyPr>
            <a:normAutofit/>
          </a:bodyPr>
          <a:lstStyle>
            <a:lvl1pPr marL="114300" indent="0">
              <a:buNone/>
              <a:defRPr sz="1600" b="0">
                <a:solidFill>
                  <a:schemeClr val="bg1"/>
                </a:solidFill>
                <a:latin typeface="Barlow Semi Condensed" panose="00000506000000000000" pitchFamily="2" charset="0"/>
              </a:defRPr>
            </a:lvl1pPr>
            <a:lvl2pPr marL="596900" indent="0">
              <a:buNone/>
              <a:defRPr>
                <a:solidFill>
                  <a:schemeClr val="bg1"/>
                </a:solidFill>
                <a:latin typeface="Bitter" pitchFamily="2" charset="0"/>
              </a:defRPr>
            </a:lvl2pPr>
            <a:lvl3pPr>
              <a:defRPr>
                <a:solidFill>
                  <a:schemeClr val="bg1"/>
                </a:solidFill>
                <a:latin typeface="Bitter" pitchFamily="2" charset="0"/>
              </a:defRPr>
            </a:lvl3pPr>
            <a:lvl4pPr>
              <a:defRPr>
                <a:solidFill>
                  <a:schemeClr val="bg1"/>
                </a:solidFill>
                <a:latin typeface="Bitter" pitchFamily="2" charset="0"/>
              </a:defRPr>
            </a:lvl4pPr>
            <a:lvl5pPr marL="1968500" indent="0">
              <a:buNone/>
              <a:defRPr>
                <a:solidFill>
                  <a:schemeClr val="bg1"/>
                </a:solidFill>
                <a:latin typeface="Bitter" pitchFamily="2" charset="0"/>
              </a:defRPr>
            </a:lvl5pPr>
          </a:lstStyle>
          <a:p>
            <a:pPr lvl="0"/>
            <a:r>
              <a:rPr lang="en-US" dirty="0"/>
              <a:t>Barlow Semi-Condensed</a:t>
            </a:r>
          </a:p>
        </p:txBody>
      </p:sp>
      <p:pic>
        <p:nvPicPr>
          <p:cNvPr id="4" name="Picture 3" descr="A close-up of a logo&#10;&#10;AI-generated content may be incorrect.">
            <a:extLst>
              <a:ext uri="{FF2B5EF4-FFF2-40B4-BE49-F238E27FC236}">
                <a16:creationId xmlns:a16="http://schemas.microsoft.com/office/drawing/2014/main" id="{4177BCFC-81F0-326D-677A-3E1C03BCD50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59932" y="4810555"/>
            <a:ext cx="1126936" cy="192024"/>
          </a:xfrm>
          <a:prstGeom prst="rect">
            <a:avLst/>
          </a:prstGeom>
        </p:spPr>
      </p:pic>
    </p:spTree>
    <p:extLst>
      <p:ext uri="{BB962C8B-B14F-4D97-AF65-F5344CB8AC3E}">
        <p14:creationId xmlns:p14="http://schemas.microsoft.com/office/powerpoint/2010/main" val="8972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9" r:id="rId1"/>
    <p:sldLayoutId id="2147483717" r:id="rId2"/>
    <p:sldLayoutId id="2147483715" r:id="rId3"/>
    <p:sldLayoutId id="2147483730" r:id="rId4"/>
    <p:sldLayoutId id="2147483719" r:id="rId5"/>
    <p:sldLayoutId id="2147483714" r:id="rId6"/>
    <p:sldLayoutId id="2147483718" r:id="rId7"/>
    <p:sldLayoutId id="2147483726" r:id="rId8"/>
    <p:sldLayoutId id="2147483731" r:id="rId9"/>
    <p:sldLayoutId id="2147483732" r:id="rId10"/>
    <p:sldLayoutId id="2147483725" r:id="rId11"/>
    <p:sldLayoutId id="2147483720" r:id="rId12"/>
    <p:sldLayoutId id="2147483716" r:id="rId13"/>
    <p:sldLayoutId id="2147483721" r:id="rId14"/>
    <p:sldLayoutId id="2147483724" r:id="rId15"/>
    <p:sldLayoutId id="2147483689" r:id="rId16"/>
    <p:sldLayoutId id="2147483690" r:id="rId17"/>
    <p:sldLayoutId id="2147483722" r:id="rId18"/>
    <p:sldLayoutId id="2147483723" r:id="rId19"/>
    <p:sldLayoutId id="2147483700" r:id="rId20"/>
    <p:sldLayoutId id="214748373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tter" pitchFamily="2" charset="0"/>
          <a:ea typeface="Bitter"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46962"/>
          </p15:clr>
        </p15:guide>
        <p15:guide id="2" orient="horz" pos="216">
          <p15:clr>
            <a:srgbClr val="E46962"/>
          </p15:clr>
        </p15:guide>
        <p15:guide id="3" orient="horz" pos="3024">
          <p15:clr>
            <a:srgbClr val="E46962"/>
          </p15:clr>
        </p15:guide>
        <p15:guide id="4" pos="551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tonybrook.edu/effectiven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5293F-9DC3-4CB8-82EE-6CFFB555B192}"/>
              </a:ext>
            </a:extLst>
          </p:cNvPr>
          <p:cNvSpPr>
            <a:spLocks noGrp="1"/>
          </p:cNvSpPr>
          <p:nvPr>
            <p:ph type="ctrTitle"/>
          </p:nvPr>
        </p:nvSpPr>
        <p:spPr>
          <a:xfrm>
            <a:off x="508907" y="1104105"/>
            <a:ext cx="7616852" cy="1615248"/>
          </a:xfrm>
        </p:spPr>
        <p:txBody>
          <a:bodyPr/>
          <a:lstStyle/>
          <a:p>
            <a:r>
              <a:rPr lang="en-US" sz="6600" dirty="0"/>
              <a:t>Code with Confidence (Scores) Using AI</a:t>
            </a:r>
          </a:p>
        </p:txBody>
      </p:sp>
      <p:sp>
        <p:nvSpPr>
          <p:cNvPr id="7" name="Subtitle 6">
            <a:extLst>
              <a:ext uri="{FF2B5EF4-FFF2-40B4-BE49-F238E27FC236}">
                <a16:creationId xmlns:a16="http://schemas.microsoft.com/office/drawing/2014/main" id="{539111F2-3ADE-47D6-A3A6-248AB79AE13A}"/>
              </a:ext>
            </a:extLst>
          </p:cNvPr>
          <p:cNvSpPr>
            <a:spLocks noGrp="1"/>
          </p:cNvSpPr>
          <p:nvPr>
            <p:ph type="subTitle" idx="1"/>
          </p:nvPr>
        </p:nvSpPr>
        <p:spPr>
          <a:xfrm>
            <a:off x="568026" y="2901044"/>
            <a:ext cx="8352817" cy="1024968"/>
          </a:xfrm>
        </p:spPr>
        <p:txBody>
          <a:bodyPr/>
          <a:lstStyle/>
          <a:p>
            <a:r>
              <a:rPr lang="en-US" dirty="0"/>
              <a:t>Braden J. Hosch, Vice President of Educational &amp; Institutional Effectiveness</a:t>
            </a:r>
          </a:p>
          <a:p>
            <a:r>
              <a:rPr lang="en-US" dirty="0"/>
              <a:t>Ahmed Belazi, Executive Director for Analytics &amp; Technology, Div. of Student Affairs</a:t>
            </a:r>
          </a:p>
          <a:p>
            <a:r>
              <a:rPr lang="en-US" dirty="0"/>
              <a:t>Robert L. Miller, Director of Institutional Research, Planning &amp; Effectiveness</a:t>
            </a:r>
          </a:p>
        </p:txBody>
      </p:sp>
      <p:sp>
        <p:nvSpPr>
          <p:cNvPr id="4" name="Date Placeholder 3">
            <a:extLst>
              <a:ext uri="{FF2B5EF4-FFF2-40B4-BE49-F238E27FC236}">
                <a16:creationId xmlns:a16="http://schemas.microsoft.com/office/drawing/2014/main" id="{C3CCA6C3-5720-CF79-5826-837D03D291E4}"/>
              </a:ext>
            </a:extLst>
          </p:cNvPr>
          <p:cNvSpPr>
            <a:spLocks noGrp="1"/>
          </p:cNvSpPr>
          <p:nvPr>
            <p:ph type="dt" sz="half" idx="10"/>
          </p:nvPr>
        </p:nvSpPr>
        <p:spPr>
          <a:xfrm>
            <a:off x="568026" y="3833859"/>
            <a:ext cx="5681217"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EFFFF"/>
                </a:solidFill>
                <a:effectLst/>
                <a:uLnTx/>
                <a:uFillTx/>
                <a:ea typeface="+mn-ea"/>
                <a:cs typeface="+mn-cs"/>
              </a:rPr>
              <a:t>North East Association for Institutional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EFFFF"/>
                </a:solidFill>
                <a:effectLst/>
                <a:uLnTx/>
                <a:uFillTx/>
                <a:ea typeface="+mn-ea"/>
                <a:cs typeface="+mn-cs"/>
              </a:rPr>
              <a:t>Annual meeting, Nov. 10, 2025</a:t>
            </a:r>
          </a:p>
        </p:txBody>
      </p:sp>
    </p:spTree>
    <p:extLst>
      <p:ext uri="{BB962C8B-B14F-4D97-AF65-F5344CB8AC3E}">
        <p14:creationId xmlns:p14="http://schemas.microsoft.com/office/powerpoint/2010/main" val="242011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699C-BEF8-7D16-F097-4A7408542817}"/>
              </a:ext>
            </a:extLst>
          </p:cNvPr>
          <p:cNvSpPr>
            <a:spLocks noGrp="1"/>
          </p:cNvSpPr>
          <p:nvPr>
            <p:ph type="title"/>
          </p:nvPr>
        </p:nvSpPr>
        <p:spPr/>
        <p:txBody>
          <a:bodyPr/>
          <a:lstStyle/>
          <a:p>
            <a:r>
              <a:rPr lang="en-US" dirty="0"/>
              <a:t>Invitation to pulse survey </a:t>
            </a:r>
          </a:p>
        </p:txBody>
      </p:sp>
      <p:sp>
        <p:nvSpPr>
          <p:cNvPr id="5" name="Google Shape;198;g34e8b0a7fff_0_799">
            <a:extLst>
              <a:ext uri="{FF2B5EF4-FFF2-40B4-BE49-F238E27FC236}">
                <a16:creationId xmlns:a16="http://schemas.microsoft.com/office/drawing/2014/main" id="{E43A1AFB-DC24-99BD-A72B-7B6E77609448}"/>
              </a:ext>
            </a:extLst>
          </p:cNvPr>
          <p:cNvSpPr txBox="1"/>
          <p:nvPr/>
        </p:nvSpPr>
        <p:spPr>
          <a:xfrm>
            <a:off x="1" y="766415"/>
            <a:ext cx="9051470" cy="390060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792" marR="0" lvl="0" indent="0" algn="l" rtl="0">
              <a:lnSpc>
                <a:spcPct val="100000"/>
              </a:lnSpc>
              <a:spcBef>
                <a:spcPts val="1000"/>
              </a:spcBef>
              <a:spcAft>
                <a:spcPts val="0"/>
              </a:spcAft>
              <a:buClr>
                <a:srgbClr val="000000"/>
              </a:buClr>
              <a:buSzPts val="1000"/>
              <a:buFont typeface="Arial"/>
              <a:buNone/>
            </a:pPr>
            <a:r>
              <a:rPr lang="en-US" sz="1100" b="0" i="0" u="none" strike="noStrike" cap="none" dirty="0">
                <a:solidFill>
                  <a:srgbClr val="000000"/>
                </a:solidFill>
                <a:latin typeface="Arial"/>
                <a:ea typeface="Arial"/>
                <a:cs typeface="Arial"/>
                <a:sym typeface="Arial"/>
              </a:rPr>
              <a:t>Dear Ahmed,</a:t>
            </a:r>
            <a:endParaRPr sz="2800" b="0" i="0" u="none" strike="noStrike" cap="none" dirty="0">
              <a:solidFill>
                <a:srgbClr val="000000"/>
              </a:solidFill>
              <a:latin typeface="Arial"/>
              <a:ea typeface="Arial"/>
              <a:cs typeface="Arial"/>
              <a:sym typeface="Arial"/>
            </a:endParaRPr>
          </a:p>
          <a:p>
            <a:pPr marL="304792" marR="0" lvl="0" indent="0" algn="l" rtl="0">
              <a:lnSpc>
                <a:spcPct val="100000"/>
              </a:lnSpc>
              <a:spcBef>
                <a:spcPts val="1000"/>
              </a:spcBef>
              <a:spcAft>
                <a:spcPts val="0"/>
              </a:spcAft>
              <a:buClr>
                <a:srgbClr val="000000"/>
              </a:buClr>
              <a:buSzPts val="1000"/>
              <a:buFont typeface="Arial"/>
              <a:buNone/>
            </a:pPr>
            <a:r>
              <a:rPr lang="en-US" sz="1100" b="0" i="0" u="none" strike="noStrike" cap="none" dirty="0">
                <a:solidFill>
                  <a:srgbClr val="000000"/>
                </a:solidFill>
                <a:latin typeface="Arial"/>
                <a:ea typeface="Arial"/>
                <a:cs typeface="Arial"/>
                <a:sym typeface="Arial"/>
              </a:rPr>
              <a:t>We want your feedback! Using the </a:t>
            </a:r>
            <a:r>
              <a:rPr lang="en-US" sz="1100" b="0" i="0" u="sng" strike="noStrike" cap="none" dirty="0">
                <a:solidFill>
                  <a:srgbClr val="D52027"/>
                </a:solidFill>
                <a:latin typeface="Arial"/>
                <a:ea typeface="Arial"/>
                <a:cs typeface="Arial"/>
                <a:sym typeface="Arial"/>
              </a:rPr>
              <a:t>Campus Pulse Survey</a:t>
            </a:r>
            <a:r>
              <a:rPr lang="en-US" sz="1100" b="0" i="0" u="none" strike="noStrike" cap="none" dirty="0">
                <a:solidFill>
                  <a:srgbClr val="000000"/>
                </a:solidFill>
                <a:latin typeface="Arial"/>
                <a:ea typeface="Arial"/>
                <a:cs typeface="Arial"/>
                <a:sym typeface="Arial"/>
              </a:rPr>
              <a:t>, our goal is to listen and understand more about your current experiences at Stony Brook University. Your feedback will help us improve our services and your experience. Your participation is voluntary and the survey is </a:t>
            </a:r>
            <a:r>
              <a:rPr lang="en-US" sz="1100" b="1" i="0" u="sng" strike="noStrike" cap="none" dirty="0">
                <a:solidFill>
                  <a:srgbClr val="000000"/>
                </a:solidFill>
                <a:latin typeface="Arial"/>
                <a:ea typeface="Arial"/>
                <a:cs typeface="Arial"/>
                <a:sym typeface="Arial"/>
              </a:rPr>
              <a:t>only one question</a:t>
            </a:r>
            <a:r>
              <a:rPr lang="en-US" sz="1100" b="0" i="0" u="none" strike="noStrike" cap="none" dirty="0">
                <a:solidFill>
                  <a:srgbClr val="000000"/>
                </a:solidFill>
                <a:latin typeface="Arial"/>
                <a:ea typeface="Arial"/>
                <a:cs typeface="Arial"/>
                <a:sym typeface="Arial"/>
              </a:rPr>
              <a:t> (with an option to share additional feedback as a comment).</a:t>
            </a:r>
            <a:endParaRPr sz="2800" b="0" i="0" u="none" strike="noStrike" cap="none" dirty="0">
              <a:solidFill>
                <a:srgbClr val="000000"/>
              </a:solidFill>
              <a:latin typeface="Arial"/>
              <a:ea typeface="Arial"/>
              <a:cs typeface="Arial"/>
              <a:sym typeface="Arial"/>
            </a:endParaRPr>
          </a:p>
          <a:p>
            <a:pPr marL="304792" marR="0" lvl="0" indent="0" algn="l" rtl="0">
              <a:lnSpc>
                <a:spcPct val="100000"/>
              </a:lnSpc>
              <a:spcBef>
                <a:spcPts val="1000"/>
              </a:spcBef>
              <a:spcAft>
                <a:spcPts val="0"/>
              </a:spcAft>
              <a:buClr>
                <a:srgbClr val="000000"/>
              </a:buClr>
              <a:buSzPts val="1000"/>
              <a:buFont typeface="Arial"/>
              <a:buNone/>
            </a:pPr>
            <a:r>
              <a:rPr lang="en-US" sz="1100" b="0" i="0" u="none" strike="noStrike" cap="none" dirty="0">
                <a:solidFill>
                  <a:srgbClr val="000000"/>
                </a:solidFill>
                <a:latin typeface="Arial"/>
                <a:ea typeface="Arial"/>
                <a:cs typeface="Arial"/>
                <a:sym typeface="Arial"/>
              </a:rPr>
              <a:t>You can participate by responding to the question below:</a:t>
            </a:r>
            <a:endParaRPr sz="28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a:p>
            <a:pPr marL="304792" marR="0" lvl="0" indent="0" algn="l" rtl="0">
              <a:lnSpc>
                <a:spcPct val="100000"/>
              </a:lnSpc>
              <a:spcBef>
                <a:spcPts val="1000"/>
              </a:spcBef>
              <a:spcAft>
                <a:spcPts val="0"/>
              </a:spcAft>
              <a:buClr>
                <a:srgbClr val="000000"/>
              </a:buClr>
              <a:buSzPts val="1000"/>
              <a:buFont typeface="Arial"/>
              <a:buNone/>
            </a:pPr>
            <a:r>
              <a:rPr lang="en-US" sz="1100" b="0" i="0" u="none" strike="noStrike" cap="none" dirty="0">
                <a:solidFill>
                  <a:srgbClr val="000000"/>
                </a:solidFill>
                <a:latin typeface="Arial"/>
                <a:ea typeface="Arial"/>
                <a:cs typeface="Arial"/>
                <a:sym typeface="Arial"/>
              </a:rPr>
              <a:t>Or to respond via your web browser, you can </a:t>
            </a:r>
            <a:r>
              <a:rPr lang="en-US" sz="1100" b="0" i="0" u="sng" strike="noStrike" cap="none" dirty="0">
                <a:solidFill>
                  <a:srgbClr val="D52027"/>
                </a:solidFill>
                <a:latin typeface="Arial"/>
                <a:ea typeface="Arial"/>
                <a:cs typeface="Arial"/>
                <a:sym typeface="Arial"/>
              </a:rPr>
              <a:t>click here</a:t>
            </a:r>
            <a:r>
              <a:rPr lang="en-US" sz="1100" b="0" i="0" u="none" strike="noStrike" cap="none" dirty="0">
                <a:solidFill>
                  <a:srgbClr val="000000"/>
                </a:solidFill>
                <a:latin typeface="Arial"/>
                <a:ea typeface="Arial"/>
                <a:cs typeface="Arial"/>
                <a:sym typeface="Arial"/>
              </a:rPr>
              <a:t> or copy and paste the following URL into your browser: </a:t>
            </a:r>
            <a:endParaRPr sz="2800" b="0" i="0" u="none" strike="noStrike" cap="none" dirty="0">
              <a:solidFill>
                <a:srgbClr val="000000"/>
              </a:solidFill>
              <a:latin typeface="Arial"/>
              <a:ea typeface="Arial"/>
              <a:cs typeface="Arial"/>
              <a:sym typeface="Arial"/>
            </a:endParaRPr>
          </a:p>
          <a:p>
            <a:pPr marL="304792" marR="0" lvl="0" indent="0" algn="l" rtl="0">
              <a:lnSpc>
                <a:spcPct val="100000"/>
              </a:lnSpc>
              <a:spcBef>
                <a:spcPts val="1000"/>
              </a:spcBef>
              <a:spcAft>
                <a:spcPts val="0"/>
              </a:spcAft>
              <a:buClr>
                <a:srgbClr val="000000"/>
              </a:buClr>
              <a:buSzPts val="1000"/>
              <a:buFont typeface="Arial"/>
              <a:buNone/>
            </a:pPr>
            <a:r>
              <a:rPr lang="en-US" sz="1100" b="0" i="0" u="sng" strike="noStrike" cap="none" dirty="0">
                <a:solidFill>
                  <a:srgbClr val="D52027"/>
                </a:solidFill>
                <a:highlight>
                  <a:srgbClr val="FFFFFF"/>
                </a:highlight>
                <a:latin typeface="Arial"/>
                <a:ea typeface="Arial"/>
                <a:cs typeface="Arial"/>
                <a:sym typeface="Arial"/>
              </a:rPr>
              <a:t>https://stonybrookuniversity.co1.qualtrics.com/jfe/form/SV_2iy3WVHFwajp3im?Q_DL=QKNIpR5uiezXFpw_2iy3WVHFwajp3im_CGC_I0rwwd8SAedJiPE&amp;Q_CHL=email</a:t>
            </a:r>
            <a:endParaRPr sz="1100" b="0" i="0" u="none" strike="noStrike" cap="none" dirty="0">
              <a:solidFill>
                <a:srgbClr val="000000"/>
              </a:solidFill>
              <a:latin typeface="Arial"/>
              <a:ea typeface="Arial"/>
              <a:cs typeface="Arial"/>
              <a:sym typeface="Arial"/>
            </a:endParaRPr>
          </a:p>
          <a:p>
            <a:pPr marL="304792" marR="0" lvl="0" indent="0" algn="l" rtl="0">
              <a:lnSpc>
                <a:spcPct val="100000"/>
              </a:lnSpc>
              <a:spcBef>
                <a:spcPts val="1000"/>
              </a:spcBef>
              <a:spcAft>
                <a:spcPts val="0"/>
              </a:spcAft>
              <a:buClr>
                <a:srgbClr val="000000"/>
              </a:buClr>
              <a:buSzPts val="1000"/>
              <a:buFont typeface="Arial"/>
              <a:buNone/>
            </a:pPr>
            <a:r>
              <a:rPr lang="en-US" sz="1100" b="0" i="0" u="none" strike="noStrike" cap="none" dirty="0">
                <a:solidFill>
                  <a:srgbClr val="000000"/>
                </a:solidFill>
                <a:latin typeface="Arial"/>
                <a:ea typeface="Arial"/>
                <a:cs typeface="Arial"/>
                <a:sym typeface="Arial"/>
              </a:rPr>
              <a:t>We know you have a lot going on so as a </a:t>
            </a:r>
            <a:r>
              <a:rPr lang="en-US" sz="1100" b="1" i="0" u="none" strike="noStrike" cap="none" dirty="0">
                <a:solidFill>
                  <a:srgbClr val="000000"/>
                </a:solidFill>
                <a:latin typeface="Arial"/>
                <a:ea typeface="Arial"/>
                <a:cs typeface="Arial"/>
                <a:sym typeface="Arial"/>
              </a:rPr>
              <a:t>thank you for your participation</a:t>
            </a:r>
            <a:r>
              <a:rPr lang="en-US" sz="1100" b="0" i="0" u="none" strike="noStrike" cap="none" dirty="0">
                <a:solidFill>
                  <a:srgbClr val="000000"/>
                </a:solidFill>
                <a:latin typeface="Arial"/>
                <a:ea typeface="Arial"/>
                <a:cs typeface="Arial"/>
                <a:sym typeface="Arial"/>
              </a:rPr>
              <a:t>, any student who participates will be entered into a </a:t>
            </a:r>
            <a:r>
              <a:rPr lang="en-US" sz="1100" b="1" i="0" u="none" strike="noStrike" cap="none" dirty="0">
                <a:solidFill>
                  <a:srgbClr val="000000"/>
                </a:solidFill>
                <a:latin typeface="Arial"/>
                <a:ea typeface="Arial"/>
                <a:cs typeface="Arial"/>
                <a:sym typeface="Arial"/>
              </a:rPr>
              <a:t>monthly raffle for some awesome SBU swag</a:t>
            </a:r>
            <a:r>
              <a:rPr lang="en-US" sz="1100" b="0" i="0" u="none" strike="noStrike" cap="none" dirty="0">
                <a:solidFill>
                  <a:srgbClr val="000000"/>
                </a:solidFill>
                <a:latin typeface="Arial"/>
                <a:ea typeface="Arial"/>
                <a:cs typeface="Arial"/>
                <a:sym typeface="Arial"/>
              </a:rPr>
              <a:t> pictured below! </a:t>
            </a:r>
            <a:endParaRPr sz="2800" b="0" i="0" u="none" strike="noStrike" cap="none" dirty="0">
              <a:solidFill>
                <a:srgbClr val="000000"/>
              </a:solidFill>
              <a:latin typeface="Arial"/>
              <a:ea typeface="Arial"/>
              <a:cs typeface="Arial"/>
              <a:sym typeface="Arial"/>
            </a:endParaRPr>
          </a:p>
          <a:p>
            <a:pPr marL="819143" marR="0" lvl="0" indent="-412751" algn="l" rtl="0">
              <a:lnSpc>
                <a:spcPct val="100000"/>
              </a:lnSpc>
              <a:spcBef>
                <a:spcPts val="1000"/>
              </a:spcBef>
              <a:spcAft>
                <a:spcPts val="0"/>
              </a:spcAft>
              <a:buClr>
                <a:srgbClr val="000000"/>
              </a:buClr>
              <a:buSzPts val="1000"/>
              <a:buFont typeface="Arial"/>
              <a:buNone/>
            </a:pPr>
            <a:endParaRPr sz="1100" b="0" i="0" u="none" strike="noStrike" cap="none" dirty="0">
              <a:solidFill>
                <a:srgbClr val="000000"/>
              </a:solidFill>
              <a:latin typeface="Arial"/>
              <a:ea typeface="Arial"/>
              <a:cs typeface="Arial"/>
              <a:sym typeface="Arial"/>
            </a:endParaRPr>
          </a:p>
        </p:txBody>
      </p:sp>
      <p:pic>
        <p:nvPicPr>
          <p:cNvPr id="6" name="Google Shape;199;g34e8b0a7fff_0_799" descr="Graphic shows Net Promoter Score question: Based on your experiences this week, how likely are you to recommend Stony Brook to a friend or peer? Shows 0-10 scale (0=Not at all likely, 10=extremely likely)">
            <a:extLst>
              <a:ext uri="{FF2B5EF4-FFF2-40B4-BE49-F238E27FC236}">
                <a16:creationId xmlns:a16="http://schemas.microsoft.com/office/drawing/2014/main" id="{FAFBDD2E-9FFF-2708-74A7-D2B60DB14195}"/>
              </a:ext>
            </a:extLst>
          </p:cNvPr>
          <p:cNvPicPr preferRelativeResize="0"/>
          <p:nvPr/>
        </p:nvPicPr>
        <p:blipFill rotWithShape="1">
          <a:blip r:embed="rId2">
            <a:alphaModFix/>
          </a:blip>
          <a:srcRect/>
          <a:stretch/>
        </p:blipFill>
        <p:spPr>
          <a:xfrm>
            <a:off x="2073728" y="2166257"/>
            <a:ext cx="4392723" cy="1344189"/>
          </a:xfrm>
          <a:prstGeom prst="rect">
            <a:avLst/>
          </a:prstGeom>
          <a:noFill/>
          <a:ln>
            <a:noFill/>
          </a:ln>
        </p:spPr>
      </p:pic>
    </p:spTree>
    <p:extLst>
      <p:ext uri="{BB962C8B-B14F-4D97-AF65-F5344CB8AC3E}">
        <p14:creationId xmlns:p14="http://schemas.microsoft.com/office/powerpoint/2010/main" val="336118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B74E-AB8D-32C0-5340-4F20AAED77A3}"/>
              </a:ext>
            </a:extLst>
          </p:cNvPr>
          <p:cNvSpPr>
            <a:spLocks noGrp="1"/>
          </p:cNvSpPr>
          <p:nvPr>
            <p:ph type="title"/>
          </p:nvPr>
        </p:nvSpPr>
        <p:spPr/>
        <p:txBody>
          <a:bodyPr/>
          <a:lstStyle/>
          <a:p>
            <a:r>
              <a:rPr lang="en-US" dirty="0"/>
              <a:t>Survey instrument in qualtrics</a:t>
            </a:r>
          </a:p>
        </p:txBody>
      </p:sp>
      <p:pic>
        <p:nvPicPr>
          <p:cNvPr id="5" name="Google Shape;217;g34e8b0a7fff_0_817" descr="Graphic shows Net Promoter Score question: Based on your experiences this week, how likely are you to recommend Stony Brook to a friend or peer? Shows 0-10 scale (0=Not at all likely, 10=extremely likely)">
            <a:extLst>
              <a:ext uri="{FF2B5EF4-FFF2-40B4-BE49-F238E27FC236}">
                <a16:creationId xmlns:a16="http://schemas.microsoft.com/office/drawing/2014/main" id="{EBF11CA9-277A-25AE-7B8A-C1D986B94193}"/>
              </a:ext>
            </a:extLst>
          </p:cNvPr>
          <p:cNvPicPr preferRelativeResize="0"/>
          <p:nvPr/>
        </p:nvPicPr>
        <p:blipFill rotWithShape="1">
          <a:blip r:embed="rId2">
            <a:alphaModFix/>
          </a:blip>
          <a:srcRect/>
          <a:stretch/>
        </p:blipFill>
        <p:spPr>
          <a:xfrm>
            <a:off x="695463" y="1040178"/>
            <a:ext cx="4351952" cy="1322850"/>
          </a:xfrm>
          <a:prstGeom prst="rect">
            <a:avLst/>
          </a:prstGeom>
          <a:noFill/>
          <a:ln>
            <a:noFill/>
          </a:ln>
        </p:spPr>
      </p:pic>
      <p:pic>
        <p:nvPicPr>
          <p:cNvPr id="6" name="Google Shape;218;g34e8b0a7fff_0_817" descr="Survey text box: Please consider sharing why you selected your previous rating.">
            <a:extLst>
              <a:ext uri="{FF2B5EF4-FFF2-40B4-BE49-F238E27FC236}">
                <a16:creationId xmlns:a16="http://schemas.microsoft.com/office/drawing/2014/main" id="{6E385C8D-DA69-CB2D-6509-8C92729EBD50}"/>
              </a:ext>
            </a:extLst>
          </p:cNvPr>
          <p:cNvPicPr preferRelativeResize="0"/>
          <p:nvPr/>
        </p:nvPicPr>
        <p:blipFill rotWithShape="1">
          <a:blip r:embed="rId3">
            <a:alphaModFix/>
          </a:blip>
          <a:srcRect/>
          <a:stretch/>
        </p:blipFill>
        <p:spPr>
          <a:xfrm>
            <a:off x="695463" y="2360936"/>
            <a:ext cx="4240525" cy="1151698"/>
          </a:xfrm>
          <a:prstGeom prst="rect">
            <a:avLst/>
          </a:prstGeom>
          <a:noFill/>
          <a:ln>
            <a:noFill/>
          </a:ln>
        </p:spPr>
      </p:pic>
      <p:pic>
        <p:nvPicPr>
          <p:cNvPr id="7" name="Google Shape;219;g34e8b0a7fff_0_817" descr="Additional survey question: We'd love to understand your experiences better! In some cases, we'd also lie to reach back out to you. Would you be open to a brief follow-up to help guide our improvement efforts? (Yes, Maybe, No)">
            <a:extLst>
              <a:ext uri="{FF2B5EF4-FFF2-40B4-BE49-F238E27FC236}">
                <a16:creationId xmlns:a16="http://schemas.microsoft.com/office/drawing/2014/main" id="{41B21668-A5E8-2749-9C73-839489DF34D5}"/>
              </a:ext>
            </a:extLst>
          </p:cNvPr>
          <p:cNvPicPr preferRelativeResize="0"/>
          <p:nvPr/>
        </p:nvPicPr>
        <p:blipFill rotWithShape="1">
          <a:blip r:embed="rId4">
            <a:alphaModFix/>
          </a:blip>
          <a:srcRect/>
          <a:stretch/>
        </p:blipFill>
        <p:spPr>
          <a:xfrm>
            <a:off x="649287" y="3444467"/>
            <a:ext cx="4332876" cy="1151699"/>
          </a:xfrm>
          <a:prstGeom prst="rect">
            <a:avLst/>
          </a:prstGeom>
          <a:noFill/>
          <a:ln>
            <a:noFill/>
          </a:ln>
        </p:spPr>
      </p:pic>
      <p:pic>
        <p:nvPicPr>
          <p:cNvPr id="8" name="Google Shape;220;g34e8b0a7fff_0_817" descr="Iphone representation of survey questions: Graphic shows Net Promoter Score question: Based on your experiences this week, how likely are you to recommend Stony Brook to a friend or peer? Shows 0-10 scale (0=Not at all likely, 10=extremely likely). Please consider sharing why you selected your previous rating">
            <a:extLst>
              <a:ext uri="{FF2B5EF4-FFF2-40B4-BE49-F238E27FC236}">
                <a16:creationId xmlns:a16="http://schemas.microsoft.com/office/drawing/2014/main" id="{46626289-5D34-CA30-3791-E19A9EA609F5}"/>
              </a:ext>
            </a:extLst>
          </p:cNvPr>
          <p:cNvPicPr preferRelativeResize="0"/>
          <p:nvPr/>
        </p:nvPicPr>
        <p:blipFill rotWithShape="1">
          <a:blip r:embed="rId5">
            <a:alphaModFix/>
          </a:blip>
          <a:srcRect/>
          <a:stretch/>
        </p:blipFill>
        <p:spPr>
          <a:xfrm>
            <a:off x="5859625" y="847220"/>
            <a:ext cx="2105852" cy="4251027"/>
          </a:xfrm>
          <a:prstGeom prst="rect">
            <a:avLst/>
          </a:prstGeom>
          <a:noFill/>
          <a:ln>
            <a:noFill/>
          </a:ln>
        </p:spPr>
      </p:pic>
    </p:spTree>
    <p:extLst>
      <p:ext uri="{BB962C8B-B14F-4D97-AF65-F5344CB8AC3E}">
        <p14:creationId xmlns:p14="http://schemas.microsoft.com/office/powerpoint/2010/main" val="335171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57F8-A072-0638-29C5-66AD6119370B}"/>
              </a:ext>
            </a:extLst>
          </p:cNvPr>
          <p:cNvSpPr>
            <a:spLocks noGrp="1"/>
          </p:cNvSpPr>
          <p:nvPr>
            <p:ph type="title"/>
          </p:nvPr>
        </p:nvSpPr>
        <p:spPr/>
        <p:txBody>
          <a:bodyPr/>
          <a:lstStyle/>
          <a:p>
            <a:r>
              <a:rPr lang="en-US" dirty="0"/>
              <a:t>Net promoter score (NPs)</a:t>
            </a:r>
          </a:p>
        </p:txBody>
      </p:sp>
      <p:pic>
        <p:nvPicPr>
          <p:cNvPr id="5" name="Google Shape;209;g34e8b0a7fff_0_808" descr="Numeric scale 0 to 10 (0=Not likely to recommend, 10=extremely likely to recommend. 0-6 are red, 7 and 8 are yellow, 9 and 10 are green.&#10;&#10;NPS= % green smiley face - % red frwony face">
            <a:extLst>
              <a:ext uri="{FF2B5EF4-FFF2-40B4-BE49-F238E27FC236}">
                <a16:creationId xmlns:a16="http://schemas.microsoft.com/office/drawing/2014/main" id="{EC3D5D8E-FE8B-184F-E418-ADE0B6C815EA}"/>
              </a:ext>
            </a:extLst>
          </p:cNvPr>
          <p:cNvPicPr preferRelativeResize="0"/>
          <p:nvPr/>
        </p:nvPicPr>
        <p:blipFill rotWithShape="1">
          <a:blip r:embed="rId2">
            <a:alphaModFix/>
          </a:blip>
          <a:srcRect t="-3484" b="18283"/>
          <a:stretch/>
        </p:blipFill>
        <p:spPr>
          <a:xfrm>
            <a:off x="256742" y="1085894"/>
            <a:ext cx="8255850" cy="563050"/>
          </a:xfrm>
          <a:prstGeom prst="rect">
            <a:avLst/>
          </a:prstGeom>
          <a:noFill/>
          <a:ln w="9525" cap="flat" cmpd="sng">
            <a:solidFill>
              <a:srgbClr val="D8D8D8"/>
            </a:solidFill>
            <a:prstDash val="solid"/>
            <a:round/>
            <a:headEnd type="none" w="sm" len="sm"/>
            <a:tailEnd type="none" w="sm" len="sm"/>
          </a:ln>
        </p:spPr>
      </p:pic>
      <p:sp>
        <p:nvSpPr>
          <p:cNvPr id="6" name="Google Shape;208;g34e8b0a7fff_0_808">
            <a:extLst>
              <a:ext uri="{FF2B5EF4-FFF2-40B4-BE49-F238E27FC236}">
                <a16:creationId xmlns:a16="http://schemas.microsoft.com/office/drawing/2014/main" id="{0B068176-8FAE-5CB9-2868-0FC3E6F35BCF}"/>
              </a:ext>
            </a:extLst>
          </p:cNvPr>
          <p:cNvSpPr txBox="1"/>
          <p:nvPr/>
        </p:nvSpPr>
        <p:spPr>
          <a:xfrm>
            <a:off x="256742" y="1760911"/>
            <a:ext cx="8255850" cy="927220"/>
          </a:xfrm>
          <a:prstGeom prst="rect">
            <a:avLst/>
          </a:prstGeom>
          <a:solidFill>
            <a:schemeClr val="accent1">
              <a:lumMod val="20000"/>
              <a:lumOff val="80000"/>
            </a:schemeClr>
          </a:solid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19143" marR="0" lvl="0" indent="-412751" algn="l" rtl="0">
              <a:lnSpc>
                <a:spcPct val="100000"/>
              </a:lnSpc>
              <a:spcBef>
                <a:spcPts val="1000"/>
              </a:spcBef>
              <a:spcAft>
                <a:spcPts val="0"/>
              </a:spcAft>
              <a:buClr>
                <a:schemeClr val="dk1"/>
              </a:buClr>
              <a:buSzPts val="1100"/>
              <a:buFont typeface="Arial"/>
              <a:buNone/>
            </a:pPr>
            <a:r>
              <a:rPr lang="en-US" sz="1400" b="1" i="0" u="none" strike="noStrike" cap="none" dirty="0">
                <a:solidFill>
                  <a:srgbClr val="000000"/>
                </a:solidFill>
                <a:latin typeface="Bitter"/>
                <a:ea typeface="Bitter"/>
                <a:cs typeface="Bitter"/>
                <a:sym typeface="Bitter"/>
              </a:rPr>
              <a:t>Detractors </a:t>
            </a:r>
            <a:r>
              <a:rPr lang="en-US" sz="1400" b="0" i="0" u="none" strike="noStrike" cap="none" dirty="0">
                <a:solidFill>
                  <a:srgbClr val="000000"/>
                </a:solidFill>
                <a:latin typeface="Bitter"/>
                <a:ea typeface="Bitter"/>
                <a:cs typeface="Bitter"/>
                <a:sym typeface="Bitter"/>
              </a:rPr>
              <a:t>-- They are not particularly thrilled by you. They, with all likelihood, won’t choose to engage with you again, and could potentially damage your reputation through negative word of mouth.</a:t>
            </a:r>
            <a:endParaRPr sz="1400" b="0" i="0" u="none" strike="noStrike" cap="none" dirty="0">
              <a:solidFill>
                <a:srgbClr val="000000"/>
              </a:solidFill>
              <a:latin typeface="Bitter"/>
              <a:ea typeface="Bitter"/>
              <a:cs typeface="Bitter"/>
              <a:sym typeface="Bitter"/>
            </a:endParaRPr>
          </a:p>
          <a:p>
            <a:pPr marL="819143" marR="0" lvl="0" indent="-412751"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Bitter"/>
              <a:ea typeface="Bitter"/>
              <a:cs typeface="Bitter"/>
              <a:sym typeface="Bitter"/>
            </a:endParaRPr>
          </a:p>
        </p:txBody>
      </p:sp>
      <p:sp>
        <p:nvSpPr>
          <p:cNvPr id="3" name="Google Shape;208;g34e8b0a7fff_0_808">
            <a:extLst>
              <a:ext uri="{FF2B5EF4-FFF2-40B4-BE49-F238E27FC236}">
                <a16:creationId xmlns:a16="http://schemas.microsoft.com/office/drawing/2014/main" id="{B7028C07-FB51-F15F-7357-0865E81170B6}"/>
              </a:ext>
            </a:extLst>
          </p:cNvPr>
          <p:cNvSpPr txBox="1"/>
          <p:nvPr/>
        </p:nvSpPr>
        <p:spPr>
          <a:xfrm>
            <a:off x="250868" y="2732577"/>
            <a:ext cx="8255850" cy="866810"/>
          </a:xfrm>
          <a:prstGeom prst="rect">
            <a:avLst/>
          </a:prstGeom>
          <a:solidFill>
            <a:schemeClr val="accent4"/>
          </a:solid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19143" marR="0" lvl="0" indent="-412751" algn="l" rtl="0">
              <a:lnSpc>
                <a:spcPct val="100000"/>
              </a:lnSpc>
              <a:spcBef>
                <a:spcPts val="1000"/>
              </a:spcBef>
              <a:spcAft>
                <a:spcPts val="0"/>
              </a:spcAft>
              <a:buClr>
                <a:schemeClr val="dk1"/>
              </a:buClr>
              <a:buSzPts val="1100"/>
              <a:buFont typeface="Arial"/>
              <a:buNone/>
            </a:pPr>
            <a:r>
              <a:rPr lang="en-US" sz="1400" b="1" i="0" u="none" strike="noStrike" cap="none" dirty="0">
                <a:solidFill>
                  <a:srgbClr val="000000"/>
                </a:solidFill>
                <a:latin typeface="Bitter"/>
                <a:ea typeface="Bitter"/>
                <a:cs typeface="Bitter"/>
                <a:sym typeface="Bitter"/>
              </a:rPr>
              <a:t>Passives </a:t>
            </a:r>
            <a:r>
              <a:rPr lang="en-US" sz="1400" b="0" i="0" u="none" strike="noStrike" cap="none" dirty="0">
                <a:solidFill>
                  <a:srgbClr val="000000"/>
                </a:solidFill>
                <a:latin typeface="Bitter"/>
                <a:ea typeface="Bitter"/>
                <a:cs typeface="Bitter"/>
                <a:sym typeface="Bitter"/>
              </a:rPr>
              <a:t>-- They are somewhat satisfied but could easily switch to a competitor’s offering if given the opportunity. They probably wouldn’t spread any negative word-of-mouth, but are not enthusiastic enough to actually promote you.</a:t>
            </a:r>
            <a:endParaRPr sz="1400" b="0" i="0" u="none" strike="noStrike" cap="none" dirty="0">
              <a:solidFill>
                <a:srgbClr val="000000"/>
              </a:solidFill>
              <a:latin typeface="Bitter"/>
              <a:ea typeface="Bitter"/>
              <a:cs typeface="Bitter"/>
              <a:sym typeface="Bitter"/>
            </a:endParaRPr>
          </a:p>
          <a:p>
            <a:pPr marL="819143" marR="0" lvl="0" indent="-412751"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Bitter"/>
              <a:ea typeface="Bitter"/>
              <a:cs typeface="Bitter"/>
              <a:sym typeface="Bitter"/>
            </a:endParaRPr>
          </a:p>
        </p:txBody>
      </p:sp>
      <p:sp>
        <p:nvSpPr>
          <p:cNvPr id="4" name="Google Shape;208;g34e8b0a7fff_0_808">
            <a:extLst>
              <a:ext uri="{FF2B5EF4-FFF2-40B4-BE49-F238E27FC236}">
                <a16:creationId xmlns:a16="http://schemas.microsoft.com/office/drawing/2014/main" id="{32C97C81-37ED-0E3F-3934-85D401AC066C}"/>
              </a:ext>
            </a:extLst>
          </p:cNvPr>
          <p:cNvSpPr txBox="1"/>
          <p:nvPr/>
        </p:nvSpPr>
        <p:spPr>
          <a:xfrm>
            <a:off x="250868" y="3643834"/>
            <a:ext cx="8255850" cy="970384"/>
          </a:xfrm>
          <a:prstGeom prst="rect">
            <a:avLst/>
          </a:prstGeom>
          <a:solidFill>
            <a:schemeClr val="accent6"/>
          </a:solid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19143" marR="0" lvl="0" indent="-412751" algn="l" rtl="0">
              <a:lnSpc>
                <a:spcPct val="100000"/>
              </a:lnSpc>
              <a:spcBef>
                <a:spcPts val="1000"/>
              </a:spcBef>
              <a:spcAft>
                <a:spcPts val="0"/>
              </a:spcAft>
              <a:buClr>
                <a:schemeClr val="dk1"/>
              </a:buClr>
              <a:buSzPts val="1100"/>
              <a:buFont typeface="Arial"/>
              <a:buNone/>
            </a:pPr>
            <a:r>
              <a:rPr lang="en-US" sz="1400" b="1" i="0" u="none" strike="noStrike" cap="none" dirty="0">
                <a:solidFill>
                  <a:srgbClr val="000000"/>
                </a:solidFill>
                <a:latin typeface="Bitter"/>
                <a:ea typeface="Bitter"/>
                <a:cs typeface="Bitter"/>
                <a:sym typeface="Bitter"/>
              </a:rPr>
              <a:t>Promoters </a:t>
            </a:r>
            <a:r>
              <a:rPr lang="en-US" sz="1400" b="0" i="0" u="none" strike="noStrike" cap="none" dirty="0">
                <a:solidFill>
                  <a:srgbClr val="000000"/>
                </a:solidFill>
                <a:latin typeface="Bitter"/>
                <a:ea typeface="Bitter"/>
                <a:cs typeface="Bitter"/>
                <a:sym typeface="Bitter"/>
              </a:rPr>
              <a:t>-- They love you. They are your repeat customers. They are enthusiastically evangelical about you and recommend you to others.</a:t>
            </a:r>
            <a:endParaRPr sz="1400" b="0" i="0" u="none" strike="noStrike" cap="none" dirty="0">
              <a:solidFill>
                <a:srgbClr val="000000"/>
              </a:solidFill>
              <a:latin typeface="Bitter"/>
              <a:ea typeface="Bitter"/>
              <a:cs typeface="Bitter"/>
              <a:sym typeface="Bitter"/>
            </a:endParaRPr>
          </a:p>
          <a:p>
            <a:pPr marL="819143" marR="0" lvl="0" indent="-412751"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Bitter"/>
              <a:ea typeface="Bitter"/>
              <a:cs typeface="Bitter"/>
              <a:sym typeface="Bitter"/>
            </a:endParaRPr>
          </a:p>
        </p:txBody>
      </p:sp>
      <p:sp>
        <p:nvSpPr>
          <p:cNvPr id="7" name="TextBox 6">
            <a:extLst>
              <a:ext uri="{FF2B5EF4-FFF2-40B4-BE49-F238E27FC236}">
                <a16:creationId xmlns:a16="http://schemas.microsoft.com/office/drawing/2014/main" id="{6E86FC47-6781-10C5-AD63-FEFE84BC3FEB}"/>
              </a:ext>
            </a:extLst>
          </p:cNvPr>
          <p:cNvSpPr txBox="1"/>
          <p:nvPr/>
        </p:nvSpPr>
        <p:spPr>
          <a:xfrm>
            <a:off x="1919623" y="4846218"/>
            <a:ext cx="6260203" cy="261610"/>
          </a:xfrm>
          <a:prstGeom prst="rect">
            <a:avLst/>
          </a:prstGeom>
          <a:noFill/>
        </p:spPr>
        <p:txBody>
          <a:bodyPr wrap="square" rtlCol="0">
            <a:spAutoFit/>
          </a:bodyPr>
          <a:lstStyle/>
          <a:p>
            <a:r>
              <a:rPr lang="en-US" sz="1050" dirty="0">
                <a:latin typeface="Bitter" pitchFamily="2" charset="0"/>
                <a:cs typeface="Arial" panose="020B0604020202020204" pitchFamily="34" charset="0"/>
              </a:rPr>
              <a:t>Source: Reicheld, F. (2003). “The one number you need to grow,” </a:t>
            </a:r>
            <a:r>
              <a:rPr lang="en-US" sz="1050" i="1" dirty="0">
                <a:latin typeface="Bitter" pitchFamily="2" charset="0"/>
                <a:cs typeface="Arial" panose="020B0604020202020204" pitchFamily="34" charset="0"/>
              </a:rPr>
              <a:t>Harvard Business Review.</a:t>
            </a:r>
          </a:p>
        </p:txBody>
      </p:sp>
    </p:spTree>
    <p:extLst>
      <p:ext uri="{BB962C8B-B14F-4D97-AF65-F5344CB8AC3E}">
        <p14:creationId xmlns:p14="http://schemas.microsoft.com/office/powerpoint/2010/main" val="248879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13275-0E51-D8D5-35C5-92952BF5CC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5F6817-0F0E-0084-520B-AF4AA5F16D9E}"/>
              </a:ext>
            </a:extLst>
          </p:cNvPr>
          <p:cNvSpPr>
            <a:spLocks noGrp="1"/>
          </p:cNvSpPr>
          <p:nvPr>
            <p:ph type="title"/>
          </p:nvPr>
        </p:nvSpPr>
        <p:spPr/>
        <p:txBody>
          <a:bodyPr/>
          <a:lstStyle/>
          <a:p>
            <a:r>
              <a:rPr lang="en-US" dirty="0"/>
              <a:t>Monitoring</a:t>
            </a:r>
          </a:p>
        </p:txBody>
      </p:sp>
      <p:sp>
        <p:nvSpPr>
          <p:cNvPr id="7" name="Text Placeholder 6">
            <a:extLst>
              <a:ext uri="{FF2B5EF4-FFF2-40B4-BE49-F238E27FC236}">
                <a16:creationId xmlns:a16="http://schemas.microsoft.com/office/drawing/2014/main" id="{9A59F0CE-5F00-5F34-AD8F-31EC8BF05403}"/>
              </a:ext>
            </a:extLst>
          </p:cNvPr>
          <p:cNvSpPr>
            <a:spLocks noGrp="1"/>
          </p:cNvSpPr>
          <p:nvPr>
            <p:ph type="body" sz="quarter" idx="13"/>
          </p:nvPr>
        </p:nvSpPr>
        <p:spPr>
          <a:xfrm>
            <a:off x="224812" y="539579"/>
            <a:ext cx="8694375" cy="645166"/>
          </a:xfrm>
          <a:prstGeom prst="rect">
            <a:avLst/>
          </a:prstGeom>
        </p:spPr>
        <p:txBody>
          <a:bodyPr>
            <a:normAutofit fontScale="92500"/>
          </a:bodyPr>
          <a:lstStyle/>
          <a:p>
            <a:pPr marL="0" indent="0">
              <a:buNone/>
            </a:pPr>
            <a:r>
              <a:rPr lang="en-US" sz="1600" dirty="0"/>
              <a:t>Daily email push to senior leaders, including President’s Cabinet, Student Affairs leadership, Provost’s Office leadership, Deans, selected risk management and communications staff.</a:t>
            </a:r>
          </a:p>
        </p:txBody>
      </p:sp>
      <p:pic>
        <p:nvPicPr>
          <p:cNvPr id="10" name="Picture 9" descr="Dashboard screen from email showing trend. responses yesterday: 9, Comments yesterday: 4, Net promoter Score (Avg-this week):23.4, Net Promoter Score (Avg-this week):13.0. NPS trend from Feb 1 through April: 14.6, 10.1, 21.8, 7.8, 0.5, 10.5, 14.5, 12.7, 19.0, 8.5, 14.8, 18.6, 23.4">
            <a:extLst>
              <a:ext uri="{FF2B5EF4-FFF2-40B4-BE49-F238E27FC236}">
                <a16:creationId xmlns:a16="http://schemas.microsoft.com/office/drawing/2014/main" id="{502796E0-F5BC-F7D8-562E-0C664370371C}"/>
              </a:ext>
            </a:extLst>
          </p:cNvPr>
          <p:cNvPicPr>
            <a:picLocks noChangeAspect="1"/>
          </p:cNvPicPr>
          <p:nvPr/>
        </p:nvPicPr>
        <p:blipFill>
          <a:blip r:embed="rId3"/>
          <a:stretch>
            <a:fillRect/>
          </a:stretch>
        </p:blipFill>
        <p:spPr>
          <a:xfrm>
            <a:off x="175934" y="1110753"/>
            <a:ext cx="8855990" cy="1343089"/>
          </a:xfrm>
          <a:prstGeom prst="rect">
            <a:avLst/>
          </a:prstGeom>
        </p:spPr>
      </p:pic>
      <p:graphicFrame>
        <p:nvGraphicFramePr>
          <p:cNvPr id="11" name="Table 10">
            <a:extLst>
              <a:ext uri="{FF2B5EF4-FFF2-40B4-BE49-F238E27FC236}">
                <a16:creationId xmlns:a16="http://schemas.microsoft.com/office/drawing/2014/main" id="{BDA59F23-186F-4896-A462-AC79B65E7ADA}"/>
              </a:ext>
            </a:extLst>
          </p:cNvPr>
          <p:cNvGraphicFramePr>
            <a:graphicFrameLocks noGrp="1"/>
          </p:cNvGraphicFramePr>
          <p:nvPr>
            <p:extLst>
              <p:ext uri="{D42A27DB-BD31-4B8C-83A1-F6EECF244321}">
                <p14:modId xmlns:p14="http://schemas.microsoft.com/office/powerpoint/2010/main" val="1674503641"/>
              </p:ext>
            </p:extLst>
          </p:nvPr>
        </p:nvGraphicFramePr>
        <p:xfrm>
          <a:off x="317939" y="2453842"/>
          <a:ext cx="8571980" cy="2316480"/>
        </p:xfrm>
        <a:graphic>
          <a:graphicData uri="http://schemas.openxmlformats.org/drawingml/2006/table">
            <a:tbl>
              <a:tblPr firstRow="1" bandRow="1">
                <a:tableStyleId>{5940675A-B579-460E-94D1-54222C63F5DA}</a:tableStyleId>
              </a:tblPr>
              <a:tblGrid>
                <a:gridCol w="654657">
                  <a:extLst>
                    <a:ext uri="{9D8B030D-6E8A-4147-A177-3AD203B41FA5}">
                      <a16:colId xmlns:a16="http://schemas.microsoft.com/office/drawing/2014/main" val="784710414"/>
                    </a:ext>
                  </a:extLst>
                </a:gridCol>
                <a:gridCol w="683813">
                  <a:extLst>
                    <a:ext uri="{9D8B030D-6E8A-4147-A177-3AD203B41FA5}">
                      <a16:colId xmlns:a16="http://schemas.microsoft.com/office/drawing/2014/main" val="2693723576"/>
                    </a:ext>
                  </a:extLst>
                </a:gridCol>
                <a:gridCol w="811033">
                  <a:extLst>
                    <a:ext uri="{9D8B030D-6E8A-4147-A177-3AD203B41FA5}">
                      <a16:colId xmlns:a16="http://schemas.microsoft.com/office/drawing/2014/main" val="2913398810"/>
                    </a:ext>
                  </a:extLst>
                </a:gridCol>
                <a:gridCol w="874643">
                  <a:extLst>
                    <a:ext uri="{9D8B030D-6E8A-4147-A177-3AD203B41FA5}">
                      <a16:colId xmlns:a16="http://schemas.microsoft.com/office/drawing/2014/main" val="3156709586"/>
                    </a:ext>
                  </a:extLst>
                </a:gridCol>
                <a:gridCol w="5547834">
                  <a:extLst>
                    <a:ext uri="{9D8B030D-6E8A-4147-A177-3AD203B41FA5}">
                      <a16:colId xmlns:a16="http://schemas.microsoft.com/office/drawing/2014/main" val="3320002566"/>
                    </a:ext>
                  </a:extLst>
                </a:gridCol>
              </a:tblGrid>
              <a:tr h="411153">
                <a:tc>
                  <a:txBody>
                    <a:bodyPr/>
                    <a:lstStyle/>
                    <a:p>
                      <a:r>
                        <a:rPr lang="en-US" sz="1200" dirty="0"/>
                        <a:t>Rating</a:t>
                      </a:r>
                    </a:p>
                  </a:txBody>
                  <a:tcPr/>
                </a:tc>
                <a:tc>
                  <a:txBody>
                    <a:bodyPr/>
                    <a:lstStyle/>
                    <a:p>
                      <a:r>
                        <a:rPr lang="en-US" sz="1200" dirty="0"/>
                        <a:t>Unit</a:t>
                      </a:r>
                    </a:p>
                  </a:txBody>
                  <a:tcPr/>
                </a:tc>
                <a:tc>
                  <a:txBody>
                    <a:bodyPr/>
                    <a:lstStyle/>
                    <a:p>
                      <a:r>
                        <a:rPr lang="en-US" sz="1200" dirty="0"/>
                        <a:t>NPS</a:t>
                      </a:r>
                    </a:p>
                  </a:txBody>
                  <a:tcPr/>
                </a:tc>
                <a:tc>
                  <a:txBody>
                    <a:bodyPr/>
                    <a:lstStyle/>
                    <a:p>
                      <a:r>
                        <a:rPr lang="en-US" sz="1200" dirty="0"/>
                        <a:t>Consent to contact</a:t>
                      </a:r>
                    </a:p>
                  </a:txBody>
                  <a:tcPr/>
                </a:tc>
                <a:tc>
                  <a:txBody>
                    <a:bodyPr/>
                    <a:lstStyle/>
                    <a:p>
                      <a:r>
                        <a:rPr lang="en-US" sz="1200" dirty="0"/>
                        <a:t>Comment</a:t>
                      </a:r>
                    </a:p>
                  </a:txBody>
                  <a:tcPr/>
                </a:tc>
                <a:extLst>
                  <a:ext uri="{0D108BD9-81ED-4DB2-BD59-A6C34878D82A}">
                    <a16:rowId xmlns:a16="http://schemas.microsoft.com/office/drawing/2014/main" val="3515496021"/>
                  </a:ext>
                </a:extLst>
              </a:tr>
              <a:tr h="288105">
                <a:tc>
                  <a:txBody>
                    <a:bodyPr/>
                    <a:lstStyle/>
                    <a:p>
                      <a:pPr algn="ctr"/>
                      <a:r>
                        <a:rPr lang="en-US" sz="1400" b="1" dirty="0"/>
                        <a:t>9</a:t>
                      </a:r>
                    </a:p>
                  </a:txBody>
                  <a:tcPr/>
                </a:tc>
                <a:tc>
                  <a:txBody>
                    <a:bodyPr/>
                    <a:lstStyle/>
                    <a:p>
                      <a:r>
                        <a:rPr lang="en-US" sz="1200" dirty="0"/>
                        <a:t>SSW</a:t>
                      </a:r>
                    </a:p>
                  </a:txBody>
                  <a:tcPr/>
                </a:tc>
                <a:tc>
                  <a:txBody>
                    <a:bodyPr/>
                    <a:lstStyle/>
                    <a:p>
                      <a:r>
                        <a:rPr lang="en-US" sz="1200" dirty="0"/>
                        <a:t>Promoter</a:t>
                      </a:r>
                    </a:p>
                  </a:txBody>
                  <a:tcPr/>
                </a:tc>
                <a:tc>
                  <a:txBody>
                    <a:bodyPr/>
                    <a:lstStyle/>
                    <a:p>
                      <a:r>
                        <a:rPr lang="en-US" sz="1200" dirty="0"/>
                        <a:t>Yes</a:t>
                      </a:r>
                    </a:p>
                  </a:txBody>
                  <a:tcPr/>
                </a:tc>
                <a:tc>
                  <a:txBody>
                    <a:bodyPr/>
                    <a:lstStyle/>
                    <a:p>
                      <a:r>
                        <a:rPr lang="en-US" sz="1200" dirty="0">
                          <a:solidFill>
                            <a:srgbClr val="0070C0"/>
                          </a:solidFill>
                        </a:rPr>
                        <a:t>Great faculty in the SSW</a:t>
                      </a:r>
                    </a:p>
                  </a:txBody>
                  <a:tcPr/>
                </a:tc>
                <a:extLst>
                  <a:ext uri="{0D108BD9-81ED-4DB2-BD59-A6C34878D82A}">
                    <a16:rowId xmlns:a16="http://schemas.microsoft.com/office/drawing/2014/main" val="1914466229"/>
                  </a:ext>
                </a:extLst>
              </a:tr>
              <a:tr h="411153">
                <a:tc>
                  <a:txBody>
                    <a:bodyPr/>
                    <a:lstStyle/>
                    <a:p>
                      <a:pPr algn="ctr"/>
                      <a:r>
                        <a:rPr lang="en-US" sz="1400" b="1" dirty="0"/>
                        <a:t>9</a:t>
                      </a:r>
                    </a:p>
                  </a:txBody>
                  <a:tcPr/>
                </a:tc>
                <a:tc>
                  <a:txBody>
                    <a:bodyPr/>
                    <a:lstStyle/>
                    <a:p>
                      <a:r>
                        <a:rPr lang="en-US" sz="1200" dirty="0"/>
                        <a:t>BUS</a:t>
                      </a:r>
                    </a:p>
                  </a:txBody>
                  <a:tcPr/>
                </a:tc>
                <a:tc>
                  <a:txBody>
                    <a:bodyPr/>
                    <a:lstStyle/>
                    <a:p>
                      <a:r>
                        <a:rPr lang="en-US" sz="1200" dirty="0"/>
                        <a:t>Promoter</a:t>
                      </a:r>
                    </a:p>
                  </a:txBody>
                  <a:tcPr/>
                </a:tc>
                <a:tc>
                  <a:txBody>
                    <a:bodyPr/>
                    <a:lstStyle/>
                    <a:p>
                      <a:r>
                        <a:rPr lang="en-US" sz="1200" dirty="0"/>
                        <a:t>Yes</a:t>
                      </a:r>
                    </a:p>
                  </a:txBody>
                  <a:tcPr/>
                </a:tc>
                <a:tc>
                  <a:txBody>
                    <a:bodyPr/>
                    <a:lstStyle/>
                    <a:p>
                      <a:r>
                        <a:rPr lang="en-US" sz="1200" dirty="0">
                          <a:solidFill>
                            <a:srgbClr val="0070C0"/>
                          </a:solidFill>
                        </a:rPr>
                        <a:t>Stony Brook University is a state school so it’s not as expensive as other schools, and combined with my major, it’s still a pretty good university. It does really depend on what major you want to study though</a:t>
                      </a:r>
                    </a:p>
                  </a:txBody>
                  <a:tcPr/>
                </a:tc>
                <a:extLst>
                  <a:ext uri="{0D108BD9-81ED-4DB2-BD59-A6C34878D82A}">
                    <a16:rowId xmlns:a16="http://schemas.microsoft.com/office/drawing/2014/main" val="2064999596"/>
                  </a:ext>
                </a:extLst>
              </a:tr>
              <a:tr h="411153">
                <a:tc>
                  <a:txBody>
                    <a:bodyPr/>
                    <a:lstStyle/>
                    <a:p>
                      <a:pPr algn="ctr"/>
                      <a:r>
                        <a:rPr lang="en-US" sz="1400" b="1" dirty="0"/>
                        <a:t>8</a:t>
                      </a:r>
                    </a:p>
                  </a:txBody>
                  <a:tcPr/>
                </a:tc>
                <a:tc>
                  <a:txBody>
                    <a:bodyPr/>
                    <a:lstStyle/>
                    <a:p>
                      <a:r>
                        <a:rPr lang="en-US" sz="1200" dirty="0"/>
                        <a:t>CAS</a:t>
                      </a:r>
                    </a:p>
                  </a:txBody>
                  <a:tcPr/>
                </a:tc>
                <a:tc>
                  <a:txBody>
                    <a:bodyPr/>
                    <a:lstStyle/>
                    <a:p>
                      <a:r>
                        <a:rPr lang="en-US" sz="1200" dirty="0"/>
                        <a:t>Passive</a:t>
                      </a:r>
                    </a:p>
                  </a:txBody>
                  <a:tcPr/>
                </a:tc>
                <a:tc>
                  <a:txBody>
                    <a:bodyPr/>
                    <a:lstStyle/>
                    <a:p>
                      <a:r>
                        <a:rPr lang="en-US" sz="1200" dirty="0"/>
                        <a:t>Yes</a:t>
                      </a:r>
                    </a:p>
                  </a:txBody>
                  <a:tcPr/>
                </a:tc>
                <a:tc>
                  <a:txBody>
                    <a:bodyPr/>
                    <a:lstStyle/>
                    <a:p>
                      <a:r>
                        <a:rPr lang="en-US" sz="1200" dirty="0">
                          <a:solidFill>
                            <a:schemeClr val="tx1">
                              <a:lumMod val="50000"/>
                              <a:lumOff val="50000"/>
                            </a:schemeClr>
                          </a:solidFill>
                        </a:rPr>
                        <a:t>I am doing well at Stony Brook University, but I still feel that I am not fully involve in the University</a:t>
                      </a:r>
                    </a:p>
                  </a:txBody>
                  <a:tcPr/>
                </a:tc>
                <a:extLst>
                  <a:ext uri="{0D108BD9-81ED-4DB2-BD59-A6C34878D82A}">
                    <a16:rowId xmlns:a16="http://schemas.microsoft.com/office/drawing/2014/main" val="4102563828"/>
                  </a:ext>
                </a:extLst>
              </a:tr>
              <a:tr h="411153">
                <a:tc>
                  <a:txBody>
                    <a:bodyPr/>
                    <a:lstStyle/>
                    <a:p>
                      <a:pPr algn="ctr"/>
                      <a:r>
                        <a:rPr lang="en-US" sz="1400" b="1" dirty="0"/>
                        <a:t>4</a:t>
                      </a:r>
                    </a:p>
                  </a:txBody>
                  <a:tcPr/>
                </a:tc>
                <a:tc>
                  <a:txBody>
                    <a:bodyPr/>
                    <a:lstStyle/>
                    <a:p>
                      <a:r>
                        <a:rPr lang="en-US" sz="1200" dirty="0"/>
                        <a:t>CAS</a:t>
                      </a:r>
                    </a:p>
                  </a:txBody>
                  <a:tcPr/>
                </a:tc>
                <a:tc>
                  <a:txBody>
                    <a:bodyPr/>
                    <a:lstStyle/>
                    <a:p>
                      <a:r>
                        <a:rPr lang="en-US" sz="1200" dirty="0"/>
                        <a:t>Detractor</a:t>
                      </a:r>
                    </a:p>
                  </a:txBody>
                  <a:tcPr/>
                </a:tc>
                <a:tc>
                  <a:txBody>
                    <a:bodyPr/>
                    <a:lstStyle/>
                    <a:p>
                      <a:r>
                        <a:rPr lang="en-US" sz="1200" dirty="0"/>
                        <a:t>No</a:t>
                      </a:r>
                    </a:p>
                  </a:txBody>
                  <a:tcPr/>
                </a:tc>
                <a:tc>
                  <a:txBody>
                    <a:bodyPr/>
                    <a:lstStyle/>
                    <a:p>
                      <a:r>
                        <a:rPr lang="en-US" sz="1200" dirty="0">
                          <a:solidFill>
                            <a:srgbClr val="FF9900"/>
                          </a:solidFill>
                        </a:rPr>
                        <a:t>I just took a test for CHE 132, and this was probably the worst test I’ve ever taken, even though I spent days studying for it.</a:t>
                      </a:r>
                    </a:p>
                  </a:txBody>
                  <a:tcPr/>
                </a:tc>
                <a:extLst>
                  <a:ext uri="{0D108BD9-81ED-4DB2-BD59-A6C34878D82A}">
                    <a16:rowId xmlns:a16="http://schemas.microsoft.com/office/drawing/2014/main" val="639769204"/>
                  </a:ext>
                </a:extLst>
              </a:tr>
            </a:tbl>
          </a:graphicData>
        </a:graphic>
      </p:graphicFrame>
    </p:spTree>
    <p:extLst>
      <p:ext uri="{BB962C8B-B14F-4D97-AF65-F5344CB8AC3E}">
        <p14:creationId xmlns:p14="http://schemas.microsoft.com/office/powerpoint/2010/main" val="415282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EB8A-0DA3-0D18-1E0C-5B2A770B2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B7750-3260-C54F-17BB-FFF4226E61AC}"/>
              </a:ext>
            </a:extLst>
          </p:cNvPr>
          <p:cNvSpPr>
            <a:spLocks noGrp="1"/>
          </p:cNvSpPr>
          <p:nvPr>
            <p:ph type="ctrTitle"/>
          </p:nvPr>
        </p:nvSpPr>
        <p:spPr/>
        <p:txBody>
          <a:bodyPr/>
          <a:lstStyle/>
          <a:p>
            <a:r>
              <a:rPr lang="en-US" dirty="0"/>
              <a:t>AI for Content Analysis</a:t>
            </a:r>
          </a:p>
        </p:txBody>
      </p:sp>
    </p:spTree>
    <p:extLst>
      <p:ext uri="{BB962C8B-B14F-4D97-AF65-F5344CB8AC3E}">
        <p14:creationId xmlns:p14="http://schemas.microsoft.com/office/powerpoint/2010/main" val="131117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61" name="Google Shape;261;p5"/>
          <p:cNvGraphicFramePr/>
          <p:nvPr>
            <p:extLst>
              <p:ext uri="{D42A27DB-BD31-4B8C-83A1-F6EECF244321}">
                <p14:modId xmlns:p14="http://schemas.microsoft.com/office/powerpoint/2010/main" val="1166865513"/>
              </p:ext>
            </p:extLst>
          </p:nvPr>
        </p:nvGraphicFramePr>
        <p:xfrm>
          <a:off x="326387" y="1163860"/>
          <a:ext cx="8464589" cy="3423684"/>
        </p:xfrm>
        <a:graphic>
          <a:graphicData uri="http://schemas.openxmlformats.org/drawingml/2006/table">
            <a:tbl>
              <a:tblPr>
                <a:noFill/>
              </a:tblPr>
              <a:tblGrid>
                <a:gridCol w="1411656">
                  <a:extLst>
                    <a:ext uri="{9D8B030D-6E8A-4147-A177-3AD203B41FA5}">
                      <a16:colId xmlns:a16="http://schemas.microsoft.com/office/drawing/2014/main" val="20000"/>
                    </a:ext>
                  </a:extLst>
                </a:gridCol>
                <a:gridCol w="1356031">
                  <a:extLst>
                    <a:ext uri="{9D8B030D-6E8A-4147-A177-3AD203B41FA5}">
                      <a16:colId xmlns:a16="http://schemas.microsoft.com/office/drawing/2014/main" val="3419960763"/>
                    </a:ext>
                  </a:extLst>
                </a:gridCol>
                <a:gridCol w="1247628">
                  <a:extLst>
                    <a:ext uri="{9D8B030D-6E8A-4147-A177-3AD203B41FA5}">
                      <a16:colId xmlns:a16="http://schemas.microsoft.com/office/drawing/2014/main" val="20001"/>
                    </a:ext>
                  </a:extLst>
                </a:gridCol>
                <a:gridCol w="1130660">
                  <a:extLst>
                    <a:ext uri="{9D8B030D-6E8A-4147-A177-3AD203B41FA5}">
                      <a16:colId xmlns:a16="http://schemas.microsoft.com/office/drawing/2014/main" val="20007"/>
                    </a:ext>
                  </a:extLst>
                </a:gridCol>
                <a:gridCol w="1057521">
                  <a:extLst>
                    <a:ext uri="{9D8B030D-6E8A-4147-A177-3AD203B41FA5}">
                      <a16:colId xmlns:a16="http://schemas.microsoft.com/office/drawing/2014/main" val="20008"/>
                    </a:ext>
                  </a:extLst>
                </a:gridCol>
                <a:gridCol w="1080102">
                  <a:extLst>
                    <a:ext uri="{9D8B030D-6E8A-4147-A177-3AD203B41FA5}">
                      <a16:colId xmlns:a16="http://schemas.microsoft.com/office/drawing/2014/main" val="20009"/>
                    </a:ext>
                  </a:extLst>
                </a:gridCol>
                <a:gridCol w="1180991">
                  <a:extLst>
                    <a:ext uri="{9D8B030D-6E8A-4147-A177-3AD203B41FA5}">
                      <a16:colId xmlns:a16="http://schemas.microsoft.com/office/drawing/2014/main" val="20010"/>
                    </a:ext>
                  </a:extLst>
                </a:gridCol>
              </a:tblGrid>
              <a:tr h="1206456">
                <a:tc>
                  <a:txBody>
                    <a:bodyPr/>
                    <a:lstStyle/>
                    <a:p>
                      <a:pPr marL="0" marR="0" lvl="0" indent="0" algn="ctr" rtl="0">
                        <a:lnSpc>
                          <a:spcPct val="100000"/>
                        </a:lnSpc>
                        <a:spcBef>
                          <a:spcPts val="0"/>
                        </a:spcBef>
                        <a:spcAft>
                          <a:spcPts val="0"/>
                        </a:spcAft>
                        <a:buClr>
                          <a:srgbClr val="000000"/>
                        </a:buClr>
                        <a:buSzPts val="1100"/>
                        <a:buFont typeface="Arial"/>
                        <a:buNone/>
                      </a:pPr>
                      <a:endParaRPr sz="1000" b="1" u="none" strike="noStrike" cap="none" dirty="0">
                        <a:solidFill>
                          <a:schemeClr val="lt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lt1"/>
                          </a:solidFill>
                          <a:latin typeface="Bitter" pitchFamily="2" charset="77"/>
                          <a:ea typeface="Georgia"/>
                          <a:cs typeface="Georgia"/>
                          <a:sym typeface="Georgia"/>
                        </a:rPr>
                        <a:t>Activities</a:t>
                      </a:r>
                      <a:endParaRPr sz="1600" b="1" u="none" strike="noStrike" cap="none" dirty="0">
                        <a:solidFill>
                          <a:schemeClr val="lt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lt1"/>
                          </a:solidFill>
                          <a:latin typeface="Bitter" pitchFamily="2" charset="77"/>
                          <a:ea typeface="Georgia"/>
                          <a:cs typeface="Georgia"/>
                          <a:sym typeface="Georgia"/>
                        </a:rPr>
                        <a:t>Academics</a:t>
                      </a:r>
                      <a:endParaRPr sz="1600" b="1" u="none" strike="noStrike" cap="none" dirty="0">
                        <a:solidFill>
                          <a:schemeClr val="lt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bg1"/>
                          </a:solidFill>
                          <a:latin typeface="Bitter" pitchFamily="2" charset="77"/>
                          <a:ea typeface="Georgia"/>
                          <a:cs typeface="Georgia"/>
                          <a:sym typeface="Georgia"/>
                        </a:rPr>
                        <a:t>UGRD Costs</a:t>
                      </a:r>
                      <a:endParaRPr sz="1600" b="1"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bg1"/>
                          </a:solidFill>
                          <a:latin typeface="Bitter" pitchFamily="2" charset="77"/>
                          <a:ea typeface="Georgia"/>
                          <a:cs typeface="Georgia"/>
                          <a:sym typeface="Georgia"/>
                        </a:rPr>
                        <a:t>GRAD Costs</a:t>
                      </a:r>
                      <a:endParaRPr sz="1600" b="1"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lt1"/>
                          </a:solidFill>
                          <a:latin typeface="Bitter" pitchFamily="2" charset="77"/>
                          <a:ea typeface="Georgia"/>
                          <a:cs typeface="Georgia"/>
                          <a:sym typeface="Georgia"/>
                        </a:rPr>
                        <a:t>Dining</a:t>
                      </a:r>
                      <a:endParaRPr sz="1600" b="1" u="none" strike="noStrike" cap="none" dirty="0">
                        <a:solidFill>
                          <a:schemeClr val="lt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600" b="1" u="none" strike="noStrike" cap="none" dirty="0">
                          <a:solidFill>
                            <a:schemeClr val="lt1"/>
                          </a:solidFill>
                          <a:latin typeface="Bitter" pitchFamily="2" charset="77"/>
                          <a:ea typeface="Georgia"/>
                          <a:cs typeface="Georgia"/>
                          <a:sym typeface="Georgia"/>
                        </a:rPr>
                        <a:t>Parking</a:t>
                      </a:r>
                      <a:endParaRPr sz="1600" b="1" u="none" strike="noStrike" cap="none" dirty="0">
                        <a:solidFill>
                          <a:schemeClr val="lt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764556">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Bitter" pitchFamily="2" charset="77"/>
                          <a:ea typeface="Georgia"/>
                          <a:cs typeface="Georgia"/>
                          <a:sym typeface="Georgia"/>
                        </a:rPr>
                        <a:t>Promoters</a:t>
                      </a:r>
                      <a:endParaRPr sz="1400" b="1"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36%</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34%</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bg1"/>
                          </a:solidFill>
                          <a:latin typeface="Bitter" pitchFamily="2" charset="77"/>
                          <a:ea typeface="Georgia"/>
                          <a:cs typeface="Georgia"/>
                          <a:sym typeface="Georgia"/>
                        </a:rPr>
                        <a:t>17%</a:t>
                      </a:r>
                      <a:endParaRPr sz="13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bg1"/>
                          </a:solidFill>
                          <a:latin typeface="Bitter" pitchFamily="2" charset="77"/>
                          <a:ea typeface="Georgia"/>
                          <a:cs typeface="Georgia"/>
                          <a:sym typeface="Georgia"/>
                        </a:rPr>
                        <a:t>15%</a:t>
                      </a:r>
                      <a:endParaRPr sz="13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14%</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6%</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extLst>
                  <a:ext uri="{0D108BD9-81ED-4DB2-BD59-A6C34878D82A}">
                    <a16:rowId xmlns:a16="http://schemas.microsoft.com/office/drawing/2014/main" val="10001"/>
                  </a:ext>
                </a:extLst>
              </a:tr>
              <a:tr h="726336">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Bitter" pitchFamily="2" charset="77"/>
                          <a:ea typeface="Georgia"/>
                          <a:cs typeface="Georgia"/>
                          <a:sym typeface="Georgia"/>
                        </a:rPr>
                        <a:t>Passives</a:t>
                      </a:r>
                      <a:endParaRPr sz="1400" b="1" u="none" strike="noStrike" cap="none" dirty="0">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dk1"/>
                          </a:solidFill>
                          <a:latin typeface="Bitter" pitchFamily="2" charset="77"/>
                          <a:ea typeface="Georgia"/>
                          <a:cs typeface="Georgia"/>
                          <a:sym typeface="Georgia"/>
                        </a:rPr>
                        <a:t>45%</a:t>
                      </a:r>
                      <a:endParaRPr sz="1400" u="none" strike="noStrike" cap="none" dirty="0">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a:solidFill>
                            <a:schemeClr val="dk1"/>
                          </a:solidFill>
                          <a:latin typeface="Bitter" pitchFamily="2" charset="77"/>
                          <a:ea typeface="Georgia"/>
                          <a:cs typeface="Georgia"/>
                          <a:sym typeface="Georgia"/>
                        </a:rPr>
                        <a:t>35%</a:t>
                      </a:r>
                      <a:endParaRPr sz="1400" u="none" strike="noStrike" cap="none">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dk1"/>
                          </a:solidFill>
                          <a:latin typeface="Bitter" pitchFamily="2" charset="77"/>
                          <a:ea typeface="Georgia"/>
                          <a:cs typeface="Georgia"/>
                          <a:sym typeface="Georgia"/>
                        </a:rPr>
                        <a:t>35%</a:t>
                      </a:r>
                      <a:endParaRPr sz="1300" u="none" strike="noStrike" cap="none" dirty="0">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dk1"/>
                          </a:solidFill>
                          <a:latin typeface="Bitter" pitchFamily="2" charset="77"/>
                          <a:ea typeface="Georgia"/>
                          <a:cs typeface="Georgia"/>
                          <a:sym typeface="Georgia"/>
                        </a:rPr>
                        <a:t>20%</a:t>
                      </a:r>
                      <a:endParaRPr sz="1300" u="none" strike="noStrike" cap="none" dirty="0">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dk1"/>
                          </a:solidFill>
                          <a:latin typeface="Bitter" pitchFamily="2" charset="77"/>
                          <a:ea typeface="Georgia"/>
                          <a:cs typeface="Georgia"/>
                          <a:sym typeface="Georgia"/>
                        </a:rPr>
                        <a:t>40%</a:t>
                      </a:r>
                      <a:endParaRPr sz="1400" u="none" strike="noStrike" cap="none" dirty="0">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a:solidFill>
                            <a:schemeClr val="dk1"/>
                          </a:solidFill>
                          <a:latin typeface="Bitter" pitchFamily="2" charset="77"/>
                          <a:ea typeface="Georgia"/>
                          <a:cs typeface="Georgia"/>
                          <a:sym typeface="Georgia"/>
                        </a:rPr>
                        <a:t>25%</a:t>
                      </a:r>
                      <a:endParaRPr sz="1400" u="none" strike="noStrike" cap="none">
                        <a:solidFill>
                          <a:schemeClr val="dk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2"/>
                    </a:solidFill>
                  </a:tcPr>
                </a:tc>
                <a:extLst>
                  <a:ext uri="{0D108BD9-81ED-4DB2-BD59-A6C34878D82A}">
                    <a16:rowId xmlns:a16="http://schemas.microsoft.com/office/drawing/2014/main" val="10002"/>
                  </a:ext>
                </a:extLst>
              </a:tr>
              <a:tr h="726336">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Bitter" pitchFamily="2" charset="77"/>
                          <a:ea typeface="Georgia"/>
                          <a:cs typeface="Georgia"/>
                          <a:sym typeface="Georgia"/>
                        </a:rPr>
                        <a:t>Detractors</a:t>
                      </a:r>
                      <a:endParaRPr sz="1400" b="1"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19%</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31%</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bg1"/>
                          </a:solidFill>
                          <a:latin typeface="Bitter" pitchFamily="2" charset="77"/>
                          <a:ea typeface="Georgia"/>
                          <a:cs typeface="Georgia"/>
                          <a:sym typeface="Georgia"/>
                        </a:rPr>
                        <a:t>48%</a:t>
                      </a:r>
                      <a:endParaRPr sz="13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300"/>
                        <a:buFont typeface="Arial"/>
                        <a:buNone/>
                      </a:pPr>
                      <a:r>
                        <a:rPr lang="en-US" sz="1300" u="none" strike="noStrike" cap="none" dirty="0">
                          <a:solidFill>
                            <a:schemeClr val="bg1"/>
                          </a:solidFill>
                          <a:latin typeface="Bitter" pitchFamily="2" charset="77"/>
                          <a:ea typeface="Georgia"/>
                          <a:cs typeface="Georgia"/>
                          <a:sym typeface="Georgia"/>
                        </a:rPr>
                        <a:t>65%</a:t>
                      </a:r>
                      <a:endParaRPr sz="13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46%</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rtl="0">
                        <a:lnSpc>
                          <a:spcPct val="50000"/>
                        </a:lnSpc>
                        <a:spcBef>
                          <a:spcPts val="0"/>
                        </a:spcBef>
                        <a:spcAft>
                          <a:spcPts val="0"/>
                        </a:spcAft>
                        <a:buClr>
                          <a:srgbClr val="000000"/>
                        </a:buClr>
                        <a:buSzPts val="1400"/>
                        <a:buFont typeface="Arial"/>
                        <a:buNone/>
                      </a:pPr>
                      <a:r>
                        <a:rPr lang="en-US" sz="1400" u="none" strike="noStrike" cap="none" dirty="0">
                          <a:solidFill>
                            <a:schemeClr val="bg1"/>
                          </a:solidFill>
                          <a:latin typeface="Bitter" pitchFamily="2" charset="77"/>
                          <a:ea typeface="Georgia"/>
                          <a:cs typeface="Georgia"/>
                          <a:sym typeface="Georgia"/>
                        </a:rPr>
                        <a:t>70%</a:t>
                      </a:r>
                      <a:endParaRPr sz="1400" u="none" strike="noStrike" cap="none" dirty="0">
                        <a:solidFill>
                          <a:schemeClr val="bg1"/>
                        </a:solidFill>
                        <a:latin typeface="Bitter" pitchFamily="2" charset="77"/>
                        <a:ea typeface="Georgia"/>
                        <a:cs typeface="Georgia"/>
                        <a:sym typeface="Georgia"/>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3"/>
                  </a:ext>
                </a:extLst>
              </a:tr>
            </a:tbl>
          </a:graphicData>
        </a:graphic>
      </p:graphicFrame>
      <p:sp>
        <p:nvSpPr>
          <p:cNvPr id="262" name="Google Shape;262;p5"/>
          <p:cNvSpPr txBox="1"/>
          <p:nvPr/>
        </p:nvSpPr>
        <p:spPr>
          <a:xfrm>
            <a:off x="328325" y="86099"/>
            <a:ext cx="8489288" cy="10777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5000" b="1" i="0" u="none" strike="noStrike" cap="none" dirty="0">
                <a:solidFill>
                  <a:srgbClr val="9D0F14"/>
                </a:solidFill>
                <a:latin typeface="Alumni Sans"/>
                <a:ea typeface="Alumni Sans"/>
                <a:cs typeface="Alumni Sans"/>
                <a:sym typeface="Alumni Sans"/>
              </a:rPr>
              <a:t>Thematic Analysis and Comment Coding</a:t>
            </a:r>
            <a:endParaRPr sz="5000" b="1" i="0" u="none" strike="noStrike" cap="none" dirty="0">
              <a:solidFill>
                <a:srgbClr val="9D0F14"/>
              </a:solidFill>
              <a:latin typeface="Alumni Sans"/>
              <a:ea typeface="Alumni Sans"/>
              <a:cs typeface="Alumni Sans"/>
              <a:sym typeface="Alumni Sans"/>
            </a:endParaRPr>
          </a:p>
        </p:txBody>
      </p:sp>
      <p:pic>
        <p:nvPicPr>
          <p:cNvPr id="1026" name="Picture 2" descr="Graphic showing sentiment temperature analysis code and results for selected comments, with AI errors. The AI shows the &quot;Library services are fire!&quot; as negative.">
            <a:extLst>
              <a:ext uri="{FF2B5EF4-FFF2-40B4-BE49-F238E27FC236}">
                <a16:creationId xmlns:a16="http://schemas.microsoft.com/office/drawing/2014/main" id="{08755C57-3738-020D-F0BC-D5338812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101" y="773193"/>
            <a:ext cx="6567797" cy="4284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325-9489-0130-C37C-62FBC6110F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262423-22EF-307C-187B-08360915CF9C}"/>
              </a:ext>
            </a:extLst>
          </p:cNvPr>
          <p:cNvSpPr>
            <a:spLocks noGrp="1"/>
          </p:cNvSpPr>
          <p:nvPr>
            <p:ph type="title"/>
          </p:nvPr>
        </p:nvSpPr>
        <p:spPr/>
        <p:txBody>
          <a:bodyPr/>
          <a:lstStyle/>
          <a:p>
            <a:r>
              <a:rPr lang="en-US" dirty="0"/>
              <a:t>Weekly Summarization</a:t>
            </a:r>
          </a:p>
        </p:txBody>
      </p:sp>
      <p:pic>
        <p:nvPicPr>
          <p:cNvPr id="2" name="Picture 1" descr="Graphic shows AI summarry of weekly sentiment">
            <a:extLst>
              <a:ext uri="{FF2B5EF4-FFF2-40B4-BE49-F238E27FC236}">
                <a16:creationId xmlns:a16="http://schemas.microsoft.com/office/drawing/2014/main" id="{6580F0FB-12C3-E3DA-CCEC-B28C6C916509}"/>
              </a:ext>
            </a:extLst>
          </p:cNvPr>
          <p:cNvPicPr>
            <a:picLocks noChangeAspect="1"/>
          </p:cNvPicPr>
          <p:nvPr/>
        </p:nvPicPr>
        <p:blipFill>
          <a:blip r:embed="rId2"/>
          <a:stretch>
            <a:fillRect/>
          </a:stretch>
        </p:blipFill>
        <p:spPr>
          <a:xfrm>
            <a:off x="256742" y="1040178"/>
            <a:ext cx="4239411" cy="3600478"/>
          </a:xfrm>
          <a:prstGeom prst="rect">
            <a:avLst/>
          </a:prstGeom>
        </p:spPr>
      </p:pic>
      <p:pic>
        <p:nvPicPr>
          <p:cNvPr id="5" name="Picture 4" descr="Graphic shows AI summary of promoter, detractor, and passives sentiment separately.">
            <a:extLst>
              <a:ext uri="{FF2B5EF4-FFF2-40B4-BE49-F238E27FC236}">
                <a16:creationId xmlns:a16="http://schemas.microsoft.com/office/drawing/2014/main" id="{47B40093-671D-2D45-3AC6-575DA7A9F525}"/>
              </a:ext>
            </a:extLst>
          </p:cNvPr>
          <p:cNvPicPr>
            <a:picLocks noChangeAspect="1"/>
          </p:cNvPicPr>
          <p:nvPr/>
        </p:nvPicPr>
        <p:blipFill>
          <a:blip r:embed="rId3"/>
          <a:stretch>
            <a:fillRect/>
          </a:stretch>
        </p:blipFill>
        <p:spPr>
          <a:xfrm>
            <a:off x="4647850" y="1040178"/>
            <a:ext cx="4146342" cy="3749536"/>
          </a:xfrm>
          <a:prstGeom prst="rect">
            <a:avLst/>
          </a:prstGeom>
        </p:spPr>
      </p:pic>
    </p:spTree>
    <p:extLst>
      <p:ext uri="{BB962C8B-B14F-4D97-AF65-F5344CB8AC3E}">
        <p14:creationId xmlns:p14="http://schemas.microsoft.com/office/powerpoint/2010/main" val="281643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325-9489-0130-C37C-62FBC6110F7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D3F08B7-8480-A77E-5416-26AE4CFB6C11}"/>
              </a:ext>
            </a:extLst>
          </p:cNvPr>
          <p:cNvSpPr>
            <a:spLocks noGrp="1"/>
          </p:cNvSpPr>
          <p:nvPr>
            <p:ph type="body" sz="quarter" idx="13"/>
          </p:nvPr>
        </p:nvSpPr>
        <p:spPr/>
        <p:txBody>
          <a:bodyPr>
            <a:normAutofit/>
          </a:bodyPr>
          <a:lstStyle/>
          <a:p>
            <a:pPr marL="0" indent="0">
              <a:buNone/>
            </a:pPr>
            <a:r>
              <a:rPr lang="en-US" b="1" dirty="0"/>
              <a:t>Shift from Welcome Experiences</a:t>
            </a:r>
          </a:p>
          <a:p>
            <a:pPr lvl="1"/>
            <a:r>
              <a:rPr lang="en-US" dirty="0"/>
              <a:t>This week saw a 2x increase in mentions of an Inclusive and Diverse Community noting access to numerous clubs, supportive faculty, and welcoming spaces.</a:t>
            </a:r>
          </a:p>
          <a:p>
            <a:pPr lvl="1"/>
            <a:r>
              <a:rPr lang="en-US" dirty="0"/>
              <a:t>This week’s feedback leaned toward sustained academic and personal development. </a:t>
            </a:r>
          </a:p>
          <a:p>
            <a:pPr lvl="1"/>
            <a:r>
              <a:rPr lang="en-US" dirty="0"/>
              <a:t>The transition reflects students settling into campus life and focusing more on long-term resources and community engagement.</a:t>
            </a:r>
          </a:p>
        </p:txBody>
      </p:sp>
      <p:sp>
        <p:nvSpPr>
          <p:cNvPr id="3" name="Title 2">
            <a:extLst>
              <a:ext uri="{FF2B5EF4-FFF2-40B4-BE49-F238E27FC236}">
                <a16:creationId xmlns:a16="http://schemas.microsoft.com/office/drawing/2014/main" id="{22262423-22EF-307C-187B-08360915CF9C}"/>
              </a:ext>
            </a:extLst>
          </p:cNvPr>
          <p:cNvSpPr>
            <a:spLocks noGrp="1"/>
          </p:cNvSpPr>
          <p:nvPr>
            <p:ph type="title"/>
          </p:nvPr>
        </p:nvSpPr>
        <p:spPr/>
        <p:txBody>
          <a:bodyPr/>
          <a:lstStyle/>
          <a:p>
            <a:r>
              <a:rPr lang="en-US" dirty="0"/>
              <a:t>Weekly Summarization – Key Changes</a:t>
            </a:r>
          </a:p>
        </p:txBody>
      </p:sp>
    </p:spTree>
    <p:extLst>
      <p:ext uri="{BB962C8B-B14F-4D97-AF65-F5344CB8AC3E}">
        <p14:creationId xmlns:p14="http://schemas.microsoft.com/office/powerpoint/2010/main" val="315316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325-9489-0130-C37C-62FBC6110F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262423-22EF-307C-187B-08360915CF9C}"/>
              </a:ext>
            </a:extLst>
          </p:cNvPr>
          <p:cNvSpPr>
            <a:spLocks noGrp="1"/>
          </p:cNvSpPr>
          <p:nvPr>
            <p:ph type="title"/>
          </p:nvPr>
        </p:nvSpPr>
        <p:spPr/>
        <p:txBody>
          <a:bodyPr>
            <a:normAutofit/>
          </a:bodyPr>
          <a:lstStyle/>
          <a:p>
            <a:r>
              <a:rPr lang="en-US" dirty="0"/>
              <a:t>Themes by NPS (Promoters)</a:t>
            </a:r>
          </a:p>
        </p:txBody>
      </p:sp>
      <p:sp>
        <p:nvSpPr>
          <p:cNvPr id="4" name="Text Placeholder 3">
            <a:extLst>
              <a:ext uri="{FF2B5EF4-FFF2-40B4-BE49-F238E27FC236}">
                <a16:creationId xmlns:a16="http://schemas.microsoft.com/office/drawing/2014/main" id="{1D3F08B7-8480-A77E-5416-26AE4CFB6C11}"/>
              </a:ext>
            </a:extLst>
          </p:cNvPr>
          <p:cNvSpPr>
            <a:spLocks noGrp="1"/>
          </p:cNvSpPr>
          <p:nvPr>
            <p:ph type="body" sz="quarter" idx="13"/>
          </p:nvPr>
        </p:nvSpPr>
        <p:spPr/>
        <p:txBody>
          <a:bodyPr>
            <a:normAutofit/>
          </a:bodyPr>
          <a:lstStyle/>
          <a:p>
            <a:pPr marL="0" indent="0">
              <a:buNone/>
            </a:pPr>
            <a:r>
              <a:rPr lang="en-US" b="1" dirty="0"/>
              <a:t>Welcoming Community</a:t>
            </a:r>
          </a:p>
          <a:p>
            <a:pPr lvl="1"/>
            <a:r>
              <a:rPr lang="en-US" dirty="0"/>
              <a:t>Appeared in 24% of Promoter responses; 2.3x more likely than in Not Promoter responses.</a:t>
            </a:r>
          </a:p>
          <a:p>
            <a:pPr lvl="1"/>
            <a:r>
              <a:rPr lang="en-US" dirty="0"/>
              <a:t>Students emphasized the friendliness of peers, the availability of clubs and groups, and the overall inclusive campus atmosphere. </a:t>
            </a:r>
          </a:p>
          <a:p>
            <a:pPr lvl="1"/>
            <a:r>
              <a:rPr lang="en-US" dirty="0"/>
              <a:t>The community was credited for helping students feel connected, valued, and comfortable, especially in their first weeks on campus.</a:t>
            </a:r>
          </a:p>
        </p:txBody>
      </p:sp>
    </p:spTree>
    <p:extLst>
      <p:ext uri="{BB962C8B-B14F-4D97-AF65-F5344CB8AC3E}">
        <p14:creationId xmlns:p14="http://schemas.microsoft.com/office/powerpoint/2010/main" val="116569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325-9489-0130-C37C-62FBC6110F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262423-22EF-307C-187B-08360915CF9C}"/>
              </a:ext>
            </a:extLst>
          </p:cNvPr>
          <p:cNvSpPr>
            <a:spLocks noGrp="1"/>
          </p:cNvSpPr>
          <p:nvPr>
            <p:ph type="title"/>
          </p:nvPr>
        </p:nvSpPr>
        <p:spPr/>
        <p:txBody>
          <a:bodyPr>
            <a:normAutofit/>
          </a:bodyPr>
          <a:lstStyle/>
          <a:p>
            <a:r>
              <a:rPr lang="en-US" dirty="0"/>
              <a:t>Themes by NPS (Detractors)</a:t>
            </a:r>
          </a:p>
        </p:txBody>
      </p:sp>
      <p:sp>
        <p:nvSpPr>
          <p:cNvPr id="4" name="Text Placeholder 3">
            <a:extLst>
              <a:ext uri="{FF2B5EF4-FFF2-40B4-BE49-F238E27FC236}">
                <a16:creationId xmlns:a16="http://schemas.microsoft.com/office/drawing/2014/main" id="{1D3F08B7-8480-A77E-5416-26AE4CFB6C11}"/>
              </a:ext>
            </a:extLst>
          </p:cNvPr>
          <p:cNvSpPr>
            <a:spLocks noGrp="1"/>
          </p:cNvSpPr>
          <p:nvPr>
            <p:ph type="body" sz="quarter" idx="13"/>
          </p:nvPr>
        </p:nvSpPr>
        <p:spPr/>
        <p:txBody>
          <a:bodyPr>
            <a:normAutofit/>
          </a:bodyPr>
          <a:lstStyle/>
          <a:p>
            <a:pPr marL="0" indent="0">
              <a:buNone/>
            </a:pPr>
            <a:r>
              <a:rPr lang="en-US" b="1" dirty="0"/>
              <a:t>Transportation Challenges</a:t>
            </a:r>
          </a:p>
          <a:p>
            <a:pPr lvl="1"/>
            <a:r>
              <a:rPr lang="en-US" dirty="0"/>
              <a:t>Appeared in 20% of Detractor responses; only found in Detractor feedback.</a:t>
            </a:r>
          </a:p>
          <a:p>
            <a:pPr lvl="1"/>
            <a:r>
              <a:rPr lang="en-US" dirty="0"/>
              <a:t>Concerns focused on inefficient shuttle routes, limited access for students without cars, and underused parking infrastructure. These issues impacted daily mobility and led to overall frustration with campus accessibility.</a:t>
            </a:r>
          </a:p>
        </p:txBody>
      </p:sp>
    </p:spTree>
    <p:extLst>
      <p:ext uri="{BB962C8B-B14F-4D97-AF65-F5344CB8AC3E}">
        <p14:creationId xmlns:p14="http://schemas.microsoft.com/office/powerpoint/2010/main" val="5967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DF19-5370-BE0F-ABC1-F4147E80938D}"/>
              </a:ext>
            </a:extLst>
          </p:cNvPr>
          <p:cNvSpPr>
            <a:spLocks noGrp="1"/>
          </p:cNvSpPr>
          <p:nvPr>
            <p:ph type="ctrTitle"/>
          </p:nvPr>
        </p:nvSpPr>
        <p:spPr>
          <a:xfrm>
            <a:off x="141173" y="189395"/>
            <a:ext cx="6554244" cy="1089677"/>
          </a:xfrm>
        </p:spPr>
        <p:txBody>
          <a:bodyPr/>
          <a:lstStyle/>
          <a:p>
            <a:r>
              <a:rPr lang="en-US" dirty="0"/>
              <a:t>Overview</a:t>
            </a:r>
          </a:p>
        </p:txBody>
      </p:sp>
      <p:graphicFrame>
        <p:nvGraphicFramePr>
          <p:cNvPr id="4" name="Diagram 3">
            <a:extLst>
              <a:ext uri="{FF2B5EF4-FFF2-40B4-BE49-F238E27FC236}">
                <a16:creationId xmlns:a16="http://schemas.microsoft.com/office/drawing/2014/main" id="{C6F05421-265C-89A7-28D2-FBCB6FD5439C}"/>
              </a:ext>
            </a:extLst>
          </p:cNvPr>
          <p:cNvGraphicFramePr/>
          <p:nvPr>
            <p:extLst>
              <p:ext uri="{D42A27DB-BD31-4B8C-83A1-F6EECF244321}">
                <p14:modId xmlns:p14="http://schemas.microsoft.com/office/powerpoint/2010/main" val="2666727433"/>
              </p:ext>
            </p:extLst>
          </p:nvPr>
        </p:nvGraphicFramePr>
        <p:xfrm>
          <a:off x="231321" y="1039585"/>
          <a:ext cx="8463643" cy="391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09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325-9489-0130-C37C-62FBC6110F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262423-22EF-307C-187B-08360915CF9C}"/>
              </a:ext>
            </a:extLst>
          </p:cNvPr>
          <p:cNvSpPr>
            <a:spLocks noGrp="1"/>
          </p:cNvSpPr>
          <p:nvPr>
            <p:ph type="title"/>
          </p:nvPr>
        </p:nvSpPr>
        <p:spPr/>
        <p:txBody>
          <a:bodyPr>
            <a:normAutofit/>
          </a:bodyPr>
          <a:lstStyle/>
          <a:p>
            <a:r>
              <a:rPr lang="en-US" dirty="0"/>
              <a:t>Themes by NPS (Passives)</a:t>
            </a:r>
          </a:p>
        </p:txBody>
      </p:sp>
      <p:sp>
        <p:nvSpPr>
          <p:cNvPr id="4" name="Text Placeholder 3">
            <a:extLst>
              <a:ext uri="{FF2B5EF4-FFF2-40B4-BE49-F238E27FC236}">
                <a16:creationId xmlns:a16="http://schemas.microsoft.com/office/drawing/2014/main" id="{1D3F08B7-8480-A77E-5416-26AE4CFB6C11}"/>
              </a:ext>
            </a:extLst>
          </p:cNvPr>
          <p:cNvSpPr>
            <a:spLocks noGrp="1"/>
          </p:cNvSpPr>
          <p:nvPr>
            <p:ph type="body" sz="quarter" idx="13"/>
          </p:nvPr>
        </p:nvSpPr>
        <p:spPr/>
        <p:txBody>
          <a:bodyPr>
            <a:normAutofit/>
          </a:bodyPr>
          <a:lstStyle/>
          <a:p>
            <a:pPr marL="0" indent="0">
              <a:buNone/>
            </a:pPr>
            <a:r>
              <a:rPr lang="en-US" b="1" dirty="0"/>
              <a:t>Abundant Activities and Events</a:t>
            </a:r>
          </a:p>
          <a:p>
            <a:pPr lvl="1"/>
            <a:r>
              <a:rPr lang="en-US" dirty="0"/>
              <a:t>Found in 39% of Passive responses; 1.8x more likely than in Not Passive responses.</a:t>
            </a:r>
          </a:p>
          <a:p>
            <a:pPr lvl="1"/>
            <a:r>
              <a:rPr lang="en-US" dirty="0"/>
              <a:t>Students acknowledged the wide range of campus events and activities. While this was generally seen as a positive, some students also noted that the volume and scheduling could be overwhelming or hard to navigate, especially for newcomers.</a:t>
            </a:r>
          </a:p>
        </p:txBody>
      </p:sp>
    </p:spTree>
    <p:extLst>
      <p:ext uri="{BB962C8B-B14F-4D97-AF65-F5344CB8AC3E}">
        <p14:creationId xmlns:p14="http://schemas.microsoft.com/office/powerpoint/2010/main" val="109567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0F72B-F3A4-5EBA-7EAD-7DFC065F5B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957F95-43BF-163A-0E94-AB551278581A}"/>
              </a:ext>
            </a:extLst>
          </p:cNvPr>
          <p:cNvSpPr>
            <a:spLocks noGrp="1"/>
          </p:cNvSpPr>
          <p:nvPr>
            <p:ph type="title"/>
          </p:nvPr>
        </p:nvSpPr>
        <p:spPr/>
        <p:txBody>
          <a:bodyPr/>
          <a:lstStyle/>
          <a:p>
            <a:r>
              <a:rPr lang="en-US" sz="3200" dirty="0"/>
              <a:t>Relative Classification</a:t>
            </a:r>
          </a:p>
        </p:txBody>
      </p:sp>
      <p:sp>
        <p:nvSpPr>
          <p:cNvPr id="7" name="Text Placeholder 6">
            <a:extLst>
              <a:ext uri="{FF2B5EF4-FFF2-40B4-BE49-F238E27FC236}">
                <a16:creationId xmlns:a16="http://schemas.microsoft.com/office/drawing/2014/main" id="{D7463801-D8D5-BEBF-A28E-E3640AC32A4D}"/>
              </a:ext>
            </a:extLst>
          </p:cNvPr>
          <p:cNvSpPr>
            <a:spLocks noGrp="1"/>
          </p:cNvSpPr>
          <p:nvPr>
            <p:ph type="body" sz="quarter" idx="13"/>
          </p:nvPr>
        </p:nvSpPr>
        <p:spPr/>
        <p:txBody>
          <a:bodyPr>
            <a:normAutofit lnSpcReduction="10000"/>
          </a:bodyPr>
          <a:lstStyle/>
          <a:p>
            <a:r>
              <a:rPr lang="en-US" dirty="0"/>
              <a:t>Detractors are </a:t>
            </a:r>
            <a:r>
              <a:rPr lang="en-US" b="1" dirty="0"/>
              <a:t>7.9x </a:t>
            </a:r>
            <a:r>
              <a:rPr lang="en-US" dirty="0"/>
              <a:t>more likely to mention Parking and Transportation issues than Promoters</a:t>
            </a:r>
          </a:p>
          <a:p>
            <a:r>
              <a:rPr lang="en-US" dirty="0"/>
              <a:t>…and…</a:t>
            </a:r>
          </a:p>
          <a:p>
            <a:r>
              <a:rPr lang="en-US" dirty="0"/>
              <a:t>Whereas Detractors who are </a:t>
            </a:r>
            <a:r>
              <a:rPr lang="en-US" b="1" u="sng" dirty="0"/>
              <a:t>Non-Residents </a:t>
            </a:r>
            <a:r>
              <a:rPr lang="en-US" dirty="0"/>
              <a:t>are </a:t>
            </a:r>
            <a:r>
              <a:rPr lang="en-US" b="1" u="sng" dirty="0"/>
              <a:t>14.4x</a:t>
            </a:r>
            <a:r>
              <a:rPr lang="en-US" dirty="0"/>
              <a:t> more likely to mention Parking and Transportation issues than </a:t>
            </a:r>
            <a:r>
              <a:rPr lang="en-US" b="1" u="sng" dirty="0"/>
              <a:t>Residents</a:t>
            </a:r>
          </a:p>
          <a:p>
            <a:endParaRPr lang="en-US" dirty="0"/>
          </a:p>
        </p:txBody>
      </p:sp>
      <p:graphicFrame>
        <p:nvGraphicFramePr>
          <p:cNvPr id="6" name="Diagram 5">
            <a:extLst>
              <a:ext uri="{FF2B5EF4-FFF2-40B4-BE49-F238E27FC236}">
                <a16:creationId xmlns:a16="http://schemas.microsoft.com/office/drawing/2014/main" id="{4FB52DD5-488B-C493-979F-E8BD6E94763D}"/>
              </a:ext>
            </a:extLst>
          </p:cNvPr>
          <p:cNvGraphicFramePr/>
          <p:nvPr>
            <p:extLst>
              <p:ext uri="{D42A27DB-BD31-4B8C-83A1-F6EECF244321}">
                <p14:modId xmlns:p14="http://schemas.microsoft.com/office/powerpoint/2010/main" val="4265038956"/>
              </p:ext>
            </p:extLst>
          </p:nvPr>
        </p:nvGraphicFramePr>
        <p:xfrm>
          <a:off x="2416628" y="-76200"/>
          <a:ext cx="6637903" cy="5089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56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77D9-23E0-B4D9-86A4-9C4953098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BCD49-C3E7-476C-D005-B5CD6DE0BE1F}"/>
              </a:ext>
            </a:extLst>
          </p:cNvPr>
          <p:cNvSpPr>
            <a:spLocks noGrp="1"/>
          </p:cNvSpPr>
          <p:nvPr>
            <p:ph type="ctrTitle"/>
          </p:nvPr>
        </p:nvSpPr>
        <p:spPr/>
        <p:txBody>
          <a:bodyPr/>
          <a:lstStyle/>
          <a:p>
            <a:r>
              <a:rPr lang="en-US" dirty="0"/>
              <a:t>AI for Coding</a:t>
            </a:r>
          </a:p>
        </p:txBody>
      </p:sp>
    </p:spTree>
    <p:extLst>
      <p:ext uri="{BB962C8B-B14F-4D97-AF65-F5344CB8AC3E}">
        <p14:creationId xmlns:p14="http://schemas.microsoft.com/office/powerpoint/2010/main" val="13707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1B11-3981-08C4-85D4-03F098B5FA95}"/>
              </a:ext>
            </a:extLst>
          </p:cNvPr>
          <p:cNvSpPr>
            <a:spLocks noGrp="1"/>
          </p:cNvSpPr>
          <p:nvPr>
            <p:ph type="title"/>
          </p:nvPr>
        </p:nvSpPr>
        <p:spPr/>
        <p:txBody>
          <a:bodyPr/>
          <a:lstStyle/>
          <a:p>
            <a:r>
              <a:rPr lang="en-US" dirty="0"/>
              <a:t>Justification for Coding Records</a:t>
            </a:r>
          </a:p>
        </p:txBody>
      </p:sp>
      <p:graphicFrame>
        <p:nvGraphicFramePr>
          <p:cNvPr id="4" name="Diagram 3">
            <a:extLst>
              <a:ext uri="{FF2B5EF4-FFF2-40B4-BE49-F238E27FC236}">
                <a16:creationId xmlns:a16="http://schemas.microsoft.com/office/drawing/2014/main" id="{D17F7907-A514-5DC2-0E69-A0B4855C685C}"/>
              </a:ext>
            </a:extLst>
          </p:cNvPr>
          <p:cNvGraphicFramePr/>
          <p:nvPr>
            <p:extLst>
              <p:ext uri="{D42A27DB-BD31-4B8C-83A1-F6EECF244321}">
                <p14:modId xmlns:p14="http://schemas.microsoft.com/office/powerpoint/2010/main" val="1068069666"/>
              </p:ext>
            </p:extLst>
          </p:nvPr>
        </p:nvGraphicFramePr>
        <p:xfrm>
          <a:off x="0" y="858739"/>
          <a:ext cx="10161767" cy="4047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17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1B42-7C6B-82C2-55D2-596303C5B577}"/>
              </a:ext>
            </a:extLst>
          </p:cNvPr>
          <p:cNvSpPr>
            <a:spLocks noGrp="1"/>
          </p:cNvSpPr>
          <p:nvPr>
            <p:ph type="title"/>
          </p:nvPr>
        </p:nvSpPr>
        <p:spPr/>
        <p:txBody>
          <a:bodyPr/>
          <a:lstStyle/>
          <a:p>
            <a:r>
              <a:rPr lang="en-US" dirty="0"/>
              <a:t>Prompt Construction</a:t>
            </a:r>
          </a:p>
        </p:txBody>
      </p:sp>
      <p:sp>
        <p:nvSpPr>
          <p:cNvPr id="3" name="Text Placeholder 2">
            <a:extLst>
              <a:ext uri="{FF2B5EF4-FFF2-40B4-BE49-F238E27FC236}">
                <a16:creationId xmlns:a16="http://schemas.microsoft.com/office/drawing/2014/main" id="{346BA85D-C735-AB36-1087-931CCB482180}"/>
              </a:ext>
            </a:extLst>
          </p:cNvPr>
          <p:cNvSpPr>
            <a:spLocks noGrp="1"/>
          </p:cNvSpPr>
          <p:nvPr>
            <p:ph type="body" sz="quarter" idx="13"/>
          </p:nvPr>
        </p:nvSpPr>
        <p:spPr>
          <a:xfrm>
            <a:off x="256742" y="1121570"/>
            <a:ext cx="4681018" cy="3507580"/>
          </a:xfrm>
        </p:spPr>
        <p:txBody>
          <a:bodyPr>
            <a:normAutofit/>
          </a:bodyPr>
          <a:lstStyle/>
          <a:p>
            <a:pPr marL="0" indent="0">
              <a:buNone/>
            </a:pPr>
            <a:r>
              <a:rPr lang="en-US" sz="1800" dirty="0">
                <a:highlight>
                  <a:srgbClr val="DEC8EE"/>
                </a:highlight>
              </a:rPr>
              <a:t>As a qualitative researcher</a:t>
            </a:r>
            <a:r>
              <a:rPr lang="en-US" sz="1800" dirty="0">
                <a:highlight>
                  <a:srgbClr val="D2ECFF"/>
                </a:highlight>
              </a:rPr>
              <a:t>, review the comment response in the specified cell that comes from an open-ended question related to a university student's rating of the university. </a:t>
            </a:r>
            <a:r>
              <a:rPr lang="en-US" sz="1800" dirty="0">
                <a:highlight>
                  <a:srgbClr val="FCFBE7"/>
                </a:highlight>
              </a:rPr>
              <a:t>Determine if the comment is related to parking based on an explicit and direct mention of the exact word 'parking' or 'park' within the text</a:t>
            </a:r>
            <a:r>
              <a:rPr lang="en-US" sz="1800" dirty="0">
                <a:highlight>
                  <a:srgbClr val="A9EDDC"/>
                </a:highlight>
              </a:rPr>
              <a:t>. If the comment is related to parking, return a 1 in Column C. If it is not related to parking, return a 0 in Column C. </a:t>
            </a:r>
            <a:r>
              <a:rPr lang="en-US" sz="1800" dirty="0">
                <a:highlight>
                  <a:srgbClr val="FFB8B8"/>
                </a:highlight>
              </a:rPr>
              <a:t>Do not return any other responses.</a:t>
            </a:r>
          </a:p>
        </p:txBody>
      </p:sp>
      <p:graphicFrame>
        <p:nvGraphicFramePr>
          <p:cNvPr id="4" name="Table 3">
            <a:extLst>
              <a:ext uri="{FF2B5EF4-FFF2-40B4-BE49-F238E27FC236}">
                <a16:creationId xmlns:a16="http://schemas.microsoft.com/office/drawing/2014/main" id="{AAE8D863-A9F5-2764-0C72-842ADF58B941}"/>
              </a:ext>
            </a:extLst>
          </p:cNvPr>
          <p:cNvGraphicFramePr>
            <a:graphicFrameLocks noGrp="1"/>
          </p:cNvGraphicFramePr>
          <p:nvPr>
            <p:extLst>
              <p:ext uri="{D42A27DB-BD31-4B8C-83A1-F6EECF244321}">
                <p14:modId xmlns:p14="http://schemas.microsoft.com/office/powerpoint/2010/main" val="1700413595"/>
              </p:ext>
            </p:extLst>
          </p:nvPr>
        </p:nvGraphicFramePr>
        <p:xfrm>
          <a:off x="5009322" y="1121570"/>
          <a:ext cx="3709007" cy="3507580"/>
        </p:xfrm>
        <a:graphic>
          <a:graphicData uri="http://schemas.openxmlformats.org/drawingml/2006/table">
            <a:tbl>
              <a:tblPr firstRow="1" bandRow="1">
                <a:tableStyleId>{5940675A-B579-460E-94D1-54222C63F5DA}</a:tableStyleId>
              </a:tblPr>
              <a:tblGrid>
                <a:gridCol w="3709007">
                  <a:extLst>
                    <a:ext uri="{9D8B030D-6E8A-4147-A177-3AD203B41FA5}">
                      <a16:colId xmlns:a16="http://schemas.microsoft.com/office/drawing/2014/main" val="1213570206"/>
                    </a:ext>
                  </a:extLst>
                </a:gridCol>
              </a:tblGrid>
              <a:tr h="701516">
                <a:tc>
                  <a:txBody>
                    <a:bodyPr/>
                    <a:lstStyle/>
                    <a:p>
                      <a:pPr algn="ctr"/>
                      <a:r>
                        <a:rPr lang="en-US" sz="1800" dirty="0">
                          <a:latin typeface="Bitter" pitchFamily="2" charset="0"/>
                        </a:rPr>
                        <a:t>Assign a role</a:t>
                      </a:r>
                    </a:p>
                  </a:txBody>
                  <a:tcPr anchor="ctr">
                    <a:solidFill>
                      <a:srgbClr val="DEC8EE"/>
                    </a:solidFill>
                  </a:tcPr>
                </a:tc>
                <a:extLst>
                  <a:ext uri="{0D108BD9-81ED-4DB2-BD59-A6C34878D82A}">
                    <a16:rowId xmlns:a16="http://schemas.microsoft.com/office/drawing/2014/main" val="101230983"/>
                  </a:ext>
                </a:extLst>
              </a:tr>
              <a:tr h="701516">
                <a:tc>
                  <a:txBody>
                    <a:bodyPr/>
                    <a:lstStyle/>
                    <a:p>
                      <a:pPr algn="ctr"/>
                      <a:r>
                        <a:rPr lang="en-US" sz="1800" dirty="0">
                          <a:latin typeface="Bitter" pitchFamily="2" charset="0"/>
                        </a:rPr>
                        <a:t>Provide context</a:t>
                      </a:r>
                    </a:p>
                  </a:txBody>
                  <a:tcPr anchor="ctr">
                    <a:solidFill>
                      <a:srgbClr val="D2ECFF"/>
                    </a:solidFill>
                  </a:tcPr>
                </a:tc>
                <a:extLst>
                  <a:ext uri="{0D108BD9-81ED-4DB2-BD59-A6C34878D82A}">
                    <a16:rowId xmlns:a16="http://schemas.microsoft.com/office/drawing/2014/main" val="1256033326"/>
                  </a:ext>
                </a:extLst>
              </a:tr>
              <a:tr h="701516">
                <a:tc>
                  <a:txBody>
                    <a:bodyPr/>
                    <a:lstStyle/>
                    <a:p>
                      <a:pPr algn="ctr"/>
                      <a:r>
                        <a:rPr lang="en-US" sz="1800" dirty="0">
                          <a:latin typeface="Bitter" pitchFamily="2" charset="0"/>
                        </a:rPr>
                        <a:t>Set evaluation criteria</a:t>
                      </a:r>
                    </a:p>
                  </a:txBody>
                  <a:tcPr anchor="ctr">
                    <a:solidFill>
                      <a:srgbClr val="FCFBE7"/>
                    </a:solidFill>
                  </a:tcPr>
                </a:tc>
                <a:extLst>
                  <a:ext uri="{0D108BD9-81ED-4DB2-BD59-A6C34878D82A}">
                    <a16:rowId xmlns:a16="http://schemas.microsoft.com/office/drawing/2014/main" val="2917758150"/>
                  </a:ext>
                </a:extLst>
              </a:tr>
              <a:tr h="701516">
                <a:tc>
                  <a:txBody>
                    <a:bodyPr/>
                    <a:lstStyle/>
                    <a:p>
                      <a:pPr algn="ctr"/>
                      <a:r>
                        <a:rPr lang="en-US" sz="1800" dirty="0">
                          <a:latin typeface="Bitter" pitchFamily="2" charset="0"/>
                        </a:rPr>
                        <a:t>Define output</a:t>
                      </a:r>
                    </a:p>
                  </a:txBody>
                  <a:tcPr anchor="ctr">
                    <a:solidFill>
                      <a:srgbClr val="A9EDDC"/>
                    </a:solidFill>
                  </a:tcPr>
                </a:tc>
                <a:extLst>
                  <a:ext uri="{0D108BD9-81ED-4DB2-BD59-A6C34878D82A}">
                    <a16:rowId xmlns:a16="http://schemas.microsoft.com/office/drawing/2014/main" val="291265365"/>
                  </a:ext>
                </a:extLst>
              </a:tr>
              <a:tr h="701516">
                <a:tc>
                  <a:txBody>
                    <a:bodyPr/>
                    <a:lstStyle/>
                    <a:p>
                      <a:pPr algn="ctr"/>
                      <a:r>
                        <a:rPr lang="en-US" sz="1800" dirty="0">
                          <a:latin typeface="Bitter" pitchFamily="2" charset="0"/>
                        </a:rPr>
                        <a:t>Limit output</a:t>
                      </a:r>
                    </a:p>
                  </a:txBody>
                  <a:tcPr anchor="ctr">
                    <a:solidFill>
                      <a:srgbClr val="FFB8B8"/>
                    </a:solidFill>
                  </a:tcPr>
                </a:tc>
                <a:extLst>
                  <a:ext uri="{0D108BD9-81ED-4DB2-BD59-A6C34878D82A}">
                    <a16:rowId xmlns:a16="http://schemas.microsoft.com/office/drawing/2014/main" val="4181373003"/>
                  </a:ext>
                </a:extLst>
              </a:tr>
            </a:tbl>
          </a:graphicData>
        </a:graphic>
      </p:graphicFrame>
    </p:spTree>
    <p:extLst>
      <p:ext uri="{BB962C8B-B14F-4D97-AF65-F5344CB8AC3E}">
        <p14:creationId xmlns:p14="http://schemas.microsoft.com/office/powerpoint/2010/main" val="307508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CC7552-4B5E-92FF-979F-32C925060B6B}"/>
              </a:ext>
            </a:extLst>
          </p:cNvPr>
          <p:cNvSpPr>
            <a:spLocks noGrp="1"/>
          </p:cNvSpPr>
          <p:nvPr>
            <p:ph type="title"/>
          </p:nvPr>
        </p:nvSpPr>
        <p:spPr/>
        <p:txBody>
          <a:bodyPr/>
          <a:lstStyle/>
          <a:p>
            <a:r>
              <a:rPr lang="en-US" dirty="0"/>
              <a:t>Prompt Variation – Conceptual Construct</a:t>
            </a:r>
          </a:p>
        </p:txBody>
      </p:sp>
      <p:graphicFrame>
        <p:nvGraphicFramePr>
          <p:cNvPr id="4" name="Table 3">
            <a:extLst>
              <a:ext uri="{FF2B5EF4-FFF2-40B4-BE49-F238E27FC236}">
                <a16:creationId xmlns:a16="http://schemas.microsoft.com/office/drawing/2014/main" id="{1C52F6BE-C983-03FB-B060-7A5BE0912A80}"/>
              </a:ext>
            </a:extLst>
          </p:cNvPr>
          <p:cNvGraphicFramePr>
            <a:graphicFrameLocks noGrp="1"/>
          </p:cNvGraphicFramePr>
          <p:nvPr>
            <p:extLst>
              <p:ext uri="{D42A27DB-BD31-4B8C-83A1-F6EECF244321}">
                <p14:modId xmlns:p14="http://schemas.microsoft.com/office/powerpoint/2010/main" val="2469608459"/>
              </p:ext>
            </p:extLst>
          </p:nvPr>
        </p:nvGraphicFramePr>
        <p:xfrm>
          <a:off x="256741" y="715617"/>
          <a:ext cx="8633065" cy="4007457"/>
        </p:xfrm>
        <a:graphic>
          <a:graphicData uri="http://schemas.openxmlformats.org/drawingml/2006/table">
            <a:tbl>
              <a:tblPr bandRow="1">
                <a:tableStyleId>{5FD0F851-EC5A-4D38-B0AD-8093EC10F338}</a:tableStyleId>
              </a:tblPr>
              <a:tblGrid>
                <a:gridCol w="2297645">
                  <a:extLst>
                    <a:ext uri="{9D8B030D-6E8A-4147-A177-3AD203B41FA5}">
                      <a16:colId xmlns:a16="http://schemas.microsoft.com/office/drawing/2014/main" val="781605910"/>
                    </a:ext>
                  </a:extLst>
                </a:gridCol>
                <a:gridCol w="6335420">
                  <a:extLst>
                    <a:ext uri="{9D8B030D-6E8A-4147-A177-3AD203B41FA5}">
                      <a16:colId xmlns:a16="http://schemas.microsoft.com/office/drawing/2014/main" val="1965671748"/>
                    </a:ext>
                  </a:extLst>
                </a:gridCol>
              </a:tblGrid>
              <a:tr h="269354">
                <a:tc>
                  <a:txBody>
                    <a:bodyPr/>
                    <a:lstStyle/>
                    <a:p>
                      <a:pPr algn="l" fontAlgn="b">
                        <a:buNone/>
                      </a:pPr>
                      <a:r>
                        <a:rPr lang="en-US" sz="1600" b="1" u="none" strike="noStrike" dirty="0">
                          <a:effectLst/>
                        </a:rPr>
                        <a:t>Construct</a:t>
                      </a:r>
                      <a:endParaRPr lang="en-US" sz="16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600" b="1" u="none" strike="noStrike" dirty="0">
                          <a:effectLst/>
                        </a:rPr>
                        <a:t>Core statement in prompt</a:t>
                      </a:r>
                      <a:endParaRPr lang="en-US" sz="16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70944812"/>
                  </a:ext>
                </a:extLst>
              </a:tr>
              <a:tr h="475859">
                <a:tc>
                  <a:txBody>
                    <a:bodyPr/>
                    <a:lstStyle/>
                    <a:p>
                      <a:pPr algn="l" fontAlgn="t">
                        <a:buNone/>
                      </a:pPr>
                      <a:r>
                        <a:rPr lang="en-US" sz="1400" u="none" strike="noStrike">
                          <a:effectLst/>
                        </a:rPr>
                        <a:t>1. Tightly Bounded (Exact Word Match)</a:t>
                      </a:r>
                      <a:endParaRPr lang="en-US" sz="1400" b="0" i="0" u="none" strike="noStrike">
                        <a:solidFill>
                          <a:srgbClr val="000000"/>
                        </a:solidFill>
                        <a:effectLst/>
                        <a:latin typeface="Aptos" panose="020B0004020202020204" pitchFamily="34" charset="0"/>
                      </a:endParaRPr>
                    </a:p>
                  </a:txBody>
                  <a:tcPr marL="6350" marR="6350" marT="6350" marB="0"/>
                </a:tc>
                <a:tc>
                  <a:txBody>
                    <a:bodyPr/>
                    <a:lstStyle/>
                    <a:p>
                      <a:pPr algn="l" fontAlgn="t">
                        <a:buNone/>
                      </a:pPr>
                      <a:r>
                        <a:rPr lang="en-US" sz="1400" u="none" strike="noStrike">
                          <a:effectLst/>
                        </a:rPr>
                        <a:t>Determine if the comment is related to parking based on an explicit and direct mention of the exact word 'parking' or 'park' within the text.</a:t>
                      </a:r>
                      <a:endParaRPr lang="en-US" sz="1400" b="0" i="0" u="none" strike="noStrike">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3403053342"/>
                  </a:ext>
                </a:extLst>
              </a:tr>
              <a:tr h="709299">
                <a:tc>
                  <a:txBody>
                    <a:bodyPr/>
                    <a:lstStyle/>
                    <a:p>
                      <a:pPr algn="l" fontAlgn="t">
                        <a:buNone/>
                      </a:pPr>
                      <a:r>
                        <a:rPr lang="en-US" sz="1400" u="none" strike="noStrike" dirty="0">
                          <a:effectLst/>
                        </a:rPr>
                        <a:t>2. Slightly Broader (Direct Mentions and Simple Forms)</a:t>
                      </a:r>
                      <a:endParaRPr lang="en-US" sz="1400" b="0" i="0" u="none" strike="noStrike" dirty="0">
                        <a:solidFill>
                          <a:srgbClr val="000000"/>
                        </a:solidFill>
                        <a:effectLst/>
                        <a:latin typeface="Aptos" panose="020B0004020202020204" pitchFamily="34" charset="0"/>
                      </a:endParaRPr>
                    </a:p>
                  </a:txBody>
                  <a:tcPr marL="6350" marR="6350" marT="6350" marB="0"/>
                </a:tc>
                <a:tc>
                  <a:txBody>
                    <a:bodyPr/>
                    <a:lstStyle/>
                    <a:p>
                      <a:pPr algn="l" fontAlgn="t">
                        <a:buNone/>
                      </a:pPr>
                      <a:r>
                        <a:rPr lang="en-US" sz="1400" u="none" strike="noStrike">
                          <a:effectLst/>
                        </a:rPr>
                        <a:t>Determine if the comment is related to parking based on direct mentions of 'parking,' 'parked,' 'parks,' or specific references to 'parking lots' or 'parking garages.' </a:t>
                      </a:r>
                      <a:endParaRPr lang="en-US" sz="1400" b="0" i="0" u="none" strike="noStrike">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4098010623"/>
                  </a:ext>
                </a:extLst>
              </a:tr>
              <a:tr h="900907">
                <a:tc>
                  <a:txBody>
                    <a:bodyPr/>
                    <a:lstStyle/>
                    <a:p>
                      <a:pPr algn="l" fontAlgn="t">
                        <a:buNone/>
                      </a:pPr>
                      <a:r>
                        <a:rPr lang="en-US" sz="1400" u="none" strike="noStrike" dirty="0">
                          <a:effectLst/>
                        </a:rPr>
                        <a:t>3. Moderately Conceptual (Common Parking Issues)</a:t>
                      </a:r>
                      <a:endParaRPr lang="en-US" sz="1400" b="0" i="0" u="none" strike="noStrike" dirty="0">
                        <a:solidFill>
                          <a:srgbClr val="000000"/>
                        </a:solidFill>
                        <a:effectLst/>
                        <a:latin typeface="Aptos" panose="020B0004020202020204" pitchFamily="34" charset="0"/>
                      </a:endParaRPr>
                    </a:p>
                  </a:txBody>
                  <a:tcPr marL="6350" marR="6350" marT="6350" marB="0"/>
                </a:tc>
                <a:tc>
                  <a:txBody>
                    <a:bodyPr/>
                    <a:lstStyle/>
                    <a:p>
                      <a:pPr algn="l" fontAlgn="t">
                        <a:buNone/>
                      </a:pPr>
                      <a:r>
                        <a:rPr lang="en-US" sz="1400" u="none" strike="noStrike">
                          <a:effectLst/>
                        </a:rPr>
                        <a:t>Determine if the comment is related to parking based on discussions regarding the availability of spaces, the cost of permits or daily parking, enforcement of parking regulations, or the physical location and convenience of campus parking facilities.</a:t>
                      </a:r>
                      <a:endParaRPr lang="en-US" sz="1400" b="0" i="0" u="none" strike="noStrike">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3860813414"/>
                  </a:ext>
                </a:extLst>
              </a:tr>
              <a:tr h="709299">
                <a:tc>
                  <a:txBody>
                    <a:bodyPr/>
                    <a:lstStyle/>
                    <a:p>
                      <a:pPr algn="l" fontAlgn="t">
                        <a:buNone/>
                      </a:pPr>
                      <a:r>
                        <a:rPr lang="en-US" sz="1400" u="none" strike="noStrike">
                          <a:effectLst/>
                        </a:rPr>
                        <a:t>4. More Conceptual (Logistics and Commuting Impact)</a:t>
                      </a:r>
                      <a:endParaRPr lang="en-US" sz="1400" b="0" i="0" u="none" strike="noStrike">
                        <a:solidFill>
                          <a:srgbClr val="000000"/>
                        </a:solidFill>
                        <a:effectLst/>
                        <a:latin typeface="Aptos" panose="020B0004020202020204" pitchFamily="34" charset="0"/>
                      </a:endParaRPr>
                    </a:p>
                  </a:txBody>
                  <a:tcPr marL="6350" marR="6350" marT="6350" marB="0"/>
                </a:tc>
                <a:tc>
                  <a:txBody>
                    <a:bodyPr/>
                    <a:lstStyle/>
                    <a:p>
                      <a:pPr algn="l" fontAlgn="t">
                        <a:buNone/>
                      </a:pPr>
                      <a:r>
                        <a:rPr lang="en-US" sz="1400" u="none" strike="noStrike">
                          <a:effectLst/>
                        </a:rPr>
                        <a:t>Determine if the comment is related to parking based on mention of challenges with parking, the time spent searching for a spot, the difficulty of commuting to campus by car, or the cost of parking.</a:t>
                      </a:r>
                      <a:endParaRPr lang="en-US" sz="1400" b="0" i="0" u="none" strike="noStrike">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2634756710"/>
                  </a:ext>
                </a:extLst>
              </a:tr>
              <a:tr h="942739">
                <a:tc>
                  <a:txBody>
                    <a:bodyPr/>
                    <a:lstStyle/>
                    <a:p>
                      <a:pPr algn="l" fontAlgn="t">
                        <a:buNone/>
                      </a:pPr>
                      <a:r>
                        <a:rPr lang="en-US" sz="1400" u="none" strike="noStrike">
                          <a:effectLst/>
                        </a:rPr>
                        <a:t>5. Broadly Conceptual (Impact on Student Experience and Well-being):</a:t>
                      </a:r>
                      <a:endParaRPr lang="en-US" sz="1400" b="0" i="0" u="none" strike="noStrike">
                        <a:solidFill>
                          <a:srgbClr val="000000"/>
                        </a:solidFill>
                        <a:effectLst/>
                        <a:latin typeface="Aptos" panose="020B0004020202020204" pitchFamily="34" charset="0"/>
                      </a:endParaRPr>
                    </a:p>
                  </a:txBody>
                  <a:tcPr marL="6350" marR="6350" marT="6350" marB="0"/>
                </a:tc>
                <a:tc>
                  <a:txBody>
                    <a:bodyPr/>
                    <a:lstStyle/>
                    <a:p>
                      <a:pPr algn="l" fontAlgn="t">
                        <a:buNone/>
                      </a:pPr>
                      <a:r>
                        <a:rPr lang="en-US" sz="1400" u="none" strike="noStrike" dirty="0">
                          <a:effectLst/>
                        </a:rPr>
                        <a:t>Determine if the comment is related to parking based on how the challenges, frustrations, or lack of adequate provisions for parking for private vehicles affect the student's overall academic experience, stress levels, ability to arrive on time for classes, or participate in campus life and activities.</a:t>
                      </a:r>
                      <a:endParaRPr lang="en-US" sz="1400" b="0" i="0" u="none" strike="noStrike" dirty="0">
                        <a:solidFill>
                          <a:srgbClr val="000000"/>
                        </a:solidFill>
                        <a:effectLst/>
                        <a:latin typeface="Aptos" panose="020B0004020202020204" pitchFamily="34" charset="0"/>
                      </a:endParaRPr>
                    </a:p>
                  </a:txBody>
                  <a:tcPr marL="6350" marR="6350" marT="6350" marB="0"/>
                </a:tc>
                <a:extLst>
                  <a:ext uri="{0D108BD9-81ED-4DB2-BD59-A6C34878D82A}">
                    <a16:rowId xmlns:a16="http://schemas.microsoft.com/office/drawing/2014/main" val="3531018479"/>
                  </a:ext>
                </a:extLst>
              </a:tr>
            </a:tbl>
          </a:graphicData>
        </a:graphic>
      </p:graphicFrame>
    </p:spTree>
    <p:extLst>
      <p:ext uri="{BB962C8B-B14F-4D97-AF65-F5344CB8AC3E}">
        <p14:creationId xmlns:p14="http://schemas.microsoft.com/office/powerpoint/2010/main" val="12675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1001-3D84-E0F2-4A27-DF419274A90B}"/>
              </a:ext>
            </a:extLst>
          </p:cNvPr>
          <p:cNvSpPr>
            <a:spLocks noGrp="1"/>
          </p:cNvSpPr>
          <p:nvPr>
            <p:ph type="title"/>
          </p:nvPr>
        </p:nvSpPr>
        <p:spPr/>
        <p:txBody>
          <a:bodyPr/>
          <a:lstStyle/>
          <a:p>
            <a:r>
              <a:rPr lang="en-US" sz="4000" dirty="0"/>
              <a:t>Prompt Variation – Single vs Multiple Instructions</a:t>
            </a:r>
          </a:p>
        </p:txBody>
      </p:sp>
      <p:sp>
        <p:nvSpPr>
          <p:cNvPr id="3" name="Text Placeholder 2">
            <a:extLst>
              <a:ext uri="{FF2B5EF4-FFF2-40B4-BE49-F238E27FC236}">
                <a16:creationId xmlns:a16="http://schemas.microsoft.com/office/drawing/2014/main" id="{C6893C2C-731D-7A5A-A76F-612DADED0F25}"/>
              </a:ext>
            </a:extLst>
          </p:cNvPr>
          <p:cNvSpPr>
            <a:spLocks noGrp="1"/>
          </p:cNvSpPr>
          <p:nvPr>
            <p:ph type="body" sz="quarter" idx="13"/>
          </p:nvPr>
        </p:nvSpPr>
        <p:spPr>
          <a:xfrm>
            <a:off x="5247861" y="551562"/>
            <a:ext cx="3514476" cy="4532801"/>
          </a:xfrm>
        </p:spPr>
        <p:txBody>
          <a:bodyPr>
            <a:noAutofit/>
          </a:bodyPr>
          <a:lstStyle/>
          <a:p>
            <a:r>
              <a:rPr lang="en-US" sz="1200" b="1" dirty="0"/>
              <a:t>For Column C</a:t>
            </a:r>
            <a:r>
              <a:rPr lang="en-US" sz="1200" dirty="0"/>
              <a:t>, Determine if the comment is related to parking based on an explicit and direct mention of the exact word 'parking' or 'park' within the text. If the comment is related to Parking return a 1 in the column. If it is not related to Parking, return a 0 in the column. Do not return any other responses in this column.</a:t>
            </a:r>
          </a:p>
          <a:p>
            <a:r>
              <a:rPr lang="en-US" sz="1200" b="1" dirty="0"/>
              <a:t>For Column D</a:t>
            </a:r>
            <a:r>
              <a:rPr lang="en-US" sz="1200" dirty="0"/>
              <a:t>, Determine if the comment is related to parking based on direct mentions of 'parking,' 'parked,' 'parks,' or specific references to 'parking lots' or 'parking garages.' If the comment is related to Parking return a 1 in the column. If it is not related to Parking, return a 0 in the column. Do not return any other responses in this column.</a:t>
            </a:r>
          </a:p>
          <a:p>
            <a:r>
              <a:rPr lang="en-US" sz="1200" b="1" dirty="0"/>
              <a:t>For Column E</a:t>
            </a:r>
            <a:r>
              <a:rPr lang="en-US" sz="1200" dirty="0"/>
              <a:t>, Determine if the comment is related to parking based on discussions regarding the availability of spaces, the cost of permits or daily parking, enforcement of parking regulations, or the physical location and convenience of campus parking facilities. …</a:t>
            </a:r>
          </a:p>
        </p:txBody>
      </p:sp>
      <p:pic>
        <p:nvPicPr>
          <p:cNvPr id="5" name="Picture 4" descr="Graphic shows spreadsheet:&#10;&#10;Comment: Parking options for commuters are unfair, Column C: 1, Column D: 1, Column E: 0&#10;&#10;Comment: Parking is a disgrace, Column C: 1, Column D: 1, Column E: 0">
            <a:extLst>
              <a:ext uri="{FF2B5EF4-FFF2-40B4-BE49-F238E27FC236}">
                <a16:creationId xmlns:a16="http://schemas.microsoft.com/office/drawing/2014/main" id="{29249DC6-CDF4-A7AA-4313-4472CABF5C4E}"/>
              </a:ext>
            </a:extLst>
          </p:cNvPr>
          <p:cNvPicPr>
            <a:picLocks noChangeAspect="1"/>
          </p:cNvPicPr>
          <p:nvPr/>
        </p:nvPicPr>
        <p:blipFill>
          <a:blip r:embed="rId2"/>
          <a:stretch>
            <a:fillRect/>
          </a:stretch>
        </p:blipFill>
        <p:spPr>
          <a:xfrm>
            <a:off x="87464" y="1394957"/>
            <a:ext cx="5041127" cy="2353586"/>
          </a:xfrm>
          <a:prstGeom prst="rect">
            <a:avLst/>
          </a:prstGeom>
        </p:spPr>
      </p:pic>
      <p:sp>
        <p:nvSpPr>
          <p:cNvPr id="7" name="Freeform: Shape 6">
            <a:extLst>
              <a:ext uri="{FF2B5EF4-FFF2-40B4-BE49-F238E27FC236}">
                <a16:creationId xmlns:a16="http://schemas.microsoft.com/office/drawing/2014/main" id="{307779A4-DEBD-6C5F-0B23-CC6D8978D25F}"/>
              </a:ext>
            </a:extLst>
          </p:cNvPr>
          <p:cNvSpPr/>
          <p:nvPr/>
        </p:nvSpPr>
        <p:spPr>
          <a:xfrm>
            <a:off x="3139262" y="646828"/>
            <a:ext cx="2323283" cy="696942"/>
          </a:xfrm>
          <a:custGeom>
            <a:avLst/>
            <a:gdLst>
              <a:gd name="connsiteX0" fmla="*/ 2219916 w 2219916"/>
              <a:gd name="connsiteY0" fmla="*/ 44935 h 696942"/>
              <a:gd name="connsiteX1" fmla="*/ 359311 w 2219916"/>
              <a:gd name="connsiteY1" fmla="*/ 68789 h 696942"/>
              <a:gd name="connsiteX2" fmla="*/ 1502 w 2219916"/>
              <a:gd name="connsiteY2" fmla="*/ 696942 h 696942"/>
            </a:gdLst>
            <a:ahLst/>
            <a:cxnLst>
              <a:cxn ang="0">
                <a:pos x="connsiteX0" y="connsiteY0"/>
              </a:cxn>
              <a:cxn ang="0">
                <a:pos x="connsiteX1" y="connsiteY1"/>
              </a:cxn>
              <a:cxn ang="0">
                <a:pos x="connsiteX2" y="connsiteY2"/>
              </a:cxn>
            </a:cxnLst>
            <a:rect l="l" t="t" r="r" b="b"/>
            <a:pathLst>
              <a:path w="2219916" h="696942">
                <a:moveTo>
                  <a:pt x="2219916" y="44935"/>
                </a:moveTo>
                <a:cubicBezTo>
                  <a:pt x="1474481" y="2528"/>
                  <a:pt x="729047" y="-39879"/>
                  <a:pt x="359311" y="68789"/>
                </a:cubicBezTo>
                <a:cubicBezTo>
                  <a:pt x="-10425" y="177457"/>
                  <a:pt x="-4462" y="437199"/>
                  <a:pt x="1502" y="696942"/>
                </a:cubicBezTo>
              </a:path>
            </a:pathLst>
          </a:custGeom>
          <a:noFill/>
          <a:ln>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3555B57-20FD-6E1B-D969-D2E69B53A87B}"/>
              </a:ext>
            </a:extLst>
          </p:cNvPr>
          <p:cNvSpPr/>
          <p:nvPr/>
        </p:nvSpPr>
        <p:spPr>
          <a:xfrm>
            <a:off x="4681473" y="952436"/>
            <a:ext cx="852635" cy="2808531"/>
          </a:xfrm>
          <a:custGeom>
            <a:avLst/>
            <a:gdLst>
              <a:gd name="connsiteX0" fmla="*/ 852635 w 852635"/>
              <a:gd name="connsiteY0" fmla="*/ 2808531 h 2808531"/>
              <a:gd name="connsiteX1" fmla="*/ 677706 w 852635"/>
              <a:gd name="connsiteY1" fmla="*/ 319773 h 2808531"/>
              <a:gd name="connsiteX2" fmla="*/ 105212 w 852635"/>
              <a:gd name="connsiteY2" fmla="*/ 33526 h 2808531"/>
              <a:gd name="connsiteX3" fmla="*/ 1845 w 852635"/>
              <a:gd name="connsiteY3" fmla="*/ 327724 h 2808531"/>
            </a:gdLst>
            <a:ahLst/>
            <a:cxnLst>
              <a:cxn ang="0">
                <a:pos x="connsiteX0" y="connsiteY0"/>
              </a:cxn>
              <a:cxn ang="0">
                <a:pos x="connsiteX1" y="connsiteY1"/>
              </a:cxn>
              <a:cxn ang="0">
                <a:pos x="connsiteX2" y="connsiteY2"/>
              </a:cxn>
              <a:cxn ang="0">
                <a:pos x="connsiteX3" y="connsiteY3"/>
              </a:cxn>
            </a:cxnLst>
            <a:rect l="l" t="t" r="r" b="b"/>
            <a:pathLst>
              <a:path w="852635" h="2808531">
                <a:moveTo>
                  <a:pt x="852635" y="2808531"/>
                </a:moveTo>
                <a:cubicBezTo>
                  <a:pt x="827455" y="1795402"/>
                  <a:pt x="802276" y="782274"/>
                  <a:pt x="677706" y="319773"/>
                </a:cubicBezTo>
                <a:cubicBezTo>
                  <a:pt x="553136" y="-142728"/>
                  <a:pt x="217855" y="32201"/>
                  <a:pt x="105212" y="33526"/>
                </a:cubicBezTo>
                <a:cubicBezTo>
                  <a:pt x="-7432" y="34851"/>
                  <a:pt x="-2794" y="181287"/>
                  <a:pt x="1845" y="327724"/>
                </a:cubicBezTo>
              </a:path>
            </a:pathLst>
          </a:custGeom>
          <a:noFill/>
          <a:ln>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42D958-33B0-E187-3FE3-C2241DAB24F3}"/>
              </a:ext>
            </a:extLst>
          </p:cNvPr>
          <p:cNvSpPr/>
          <p:nvPr/>
        </p:nvSpPr>
        <p:spPr>
          <a:xfrm>
            <a:off x="3999506" y="752494"/>
            <a:ext cx="1566407" cy="1338699"/>
          </a:xfrm>
          <a:custGeom>
            <a:avLst/>
            <a:gdLst>
              <a:gd name="connsiteX0" fmla="*/ 1566407 w 1566407"/>
              <a:gd name="connsiteY0" fmla="*/ 1338699 h 1338699"/>
              <a:gd name="connsiteX1" fmla="*/ 1399430 w 1566407"/>
              <a:gd name="connsiteY1" fmla="*/ 146003 h 1338699"/>
              <a:gd name="connsiteX2" fmla="*/ 779228 w 1566407"/>
              <a:gd name="connsiteY2" fmla="*/ 26734 h 1338699"/>
              <a:gd name="connsiteX3" fmla="*/ 326004 w 1566407"/>
              <a:gd name="connsiteY3" fmla="*/ 209614 h 1338699"/>
              <a:gd name="connsiteX4" fmla="*/ 0 w 1566407"/>
              <a:gd name="connsiteY4" fmla="*/ 591276 h 133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07" h="1338699">
                <a:moveTo>
                  <a:pt x="1566407" y="1338699"/>
                </a:moveTo>
                <a:cubicBezTo>
                  <a:pt x="1548516" y="851681"/>
                  <a:pt x="1530626" y="364664"/>
                  <a:pt x="1399430" y="146003"/>
                </a:cubicBezTo>
                <a:cubicBezTo>
                  <a:pt x="1268234" y="-72658"/>
                  <a:pt x="958132" y="16132"/>
                  <a:pt x="779228" y="26734"/>
                </a:cubicBezTo>
                <a:cubicBezTo>
                  <a:pt x="600324" y="37336"/>
                  <a:pt x="455875" y="115524"/>
                  <a:pt x="326004" y="209614"/>
                </a:cubicBezTo>
                <a:cubicBezTo>
                  <a:pt x="196133" y="303704"/>
                  <a:pt x="98066" y="447490"/>
                  <a:pt x="0" y="591276"/>
                </a:cubicBezTo>
              </a:path>
            </a:pathLst>
          </a:custGeom>
          <a:noFill/>
          <a:ln>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2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3E7E-D57A-92CA-DA6D-A713DBACD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1832A-1E75-C668-02A1-C1CB46069CCA}"/>
              </a:ext>
            </a:extLst>
          </p:cNvPr>
          <p:cNvSpPr>
            <a:spLocks noGrp="1"/>
          </p:cNvSpPr>
          <p:nvPr>
            <p:ph type="title"/>
          </p:nvPr>
        </p:nvSpPr>
        <p:spPr/>
        <p:txBody>
          <a:bodyPr/>
          <a:lstStyle/>
          <a:p>
            <a:r>
              <a:rPr lang="en-US" dirty="0"/>
              <a:t>Prompt Variation – Spreadsheet Output</a:t>
            </a:r>
          </a:p>
        </p:txBody>
      </p:sp>
      <p:pic>
        <p:nvPicPr>
          <p:cNvPr id="4" name="Picture 3" descr="Shows prompt: As a qualitative researcher, review the comment response in the specified cell that comes from an open-ended question related to a university student's rating of the university. Determine if the comment is related to parking based on an explicit and direct mention of the exact word 'parking' or 'park' within the text. If the comment is related to parking, return a 1 in Column C. If it is not related to parking, return a 0 in Column C. Do not return any other responses.&#10;">
            <a:extLst>
              <a:ext uri="{FF2B5EF4-FFF2-40B4-BE49-F238E27FC236}">
                <a16:creationId xmlns:a16="http://schemas.microsoft.com/office/drawing/2014/main" id="{070FD7E8-0411-0B43-72FE-9E7F14047595}"/>
              </a:ext>
            </a:extLst>
          </p:cNvPr>
          <p:cNvPicPr>
            <a:picLocks noChangeAspect="1"/>
          </p:cNvPicPr>
          <p:nvPr/>
        </p:nvPicPr>
        <p:blipFill>
          <a:blip r:embed="rId2"/>
          <a:stretch>
            <a:fillRect/>
          </a:stretch>
        </p:blipFill>
        <p:spPr>
          <a:xfrm>
            <a:off x="256741" y="1445723"/>
            <a:ext cx="8207235" cy="2132364"/>
          </a:xfrm>
          <a:prstGeom prst="rect">
            <a:avLst/>
          </a:prstGeom>
        </p:spPr>
      </p:pic>
      <p:pic>
        <p:nvPicPr>
          <p:cNvPr id="14" name="Picture 13" descr="Graphic grom Google sheet showing AI command formula:&#10;&#10;Comment in cell: &quot;Commuter parking is not good&quot;, Formula in Cell: =(IF(F15301&lt;&gt;&quot;&quot;&quot;,value(ai(Prompts!$C$2,F15301)),0)">
            <a:extLst>
              <a:ext uri="{FF2B5EF4-FFF2-40B4-BE49-F238E27FC236}">
                <a16:creationId xmlns:a16="http://schemas.microsoft.com/office/drawing/2014/main" id="{7CCA2C12-7011-FD8F-7341-2E8F4D091A01}"/>
              </a:ext>
            </a:extLst>
          </p:cNvPr>
          <p:cNvPicPr>
            <a:picLocks noChangeAspect="1"/>
          </p:cNvPicPr>
          <p:nvPr/>
        </p:nvPicPr>
        <p:blipFill>
          <a:blip r:embed="rId3"/>
          <a:stretch>
            <a:fillRect/>
          </a:stretch>
        </p:blipFill>
        <p:spPr>
          <a:xfrm>
            <a:off x="256742" y="524202"/>
            <a:ext cx="8030696" cy="666843"/>
          </a:xfrm>
          <a:prstGeom prst="rect">
            <a:avLst/>
          </a:prstGeom>
        </p:spPr>
      </p:pic>
      <p:pic>
        <p:nvPicPr>
          <p:cNvPr id="16" name="Picture 15" descr="Shows output of formula is a 1">
            <a:extLst>
              <a:ext uri="{FF2B5EF4-FFF2-40B4-BE49-F238E27FC236}">
                <a16:creationId xmlns:a16="http://schemas.microsoft.com/office/drawing/2014/main" id="{CA73AFF1-DB82-8870-39F3-57B05A049AB6}"/>
              </a:ext>
            </a:extLst>
          </p:cNvPr>
          <p:cNvPicPr>
            <a:picLocks noChangeAspect="1"/>
          </p:cNvPicPr>
          <p:nvPr/>
        </p:nvPicPr>
        <p:blipFill>
          <a:blip r:embed="rId4"/>
          <a:stretch>
            <a:fillRect/>
          </a:stretch>
        </p:blipFill>
        <p:spPr>
          <a:xfrm>
            <a:off x="318113" y="3982889"/>
            <a:ext cx="8087854" cy="724001"/>
          </a:xfrm>
          <a:prstGeom prst="rect">
            <a:avLst/>
          </a:prstGeom>
        </p:spPr>
      </p:pic>
      <p:sp>
        <p:nvSpPr>
          <p:cNvPr id="17" name="Arrow: Down 16">
            <a:extLst>
              <a:ext uri="{FF2B5EF4-FFF2-40B4-BE49-F238E27FC236}">
                <a16:creationId xmlns:a16="http://schemas.microsoft.com/office/drawing/2014/main" id="{49F6044A-2294-B273-3163-1C5E58A5BEF6}"/>
              </a:ext>
            </a:extLst>
          </p:cNvPr>
          <p:cNvSpPr/>
          <p:nvPr/>
        </p:nvSpPr>
        <p:spPr>
          <a:xfrm>
            <a:off x="6925586" y="119104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05D5956-3844-3AFD-AFD1-E60ECD150837}"/>
              </a:ext>
            </a:extLst>
          </p:cNvPr>
          <p:cNvSpPr/>
          <p:nvPr/>
        </p:nvSpPr>
        <p:spPr>
          <a:xfrm>
            <a:off x="6925586" y="357808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69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1616-FED9-31C9-3651-C5084D6464B6}"/>
              </a:ext>
            </a:extLst>
          </p:cNvPr>
          <p:cNvSpPr>
            <a:spLocks noGrp="1"/>
          </p:cNvSpPr>
          <p:nvPr>
            <p:ph type="title"/>
          </p:nvPr>
        </p:nvSpPr>
        <p:spPr/>
        <p:txBody>
          <a:bodyPr/>
          <a:lstStyle/>
          <a:p>
            <a:r>
              <a:rPr lang="en-US" sz="4000" dirty="0"/>
              <a:t>Model Variation – Same Prompt, Different LLMs</a:t>
            </a:r>
          </a:p>
        </p:txBody>
      </p:sp>
      <p:pic>
        <p:nvPicPr>
          <p:cNvPr id="8" name="Picture 7" descr="Gemini logo">
            <a:extLst>
              <a:ext uri="{FF2B5EF4-FFF2-40B4-BE49-F238E27FC236}">
                <a16:creationId xmlns:a16="http://schemas.microsoft.com/office/drawing/2014/main" id="{92C07DBC-BA4C-A390-6ACA-AC9844B43814}"/>
              </a:ext>
            </a:extLst>
          </p:cNvPr>
          <p:cNvPicPr>
            <a:picLocks noChangeAspect="1"/>
          </p:cNvPicPr>
          <p:nvPr/>
        </p:nvPicPr>
        <p:blipFill>
          <a:blip r:embed="rId2"/>
          <a:stretch>
            <a:fillRect/>
          </a:stretch>
        </p:blipFill>
        <p:spPr>
          <a:xfrm>
            <a:off x="3699577" y="3077861"/>
            <a:ext cx="2105319" cy="781159"/>
          </a:xfrm>
          <a:prstGeom prst="rect">
            <a:avLst/>
          </a:prstGeom>
        </p:spPr>
      </p:pic>
      <p:pic>
        <p:nvPicPr>
          <p:cNvPr id="10" name="Picture 9" descr="MS Copilot log">
            <a:extLst>
              <a:ext uri="{FF2B5EF4-FFF2-40B4-BE49-F238E27FC236}">
                <a16:creationId xmlns:a16="http://schemas.microsoft.com/office/drawing/2014/main" id="{9DACF319-9637-D83B-4E74-425AE16E65BC}"/>
              </a:ext>
            </a:extLst>
          </p:cNvPr>
          <p:cNvPicPr>
            <a:picLocks noChangeAspect="1"/>
          </p:cNvPicPr>
          <p:nvPr/>
        </p:nvPicPr>
        <p:blipFill>
          <a:blip r:embed="rId3"/>
          <a:stretch>
            <a:fillRect/>
          </a:stretch>
        </p:blipFill>
        <p:spPr>
          <a:xfrm>
            <a:off x="3635374" y="758039"/>
            <a:ext cx="2513058" cy="917021"/>
          </a:xfrm>
          <a:prstGeom prst="rect">
            <a:avLst/>
          </a:prstGeom>
        </p:spPr>
      </p:pic>
      <p:sp>
        <p:nvSpPr>
          <p:cNvPr id="4" name="TextBox 3">
            <a:extLst>
              <a:ext uri="{FF2B5EF4-FFF2-40B4-BE49-F238E27FC236}">
                <a16:creationId xmlns:a16="http://schemas.microsoft.com/office/drawing/2014/main" id="{EC2D2C09-3598-E2D6-F841-5BD2A58866A3}"/>
              </a:ext>
            </a:extLst>
          </p:cNvPr>
          <p:cNvSpPr txBox="1"/>
          <p:nvPr/>
        </p:nvSpPr>
        <p:spPr>
          <a:xfrm>
            <a:off x="683812" y="1216550"/>
            <a:ext cx="184731" cy="307777"/>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EE9D75C8-F68B-7F57-413B-781F6F456F53}"/>
              </a:ext>
            </a:extLst>
          </p:cNvPr>
          <p:cNvSpPr/>
          <p:nvPr/>
        </p:nvSpPr>
        <p:spPr>
          <a:xfrm>
            <a:off x="256743" y="630058"/>
            <a:ext cx="3186172" cy="3941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dirty="0"/>
              <a:t>As a qualitative researcher, review the comment response in the specified cell that comes from an open-ended question related to a university student's rating of the university. Determine if the comment is related to parking based on an explicit and direct mention of the exact word 'parking' or 'park' within the text. If the comment is related to parking, return a 1. If it is not related to parking, return a 0. Do not return any other responses.”</a:t>
            </a:r>
          </a:p>
        </p:txBody>
      </p:sp>
      <p:sp>
        <p:nvSpPr>
          <p:cNvPr id="6" name="Arrow: Right 5" descr="arrow pointing to 345 positives">
            <a:extLst>
              <a:ext uri="{FF2B5EF4-FFF2-40B4-BE49-F238E27FC236}">
                <a16:creationId xmlns:a16="http://schemas.microsoft.com/office/drawing/2014/main" id="{319980E5-3D32-514D-0EA9-498CD3B0F391}"/>
              </a:ext>
            </a:extLst>
          </p:cNvPr>
          <p:cNvSpPr/>
          <p:nvPr/>
        </p:nvSpPr>
        <p:spPr>
          <a:xfrm>
            <a:off x="6306421" y="1022015"/>
            <a:ext cx="1001865" cy="51976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Arrow: Right 6" descr="arrow pointing to 396 positives">
            <a:extLst>
              <a:ext uri="{FF2B5EF4-FFF2-40B4-BE49-F238E27FC236}">
                <a16:creationId xmlns:a16="http://schemas.microsoft.com/office/drawing/2014/main" id="{83B449AB-8FF3-6A66-2E11-8784CDF2B414}"/>
              </a:ext>
            </a:extLst>
          </p:cNvPr>
          <p:cNvSpPr/>
          <p:nvPr/>
        </p:nvSpPr>
        <p:spPr>
          <a:xfrm>
            <a:off x="6306420" y="3208557"/>
            <a:ext cx="1001865" cy="51976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84C2CF04-B824-1CB0-29FE-587DC0B1840F}"/>
              </a:ext>
            </a:extLst>
          </p:cNvPr>
          <p:cNvSpPr/>
          <p:nvPr/>
        </p:nvSpPr>
        <p:spPr>
          <a:xfrm>
            <a:off x="7405939" y="800606"/>
            <a:ext cx="1545178" cy="11396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345 </a:t>
            </a:r>
            <a:r>
              <a:rPr lang="en-US" sz="1600" dirty="0"/>
              <a:t>positives out of 9,772 records</a:t>
            </a:r>
          </a:p>
        </p:txBody>
      </p:sp>
      <p:sp>
        <p:nvSpPr>
          <p:cNvPr id="11" name="Rectangle 10">
            <a:extLst>
              <a:ext uri="{FF2B5EF4-FFF2-40B4-BE49-F238E27FC236}">
                <a16:creationId xmlns:a16="http://schemas.microsoft.com/office/drawing/2014/main" id="{A3A71F0C-327D-5DB4-65C8-7F7FD8324CE5}"/>
              </a:ext>
            </a:extLst>
          </p:cNvPr>
          <p:cNvSpPr/>
          <p:nvPr/>
        </p:nvSpPr>
        <p:spPr>
          <a:xfrm>
            <a:off x="7405939" y="2898608"/>
            <a:ext cx="1545178" cy="11396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396 </a:t>
            </a:r>
            <a:r>
              <a:rPr lang="en-US" sz="1600" dirty="0"/>
              <a:t>positives out of 9,772 records</a:t>
            </a:r>
          </a:p>
        </p:txBody>
      </p:sp>
    </p:spTree>
    <p:extLst>
      <p:ext uri="{BB962C8B-B14F-4D97-AF65-F5344CB8AC3E}">
        <p14:creationId xmlns:p14="http://schemas.microsoft.com/office/powerpoint/2010/main" val="337560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BB7A-71B1-0D18-0F03-6654BBC2EAC0}"/>
              </a:ext>
            </a:extLst>
          </p:cNvPr>
          <p:cNvSpPr>
            <a:spLocks noGrp="1"/>
          </p:cNvSpPr>
          <p:nvPr>
            <p:ph type="title"/>
          </p:nvPr>
        </p:nvSpPr>
        <p:spPr/>
        <p:txBody>
          <a:bodyPr/>
          <a:lstStyle/>
          <a:p>
            <a:r>
              <a:rPr lang="en-US" dirty="0"/>
              <a:t>Traditional Error Analysis-Parking</a:t>
            </a:r>
          </a:p>
        </p:txBody>
      </p:sp>
      <p:graphicFrame>
        <p:nvGraphicFramePr>
          <p:cNvPr id="6" name="Table 5" descr="Spreadsheet showing error analysis matrix. Prompt 4 shows catastrphic failure with 201% false positives.">
            <a:extLst>
              <a:ext uri="{FF2B5EF4-FFF2-40B4-BE49-F238E27FC236}">
                <a16:creationId xmlns:a16="http://schemas.microsoft.com/office/drawing/2014/main" id="{0F821B5B-F5B0-89D0-5513-5A89613A3B2A}"/>
              </a:ext>
            </a:extLst>
          </p:cNvPr>
          <p:cNvGraphicFramePr>
            <a:graphicFrameLocks noGrp="1"/>
          </p:cNvGraphicFramePr>
          <p:nvPr>
            <p:extLst>
              <p:ext uri="{D42A27DB-BD31-4B8C-83A1-F6EECF244321}">
                <p14:modId xmlns:p14="http://schemas.microsoft.com/office/powerpoint/2010/main" val="2276614097"/>
              </p:ext>
            </p:extLst>
          </p:nvPr>
        </p:nvGraphicFramePr>
        <p:xfrm>
          <a:off x="373710" y="572494"/>
          <a:ext cx="8452239" cy="4177597"/>
        </p:xfrm>
        <a:graphic>
          <a:graphicData uri="http://schemas.openxmlformats.org/drawingml/2006/table">
            <a:tbl>
              <a:tblPr/>
              <a:tblGrid>
                <a:gridCol w="620203">
                  <a:extLst>
                    <a:ext uri="{9D8B030D-6E8A-4147-A177-3AD203B41FA5}">
                      <a16:colId xmlns:a16="http://schemas.microsoft.com/office/drawing/2014/main" val="3482896427"/>
                    </a:ext>
                  </a:extLst>
                </a:gridCol>
                <a:gridCol w="477799">
                  <a:extLst>
                    <a:ext uri="{9D8B030D-6E8A-4147-A177-3AD203B41FA5}">
                      <a16:colId xmlns:a16="http://schemas.microsoft.com/office/drawing/2014/main" val="2727820059"/>
                    </a:ext>
                  </a:extLst>
                </a:gridCol>
                <a:gridCol w="579725">
                  <a:extLst>
                    <a:ext uri="{9D8B030D-6E8A-4147-A177-3AD203B41FA5}">
                      <a16:colId xmlns:a16="http://schemas.microsoft.com/office/drawing/2014/main" val="3579371081"/>
                    </a:ext>
                  </a:extLst>
                </a:gridCol>
                <a:gridCol w="596347">
                  <a:extLst>
                    <a:ext uri="{9D8B030D-6E8A-4147-A177-3AD203B41FA5}">
                      <a16:colId xmlns:a16="http://schemas.microsoft.com/office/drawing/2014/main" val="2786715332"/>
                    </a:ext>
                  </a:extLst>
                </a:gridCol>
                <a:gridCol w="380088">
                  <a:extLst>
                    <a:ext uri="{9D8B030D-6E8A-4147-A177-3AD203B41FA5}">
                      <a16:colId xmlns:a16="http://schemas.microsoft.com/office/drawing/2014/main" val="1831591654"/>
                    </a:ext>
                  </a:extLst>
                </a:gridCol>
                <a:gridCol w="1232289">
                  <a:extLst>
                    <a:ext uri="{9D8B030D-6E8A-4147-A177-3AD203B41FA5}">
                      <a16:colId xmlns:a16="http://schemas.microsoft.com/office/drawing/2014/main" val="1427119165"/>
                    </a:ext>
                  </a:extLst>
                </a:gridCol>
                <a:gridCol w="521352">
                  <a:extLst>
                    <a:ext uri="{9D8B030D-6E8A-4147-A177-3AD203B41FA5}">
                      <a16:colId xmlns:a16="http://schemas.microsoft.com/office/drawing/2014/main" val="2024781098"/>
                    </a:ext>
                  </a:extLst>
                </a:gridCol>
                <a:gridCol w="569715">
                  <a:extLst>
                    <a:ext uri="{9D8B030D-6E8A-4147-A177-3AD203B41FA5}">
                      <a16:colId xmlns:a16="http://schemas.microsoft.com/office/drawing/2014/main" val="2383589784"/>
                    </a:ext>
                  </a:extLst>
                </a:gridCol>
                <a:gridCol w="591481">
                  <a:extLst>
                    <a:ext uri="{9D8B030D-6E8A-4147-A177-3AD203B41FA5}">
                      <a16:colId xmlns:a16="http://schemas.microsoft.com/office/drawing/2014/main" val="260449272"/>
                    </a:ext>
                  </a:extLst>
                </a:gridCol>
                <a:gridCol w="585312">
                  <a:extLst>
                    <a:ext uri="{9D8B030D-6E8A-4147-A177-3AD203B41FA5}">
                      <a16:colId xmlns:a16="http://schemas.microsoft.com/office/drawing/2014/main" val="335799122"/>
                    </a:ext>
                  </a:extLst>
                </a:gridCol>
                <a:gridCol w="528487">
                  <a:extLst>
                    <a:ext uri="{9D8B030D-6E8A-4147-A177-3AD203B41FA5}">
                      <a16:colId xmlns:a16="http://schemas.microsoft.com/office/drawing/2014/main" val="4256319065"/>
                    </a:ext>
                  </a:extLst>
                </a:gridCol>
                <a:gridCol w="537152">
                  <a:extLst>
                    <a:ext uri="{9D8B030D-6E8A-4147-A177-3AD203B41FA5}">
                      <a16:colId xmlns:a16="http://schemas.microsoft.com/office/drawing/2014/main" val="2629051707"/>
                    </a:ext>
                  </a:extLst>
                </a:gridCol>
                <a:gridCol w="1232289">
                  <a:extLst>
                    <a:ext uri="{9D8B030D-6E8A-4147-A177-3AD203B41FA5}">
                      <a16:colId xmlns:a16="http://schemas.microsoft.com/office/drawing/2014/main" val="222332453"/>
                    </a:ext>
                  </a:extLst>
                </a:gridCol>
              </a:tblGrid>
              <a:tr h="179185">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Prompt01</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805146838"/>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3233636734"/>
                  </a:ext>
                </a:extLst>
              </a:tr>
              <a:tr h="212848">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8,581</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795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201%</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extLst>
                  <a:ext uri="{0D108BD9-81ED-4DB2-BD59-A6C34878D82A}">
                    <a16:rowId xmlns:a16="http://schemas.microsoft.com/office/drawing/2014/main" val="1771603172"/>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53</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343</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87%</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1</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395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100%</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extLst>
                  <a:ext uri="{0D108BD9-81ED-4DB2-BD59-A6C34878D82A}">
                    <a16:rowId xmlns:a16="http://schemas.microsoft.com/office/drawing/2014/main" val="260468839"/>
                  </a:ext>
                </a:extLst>
              </a:tr>
              <a:tr h="332418">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9,427</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345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8,582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1,190</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620811500"/>
                  </a:ext>
                </a:extLst>
              </a:tr>
              <a:tr h="17918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732718601"/>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969499913"/>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2555688149"/>
                  </a:ext>
                </a:extLst>
              </a:tr>
              <a:tr h="228151">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1</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dirty="0">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9,373</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3</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extLst>
                  <a:ext uri="{0D108BD9-81ED-4DB2-BD59-A6C34878D82A}">
                    <a16:rowId xmlns:a16="http://schemas.microsoft.com/office/drawing/2014/main" val="125797578"/>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19</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377</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95%</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dirty="0">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394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99%</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extLst>
                  <a:ext uri="{0D108BD9-81ED-4DB2-BD59-A6C34878D82A}">
                    <a16:rowId xmlns:a16="http://schemas.microsoft.com/office/drawing/2014/main" val="3531442740"/>
                  </a:ext>
                </a:extLst>
              </a:tr>
              <a:tr h="332418">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9,394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378</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397</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1736341142"/>
                  </a:ext>
                </a:extLst>
              </a:tr>
              <a:tr h="17918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358375788"/>
                  </a:ext>
                </a:extLst>
              </a:tr>
              <a:tr h="332418">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Prompt03</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US" sz="1400" b="0" i="0" u="none" strike="noStrike">
                          <a:solidFill>
                            <a:srgbClr val="000000"/>
                          </a:solidFill>
                          <a:effectLst/>
                          <a:latin typeface="Aptos Narrow" panose="020B0004020202020204" pitchFamily="34" charset="0"/>
                        </a:rPr>
                        <a:t>Prompt01-Gem</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r>
                        <a:rPr lang="en-US" sz="1400" b="0" i="0" u="none" strike="noStrike">
                          <a:solidFill>
                            <a:srgbClr val="000000"/>
                          </a:solidFill>
                          <a:effectLst/>
                          <a:latin typeface="Aptos Narrow" panose="020B0004020202020204" pitchFamily="34" charset="0"/>
                        </a:rPr>
                        <a:t> </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2471784318"/>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Manual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3259109093"/>
                  </a:ext>
                </a:extLst>
              </a:tr>
              <a:tr h="218980">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9,375</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1</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No</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r" fontAlgn="b">
                        <a:buNone/>
                      </a:pPr>
                      <a:r>
                        <a:rPr lang="en-US" sz="1400" b="0" i="0" u="none" strike="noStrike">
                          <a:solidFill>
                            <a:srgbClr val="000000"/>
                          </a:solidFill>
                          <a:effectLst/>
                          <a:latin typeface="Aptos Narrow" panose="020B0004020202020204" pitchFamily="34" charset="0"/>
                        </a:rPr>
                        <a:t>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false positives</a:t>
                      </a:r>
                    </a:p>
                  </a:txBody>
                  <a:tcPr marL="4894" marR="4894" marT="4894" marB="0" anchor="b">
                    <a:lnL>
                      <a:noFill/>
                    </a:lnL>
                    <a:lnR>
                      <a:noFill/>
                    </a:lnR>
                    <a:lnT>
                      <a:noFill/>
                    </a:lnT>
                    <a:lnB>
                      <a:noFill/>
                    </a:lnB>
                    <a:noFill/>
                  </a:tcPr>
                </a:tc>
                <a:extLst>
                  <a:ext uri="{0D108BD9-81ED-4DB2-BD59-A6C34878D82A}">
                    <a16:rowId xmlns:a16="http://schemas.microsoft.com/office/drawing/2014/main" val="2500958365"/>
                  </a:ext>
                </a:extLst>
              </a:tr>
              <a:tr h="179185">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19</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377</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95%</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Yes</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buNone/>
                      </a:pPr>
                      <a:r>
                        <a:rPr lang="en-US" sz="1400" b="0" i="0" u="none" strike="noStrike">
                          <a:solidFill>
                            <a:srgbClr val="000000"/>
                          </a:solidFill>
                          <a:effectLst/>
                          <a:latin typeface="Aptos Narrow" panose="020B0004020202020204" pitchFamily="34" charset="0"/>
                        </a:rPr>
                        <a:t>394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99%</a:t>
                      </a: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pct agreement</a:t>
                      </a:r>
                    </a:p>
                  </a:txBody>
                  <a:tcPr marL="4894" marR="4894" marT="4894" marB="0" anchor="b">
                    <a:lnL>
                      <a:noFill/>
                    </a:lnL>
                    <a:lnR>
                      <a:noFill/>
                    </a:lnR>
                    <a:lnT>
                      <a:noFill/>
                    </a:lnT>
                    <a:lnB>
                      <a:noFill/>
                    </a:lnB>
                    <a:noFill/>
                  </a:tcPr>
                </a:tc>
                <a:extLst>
                  <a:ext uri="{0D108BD9-81ED-4DB2-BD59-A6C34878D82A}">
                    <a16:rowId xmlns:a16="http://schemas.microsoft.com/office/drawing/2014/main" val="1319944377"/>
                  </a:ext>
                </a:extLst>
              </a:tr>
              <a:tr h="332418">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9,394</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378</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400" b="0" i="0" u="none" strike="noStrike">
                          <a:solidFill>
                            <a:srgbClr val="000000"/>
                          </a:solidFill>
                          <a:effectLst/>
                          <a:latin typeface="Aptos Narrow" panose="020B0004020202020204" pitchFamily="34" charset="0"/>
                        </a:rPr>
                        <a:t>Total</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9,376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396</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400" b="0" i="0" u="none" strike="noStrike">
                          <a:solidFill>
                            <a:srgbClr val="000000"/>
                          </a:solidFill>
                          <a:effectLst/>
                          <a:latin typeface="Aptos Narrow" panose="020B0004020202020204" pitchFamily="34" charset="0"/>
                        </a:rPr>
                        <a:t>9,772</a:t>
                      </a:r>
                    </a:p>
                  </a:txBody>
                  <a:tcPr marL="4894" marR="4894" marT="48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894" marR="4894" marT="489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894" marR="4894" marT="4894" marB="0" anchor="b">
                    <a:lnL>
                      <a:noFill/>
                    </a:lnL>
                    <a:lnR>
                      <a:noFill/>
                    </a:lnR>
                    <a:lnT>
                      <a:noFill/>
                    </a:lnT>
                    <a:lnB>
                      <a:noFill/>
                    </a:lnB>
                    <a:noFill/>
                  </a:tcPr>
                </a:tc>
                <a:extLst>
                  <a:ext uri="{0D108BD9-81ED-4DB2-BD59-A6C34878D82A}">
                    <a16:rowId xmlns:a16="http://schemas.microsoft.com/office/drawing/2014/main" val="2677725586"/>
                  </a:ext>
                </a:extLst>
              </a:tr>
            </a:tbl>
          </a:graphicData>
        </a:graphic>
      </p:graphicFrame>
    </p:spTree>
    <p:extLst>
      <p:ext uri="{BB962C8B-B14F-4D97-AF65-F5344CB8AC3E}">
        <p14:creationId xmlns:p14="http://schemas.microsoft.com/office/powerpoint/2010/main" val="105751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8EC5-4037-352C-4A1B-F182848BDE01}"/>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77475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1DAC-2FC6-4779-C1D0-5A752F1DF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D8B2B-F718-5138-9585-F6A3EBD45287}"/>
              </a:ext>
            </a:extLst>
          </p:cNvPr>
          <p:cNvSpPr>
            <a:spLocks noGrp="1"/>
          </p:cNvSpPr>
          <p:nvPr>
            <p:ph type="title"/>
          </p:nvPr>
        </p:nvSpPr>
        <p:spPr/>
        <p:txBody>
          <a:bodyPr/>
          <a:lstStyle/>
          <a:p>
            <a:r>
              <a:rPr lang="en-US" dirty="0"/>
              <a:t>Example Model Analysis: Parking</a:t>
            </a:r>
          </a:p>
        </p:txBody>
      </p:sp>
      <p:graphicFrame>
        <p:nvGraphicFramePr>
          <p:cNvPr id="6" name="Chart 5">
            <a:extLst>
              <a:ext uri="{FF2B5EF4-FFF2-40B4-BE49-F238E27FC236}">
                <a16:creationId xmlns:a16="http://schemas.microsoft.com/office/drawing/2014/main" id="{7BEFFB5B-4838-F8F3-24BC-D857FF9B579F}"/>
              </a:ext>
            </a:extLst>
          </p:cNvPr>
          <p:cNvGraphicFramePr/>
          <p:nvPr>
            <p:extLst>
              <p:ext uri="{D42A27DB-BD31-4B8C-83A1-F6EECF244321}">
                <p14:modId xmlns:p14="http://schemas.microsoft.com/office/powerpoint/2010/main" val="2375222424"/>
              </p:ext>
            </p:extLst>
          </p:nvPr>
        </p:nvGraphicFramePr>
        <p:xfrm>
          <a:off x="256741" y="764628"/>
          <a:ext cx="8694375" cy="4035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9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6635-A680-E32D-E8A3-18F60B03C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99B49-FAA6-09CB-F619-19AB04BDC459}"/>
              </a:ext>
            </a:extLst>
          </p:cNvPr>
          <p:cNvSpPr>
            <a:spLocks noGrp="1"/>
          </p:cNvSpPr>
          <p:nvPr>
            <p:ph type="title"/>
          </p:nvPr>
        </p:nvSpPr>
        <p:spPr/>
        <p:txBody>
          <a:bodyPr/>
          <a:lstStyle/>
          <a:p>
            <a:r>
              <a:rPr lang="en-US" dirty="0"/>
              <a:t>Example Model Analysis: Student Life</a:t>
            </a:r>
          </a:p>
        </p:txBody>
      </p:sp>
      <p:graphicFrame>
        <p:nvGraphicFramePr>
          <p:cNvPr id="6" name="Chart 5">
            <a:extLst>
              <a:ext uri="{FF2B5EF4-FFF2-40B4-BE49-F238E27FC236}">
                <a16:creationId xmlns:a16="http://schemas.microsoft.com/office/drawing/2014/main" id="{475C9096-8226-7D83-3943-2EA7748B7CC3}"/>
              </a:ext>
            </a:extLst>
          </p:cNvPr>
          <p:cNvGraphicFramePr/>
          <p:nvPr>
            <p:extLst>
              <p:ext uri="{D42A27DB-BD31-4B8C-83A1-F6EECF244321}">
                <p14:modId xmlns:p14="http://schemas.microsoft.com/office/powerpoint/2010/main" val="1890830326"/>
              </p:ext>
            </p:extLst>
          </p:nvPr>
        </p:nvGraphicFramePr>
        <p:xfrm>
          <a:off x="256741" y="764628"/>
          <a:ext cx="8694375" cy="4035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6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6C08-A2C4-3944-A792-6F9AEC55D55D}"/>
              </a:ext>
            </a:extLst>
          </p:cNvPr>
          <p:cNvSpPr>
            <a:spLocks noGrp="1"/>
          </p:cNvSpPr>
          <p:nvPr>
            <p:ph type="title"/>
          </p:nvPr>
        </p:nvSpPr>
        <p:spPr>
          <a:xfrm>
            <a:off x="192883" y="977066"/>
            <a:ext cx="2011446" cy="736357"/>
          </a:xfrm>
        </p:spPr>
        <p:txBody>
          <a:bodyPr/>
          <a:lstStyle/>
          <a:p>
            <a:r>
              <a:rPr lang="en-US" sz="3200" dirty="0"/>
              <a:t>Catastrophic Prompt Failure</a:t>
            </a:r>
          </a:p>
        </p:txBody>
      </p:sp>
      <p:sp>
        <p:nvSpPr>
          <p:cNvPr id="4" name="Text Placeholder 3">
            <a:extLst>
              <a:ext uri="{FF2B5EF4-FFF2-40B4-BE49-F238E27FC236}">
                <a16:creationId xmlns:a16="http://schemas.microsoft.com/office/drawing/2014/main" id="{C1CF63EA-F23C-43C2-27FE-21FE2A38FF1A}"/>
              </a:ext>
            </a:extLst>
          </p:cNvPr>
          <p:cNvSpPr>
            <a:spLocks noGrp="1"/>
          </p:cNvSpPr>
          <p:nvPr>
            <p:ph type="body" idx="1"/>
          </p:nvPr>
        </p:nvSpPr>
        <p:spPr/>
        <p:txBody>
          <a:bodyPr/>
          <a:lstStyle/>
          <a:p>
            <a:r>
              <a:rPr lang="en-US" sz="2400" dirty="0"/>
              <a:t>Limitations</a:t>
            </a:r>
          </a:p>
        </p:txBody>
      </p:sp>
      <p:sp>
        <p:nvSpPr>
          <p:cNvPr id="5" name="Text Placeholder 2">
            <a:extLst>
              <a:ext uri="{FF2B5EF4-FFF2-40B4-BE49-F238E27FC236}">
                <a16:creationId xmlns:a16="http://schemas.microsoft.com/office/drawing/2014/main" id="{F5D24BEB-18E9-8232-74CF-9BE7D34B818D}"/>
              </a:ext>
            </a:extLst>
          </p:cNvPr>
          <p:cNvSpPr txBox="1">
            <a:spLocks/>
          </p:cNvSpPr>
          <p:nvPr/>
        </p:nvSpPr>
        <p:spPr>
          <a:xfrm>
            <a:off x="2798920" y="492079"/>
            <a:ext cx="5904100" cy="3882838"/>
          </a:xfrm>
          <a:prstGeom prst="rect">
            <a:avLst/>
          </a:prstGeom>
        </p:spPr>
        <p:txBody>
          <a:bodyPr>
            <a:noAutofit/>
          </a:bodyPr>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600" b="0" i="0" u="none" strike="noStrike" cap="none">
                <a:solidFill>
                  <a:schemeClr val="bg1"/>
                </a:solidFill>
                <a:latin typeface="Barlow Semi Condensed" panose="00000506000000000000" pitchFamily="2" charset="0"/>
                <a:ea typeface="Bitter" pitchFamily="2" charset="0"/>
                <a:cs typeface="Arial"/>
                <a:sym typeface="Arial"/>
              </a:defRPr>
            </a:lvl1pPr>
            <a:lvl2pPr marL="596900" marR="0" lvl="1"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4pPr>
            <a:lvl5pPr marL="1968500" marR="0" lvl="4"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1"/>
                </a:solidFill>
                <a:latin typeface="Bitter" pitchFamily="2" charset="0"/>
              </a:rPr>
              <a:t>Examples:</a:t>
            </a:r>
          </a:p>
          <a:p>
            <a:endParaRPr lang="en-US" sz="2800" dirty="0">
              <a:solidFill>
                <a:schemeClr val="tx1"/>
              </a:solidFill>
              <a:latin typeface="Bitter" pitchFamily="2" charset="0"/>
            </a:endParaRPr>
          </a:p>
          <a:p>
            <a:pPr marL="400050" indent="-285750">
              <a:buFont typeface="Arial" panose="020B0604020202020204" pitchFamily="34" charset="0"/>
              <a:buChar char="•"/>
            </a:pPr>
            <a:r>
              <a:rPr lang="en-US" sz="2800" dirty="0">
                <a:solidFill>
                  <a:schemeClr val="tx1"/>
                </a:solidFill>
                <a:latin typeface="Bitter" pitchFamily="2" charset="0"/>
              </a:rPr>
              <a:t>Prompt returns no records</a:t>
            </a:r>
          </a:p>
          <a:p>
            <a:pPr marL="400050" indent="-285750">
              <a:buFont typeface="Arial" panose="020B0604020202020204" pitchFamily="34" charset="0"/>
              <a:buChar char="•"/>
            </a:pPr>
            <a:r>
              <a:rPr lang="en-US" sz="2800" dirty="0">
                <a:solidFill>
                  <a:schemeClr val="tx1"/>
                </a:solidFill>
                <a:latin typeface="Bitter" pitchFamily="2" charset="0"/>
              </a:rPr>
              <a:t>Prompt returns 2x or more records than it should</a:t>
            </a:r>
          </a:p>
          <a:p>
            <a:endParaRPr lang="en-US" sz="2800" dirty="0">
              <a:solidFill>
                <a:schemeClr val="tx1"/>
              </a:solidFill>
              <a:latin typeface="Bitter" pitchFamily="2" charset="0"/>
            </a:endParaRPr>
          </a:p>
          <a:p>
            <a:r>
              <a:rPr lang="en-US" sz="2800" dirty="0">
                <a:solidFill>
                  <a:schemeClr val="tx1"/>
                </a:solidFill>
                <a:latin typeface="Bitter" pitchFamily="2" charset="0"/>
              </a:rPr>
              <a:t>When this happens, reject the prompt.</a:t>
            </a:r>
          </a:p>
        </p:txBody>
      </p:sp>
      <p:sp>
        <p:nvSpPr>
          <p:cNvPr id="6" name="Text Placeholder 1">
            <a:extLst>
              <a:ext uri="{FF2B5EF4-FFF2-40B4-BE49-F238E27FC236}">
                <a16:creationId xmlns:a16="http://schemas.microsoft.com/office/drawing/2014/main" id="{27A51D01-D916-F9F3-71CE-2216875BFEA1}"/>
              </a:ext>
            </a:extLst>
          </p:cNvPr>
          <p:cNvSpPr>
            <a:spLocks noGrp="1"/>
          </p:cNvSpPr>
          <p:nvPr>
            <p:ph type="body" sz="quarter" idx="13"/>
          </p:nvPr>
        </p:nvSpPr>
        <p:spPr>
          <a:xfrm>
            <a:off x="1" y="1792598"/>
            <a:ext cx="2204328" cy="2986087"/>
          </a:xfrm>
        </p:spPr>
        <p:txBody>
          <a:bodyPr/>
          <a:lstStyle/>
          <a:p>
            <a:r>
              <a:rPr lang="en-US" dirty="0"/>
              <a:t>Numerous prompts failed on simple concepts. Catastrophic failure in 30-40% of attempts.</a:t>
            </a:r>
          </a:p>
        </p:txBody>
      </p:sp>
    </p:spTree>
    <p:extLst>
      <p:ext uri="{BB962C8B-B14F-4D97-AF65-F5344CB8AC3E}">
        <p14:creationId xmlns:p14="http://schemas.microsoft.com/office/powerpoint/2010/main" val="367061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2457-F9A0-2E45-2E63-B8862665DB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613A88-BFF7-850B-CBCD-F3204D40919F}"/>
              </a:ext>
            </a:extLst>
          </p:cNvPr>
          <p:cNvSpPr>
            <a:spLocks noGrp="1"/>
          </p:cNvSpPr>
          <p:nvPr>
            <p:ph type="title"/>
          </p:nvPr>
        </p:nvSpPr>
        <p:spPr>
          <a:xfrm>
            <a:off x="192882" y="611306"/>
            <a:ext cx="2041831" cy="736357"/>
          </a:xfrm>
        </p:spPr>
        <p:txBody>
          <a:bodyPr/>
          <a:lstStyle/>
          <a:p>
            <a:r>
              <a:rPr lang="en-US" dirty="0"/>
              <a:t>License Restrictions</a:t>
            </a:r>
          </a:p>
        </p:txBody>
      </p:sp>
      <p:sp>
        <p:nvSpPr>
          <p:cNvPr id="4" name="Text Placeholder 3">
            <a:extLst>
              <a:ext uri="{FF2B5EF4-FFF2-40B4-BE49-F238E27FC236}">
                <a16:creationId xmlns:a16="http://schemas.microsoft.com/office/drawing/2014/main" id="{F159591F-57E2-2F1E-D11C-EE0D0E7B6494}"/>
              </a:ext>
            </a:extLst>
          </p:cNvPr>
          <p:cNvSpPr>
            <a:spLocks noGrp="1"/>
          </p:cNvSpPr>
          <p:nvPr>
            <p:ph type="body" idx="1"/>
          </p:nvPr>
        </p:nvSpPr>
        <p:spPr/>
        <p:txBody>
          <a:bodyPr/>
          <a:lstStyle/>
          <a:p>
            <a:r>
              <a:rPr lang="en-US" sz="2400" dirty="0"/>
              <a:t>Limitations</a:t>
            </a:r>
          </a:p>
        </p:txBody>
      </p:sp>
      <p:sp>
        <p:nvSpPr>
          <p:cNvPr id="2" name="Text Placeholder 1">
            <a:extLst>
              <a:ext uri="{FF2B5EF4-FFF2-40B4-BE49-F238E27FC236}">
                <a16:creationId xmlns:a16="http://schemas.microsoft.com/office/drawing/2014/main" id="{0E682C83-4F07-AA47-6864-994CD445F0B0}"/>
              </a:ext>
            </a:extLst>
          </p:cNvPr>
          <p:cNvSpPr>
            <a:spLocks noGrp="1"/>
          </p:cNvSpPr>
          <p:nvPr>
            <p:ph type="body" sz="quarter" idx="13"/>
          </p:nvPr>
        </p:nvSpPr>
        <p:spPr/>
        <p:txBody>
          <a:bodyPr/>
          <a:lstStyle/>
          <a:p>
            <a:r>
              <a:rPr lang="en-US" dirty="0"/>
              <a:t>We experienced limitations because of the licensing the University negotiated for tools in a protected environment.</a:t>
            </a:r>
          </a:p>
        </p:txBody>
      </p:sp>
      <p:sp>
        <p:nvSpPr>
          <p:cNvPr id="5" name="Text Placeholder 2">
            <a:extLst>
              <a:ext uri="{FF2B5EF4-FFF2-40B4-BE49-F238E27FC236}">
                <a16:creationId xmlns:a16="http://schemas.microsoft.com/office/drawing/2014/main" id="{91D11CB8-D0F5-D94E-6BA1-3A44316B3431}"/>
              </a:ext>
            </a:extLst>
          </p:cNvPr>
          <p:cNvSpPr txBox="1">
            <a:spLocks/>
          </p:cNvSpPr>
          <p:nvPr/>
        </p:nvSpPr>
        <p:spPr>
          <a:xfrm>
            <a:off x="2526607" y="64140"/>
            <a:ext cx="6019137" cy="3882838"/>
          </a:xfrm>
          <a:prstGeom prst="rect">
            <a:avLst/>
          </a:prstGeom>
        </p:spPr>
        <p:txBody>
          <a:bodyPr>
            <a:noAutofit/>
          </a:bodyPr>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600" b="0" i="0" u="none" strike="noStrike" cap="none">
                <a:solidFill>
                  <a:schemeClr val="bg1"/>
                </a:solidFill>
                <a:latin typeface="Barlow Semi Condensed" panose="00000506000000000000" pitchFamily="2" charset="0"/>
                <a:ea typeface="Bitter" pitchFamily="2" charset="0"/>
                <a:cs typeface="Arial"/>
                <a:sym typeface="Arial"/>
              </a:defRPr>
            </a:lvl1pPr>
            <a:lvl2pPr marL="596900" marR="0" lvl="1"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4pPr>
            <a:lvl5pPr marL="1968500" marR="0" lvl="4"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1"/>
                </a:solidFill>
                <a:latin typeface="Bitter" pitchFamily="2" charset="0"/>
              </a:rPr>
              <a:t>Examples:</a:t>
            </a:r>
          </a:p>
          <a:p>
            <a:endParaRPr lang="en-US" sz="2800" dirty="0">
              <a:solidFill>
                <a:schemeClr val="tx1"/>
              </a:solidFill>
              <a:latin typeface="Bitter" pitchFamily="2" charset="0"/>
            </a:endParaRPr>
          </a:p>
          <a:p>
            <a:pPr marL="571500" indent="-457200">
              <a:buFont typeface="Arial" panose="020B0604020202020204" pitchFamily="34" charset="0"/>
              <a:buChar char="•"/>
            </a:pPr>
            <a:r>
              <a:rPr lang="en-US" sz="2800" dirty="0">
                <a:solidFill>
                  <a:schemeClr val="tx1"/>
                </a:solidFill>
                <a:latin typeface="Bitter" pitchFamily="2" charset="0"/>
              </a:rPr>
              <a:t>AI tool license restricts file input and/or output</a:t>
            </a:r>
            <a:br>
              <a:rPr lang="en-US" sz="2800" dirty="0">
                <a:solidFill>
                  <a:schemeClr val="tx1"/>
                </a:solidFill>
                <a:latin typeface="Bitter" pitchFamily="2" charset="0"/>
              </a:rPr>
            </a:br>
            <a:endParaRPr lang="en-US" sz="2800" dirty="0">
              <a:solidFill>
                <a:schemeClr val="tx1"/>
              </a:solidFill>
              <a:latin typeface="Bitter" pitchFamily="2" charset="0"/>
            </a:endParaRPr>
          </a:p>
          <a:p>
            <a:pPr marL="571500" indent="-457200">
              <a:buFont typeface="Arial" panose="020B0604020202020204" pitchFamily="34" charset="0"/>
              <a:buChar char="•"/>
            </a:pPr>
            <a:r>
              <a:rPr lang="en-US" sz="2800" dirty="0">
                <a:solidFill>
                  <a:schemeClr val="tx1"/>
                </a:solidFill>
                <a:latin typeface="Bitter" pitchFamily="2" charset="0"/>
              </a:rPr>
              <a:t>AI tool license restricts use in spreadsheet, ex. 200 cells at a time; daily limits.</a:t>
            </a:r>
            <a:br>
              <a:rPr lang="en-US" sz="2800" dirty="0">
                <a:solidFill>
                  <a:schemeClr val="tx1"/>
                </a:solidFill>
                <a:latin typeface="Bitter" pitchFamily="2" charset="0"/>
              </a:rPr>
            </a:br>
            <a:endParaRPr lang="en-US" sz="2800" dirty="0">
              <a:solidFill>
                <a:schemeClr val="tx1"/>
              </a:solidFill>
              <a:latin typeface="Bitter" pitchFamily="2" charset="0"/>
            </a:endParaRPr>
          </a:p>
          <a:p>
            <a:pPr marL="571500" indent="-457200">
              <a:buFont typeface="Arial" panose="020B0604020202020204" pitchFamily="34" charset="0"/>
              <a:buChar char="•"/>
            </a:pPr>
            <a:r>
              <a:rPr lang="en-US" sz="2800" dirty="0">
                <a:solidFill>
                  <a:schemeClr val="tx1"/>
                </a:solidFill>
                <a:latin typeface="Bitter" pitchFamily="2" charset="0"/>
              </a:rPr>
              <a:t>AI tool license restricts agents to use only public URLs</a:t>
            </a:r>
          </a:p>
        </p:txBody>
      </p:sp>
    </p:spTree>
    <p:extLst>
      <p:ext uri="{BB962C8B-B14F-4D97-AF65-F5344CB8AC3E}">
        <p14:creationId xmlns:p14="http://schemas.microsoft.com/office/powerpoint/2010/main" val="2995459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1BAD1-493D-4BEF-7FA4-BC203271F8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64E23D-FFD6-E742-F061-39930AF72595}"/>
              </a:ext>
            </a:extLst>
          </p:cNvPr>
          <p:cNvSpPr>
            <a:spLocks noGrp="1"/>
          </p:cNvSpPr>
          <p:nvPr>
            <p:ph type="title"/>
          </p:nvPr>
        </p:nvSpPr>
        <p:spPr/>
        <p:txBody>
          <a:bodyPr/>
          <a:lstStyle/>
          <a:p>
            <a:r>
              <a:rPr lang="en-US" dirty="0"/>
              <a:t>Risk Assessment</a:t>
            </a:r>
          </a:p>
        </p:txBody>
      </p:sp>
      <p:sp>
        <p:nvSpPr>
          <p:cNvPr id="4" name="Text Placeholder 3">
            <a:extLst>
              <a:ext uri="{FF2B5EF4-FFF2-40B4-BE49-F238E27FC236}">
                <a16:creationId xmlns:a16="http://schemas.microsoft.com/office/drawing/2014/main" id="{F49E2325-DC0F-5A17-888D-89875BD6E9FB}"/>
              </a:ext>
            </a:extLst>
          </p:cNvPr>
          <p:cNvSpPr>
            <a:spLocks noGrp="1"/>
          </p:cNvSpPr>
          <p:nvPr>
            <p:ph type="body" idx="1"/>
          </p:nvPr>
        </p:nvSpPr>
        <p:spPr/>
        <p:txBody>
          <a:bodyPr/>
          <a:lstStyle/>
          <a:p>
            <a:r>
              <a:rPr lang="en-US" sz="2400" dirty="0"/>
              <a:t>Limitations</a:t>
            </a:r>
          </a:p>
        </p:txBody>
      </p:sp>
      <p:sp>
        <p:nvSpPr>
          <p:cNvPr id="2" name="Text Placeholder 1">
            <a:extLst>
              <a:ext uri="{FF2B5EF4-FFF2-40B4-BE49-F238E27FC236}">
                <a16:creationId xmlns:a16="http://schemas.microsoft.com/office/drawing/2014/main" id="{E448FD32-A010-068C-4282-03C0B8487DE6}"/>
              </a:ext>
            </a:extLst>
          </p:cNvPr>
          <p:cNvSpPr>
            <a:spLocks noGrp="1"/>
          </p:cNvSpPr>
          <p:nvPr>
            <p:ph type="body" sz="quarter" idx="13"/>
          </p:nvPr>
        </p:nvSpPr>
        <p:spPr/>
        <p:txBody>
          <a:bodyPr/>
          <a:lstStyle/>
          <a:p>
            <a:r>
              <a:rPr lang="en-US" dirty="0"/>
              <a:t>Accreditors and regulators require oversight of AI. Good professional practice demands monitoring to ensure reliable answers are provided</a:t>
            </a:r>
          </a:p>
        </p:txBody>
      </p:sp>
      <p:sp>
        <p:nvSpPr>
          <p:cNvPr id="5" name="Text Placeholder 2">
            <a:extLst>
              <a:ext uri="{FF2B5EF4-FFF2-40B4-BE49-F238E27FC236}">
                <a16:creationId xmlns:a16="http://schemas.microsoft.com/office/drawing/2014/main" id="{21BE7A68-02B3-4CE5-E9EB-FA8EEEDFCCC1}"/>
              </a:ext>
            </a:extLst>
          </p:cNvPr>
          <p:cNvSpPr txBox="1">
            <a:spLocks/>
          </p:cNvSpPr>
          <p:nvPr/>
        </p:nvSpPr>
        <p:spPr>
          <a:xfrm>
            <a:off x="2687541" y="649356"/>
            <a:ext cx="6019137" cy="3882838"/>
          </a:xfrm>
          <a:prstGeom prst="rect">
            <a:avLst/>
          </a:prstGeom>
        </p:spPr>
        <p:txBody>
          <a:bodyPr>
            <a:noAutofit/>
          </a:bodyPr>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1600" b="0" i="0" u="none" strike="noStrike" cap="none">
                <a:solidFill>
                  <a:schemeClr val="bg1"/>
                </a:solidFill>
                <a:latin typeface="Barlow Semi Condensed" panose="00000506000000000000" pitchFamily="2" charset="0"/>
                <a:ea typeface="Bitter" pitchFamily="2" charset="0"/>
                <a:cs typeface="Arial"/>
                <a:sym typeface="Arial"/>
              </a:defRPr>
            </a:lvl1pPr>
            <a:lvl2pPr marL="596900" marR="0" lvl="1"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bg1"/>
                </a:solidFill>
                <a:latin typeface="Bitter" pitchFamily="2" charset="0"/>
                <a:ea typeface="Arial"/>
                <a:cs typeface="Arial"/>
                <a:sym typeface="Arial"/>
              </a:defRPr>
            </a:lvl4pPr>
            <a:lvl5pPr marL="1968500" marR="0" lvl="4" indent="0" algn="l" rtl="0">
              <a:lnSpc>
                <a:spcPct val="100000"/>
              </a:lnSpc>
              <a:spcBef>
                <a:spcPts val="0"/>
              </a:spcBef>
              <a:spcAft>
                <a:spcPts val="0"/>
              </a:spcAft>
              <a:buClr>
                <a:srgbClr val="000000"/>
              </a:buClr>
              <a:buFont typeface="Arial"/>
              <a:buNone/>
              <a:defRPr sz="1400" b="0" i="0" u="none" strike="noStrike" cap="none">
                <a:solidFill>
                  <a:schemeClr val="bg1"/>
                </a:solidFill>
                <a:latin typeface="Bitter"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457200">
              <a:buFont typeface="Arial" panose="020B0604020202020204" pitchFamily="34" charset="0"/>
              <a:buChar char="•"/>
            </a:pPr>
            <a:r>
              <a:rPr lang="en-US" sz="2800" dirty="0">
                <a:solidFill>
                  <a:schemeClr val="tx1"/>
                </a:solidFill>
                <a:latin typeface="Bitter" pitchFamily="2" charset="0"/>
              </a:rPr>
              <a:t>Are results used for understanding patterns or treating individuals? </a:t>
            </a:r>
          </a:p>
          <a:p>
            <a:pPr marL="571500" indent="-457200">
              <a:buFont typeface="Arial" panose="020B0604020202020204" pitchFamily="34" charset="0"/>
              <a:buChar char="•"/>
            </a:pPr>
            <a:endParaRPr lang="en-US" sz="2800" dirty="0">
              <a:solidFill>
                <a:schemeClr val="tx1"/>
              </a:solidFill>
              <a:latin typeface="Bitter" pitchFamily="2" charset="0"/>
            </a:endParaRPr>
          </a:p>
          <a:p>
            <a:pPr marL="571500" indent="-457200">
              <a:buFont typeface="Arial" panose="020B0604020202020204" pitchFamily="34" charset="0"/>
              <a:buChar char="•"/>
            </a:pPr>
            <a:r>
              <a:rPr lang="en-US" sz="2800" dirty="0">
                <a:solidFill>
                  <a:schemeClr val="tx1"/>
                </a:solidFill>
                <a:latin typeface="Bitter" pitchFamily="2" charset="0"/>
              </a:rPr>
              <a:t>What are the risks of false positives and false negatives</a:t>
            </a:r>
          </a:p>
        </p:txBody>
      </p:sp>
    </p:spTree>
    <p:extLst>
      <p:ext uri="{BB962C8B-B14F-4D97-AF65-F5344CB8AC3E}">
        <p14:creationId xmlns:p14="http://schemas.microsoft.com/office/powerpoint/2010/main" val="3787442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6D80-93A0-9F47-2E61-DB6DC2C7C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1B49E-4C68-9650-910B-229946FD24F6}"/>
              </a:ext>
            </a:extLst>
          </p:cNvPr>
          <p:cNvSpPr>
            <a:spLocks noGrp="1"/>
          </p:cNvSpPr>
          <p:nvPr>
            <p:ph type="ctrTitle"/>
          </p:nvPr>
        </p:nvSpPr>
        <p:spPr>
          <a:xfrm>
            <a:off x="2734411" y="189395"/>
            <a:ext cx="4039613" cy="1089677"/>
          </a:xfrm>
        </p:spPr>
        <p:txBody>
          <a:bodyPr/>
          <a:lstStyle/>
          <a:p>
            <a:r>
              <a:rPr lang="en-US" sz="6000" dirty="0"/>
              <a:t>Final Thoughts</a:t>
            </a:r>
          </a:p>
        </p:txBody>
      </p:sp>
      <p:graphicFrame>
        <p:nvGraphicFramePr>
          <p:cNvPr id="4" name="Diagram 3">
            <a:extLst>
              <a:ext uri="{FF2B5EF4-FFF2-40B4-BE49-F238E27FC236}">
                <a16:creationId xmlns:a16="http://schemas.microsoft.com/office/drawing/2014/main" id="{206B3BC7-731A-B9CA-18FB-FC396D7B9C36}"/>
              </a:ext>
            </a:extLst>
          </p:cNvPr>
          <p:cNvGraphicFramePr/>
          <p:nvPr>
            <p:extLst>
              <p:ext uri="{D42A27DB-BD31-4B8C-83A1-F6EECF244321}">
                <p14:modId xmlns:p14="http://schemas.microsoft.com/office/powerpoint/2010/main" val="846781653"/>
              </p:ext>
            </p:extLst>
          </p:nvPr>
        </p:nvGraphicFramePr>
        <p:xfrm>
          <a:off x="231321" y="1039585"/>
          <a:ext cx="8463643" cy="3914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57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77D9-23E0-B4D9-86A4-9C4953098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BCD49-C3E7-476C-D005-B5CD6DE0BE1F}"/>
              </a:ext>
            </a:extLst>
          </p:cNvPr>
          <p:cNvSpPr>
            <a:spLocks noGrp="1"/>
          </p:cNvSpPr>
          <p:nvPr>
            <p:ph type="ctrTitle"/>
          </p:nvPr>
        </p:nvSpPr>
        <p:spPr/>
        <p:txBody>
          <a:bodyPr/>
          <a:lstStyle/>
          <a:p>
            <a:r>
              <a:rPr lang="en-US" dirty="0"/>
              <a:t>Supplementary Slides</a:t>
            </a:r>
          </a:p>
        </p:txBody>
      </p:sp>
    </p:spTree>
    <p:extLst>
      <p:ext uri="{BB962C8B-B14F-4D97-AF65-F5344CB8AC3E}">
        <p14:creationId xmlns:p14="http://schemas.microsoft.com/office/powerpoint/2010/main" val="59244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BBFE-B72D-BDD4-A978-FC3D58FEC8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A0703C-B991-715F-471A-8140D3FB7829}"/>
              </a:ext>
            </a:extLst>
          </p:cNvPr>
          <p:cNvSpPr>
            <a:spLocks noGrp="1"/>
          </p:cNvSpPr>
          <p:nvPr>
            <p:ph type="title"/>
          </p:nvPr>
        </p:nvSpPr>
        <p:spPr/>
        <p:txBody>
          <a:bodyPr/>
          <a:lstStyle/>
          <a:p>
            <a:r>
              <a:rPr lang="en-US" dirty="0"/>
              <a:t>Trend of Net Promoter Score</a:t>
            </a:r>
          </a:p>
        </p:txBody>
      </p:sp>
      <p:pic>
        <p:nvPicPr>
          <p:cNvPr id="5" name="Picture 4">
            <a:extLst>
              <a:ext uri="{FF2B5EF4-FFF2-40B4-BE49-F238E27FC236}">
                <a16:creationId xmlns:a16="http://schemas.microsoft.com/office/drawing/2014/main" id="{44A6ECBF-F4D1-18A9-F58F-3CC8CED45795}"/>
              </a:ext>
            </a:extLst>
          </p:cNvPr>
          <p:cNvPicPr>
            <a:picLocks noChangeAspect="1"/>
          </p:cNvPicPr>
          <p:nvPr/>
        </p:nvPicPr>
        <p:blipFill>
          <a:blip r:embed="rId2"/>
          <a:stretch>
            <a:fillRect/>
          </a:stretch>
        </p:blipFill>
        <p:spPr>
          <a:xfrm>
            <a:off x="0" y="762971"/>
            <a:ext cx="9144000" cy="3617557"/>
          </a:xfrm>
          <a:prstGeom prst="rect">
            <a:avLst/>
          </a:prstGeom>
        </p:spPr>
      </p:pic>
    </p:spTree>
    <p:extLst>
      <p:ext uri="{BB962C8B-B14F-4D97-AF65-F5344CB8AC3E}">
        <p14:creationId xmlns:p14="http://schemas.microsoft.com/office/powerpoint/2010/main" val="1143455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4e8b0a7fff_0_836"/>
          <p:cNvSpPr txBox="1"/>
          <p:nvPr/>
        </p:nvSpPr>
        <p:spPr>
          <a:xfrm>
            <a:off x="342900" y="282250"/>
            <a:ext cx="7889700" cy="602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US" sz="2500" b="1" i="0" u="none" strike="noStrike" cap="none">
                <a:solidFill>
                  <a:srgbClr val="9D0F14"/>
                </a:solidFill>
                <a:latin typeface="Alumni Sans"/>
                <a:ea typeface="Alumni Sans"/>
                <a:cs typeface="Alumni Sans"/>
                <a:sym typeface="Alumni Sans"/>
              </a:rPr>
              <a:t>Even though response rates declined, the respondents remained representative</a:t>
            </a:r>
            <a:endParaRPr sz="2500" b="1" i="0" u="none" strike="noStrike" cap="none">
              <a:solidFill>
                <a:srgbClr val="9D0F14"/>
              </a:solidFill>
              <a:latin typeface="Alumni Sans"/>
              <a:ea typeface="Alumni Sans"/>
              <a:cs typeface="Alumni Sans"/>
              <a:sym typeface="Alumni Sans"/>
            </a:endParaRPr>
          </a:p>
        </p:txBody>
      </p:sp>
      <p:pic>
        <p:nvPicPr>
          <p:cNvPr id="185" name="Google Shape;185;g34e8b0a7fff_0_836" descr="graphic shows decline in response rates"/>
          <p:cNvPicPr preferRelativeResize="0"/>
          <p:nvPr/>
        </p:nvPicPr>
        <p:blipFill rotWithShape="1">
          <a:blip r:embed="rId3">
            <a:alphaModFix/>
          </a:blip>
          <a:srcRect/>
          <a:stretch/>
        </p:blipFill>
        <p:spPr>
          <a:xfrm>
            <a:off x="416913" y="1284277"/>
            <a:ext cx="2788500" cy="3248400"/>
          </a:xfrm>
          <a:prstGeom prst="rect">
            <a:avLst/>
          </a:prstGeom>
          <a:noFill/>
          <a:ln>
            <a:noFill/>
          </a:ln>
        </p:spPr>
      </p:pic>
      <p:pic>
        <p:nvPicPr>
          <p:cNvPr id="186" name="Google Shape;186;g34e8b0a7fff_0_836"/>
          <p:cNvPicPr preferRelativeResize="0"/>
          <p:nvPr/>
        </p:nvPicPr>
        <p:blipFill rotWithShape="1">
          <a:blip r:embed="rId4">
            <a:alphaModFix/>
          </a:blip>
          <a:srcRect/>
          <a:stretch/>
        </p:blipFill>
        <p:spPr>
          <a:xfrm>
            <a:off x="3430842" y="2949407"/>
            <a:ext cx="2716500" cy="1609500"/>
          </a:xfrm>
          <a:prstGeom prst="rect">
            <a:avLst/>
          </a:prstGeom>
          <a:noFill/>
          <a:ln>
            <a:noFill/>
          </a:ln>
        </p:spPr>
      </p:pic>
      <p:pic>
        <p:nvPicPr>
          <p:cNvPr id="187" name="Google Shape;187;g34e8b0a7fff_0_836"/>
          <p:cNvPicPr preferRelativeResize="0"/>
          <p:nvPr/>
        </p:nvPicPr>
        <p:blipFill rotWithShape="1">
          <a:blip r:embed="rId5">
            <a:alphaModFix/>
          </a:blip>
          <a:srcRect/>
          <a:stretch/>
        </p:blipFill>
        <p:spPr>
          <a:xfrm>
            <a:off x="3430842" y="1404400"/>
            <a:ext cx="2716500" cy="1609500"/>
          </a:xfrm>
          <a:prstGeom prst="rect">
            <a:avLst/>
          </a:prstGeom>
          <a:noFill/>
          <a:ln>
            <a:noFill/>
          </a:ln>
        </p:spPr>
      </p:pic>
      <p:sp>
        <p:nvSpPr>
          <p:cNvPr id="188" name="Google Shape;188;g34e8b0a7fff_0_836"/>
          <p:cNvSpPr txBox="1"/>
          <p:nvPr/>
        </p:nvSpPr>
        <p:spPr>
          <a:xfrm>
            <a:off x="4597476" y="2383950"/>
            <a:ext cx="1319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Women</a:t>
            </a:r>
            <a:endParaRPr sz="1000" b="0" i="0" u="none" strike="noStrike" cap="none">
              <a:solidFill>
                <a:srgbClr val="000000"/>
              </a:solidFill>
              <a:latin typeface="Arial"/>
              <a:ea typeface="Arial"/>
              <a:cs typeface="Arial"/>
              <a:sym typeface="Arial"/>
            </a:endParaRPr>
          </a:p>
        </p:txBody>
      </p:sp>
      <p:pic>
        <p:nvPicPr>
          <p:cNvPr id="189" name="Google Shape;189;g34e8b0a7fff_0_836"/>
          <p:cNvPicPr preferRelativeResize="0"/>
          <p:nvPr/>
        </p:nvPicPr>
        <p:blipFill rotWithShape="1">
          <a:blip r:embed="rId6">
            <a:alphaModFix/>
          </a:blip>
          <a:srcRect/>
          <a:stretch/>
        </p:blipFill>
        <p:spPr>
          <a:xfrm>
            <a:off x="6010587" y="2981691"/>
            <a:ext cx="2716500" cy="1609500"/>
          </a:xfrm>
          <a:prstGeom prst="rect">
            <a:avLst/>
          </a:prstGeom>
          <a:noFill/>
          <a:ln>
            <a:noFill/>
          </a:ln>
        </p:spPr>
      </p:pic>
      <p:pic>
        <p:nvPicPr>
          <p:cNvPr id="190" name="Google Shape;190;g34e8b0a7fff_0_836"/>
          <p:cNvPicPr preferRelativeResize="0"/>
          <p:nvPr/>
        </p:nvPicPr>
        <p:blipFill rotWithShape="1">
          <a:blip r:embed="rId7">
            <a:alphaModFix/>
          </a:blip>
          <a:srcRect/>
          <a:stretch/>
        </p:blipFill>
        <p:spPr>
          <a:xfrm>
            <a:off x="5990045" y="1422707"/>
            <a:ext cx="2716500" cy="1609500"/>
          </a:xfrm>
          <a:prstGeom prst="rect">
            <a:avLst/>
          </a:prstGeom>
          <a:noFill/>
          <a:ln>
            <a:noFill/>
          </a:ln>
        </p:spPr>
      </p:pic>
      <p:sp>
        <p:nvSpPr>
          <p:cNvPr id="191" name="Google Shape;191;g34e8b0a7fff_0_836"/>
          <p:cNvSpPr txBox="1"/>
          <p:nvPr/>
        </p:nvSpPr>
        <p:spPr>
          <a:xfrm>
            <a:off x="2413675" y="4315725"/>
            <a:ext cx="718500" cy="12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Spring 24</a:t>
            </a:r>
            <a:endParaRPr sz="800" b="0" i="0" u="none" strike="noStrike" cap="none">
              <a:solidFill>
                <a:schemeClr val="dk1"/>
              </a:solidFill>
              <a:latin typeface="Arial"/>
              <a:ea typeface="Arial"/>
              <a:cs typeface="Arial"/>
              <a:sym typeface="Arial"/>
            </a:endParaRPr>
          </a:p>
        </p:txBody>
      </p:sp>
      <p:sp>
        <p:nvSpPr>
          <p:cNvPr id="192" name="Google Shape;192;g34e8b0a7fff_0_836"/>
          <p:cNvSpPr txBox="1"/>
          <p:nvPr/>
        </p:nvSpPr>
        <p:spPr>
          <a:xfrm>
            <a:off x="817975" y="4436925"/>
            <a:ext cx="153300" cy="121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93" name="Google Shape;193;g34e8b0a7fff_0_836"/>
          <p:cNvCxnSpPr/>
          <p:nvPr/>
        </p:nvCxnSpPr>
        <p:spPr>
          <a:xfrm>
            <a:off x="342911" y="726375"/>
            <a:ext cx="8234100" cy="0"/>
          </a:xfrm>
          <a:prstGeom prst="straightConnector1">
            <a:avLst/>
          </a:prstGeom>
          <a:noFill/>
          <a:ln w="9525" cap="flat" cmpd="sng">
            <a:solidFill>
              <a:srgbClr val="9D0F14"/>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C831-A777-950A-8F79-76F0D7C4416C}"/>
              </a:ext>
            </a:extLst>
          </p:cNvPr>
          <p:cNvSpPr>
            <a:spLocks noGrp="1"/>
          </p:cNvSpPr>
          <p:nvPr>
            <p:ph type="title"/>
          </p:nvPr>
        </p:nvSpPr>
        <p:spPr/>
        <p:txBody>
          <a:bodyPr/>
          <a:lstStyle/>
          <a:p>
            <a:r>
              <a:rPr lang="en-US" dirty="0"/>
              <a:t>Overall Sentiment Analysis</a:t>
            </a:r>
          </a:p>
        </p:txBody>
      </p:sp>
      <p:pic>
        <p:nvPicPr>
          <p:cNvPr id="4" name="Google Shape;326;g335e6949751_1_101" descr="Heat map shows sentiment analysis difference by term">
            <a:extLst>
              <a:ext uri="{FF2B5EF4-FFF2-40B4-BE49-F238E27FC236}">
                <a16:creationId xmlns:a16="http://schemas.microsoft.com/office/drawing/2014/main" id="{09C35349-664D-AABF-E681-FF15ADA4C35A}"/>
              </a:ext>
            </a:extLst>
          </p:cNvPr>
          <p:cNvPicPr preferRelativeResize="0"/>
          <p:nvPr/>
        </p:nvPicPr>
        <p:blipFill rotWithShape="1">
          <a:blip r:embed="rId2">
            <a:alphaModFix/>
          </a:blip>
          <a:srcRect l="5582" t="30967" r="5802"/>
          <a:stretch/>
        </p:blipFill>
        <p:spPr>
          <a:xfrm>
            <a:off x="179364" y="630057"/>
            <a:ext cx="8771754" cy="4154384"/>
          </a:xfrm>
          <a:prstGeom prst="rect">
            <a:avLst/>
          </a:prstGeom>
          <a:noFill/>
          <a:ln>
            <a:noFill/>
          </a:ln>
        </p:spPr>
      </p:pic>
      <p:sp>
        <p:nvSpPr>
          <p:cNvPr id="5" name="TextBox 4">
            <a:extLst>
              <a:ext uri="{FF2B5EF4-FFF2-40B4-BE49-F238E27FC236}">
                <a16:creationId xmlns:a16="http://schemas.microsoft.com/office/drawing/2014/main" id="{2AF81461-4DF9-9DB2-32F6-30A5C1DCF26A}"/>
              </a:ext>
            </a:extLst>
          </p:cNvPr>
          <p:cNvSpPr txBox="1"/>
          <p:nvPr/>
        </p:nvSpPr>
        <p:spPr>
          <a:xfrm>
            <a:off x="1884556" y="4822754"/>
            <a:ext cx="1736373" cy="261610"/>
          </a:xfrm>
          <a:prstGeom prst="rect">
            <a:avLst/>
          </a:prstGeom>
          <a:noFill/>
        </p:spPr>
        <p:txBody>
          <a:bodyPr wrap="none" rtlCol="0">
            <a:spAutoFit/>
          </a:bodyPr>
          <a:lstStyle/>
          <a:p>
            <a:r>
              <a:rPr lang="en-US" sz="1100" dirty="0">
                <a:latin typeface="Bitter" pitchFamily="2" charset="0"/>
              </a:rPr>
              <a:t>Source: Relative Insight</a:t>
            </a:r>
          </a:p>
        </p:txBody>
      </p:sp>
    </p:spTree>
    <p:extLst>
      <p:ext uri="{BB962C8B-B14F-4D97-AF65-F5344CB8AC3E}">
        <p14:creationId xmlns:p14="http://schemas.microsoft.com/office/powerpoint/2010/main" val="36948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181;p36">
            <a:extLst>
              <a:ext uri="{FF2B5EF4-FFF2-40B4-BE49-F238E27FC236}">
                <a16:creationId xmlns:a16="http://schemas.microsoft.com/office/drawing/2014/main" id="{06C16880-3829-485B-9D7C-31B3B7789448}"/>
              </a:ext>
            </a:extLst>
          </p:cNvPr>
          <p:cNvGraphicFramePr/>
          <p:nvPr>
            <p:extLst>
              <p:ext uri="{D42A27DB-BD31-4B8C-83A1-F6EECF244321}">
                <p14:modId xmlns:p14="http://schemas.microsoft.com/office/powerpoint/2010/main" val="1900691568"/>
              </p:ext>
            </p:extLst>
          </p:nvPr>
        </p:nvGraphicFramePr>
        <p:xfrm>
          <a:off x="5126445" y="119418"/>
          <a:ext cx="3824672" cy="4772085"/>
        </p:xfrm>
        <a:graphic>
          <a:graphicData uri="http://schemas.openxmlformats.org/drawingml/2006/table">
            <a:tbl>
              <a:tblPr firstRow="1" bandRow="1">
                <a:tableStyleId>{9D7B26C5-4107-4FEC-AEDC-1716B250A1EF}</a:tableStyleId>
              </a:tblPr>
              <a:tblGrid>
                <a:gridCol w="1912336">
                  <a:extLst>
                    <a:ext uri="{9D8B030D-6E8A-4147-A177-3AD203B41FA5}">
                      <a16:colId xmlns:a16="http://schemas.microsoft.com/office/drawing/2014/main" val="20000"/>
                    </a:ext>
                  </a:extLst>
                </a:gridCol>
                <a:gridCol w="1912336">
                  <a:extLst>
                    <a:ext uri="{9D8B030D-6E8A-4147-A177-3AD203B41FA5}">
                      <a16:colId xmlns:a16="http://schemas.microsoft.com/office/drawing/2014/main" val="20001"/>
                    </a:ext>
                  </a:extLst>
                </a:gridCol>
              </a:tblGrid>
              <a:tr h="811863">
                <a:tc>
                  <a:txBody>
                    <a:bodyPr/>
                    <a:lstStyle/>
                    <a:p>
                      <a:pPr marL="0" marR="0" lvl="0" indent="0" algn="ctr" rtl="0">
                        <a:lnSpc>
                          <a:spcPct val="100000"/>
                        </a:lnSpc>
                        <a:spcBef>
                          <a:spcPts val="0"/>
                        </a:spcBef>
                        <a:spcAft>
                          <a:spcPts val="0"/>
                        </a:spcAft>
                        <a:buNone/>
                      </a:pPr>
                      <a:r>
                        <a:rPr lang="en-US" sz="1800" dirty="0">
                          <a:latin typeface="Barlow Semi Condensed" panose="00000506000000000000" pitchFamily="2" charset="0"/>
                        </a:rPr>
                        <a:t>27,200</a:t>
                      </a:r>
                      <a:endParaRPr sz="1800" dirty="0">
                        <a:latin typeface="Barlow Semi Condensed" panose="00000506000000000000" pitchFamily="2" charset="0"/>
                      </a:endParaRPr>
                    </a:p>
                    <a:p>
                      <a:pPr marL="0" marR="0" lvl="0" indent="0" algn="ctr" rtl="0">
                        <a:lnSpc>
                          <a:spcPct val="100000"/>
                        </a:lnSpc>
                        <a:spcBef>
                          <a:spcPts val="0"/>
                        </a:spcBef>
                        <a:spcAft>
                          <a:spcPts val="0"/>
                        </a:spcAft>
                        <a:buNone/>
                      </a:pPr>
                      <a:r>
                        <a:rPr lang="en" sz="1200" b="0" dirty="0">
                          <a:latin typeface="Barlow Semi Condensed" panose="00000506000000000000" pitchFamily="2" charset="0"/>
                        </a:rPr>
                        <a:t>Fall 2025</a:t>
                      </a:r>
                      <a:r>
                        <a:rPr lang="en" sz="1200" b="0" u="none" strike="noStrike" cap="none" dirty="0">
                          <a:latin typeface="Barlow Semi Condensed" panose="00000506000000000000" pitchFamily="2" charset="0"/>
                        </a:rPr>
                        <a:t> Headcount Enrollment</a:t>
                      </a:r>
                      <a:endParaRPr sz="1600" b="0" dirty="0">
                        <a:latin typeface="Barlow Semi Condensed" panose="00000506000000000000" pitchFamily="2" charset="0"/>
                      </a:endParaRP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 sz="1800" dirty="0">
                          <a:latin typeface="Barlow Semi Condensed" panose="00000506000000000000" pitchFamily="2" charset="0"/>
                        </a:rPr>
                        <a:t>52%</a:t>
                      </a:r>
                      <a:br>
                        <a:rPr lang="en-US" sz="1600" b="1" u="none" strike="noStrike" cap="none" dirty="0">
                          <a:latin typeface="Barlow Semi Condensed" panose="00000506000000000000" pitchFamily="2" charset="0"/>
                        </a:rPr>
                      </a:br>
                      <a:r>
                        <a:rPr lang="en-US" sz="1200" b="0" u="none" strike="noStrike" cap="none" dirty="0">
                          <a:latin typeface="Barlow Semi Condensed" panose="00000506000000000000" pitchFamily="2" charset="0"/>
                        </a:rPr>
                        <a:t>of Undergraduates</a:t>
                      </a:r>
                    </a:p>
                    <a:p>
                      <a:pPr marL="0" marR="0" lvl="0" indent="0" algn="ctr" rtl="0">
                        <a:lnSpc>
                          <a:spcPct val="100000"/>
                        </a:lnSpc>
                        <a:spcBef>
                          <a:spcPts val="0"/>
                        </a:spcBef>
                        <a:spcAft>
                          <a:spcPts val="0"/>
                        </a:spcAft>
                        <a:buNone/>
                      </a:pPr>
                      <a:r>
                        <a:rPr lang="en-US" sz="1200" b="0" u="none" strike="noStrike" cap="none" dirty="0">
                          <a:latin typeface="Barlow Semi Condensed" panose="00000506000000000000" pitchFamily="2" charset="0"/>
                        </a:rPr>
                        <a:t>Live on Campus</a:t>
                      </a:r>
                      <a:endParaRPr lang="en-US" sz="1600" b="0" dirty="0">
                        <a:latin typeface="Barlow Semi Condensed" panose="00000506000000000000" pitchFamily="2" charset="0"/>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84313">
                <a:tc>
                  <a:txBody>
                    <a:bodyPr/>
                    <a:lstStyle/>
                    <a:p>
                      <a:pPr marL="0" marR="0" lvl="0" indent="0" algn="ctr" rtl="0">
                        <a:lnSpc>
                          <a:spcPct val="100000"/>
                        </a:lnSpc>
                        <a:spcBef>
                          <a:spcPts val="0"/>
                        </a:spcBef>
                        <a:spcAft>
                          <a:spcPts val="0"/>
                        </a:spcAft>
                        <a:buNone/>
                      </a:pPr>
                      <a:r>
                        <a:rPr lang="en-US" sz="1800" b="1" u="none" strike="noStrike" cap="none" dirty="0">
                          <a:latin typeface="Barlow Semi Condensed" panose="00000506000000000000" pitchFamily="2" charset="0"/>
                        </a:rPr>
                        <a:t>68%              32%</a:t>
                      </a:r>
                    </a:p>
                    <a:p>
                      <a:pPr marL="0" marR="0" lvl="0" indent="0" algn="ctr" rtl="0">
                        <a:lnSpc>
                          <a:spcPct val="100000"/>
                        </a:lnSpc>
                        <a:spcBef>
                          <a:spcPts val="0"/>
                        </a:spcBef>
                        <a:spcAft>
                          <a:spcPts val="0"/>
                        </a:spcAft>
                        <a:buNone/>
                      </a:pPr>
                      <a:r>
                        <a:rPr lang="en-US" sz="1100" dirty="0">
                          <a:latin typeface="Barlow Semi Condensed" panose="00000506000000000000" pitchFamily="2" charset="0"/>
                        </a:rPr>
                        <a:t>Undergrad                   Graduate</a:t>
                      </a:r>
                      <a:endParaRPr sz="1100" dirty="0">
                        <a:latin typeface="Barlow Semi Condensed" panose="00000506000000000000" pitchFamily="2" charset="0"/>
                      </a:endParaRP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1800" b="1" u="none" strike="noStrike" cap="none" dirty="0">
                          <a:latin typeface="Barlow Semi Condensed" panose="00000506000000000000" pitchFamily="2" charset="0"/>
                        </a:rPr>
                        <a:t>1 out of 3</a:t>
                      </a:r>
                    </a:p>
                    <a:p>
                      <a:pPr marL="0" marR="0" lvl="0" indent="0" algn="ctr" rtl="0">
                        <a:lnSpc>
                          <a:spcPct val="100000"/>
                        </a:lnSpc>
                        <a:spcBef>
                          <a:spcPts val="0"/>
                        </a:spcBef>
                        <a:spcAft>
                          <a:spcPts val="0"/>
                        </a:spcAft>
                        <a:buNone/>
                      </a:pPr>
                      <a:r>
                        <a:rPr lang="en-US" sz="1200" b="0" u="none" strike="noStrike" cap="none" dirty="0">
                          <a:latin typeface="Barlow Semi Condensed" panose="00000506000000000000" pitchFamily="2" charset="0"/>
                        </a:rPr>
                        <a:t>First Generation</a:t>
                      </a:r>
                      <a:endParaRPr sz="1200" dirty="0">
                        <a:latin typeface="Barlow Semi Condensed" panose="00000506000000000000" pitchFamily="2" charset="0"/>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4313">
                <a:tc>
                  <a:txBody>
                    <a:bodyPr/>
                    <a:lstStyle/>
                    <a:p>
                      <a:pPr marL="0" marR="0" lvl="0" indent="0" algn="ctr" rtl="0">
                        <a:lnSpc>
                          <a:spcPct val="100000"/>
                        </a:lnSpc>
                        <a:spcBef>
                          <a:spcPts val="0"/>
                        </a:spcBef>
                        <a:spcAft>
                          <a:spcPts val="0"/>
                        </a:spcAft>
                        <a:buNone/>
                      </a:pPr>
                      <a:r>
                        <a:rPr lang="en" sz="1600" b="1" u="none" strike="noStrike" cap="none" dirty="0">
                          <a:latin typeface="Barlow Semi Condensed" panose="00000506000000000000" pitchFamily="2" charset="0"/>
                        </a:rPr>
                        <a:t>41%      39%     22%</a:t>
                      </a:r>
                      <a:endParaRPr sz="1600" b="1" dirty="0">
                        <a:latin typeface="Barlow Semi Condensed" panose="00000506000000000000" pitchFamily="2" charset="0"/>
                      </a:endParaRPr>
                    </a:p>
                    <a:p>
                      <a:pPr marL="0" marR="0" lvl="0" indent="0" algn="ctr" rtl="0">
                        <a:lnSpc>
                          <a:spcPct val="100000"/>
                        </a:lnSpc>
                        <a:spcBef>
                          <a:spcPts val="0"/>
                        </a:spcBef>
                        <a:spcAft>
                          <a:spcPts val="0"/>
                        </a:spcAft>
                        <a:buNone/>
                      </a:pPr>
                      <a:r>
                        <a:rPr lang="en" sz="1100" u="none" strike="noStrike" cap="none" dirty="0">
                          <a:latin typeface="Barlow Semi Condensed" panose="00000506000000000000" pitchFamily="2" charset="0"/>
                        </a:rPr>
                        <a:t>   Asian           White      Underrep</a:t>
                      </a:r>
                      <a:br>
                        <a:rPr lang="en" sz="1100" u="none" strike="noStrike" cap="none" dirty="0">
                          <a:latin typeface="Barlow Semi Condensed" panose="00000506000000000000" pitchFamily="2" charset="0"/>
                        </a:rPr>
                      </a:br>
                      <a:r>
                        <a:rPr lang="en" sz="1100" u="none" strike="noStrike" cap="none" dirty="0">
                          <a:latin typeface="Barlow Semi Condensed" panose="00000506000000000000" pitchFamily="2" charset="0"/>
                        </a:rPr>
                        <a:t>                                          Minority</a:t>
                      </a:r>
                      <a:endParaRPr sz="1400" dirty="0">
                        <a:latin typeface="Barlow Semi Condensed" panose="00000506000000000000" pitchFamily="2" charset="0"/>
                      </a:endParaRP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1800" b="1" u="none" strike="noStrike" cap="none" dirty="0">
                          <a:latin typeface="Barlow Semi Condensed" panose="00000506000000000000" pitchFamily="2" charset="0"/>
                        </a:rPr>
                        <a:t>40%+</a:t>
                      </a:r>
                      <a:endParaRPr lang="en-US" sz="1800" b="1" dirty="0">
                        <a:latin typeface="Barlow Semi Condensed" panose="00000506000000000000" pitchFamily="2" charset="0"/>
                      </a:endParaRPr>
                    </a:p>
                    <a:p>
                      <a:pPr marL="0" marR="0" lvl="0" indent="0" algn="ctr" rtl="0">
                        <a:lnSpc>
                          <a:spcPct val="100000"/>
                        </a:lnSpc>
                        <a:spcBef>
                          <a:spcPts val="0"/>
                        </a:spcBef>
                        <a:spcAft>
                          <a:spcPts val="0"/>
                        </a:spcAft>
                        <a:buNone/>
                      </a:pPr>
                      <a:r>
                        <a:rPr lang="en-US" sz="1100" u="none" strike="noStrike" cap="none" dirty="0">
                          <a:latin typeface="Barlow Semi Condensed" panose="00000506000000000000" pitchFamily="2" charset="0"/>
                        </a:rPr>
                        <a:t>Pell Grant Recipients</a:t>
                      </a:r>
                      <a:br>
                        <a:rPr lang="en-US" sz="1100" u="none" strike="noStrike" cap="none" dirty="0">
                          <a:latin typeface="Barlow Semi Condensed" panose="00000506000000000000" pitchFamily="2" charset="0"/>
                        </a:rPr>
                      </a:br>
                      <a:r>
                        <a:rPr lang="en-US" sz="1100" u="none" strike="noStrike" cap="none" dirty="0">
                          <a:latin typeface="Barlow Semi Condensed" panose="00000506000000000000" pitchFamily="2" charset="0"/>
                        </a:rPr>
                        <a:t>Fall 2025</a:t>
                      </a: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6715991"/>
                  </a:ext>
                </a:extLst>
              </a:tr>
              <a:tr h="784313">
                <a:tc>
                  <a:txBody>
                    <a:bodyPr/>
                    <a:lstStyle/>
                    <a:p>
                      <a:pPr marL="0" marR="0" lvl="0" indent="0" algn="ctr" rtl="0">
                        <a:lnSpc>
                          <a:spcPct val="100000"/>
                        </a:lnSpc>
                        <a:spcBef>
                          <a:spcPts val="0"/>
                        </a:spcBef>
                        <a:spcAft>
                          <a:spcPts val="0"/>
                        </a:spcAft>
                        <a:buNone/>
                      </a:pPr>
                      <a:r>
                        <a:rPr lang="en-US" sz="1600" b="1" u="none" strike="noStrike" cap="none" dirty="0">
                          <a:latin typeface="Barlow Semi Condensed" panose="00000506000000000000" pitchFamily="2" charset="0"/>
                        </a:rPr>
                        <a:t>   </a:t>
                      </a:r>
                      <a:r>
                        <a:rPr lang="en-US" sz="1800" b="1" u="none" strike="noStrike" cap="none" dirty="0">
                          <a:latin typeface="Barlow Semi Condensed" panose="00000506000000000000" pitchFamily="2" charset="0"/>
                        </a:rPr>
                        <a:t>67%             76%</a:t>
                      </a:r>
                      <a:endParaRPr lang="en-US" sz="1600" b="1" dirty="0">
                        <a:latin typeface="Barlow Semi Condensed" panose="00000506000000000000" pitchFamily="2"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u="none" strike="noStrike" cap="none" dirty="0">
                          <a:latin typeface="Barlow Semi Condensed" panose="00000506000000000000" pitchFamily="2" charset="0"/>
                        </a:rPr>
                        <a:t>4-year                       6-year</a:t>
                      </a:r>
                      <a:br>
                        <a:rPr lang="en-US" sz="1400" u="none" strike="noStrike" cap="none" dirty="0">
                          <a:latin typeface="Barlow Semi Condensed" panose="00000506000000000000" pitchFamily="2" charset="0"/>
                        </a:rPr>
                      </a:br>
                      <a:r>
                        <a:rPr lang="en-US" sz="1100" u="none" strike="noStrike" cap="none" dirty="0">
                          <a:latin typeface="Barlow Semi Condensed" panose="00000506000000000000" pitchFamily="2" charset="0"/>
                        </a:rPr>
                        <a:t>grad rate                    grad rate</a:t>
                      </a: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1600" b="1" u="none" strike="noStrike" cap="none" dirty="0">
                          <a:latin typeface="Barlow Semi Condensed" panose="00000506000000000000" pitchFamily="2" charset="0"/>
                        </a:rPr>
                        <a:t>$4.58 B        $340 M</a:t>
                      </a:r>
                    </a:p>
                    <a:p>
                      <a:pPr marL="0" marR="0" lvl="0" indent="0" algn="ctr" rtl="0">
                        <a:lnSpc>
                          <a:spcPct val="100000"/>
                        </a:lnSpc>
                        <a:spcBef>
                          <a:spcPts val="0"/>
                        </a:spcBef>
                        <a:spcAft>
                          <a:spcPts val="0"/>
                        </a:spcAft>
                        <a:buNone/>
                      </a:pPr>
                      <a:r>
                        <a:rPr lang="en-US" sz="1100" b="0" u="none" strike="noStrike" cap="none" dirty="0">
                          <a:latin typeface="Barlow Semi Condensed" panose="00000506000000000000" pitchFamily="2" charset="0"/>
                        </a:rPr>
                        <a:t>FY25 Operating   FY25 Research</a:t>
                      </a:r>
                    </a:p>
                    <a:p>
                      <a:pPr marL="0" marR="0" lvl="0" indent="0" algn="ctr" rtl="0">
                        <a:lnSpc>
                          <a:spcPct val="100000"/>
                        </a:lnSpc>
                        <a:spcBef>
                          <a:spcPts val="0"/>
                        </a:spcBef>
                        <a:spcAft>
                          <a:spcPts val="0"/>
                        </a:spcAft>
                        <a:buNone/>
                      </a:pPr>
                      <a:r>
                        <a:rPr lang="en-US" sz="1100" b="0" u="none" strike="noStrike" cap="none" dirty="0">
                          <a:latin typeface="Barlow Semi Condensed" panose="00000506000000000000" pitchFamily="2" charset="0"/>
                        </a:rPr>
                        <a:t>      Budget            Expenditures</a:t>
                      </a: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122867"/>
                  </a:ext>
                </a:extLst>
              </a:tr>
              <a:tr h="784313">
                <a:tc>
                  <a:txBody>
                    <a:bodyPr/>
                    <a:lstStyle/>
                    <a:p>
                      <a:pPr marL="0" marR="0" lvl="0" indent="0" algn="ctr" rtl="0">
                        <a:lnSpc>
                          <a:spcPct val="100000"/>
                        </a:lnSpc>
                        <a:spcBef>
                          <a:spcPts val="0"/>
                        </a:spcBef>
                        <a:spcAft>
                          <a:spcPts val="0"/>
                        </a:spcAft>
                        <a:buNone/>
                      </a:pPr>
                      <a:r>
                        <a:rPr lang="en-US" sz="1800" b="1" dirty="0">
                          <a:latin typeface="Barlow Semi Condensed" panose="00000506000000000000" pitchFamily="2" charset="0"/>
                        </a:rPr>
                        <a:t>17,500        3,200</a:t>
                      </a:r>
                    </a:p>
                    <a:p>
                      <a:pPr marL="0" marR="0" lvl="0" indent="0" algn="ctr" rtl="0">
                        <a:lnSpc>
                          <a:spcPct val="100000"/>
                        </a:lnSpc>
                        <a:spcBef>
                          <a:spcPts val="0"/>
                        </a:spcBef>
                        <a:spcAft>
                          <a:spcPts val="0"/>
                        </a:spcAft>
                        <a:buNone/>
                      </a:pPr>
                      <a:r>
                        <a:rPr lang="en-US" sz="1100" b="0" dirty="0">
                          <a:latin typeface="Barlow Semi Condensed" panose="00000506000000000000" pitchFamily="2" charset="0"/>
                        </a:rPr>
                        <a:t>Employees               Faculty</a:t>
                      </a:r>
                    </a:p>
                    <a:p>
                      <a:pPr marL="0" marR="0" lvl="0" indent="0" algn="l" rtl="0">
                        <a:lnSpc>
                          <a:spcPct val="100000"/>
                        </a:lnSpc>
                        <a:spcBef>
                          <a:spcPts val="0"/>
                        </a:spcBef>
                        <a:spcAft>
                          <a:spcPts val="0"/>
                        </a:spcAft>
                        <a:buNone/>
                      </a:pPr>
                      <a:r>
                        <a:rPr lang="en-US" sz="1100" b="0" dirty="0">
                          <a:latin typeface="Barlow Semi Condensed" panose="00000506000000000000" pitchFamily="2" charset="0"/>
                        </a:rPr>
                        <a:t>including hospital                       </a:t>
                      </a:r>
                      <a:endParaRPr lang="en-US" sz="1050" b="0" dirty="0">
                        <a:latin typeface="Barlow Semi Condensed" panose="00000506000000000000" pitchFamily="2" charset="0"/>
                      </a:endParaRP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1800" b="1" dirty="0">
                          <a:latin typeface="Barlow Semi Condensed" panose="00000506000000000000" pitchFamily="2" charset="0"/>
                        </a:rPr>
                        <a:t>AAU Member </a:t>
                      </a:r>
                    </a:p>
                    <a:p>
                      <a:pPr marL="0" marR="0" lvl="0" indent="0" algn="ctr" rtl="0">
                        <a:lnSpc>
                          <a:spcPct val="100000"/>
                        </a:lnSpc>
                        <a:spcBef>
                          <a:spcPts val="0"/>
                        </a:spcBef>
                        <a:spcAft>
                          <a:spcPts val="0"/>
                        </a:spcAft>
                        <a:buNone/>
                      </a:pPr>
                      <a:r>
                        <a:rPr lang="en-US" sz="1000" b="0" dirty="0">
                          <a:latin typeface="Barlow Semi Condensed" panose="00000506000000000000" pitchFamily="2" charset="0"/>
                        </a:rPr>
                        <a:t>Since 2001</a:t>
                      </a: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4058228"/>
                  </a:ext>
                </a:extLst>
              </a:tr>
              <a:tr h="784313">
                <a:tc>
                  <a:txBody>
                    <a:bodyPr/>
                    <a:lstStyle/>
                    <a:p>
                      <a:pPr marL="0" marR="0" lvl="0" indent="0" algn="ctr" rtl="0">
                        <a:lnSpc>
                          <a:spcPct val="100000"/>
                        </a:lnSpc>
                        <a:spcBef>
                          <a:spcPts val="0"/>
                        </a:spcBef>
                        <a:spcAft>
                          <a:spcPts val="0"/>
                        </a:spcAft>
                        <a:buNone/>
                      </a:pPr>
                      <a:r>
                        <a:rPr lang="en-US" sz="1800" b="1" dirty="0">
                          <a:latin typeface="Barlow Semi Condensed" panose="00000506000000000000" pitchFamily="2" charset="0"/>
                        </a:rPr>
                        <a:t>$93,894</a:t>
                      </a:r>
                    </a:p>
                    <a:p>
                      <a:pPr marL="0" marR="0" lvl="0" indent="0" algn="ctr" rtl="0">
                        <a:lnSpc>
                          <a:spcPct val="100000"/>
                        </a:lnSpc>
                        <a:spcBef>
                          <a:spcPts val="0"/>
                        </a:spcBef>
                        <a:spcAft>
                          <a:spcPts val="0"/>
                        </a:spcAft>
                        <a:buNone/>
                      </a:pPr>
                      <a:r>
                        <a:rPr lang="en-US" sz="1050" b="0" dirty="0">
                          <a:latin typeface="Barlow Semi Condensed" panose="00000506000000000000" pitchFamily="2" charset="0"/>
                        </a:rPr>
                        <a:t>Median earnings (bachelor’s deg)</a:t>
                      </a:r>
                    </a:p>
                    <a:p>
                      <a:pPr marL="0" marR="0" lvl="0" indent="0" algn="ctr" rtl="0">
                        <a:lnSpc>
                          <a:spcPct val="100000"/>
                        </a:lnSpc>
                        <a:spcBef>
                          <a:spcPts val="0"/>
                        </a:spcBef>
                        <a:spcAft>
                          <a:spcPts val="0"/>
                        </a:spcAft>
                        <a:buNone/>
                      </a:pPr>
                      <a:r>
                        <a:rPr lang="en-US" sz="1050" b="0" dirty="0">
                          <a:latin typeface="Barlow Semi Condensed" panose="00000506000000000000" pitchFamily="2" charset="0"/>
                        </a:rPr>
                        <a:t>10 years after graduation</a:t>
                      </a:r>
                    </a:p>
                  </a:txBody>
                  <a:tcPr marL="91450" marR="91450" marT="45725" marB="45725"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1800" b="1" dirty="0">
                          <a:latin typeface="Barlow Semi Condensed" panose="00000506000000000000" pitchFamily="2" charset="0"/>
                        </a:rPr>
                        <a:t>1 of just 21 </a:t>
                      </a:r>
                    </a:p>
                    <a:p>
                      <a:pPr marL="0" marR="0" lvl="0" indent="0" algn="ctr" rtl="0">
                        <a:lnSpc>
                          <a:spcPct val="100000"/>
                        </a:lnSpc>
                        <a:spcBef>
                          <a:spcPts val="0"/>
                        </a:spcBef>
                        <a:spcAft>
                          <a:spcPts val="0"/>
                        </a:spcAft>
                        <a:buNone/>
                      </a:pPr>
                      <a:r>
                        <a:rPr lang="en-US" sz="1000" b="0" dirty="0">
                          <a:latin typeface="Barlow Semi Condensed" panose="00000506000000000000" pitchFamily="2" charset="0"/>
                        </a:rPr>
                        <a:t>R1 Universities to be designated an Opportunity University</a:t>
                      </a:r>
                    </a:p>
                    <a:p>
                      <a:pPr marL="0" marR="0" lvl="0" indent="0" algn="ctr" rtl="0">
                        <a:lnSpc>
                          <a:spcPct val="100000"/>
                        </a:lnSpc>
                        <a:spcBef>
                          <a:spcPts val="0"/>
                        </a:spcBef>
                        <a:spcAft>
                          <a:spcPts val="0"/>
                        </a:spcAft>
                        <a:buNone/>
                      </a:pPr>
                      <a:r>
                        <a:rPr lang="en-US" sz="1000" b="0" dirty="0">
                          <a:latin typeface="Barlow Semi Condensed" panose="00000506000000000000" pitchFamily="2" charset="0"/>
                        </a:rPr>
                        <a:t>2025 Carnegie Classifications</a:t>
                      </a:r>
                    </a:p>
                  </a:txBody>
                  <a:tcPr marL="91450" marR="91450" marT="45725" marB="45725"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9299515"/>
                  </a:ext>
                </a:extLst>
              </a:tr>
            </a:tbl>
          </a:graphicData>
        </a:graphic>
      </p:graphicFrame>
      <p:pic>
        <p:nvPicPr>
          <p:cNvPr id="4" name="Picture 3" descr="Stony Brook Logo">
            <a:extLst>
              <a:ext uri="{FF2B5EF4-FFF2-40B4-BE49-F238E27FC236}">
                <a16:creationId xmlns:a16="http://schemas.microsoft.com/office/drawing/2014/main" id="{CAA7E05D-FAD0-3C76-9AE0-43EC3C7B23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8606" y="72007"/>
            <a:ext cx="4714433" cy="812620"/>
          </a:xfrm>
          <a:prstGeom prst="rect">
            <a:avLst/>
          </a:prstGeom>
        </p:spPr>
      </p:pic>
      <p:pic>
        <p:nvPicPr>
          <p:cNvPr id="11" name="Picture 10" descr="#59 among national universities&#10;#26 among public universities&#10;#1 public university in New York&#10;#13 in social mobility">
            <a:extLst>
              <a:ext uri="{FF2B5EF4-FFF2-40B4-BE49-F238E27FC236}">
                <a16:creationId xmlns:a16="http://schemas.microsoft.com/office/drawing/2014/main" id="{11901571-F175-703B-A0C5-281A6D6F5F0E}"/>
              </a:ext>
            </a:extLst>
          </p:cNvPr>
          <p:cNvPicPr>
            <a:picLocks noChangeAspect="1"/>
          </p:cNvPicPr>
          <p:nvPr/>
        </p:nvPicPr>
        <p:blipFill>
          <a:blip r:embed="rId4"/>
          <a:stretch>
            <a:fillRect/>
          </a:stretch>
        </p:blipFill>
        <p:spPr>
          <a:xfrm>
            <a:off x="275089" y="932038"/>
            <a:ext cx="4717950" cy="1987189"/>
          </a:xfrm>
          <a:prstGeom prst="rect">
            <a:avLst/>
          </a:prstGeom>
        </p:spPr>
      </p:pic>
      <p:pic>
        <p:nvPicPr>
          <p:cNvPr id="3" name="Picture 2" descr="A map of Long Island, showing location of Stony Brook University on North Shore">
            <a:extLst>
              <a:ext uri="{FF2B5EF4-FFF2-40B4-BE49-F238E27FC236}">
                <a16:creationId xmlns:a16="http://schemas.microsoft.com/office/drawing/2014/main" id="{A2B5C454-5014-085D-1225-9F6161D25AAD}"/>
              </a:ext>
            </a:extLst>
          </p:cNvPr>
          <p:cNvPicPr>
            <a:picLocks noChangeAspect="1"/>
          </p:cNvPicPr>
          <p:nvPr/>
        </p:nvPicPr>
        <p:blipFill>
          <a:blip r:embed="rId5"/>
          <a:stretch>
            <a:fillRect/>
          </a:stretch>
        </p:blipFill>
        <p:spPr>
          <a:xfrm>
            <a:off x="275089" y="2966638"/>
            <a:ext cx="4498860" cy="1790928"/>
          </a:xfrm>
          <a:prstGeom prst="rect">
            <a:avLst/>
          </a:prstGeom>
        </p:spPr>
      </p:pic>
    </p:spTree>
    <p:extLst>
      <p:ext uri="{BB962C8B-B14F-4D97-AF65-F5344CB8AC3E}">
        <p14:creationId xmlns:p14="http://schemas.microsoft.com/office/powerpoint/2010/main" val="134270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E858-B76F-E28B-84B5-F3F2D22EF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EA919-5DC5-ADD6-36C2-BC797E0E5B78}"/>
              </a:ext>
            </a:extLst>
          </p:cNvPr>
          <p:cNvSpPr>
            <a:spLocks noGrp="1"/>
          </p:cNvSpPr>
          <p:nvPr>
            <p:ph type="title"/>
          </p:nvPr>
        </p:nvSpPr>
        <p:spPr/>
        <p:txBody>
          <a:bodyPr/>
          <a:lstStyle/>
          <a:p>
            <a:r>
              <a:rPr lang="en-US" dirty="0"/>
              <a:t>How Sentiment Maps to Topics</a:t>
            </a:r>
          </a:p>
        </p:txBody>
      </p:sp>
      <p:pic>
        <p:nvPicPr>
          <p:cNvPr id="8" name="Google Shape;277;p18" descr="Sankey chart showing connection of sentiment with topics">
            <a:extLst>
              <a:ext uri="{FF2B5EF4-FFF2-40B4-BE49-F238E27FC236}">
                <a16:creationId xmlns:a16="http://schemas.microsoft.com/office/drawing/2014/main" id="{E89E3C46-0B0D-4BBF-7DE4-63CCC00970EC}"/>
              </a:ext>
            </a:extLst>
          </p:cNvPr>
          <p:cNvPicPr preferRelativeResize="0"/>
          <p:nvPr/>
        </p:nvPicPr>
        <p:blipFill rotWithShape="1">
          <a:blip r:embed="rId2">
            <a:alphaModFix/>
          </a:blip>
          <a:srcRect t="20215" r="16486" b="7487"/>
          <a:stretch/>
        </p:blipFill>
        <p:spPr>
          <a:xfrm>
            <a:off x="276035" y="691048"/>
            <a:ext cx="8516835" cy="4067490"/>
          </a:xfrm>
          <a:prstGeom prst="rect">
            <a:avLst/>
          </a:prstGeom>
          <a:noFill/>
          <a:ln>
            <a:noFill/>
          </a:ln>
        </p:spPr>
      </p:pic>
      <p:sp>
        <p:nvSpPr>
          <p:cNvPr id="3" name="TextBox 2">
            <a:extLst>
              <a:ext uri="{FF2B5EF4-FFF2-40B4-BE49-F238E27FC236}">
                <a16:creationId xmlns:a16="http://schemas.microsoft.com/office/drawing/2014/main" id="{A5F5297B-E50E-2B6A-56A8-8C6326C42D90}"/>
              </a:ext>
            </a:extLst>
          </p:cNvPr>
          <p:cNvSpPr txBox="1"/>
          <p:nvPr/>
        </p:nvSpPr>
        <p:spPr>
          <a:xfrm>
            <a:off x="1884556" y="4822754"/>
            <a:ext cx="1736373" cy="261610"/>
          </a:xfrm>
          <a:prstGeom prst="rect">
            <a:avLst/>
          </a:prstGeom>
          <a:noFill/>
        </p:spPr>
        <p:txBody>
          <a:bodyPr wrap="none" rtlCol="0">
            <a:spAutoFit/>
          </a:bodyPr>
          <a:lstStyle/>
          <a:p>
            <a:r>
              <a:rPr lang="en-US" sz="1100" dirty="0">
                <a:latin typeface="Bitter" pitchFamily="2" charset="0"/>
              </a:rPr>
              <a:t>Source: Relative Insight</a:t>
            </a:r>
          </a:p>
        </p:txBody>
      </p:sp>
    </p:spTree>
    <p:extLst>
      <p:ext uri="{BB962C8B-B14F-4D97-AF65-F5344CB8AC3E}">
        <p14:creationId xmlns:p14="http://schemas.microsoft.com/office/powerpoint/2010/main" val="39322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B369D-ACCB-DDC0-E5B8-30FD590C3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A31A6-D6F9-868C-4847-9B0406B7383E}"/>
              </a:ext>
            </a:extLst>
          </p:cNvPr>
          <p:cNvSpPr>
            <a:spLocks noGrp="1"/>
          </p:cNvSpPr>
          <p:nvPr>
            <p:ph type="title"/>
          </p:nvPr>
        </p:nvSpPr>
        <p:spPr/>
        <p:txBody>
          <a:bodyPr/>
          <a:lstStyle/>
          <a:p>
            <a:r>
              <a:rPr lang="en-US" dirty="0"/>
              <a:t>Trend of Themes</a:t>
            </a:r>
          </a:p>
        </p:txBody>
      </p:sp>
      <p:pic>
        <p:nvPicPr>
          <p:cNvPr id="4" name="Google Shape;324;g335e6949751_1_101" descr="Area chart shows trend of themes for university services, student life, and academic experiences">
            <a:extLst>
              <a:ext uri="{FF2B5EF4-FFF2-40B4-BE49-F238E27FC236}">
                <a16:creationId xmlns:a16="http://schemas.microsoft.com/office/drawing/2014/main" id="{260CFBC9-2E9B-7BFD-DA88-C027198F20F1}"/>
              </a:ext>
            </a:extLst>
          </p:cNvPr>
          <p:cNvPicPr preferRelativeResize="0">
            <a:picLocks noChangeAspect="1"/>
          </p:cNvPicPr>
          <p:nvPr/>
        </p:nvPicPr>
        <p:blipFill rotWithShape="1">
          <a:blip r:embed="rId2">
            <a:alphaModFix/>
          </a:blip>
          <a:srcRect/>
          <a:stretch/>
        </p:blipFill>
        <p:spPr>
          <a:xfrm>
            <a:off x="256741" y="573179"/>
            <a:ext cx="8869680" cy="4017434"/>
          </a:xfrm>
          <a:prstGeom prst="rect">
            <a:avLst/>
          </a:prstGeom>
          <a:noFill/>
          <a:ln>
            <a:noFill/>
          </a:ln>
        </p:spPr>
      </p:pic>
      <p:sp>
        <p:nvSpPr>
          <p:cNvPr id="3" name="TextBox 2">
            <a:extLst>
              <a:ext uri="{FF2B5EF4-FFF2-40B4-BE49-F238E27FC236}">
                <a16:creationId xmlns:a16="http://schemas.microsoft.com/office/drawing/2014/main" id="{55EBFBCB-D1F4-A539-A9D7-ABF6F9DDCBD4}"/>
              </a:ext>
            </a:extLst>
          </p:cNvPr>
          <p:cNvSpPr txBox="1"/>
          <p:nvPr/>
        </p:nvSpPr>
        <p:spPr>
          <a:xfrm>
            <a:off x="1884556" y="4822754"/>
            <a:ext cx="1736373" cy="261610"/>
          </a:xfrm>
          <a:prstGeom prst="rect">
            <a:avLst/>
          </a:prstGeom>
          <a:noFill/>
        </p:spPr>
        <p:txBody>
          <a:bodyPr wrap="none" rtlCol="0">
            <a:spAutoFit/>
          </a:bodyPr>
          <a:lstStyle/>
          <a:p>
            <a:r>
              <a:rPr lang="en-US" sz="1100" dirty="0">
                <a:latin typeface="Bitter" pitchFamily="2" charset="0"/>
              </a:rPr>
              <a:t>Source: Relative Insight</a:t>
            </a:r>
          </a:p>
        </p:txBody>
      </p:sp>
    </p:spTree>
    <p:extLst>
      <p:ext uri="{BB962C8B-B14F-4D97-AF65-F5344CB8AC3E}">
        <p14:creationId xmlns:p14="http://schemas.microsoft.com/office/powerpoint/2010/main" val="9186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066F-5DFF-6CD0-CCF2-299A54F29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9AC72-DC67-073D-178B-FD7A8E7BFACB}"/>
              </a:ext>
            </a:extLst>
          </p:cNvPr>
          <p:cNvSpPr>
            <a:spLocks noGrp="1"/>
          </p:cNvSpPr>
          <p:nvPr>
            <p:ph type="title"/>
          </p:nvPr>
        </p:nvSpPr>
        <p:spPr/>
        <p:txBody>
          <a:bodyPr/>
          <a:lstStyle/>
          <a:p>
            <a:r>
              <a:rPr lang="en-US" dirty="0"/>
              <a:t>Distribution of Main Emotions</a:t>
            </a:r>
          </a:p>
        </p:txBody>
      </p:sp>
      <p:pic>
        <p:nvPicPr>
          <p:cNvPr id="9" name="Google Shape;284;p19" descr="Rectangular area chart showing distribution of main emotions. Happiness: 4%, Sadness: 3.4%, Worry 3%, Emotion:2.3%, Contentment: 1.9%, Calm: 1.2%, Disappointment: 0.6% ">
            <a:extLst>
              <a:ext uri="{FF2B5EF4-FFF2-40B4-BE49-F238E27FC236}">
                <a16:creationId xmlns:a16="http://schemas.microsoft.com/office/drawing/2014/main" id="{57560BA3-796C-C4A5-0359-553849CF81B2}"/>
              </a:ext>
            </a:extLst>
          </p:cNvPr>
          <p:cNvPicPr preferRelativeResize="0">
            <a:picLocks noChangeAspect="1"/>
          </p:cNvPicPr>
          <p:nvPr/>
        </p:nvPicPr>
        <p:blipFill rotWithShape="1">
          <a:blip r:embed="rId2">
            <a:alphaModFix/>
          </a:blip>
          <a:srcRect t="24449" r="1252"/>
          <a:stretch/>
        </p:blipFill>
        <p:spPr>
          <a:xfrm>
            <a:off x="256742" y="698645"/>
            <a:ext cx="8778240" cy="3844794"/>
          </a:xfrm>
          <a:prstGeom prst="rect">
            <a:avLst/>
          </a:prstGeom>
          <a:noFill/>
          <a:ln>
            <a:noFill/>
          </a:ln>
        </p:spPr>
      </p:pic>
      <p:sp>
        <p:nvSpPr>
          <p:cNvPr id="3" name="TextBox 2">
            <a:extLst>
              <a:ext uri="{FF2B5EF4-FFF2-40B4-BE49-F238E27FC236}">
                <a16:creationId xmlns:a16="http://schemas.microsoft.com/office/drawing/2014/main" id="{D6E01ED0-EAFA-4A6B-BCB9-5DE0D6F822E8}"/>
              </a:ext>
            </a:extLst>
          </p:cNvPr>
          <p:cNvSpPr txBox="1"/>
          <p:nvPr/>
        </p:nvSpPr>
        <p:spPr>
          <a:xfrm>
            <a:off x="1884556" y="4822754"/>
            <a:ext cx="1736373" cy="261610"/>
          </a:xfrm>
          <a:prstGeom prst="rect">
            <a:avLst/>
          </a:prstGeom>
          <a:noFill/>
        </p:spPr>
        <p:txBody>
          <a:bodyPr wrap="none" rtlCol="0">
            <a:spAutoFit/>
          </a:bodyPr>
          <a:lstStyle/>
          <a:p>
            <a:r>
              <a:rPr lang="en-US" sz="1100" dirty="0">
                <a:latin typeface="Bitter" pitchFamily="2" charset="0"/>
              </a:rPr>
              <a:t>Source: Relative Insight</a:t>
            </a:r>
          </a:p>
        </p:txBody>
      </p:sp>
    </p:spTree>
    <p:extLst>
      <p:ext uri="{BB962C8B-B14F-4D97-AF65-F5344CB8AC3E}">
        <p14:creationId xmlns:p14="http://schemas.microsoft.com/office/powerpoint/2010/main" val="36498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A9B185E-C43B-7FD9-CF6B-2675F89226BA}"/>
              </a:ext>
            </a:extLst>
          </p:cNvPr>
          <p:cNvSpPr>
            <a:spLocks noGrp="1"/>
          </p:cNvSpPr>
          <p:nvPr>
            <p:ph type="body" sz="quarter" idx="13"/>
          </p:nvPr>
        </p:nvSpPr>
        <p:spPr>
          <a:xfrm>
            <a:off x="0" y="3969172"/>
            <a:ext cx="8951116" cy="659977"/>
          </a:xfrm>
        </p:spPr>
        <p:txBody>
          <a:bodyPr>
            <a:normAutofit fontScale="77500" lnSpcReduction="20000"/>
          </a:bodyPr>
          <a:lstStyle/>
          <a:p>
            <a:pPr marL="0" indent="0" algn="ctr">
              <a:buNone/>
            </a:pPr>
            <a:r>
              <a:rPr lang="en-US" b="1" dirty="0"/>
              <a:t>Mission: To enable the University to improve through the collection, analysis and use of data</a:t>
            </a:r>
          </a:p>
        </p:txBody>
      </p:sp>
      <p:sp>
        <p:nvSpPr>
          <p:cNvPr id="6" name="Google Shape;78;p5">
            <a:extLst>
              <a:ext uri="{FF2B5EF4-FFF2-40B4-BE49-F238E27FC236}">
                <a16:creationId xmlns:a16="http://schemas.microsoft.com/office/drawing/2014/main" id="{DD07AFD9-E80A-EB4E-AFD4-2D8D21FFE396}"/>
              </a:ext>
            </a:extLst>
          </p:cNvPr>
          <p:cNvSpPr txBox="1"/>
          <p:nvPr/>
        </p:nvSpPr>
        <p:spPr>
          <a:xfrm>
            <a:off x="3132189" y="4709818"/>
            <a:ext cx="3322128" cy="248169"/>
          </a:xfrm>
          <a:prstGeom prst="rect">
            <a:avLst/>
          </a:prstGeom>
          <a:noFill/>
          <a:ln>
            <a:noFill/>
          </a:ln>
        </p:spPr>
        <p:txBody>
          <a:bodyPr spcFirstLastPara="1" wrap="square" lIns="91425" tIns="45700" rIns="91425" bIns="45700" anchor="t" anchorCtr="0">
            <a:spAutoFit/>
          </a:bodyPr>
          <a:lstStyle/>
          <a:p>
            <a:r>
              <a:rPr lang="en-US" sz="1013" u="sng" dirty="0">
                <a:solidFill>
                  <a:srgbClr val="0070C0"/>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https://www.stonybrook.edu/effectiveness/</a:t>
            </a:r>
            <a:endParaRPr sz="1013" dirty="0">
              <a:solidFill>
                <a:srgbClr val="0070C0"/>
              </a:solidFill>
              <a:latin typeface="Calibri"/>
              <a:ea typeface="Calibri"/>
              <a:cs typeface="Calibri"/>
              <a:sym typeface="Calibri"/>
            </a:endParaRPr>
          </a:p>
        </p:txBody>
      </p:sp>
      <p:pic>
        <p:nvPicPr>
          <p:cNvPr id="3" name="Picture 2" descr="A screenshot of a web page&#10;&#10;Division of Educational &amp; Institutional Effectiveness&#10;&#10;- Office of Educational Effectiveness&#10;- Enterprise Data and Analytics&#10;-Institutional Research, Planning and Effectiveness">
            <a:extLst>
              <a:ext uri="{FF2B5EF4-FFF2-40B4-BE49-F238E27FC236}">
                <a16:creationId xmlns:a16="http://schemas.microsoft.com/office/drawing/2014/main" id="{2057685D-4223-FCA4-57BE-B60E244CF22F}"/>
              </a:ext>
            </a:extLst>
          </p:cNvPr>
          <p:cNvPicPr>
            <a:picLocks noChangeAspect="1"/>
          </p:cNvPicPr>
          <p:nvPr/>
        </p:nvPicPr>
        <p:blipFill>
          <a:blip r:embed="rId3"/>
          <a:stretch>
            <a:fillRect/>
          </a:stretch>
        </p:blipFill>
        <p:spPr>
          <a:xfrm>
            <a:off x="0" y="0"/>
            <a:ext cx="9144000" cy="3825065"/>
          </a:xfrm>
          <a:prstGeom prst="rect">
            <a:avLst/>
          </a:prstGeom>
        </p:spPr>
      </p:pic>
    </p:spTree>
    <p:extLst>
      <p:ext uri="{BB962C8B-B14F-4D97-AF65-F5344CB8AC3E}">
        <p14:creationId xmlns:p14="http://schemas.microsoft.com/office/powerpoint/2010/main" val="390924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94A4-6F4B-1285-53CC-8D022355E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1A9DA-0D34-7F6B-F9EF-A33B3C3C4E4E}"/>
              </a:ext>
            </a:extLst>
          </p:cNvPr>
          <p:cNvSpPr>
            <a:spLocks noGrp="1"/>
          </p:cNvSpPr>
          <p:nvPr>
            <p:ph type="ctrTitle"/>
          </p:nvPr>
        </p:nvSpPr>
        <p:spPr/>
        <p:txBody>
          <a:bodyPr/>
          <a:lstStyle/>
          <a:p>
            <a:r>
              <a:rPr lang="en-US" dirty="0"/>
              <a:t>Pulse Survey</a:t>
            </a:r>
          </a:p>
        </p:txBody>
      </p:sp>
    </p:spTree>
    <p:extLst>
      <p:ext uri="{BB962C8B-B14F-4D97-AF65-F5344CB8AC3E}">
        <p14:creationId xmlns:p14="http://schemas.microsoft.com/office/powerpoint/2010/main" val="76806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88EB859-43B5-479C-E51A-D7E3F7F888DD}"/>
            </a:ext>
          </a:extLst>
        </p:cNvPr>
        <p:cNvGrpSpPr/>
        <p:nvPr/>
      </p:nvGrpSpPr>
      <p:grpSpPr>
        <a:xfrm>
          <a:off x="0" y="0"/>
          <a:ext cx="0" cy="0"/>
          <a:chOff x="0" y="0"/>
          <a:chExt cx="0" cy="0"/>
        </a:xfrm>
      </p:grpSpPr>
      <p:sp>
        <p:nvSpPr>
          <p:cNvPr id="140" name="Google Shape;140;g34e8b0a7fff_0_112">
            <a:extLst>
              <a:ext uri="{FF2B5EF4-FFF2-40B4-BE49-F238E27FC236}">
                <a16:creationId xmlns:a16="http://schemas.microsoft.com/office/drawing/2014/main" id="{89F57AC9-957D-F37E-BB79-A8174282A982}"/>
              </a:ext>
            </a:extLst>
          </p:cNvPr>
          <p:cNvSpPr txBox="1"/>
          <p:nvPr/>
        </p:nvSpPr>
        <p:spPr>
          <a:xfrm>
            <a:off x="8690443" y="4890475"/>
            <a:ext cx="423300" cy="1155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500"/>
              <a:buFont typeface="Arial"/>
              <a:buNone/>
            </a:pPr>
            <a:fld id="{00000000-1234-1234-1234-123412341234}" type="slidenum">
              <a:rPr lang="en-US" sz="500" b="0" i="0" u="none" strike="noStrike" cap="none">
                <a:solidFill>
                  <a:schemeClr val="lt1"/>
                </a:solidFill>
                <a:latin typeface="Arial"/>
                <a:ea typeface="Arial"/>
                <a:cs typeface="Arial"/>
                <a:sym typeface="Arial"/>
              </a:rPr>
              <a:t>7</a:t>
            </a:fld>
            <a:endParaRPr sz="700" b="0" i="0" u="none" strike="noStrike" cap="none" dirty="0">
              <a:solidFill>
                <a:schemeClr val="lt1"/>
              </a:solidFill>
              <a:latin typeface="Helvetica Neue"/>
              <a:ea typeface="Helvetica Neue"/>
              <a:cs typeface="Helvetica Neue"/>
              <a:sym typeface="Helvetica Neue"/>
            </a:endParaRPr>
          </a:p>
        </p:txBody>
      </p:sp>
      <p:sp>
        <p:nvSpPr>
          <p:cNvPr id="141" name="Google Shape;141;g34e8b0a7fff_0_112">
            <a:extLst>
              <a:ext uri="{FF2B5EF4-FFF2-40B4-BE49-F238E27FC236}">
                <a16:creationId xmlns:a16="http://schemas.microsoft.com/office/drawing/2014/main" id="{402C8946-CD15-D238-E2A0-FA6B3B4B3C90}"/>
              </a:ext>
            </a:extLst>
          </p:cNvPr>
          <p:cNvSpPr txBox="1"/>
          <p:nvPr/>
        </p:nvSpPr>
        <p:spPr>
          <a:xfrm>
            <a:off x="7382309" y="4881314"/>
            <a:ext cx="1477200" cy="115500"/>
          </a:xfrm>
          <a:prstGeom prst="rect">
            <a:avLst/>
          </a:prstGeom>
          <a:noFill/>
          <a:ln>
            <a:noFill/>
          </a:ln>
        </p:spPr>
        <p:txBody>
          <a:bodyPr spcFirstLastPara="1" wrap="square" lIns="19050" tIns="19050" rIns="19050" bIns="19050" anchor="ctr" anchorCtr="0">
            <a:spAutoFit/>
          </a:bodyPr>
          <a:lstStyle/>
          <a:p>
            <a:pPr marL="0" marR="0" lvl="0" indent="0" algn="r" rtl="0">
              <a:lnSpc>
                <a:spcPct val="200000"/>
              </a:lnSpc>
              <a:spcBef>
                <a:spcPts val="0"/>
              </a:spcBef>
              <a:spcAft>
                <a:spcPts val="0"/>
              </a:spcAft>
              <a:buClr>
                <a:srgbClr val="FFFFFF"/>
              </a:buClr>
              <a:buSzPts val="500"/>
              <a:buFont typeface="Arial"/>
              <a:buNone/>
            </a:pPr>
            <a:r>
              <a:rPr lang="en-US" sz="500" b="0" i="0" u="none" strike="noStrike" cap="none" dirty="0">
                <a:solidFill>
                  <a:schemeClr val="lt1"/>
                </a:solidFill>
                <a:latin typeface="Arial"/>
                <a:ea typeface="Arial"/>
                <a:cs typeface="Arial"/>
                <a:sym typeface="Arial"/>
              </a:rPr>
              <a:t>Confidential &amp; Proprietary   | </a:t>
            </a:r>
            <a:endParaRPr sz="500" b="0" i="0" u="none" strike="noStrike" cap="none" dirty="0">
              <a:solidFill>
                <a:schemeClr val="lt1"/>
              </a:solidFill>
              <a:latin typeface="Arial"/>
              <a:ea typeface="Arial"/>
              <a:cs typeface="Arial"/>
              <a:sym typeface="Arial"/>
            </a:endParaRPr>
          </a:p>
        </p:txBody>
      </p:sp>
      <p:sp>
        <p:nvSpPr>
          <p:cNvPr id="142" name="Google Shape;142;g34e8b0a7fff_0_112">
            <a:extLst>
              <a:ext uri="{FF2B5EF4-FFF2-40B4-BE49-F238E27FC236}">
                <a16:creationId xmlns:a16="http://schemas.microsoft.com/office/drawing/2014/main" id="{273C5315-126A-E69A-3DCE-49E3E4C2F8A9}"/>
              </a:ext>
            </a:extLst>
          </p:cNvPr>
          <p:cNvSpPr txBox="1"/>
          <p:nvPr/>
        </p:nvSpPr>
        <p:spPr>
          <a:xfrm>
            <a:off x="258898" y="136950"/>
            <a:ext cx="8626200" cy="694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5000" b="1" i="0" u="none" strike="noStrike" cap="none" dirty="0">
                <a:solidFill>
                  <a:srgbClr val="9D0F14"/>
                </a:solidFill>
                <a:latin typeface="Alumni Sans"/>
                <a:ea typeface="Alumni Sans"/>
                <a:cs typeface="Alumni Sans"/>
                <a:sym typeface="Alumni Sans"/>
              </a:rPr>
              <a:t>PROBLEMS WITH PAST SURVEY ACTIVITIES</a:t>
            </a:r>
            <a:endParaRPr sz="4000" b="1" i="0" u="none" strike="noStrike" cap="none" dirty="0">
              <a:solidFill>
                <a:srgbClr val="00000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DAAFF1D2-5165-ACB2-E835-F6201DD1DD0A}"/>
              </a:ext>
            </a:extLst>
          </p:cNvPr>
          <p:cNvGraphicFramePr/>
          <p:nvPr>
            <p:extLst>
              <p:ext uri="{D42A27DB-BD31-4B8C-83A1-F6EECF244321}">
                <p14:modId xmlns:p14="http://schemas.microsoft.com/office/powerpoint/2010/main" val="659958706"/>
              </p:ext>
            </p:extLst>
          </p:nvPr>
        </p:nvGraphicFramePr>
        <p:xfrm>
          <a:off x="394281" y="1194410"/>
          <a:ext cx="8296161" cy="347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6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C5DC162-9695-4655-A304-5CDCDBAD0D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DDFC14F-F422-4FCE-AC17-67C2C4B40FF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D3EF6406-2D17-483A-95AD-ACD04A44BB6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852758E7-785F-4EC3-B737-685F3F00495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562FF133-881B-466F-826E-4C8B2929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7985A6E8-5CCA-4988-9744-6844BD9D8AB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C0D3D860-935D-49EF-831E-157BD706A18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7D6432C8-FBD7-4717-B4E3-DEC001C4F88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AE72807C-5D78-4EB8-BA65-7D52F69688B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A4388859-DD66-44B3-A32A-606C1FD3B1A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5EBBDB52-32A1-4890-A942-DC83555E7F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A64C0-7B4A-A17A-411E-50673BF97918}"/>
              </a:ext>
            </a:extLst>
          </p:cNvPr>
          <p:cNvSpPr>
            <a:spLocks noGrp="1"/>
          </p:cNvSpPr>
          <p:nvPr>
            <p:ph type="title"/>
          </p:nvPr>
        </p:nvSpPr>
        <p:spPr/>
        <p:txBody>
          <a:bodyPr/>
          <a:lstStyle/>
          <a:p>
            <a:r>
              <a:rPr lang="en-US" dirty="0"/>
              <a:t>What is a pulse survey</a:t>
            </a:r>
          </a:p>
        </p:txBody>
      </p:sp>
      <p:graphicFrame>
        <p:nvGraphicFramePr>
          <p:cNvPr id="2" name="Diagram 1">
            <a:extLst>
              <a:ext uri="{FF2B5EF4-FFF2-40B4-BE49-F238E27FC236}">
                <a16:creationId xmlns:a16="http://schemas.microsoft.com/office/drawing/2014/main" id="{2ABF1EAD-F4A4-4586-2004-DC1D876BCB49}"/>
              </a:ext>
            </a:extLst>
          </p:cNvPr>
          <p:cNvGraphicFramePr/>
          <p:nvPr>
            <p:extLst>
              <p:ext uri="{D42A27DB-BD31-4B8C-83A1-F6EECF244321}">
                <p14:modId xmlns:p14="http://schemas.microsoft.com/office/powerpoint/2010/main" val="2728958428"/>
              </p:ext>
            </p:extLst>
          </p:nvPr>
        </p:nvGraphicFramePr>
        <p:xfrm>
          <a:off x="-620201" y="1040178"/>
          <a:ext cx="9939130" cy="349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27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203A43-B4AB-AAE1-6538-7D2A3928C694}"/>
              </a:ext>
            </a:extLst>
          </p:cNvPr>
          <p:cNvSpPr>
            <a:spLocks noGrp="1"/>
          </p:cNvSpPr>
          <p:nvPr>
            <p:ph type="title"/>
          </p:nvPr>
        </p:nvSpPr>
        <p:spPr/>
        <p:txBody>
          <a:bodyPr/>
          <a:lstStyle/>
          <a:p>
            <a:r>
              <a:rPr lang="en-US" dirty="0"/>
              <a:t>Administration approach</a:t>
            </a:r>
          </a:p>
        </p:txBody>
      </p:sp>
      <p:pic>
        <p:nvPicPr>
          <p:cNvPr id="3" name="Google Shape;190;g34e8b0a7fff_0_319" descr="Graphic showing three survey waves with five weeks each. Illustrates fifteen survey administrations with each groups receiving the survey three times.">
            <a:extLst>
              <a:ext uri="{FF2B5EF4-FFF2-40B4-BE49-F238E27FC236}">
                <a16:creationId xmlns:a16="http://schemas.microsoft.com/office/drawing/2014/main" id="{909AE137-7110-74E0-90BA-8E8D9CBF732E}"/>
              </a:ext>
            </a:extLst>
          </p:cNvPr>
          <p:cNvPicPr preferRelativeResize="0"/>
          <p:nvPr/>
        </p:nvPicPr>
        <p:blipFill rotWithShape="1">
          <a:blip r:embed="rId2">
            <a:alphaModFix/>
          </a:blip>
          <a:srcRect/>
          <a:stretch/>
        </p:blipFill>
        <p:spPr>
          <a:xfrm>
            <a:off x="1736271" y="936171"/>
            <a:ext cx="6542315" cy="3748620"/>
          </a:xfrm>
          <a:prstGeom prst="rect">
            <a:avLst/>
          </a:prstGeom>
          <a:noFill/>
          <a:ln>
            <a:noFill/>
          </a:ln>
        </p:spPr>
      </p:pic>
      <p:sp>
        <p:nvSpPr>
          <p:cNvPr id="4" name="Google Shape;186;g34e8b0a7fff_0_319">
            <a:extLst>
              <a:ext uri="{FF2B5EF4-FFF2-40B4-BE49-F238E27FC236}">
                <a16:creationId xmlns:a16="http://schemas.microsoft.com/office/drawing/2014/main" id="{F6C69074-E4FF-DA73-768A-2E9BF0870F54}"/>
              </a:ext>
            </a:extLst>
          </p:cNvPr>
          <p:cNvSpPr/>
          <p:nvPr/>
        </p:nvSpPr>
        <p:spPr>
          <a:xfrm>
            <a:off x="1326031" y="1028400"/>
            <a:ext cx="338400" cy="3505500"/>
          </a:xfrm>
          <a:prstGeom prst="leftBrace">
            <a:avLst>
              <a:gd name="adj1" fmla="val 50000"/>
              <a:gd name="adj2" fmla="val 50000"/>
            </a:avLst>
          </a:prstGeom>
          <a:no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5" name="Google Shape;185;g34e8b0a7fff_0_319">
            <a:extLst>
              <a:ext uri="{FF2B5EF4-FFF2-40B4-BE49-F238E27FC236}">
                <a16:creationId xmlns:a16="http://schemas.microsoft.com/office/drawing/2014/main" id="{E270CB32-8152-5013-6F2E-06C45F236E3E}"/>
              </a:ext>
            </a:extLst>
          </p:cNvPr>
          <p:cNvSpPr txBox="1"/>
          <p:nvPr/>
        </p:nvSpPr>
        <p:spPr>
          <a:xfrm rot="-5400000">
            <a:off x="-932664" y="2328690"/>
            <a:ext cx="3748620" cy="661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dirty="0">
                <a:solidFill>
                  <a:srgbClr val="000000"/>
                </a:solidFill>
                <a:latin typeface="Bitter SemiBold"/>
                <a:ea typeface="Bitter SemiBold"/>
                <a:cs typeface="Bitter SemiBold"/>
                <a:sym typeface="Bitter SemiBold"/>
              </a:rPr>
              <a:t>Academic Semester</a:t>
            </a:r>
            <a:endParaRPr sz="2700" b="0" i="0" u="none" strike="noStrike" cap="none" dirty="0">
              <a:solidFill>
                <a:srgbClr val="000000"/>
              </a:solidFill>
              <a:latin typeface="Bitter SemiBold"/>
              <a:ea typeface="Bitter SemiBold"/>
              <a:cs typeface="Bitter SemiBold"/>
              <a:sym typeface="Bitter SemiBold"/>
            </a:endParaRPr>
          </a:p>
        </p:txBody>
      </p:sp>
      <p:sp>
        <p:nvSpPr>
          <p:cNvPr id="6" name="Google Shape;189;g34e8b0a7fff_0_319">
            <a:extLst>
              <a:ext uri="{FF2B5EF4-FFF2-40B4-BE49-F238E27FC236}">
                <a16:creationId xmlns:a16="http://schemas.microsoft.com/office/drawing/2014/main" id="{368E4457-4417-C537-C60E-D183660E59B2}"/>
              </a:ext>
            </a:extLst>
          </p:cNvPr>
          <p:cNvSpPr txBox="1"/>
          <p:nvPr/>
        </p:nvSpPr>
        <p:spPr>
          <a:xfrm>
            <a:off x="2914759" y="4589400"/>
            <a:ext cx="5140638" cy="5541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Bitter"/>
                <a:ea typeface="Bitter"/>
                <a:cs typeface="Bitter"/>
                <a:sym typeface="Bitter"/>
              </a:rPr>
              <a:t>About 5,300 students per group</a:t>
            </a:r>
            <a:endParaRPr sz="2000" b="1" i="0" u="none" strike="noStrike" cap="none" dirty="0">
              <a:solidFill>
                <a:srgbClr val="000000"/>
              </a:solidFill>
              <a:latin typeface="Bitter"/>
              <a:ea typeface="Bitter"/>
              <a:cs typeface="Bitter"/>
              <a:sym typeface="Bitter"/>
            </a:endParaRPr>
          </a:p>
        </p:txBody>
      </p:sp>
    </p:spTree>
    <p:extLst>
      <p:ext uri="{BB962C8B-B14F-4D97-AF65-F5344CB8AC3E}">
        <p14:creationId xmlns:p14="http://schemas.microsoft.com/office/powerpoint/2010/main" val="3987864945"/>
      </p:ext>
    </p:extLst>
  </p:cSld>
  <p:clrMapOvr>
    <a:masterClrMapping/>
  </p:clrMapOvr>
</p:sld>
</file>

<file path=ppt/theme/theme1.xml><?xml version="1.0" encoding="utf-8"?>
<a:theme xmlns:a="http://schemas.openxmlformats.org/drawingml/2006/main" name="Dare to Be">
  <a:themeElements>
    <a:clrScheme name="Dare to Be">
      <a:dk1>
        <a:srgbClr val="000000"/>
      </a:dk1>
      <a:lt1>
        <a:srgbClr val="FFFFFF"/>
      </a:lt1>
      <a:dk2>
        <a:srgbClr val="595959"/>
      </a:dk2>
      <a:lt2>
        <a:srgbClr val="EEEEEE"/>
      </a:lt2>
      <a:accent1>
        <a:srgbClr val="990000"/>
      </a:accent1>
      <a:accent2>
        <a:srgbClr val="00223A"/>
      </a:accent2>
      <a:accent3>
        <a:srgbClr val="104C3D"/>
      </a:accent3>
      <a:accent4>
        <a:srgbClr val="F1EA86"/>
      </a:accent4>
      <a:accent5>
        <a:srgbClr val="00549A"/>
      </a:accent5>
      <a:accent6>
        <a:srgbClr val="BCCF9D"/>
      </a:accent6>
      <a:hlink>
        <a:srgbClr val="0054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11768</TotalTime>
  <Words>2380</Words>
  <Application>Microsoft Office PowerPoint</Application>
  <PresentationFormat>On-screen Show (16:9)</PresentationFormat>
  <Paragraphs>404</Paragraphs>
  <Slides>42</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Montserrat ExtraBold</vt:lpstr>
      <vt:lpstr>Helvetica Neue</vt:lpstr>
      <vt:lpstr>Bitter</vt:lpstr>
      <vt:lpstr>Courier New</vt:lpstr>
      <vt:lpstr>Bitter SemiBold</vt:lpstr>
      <vt:lpstr>Arial</vt:lpstr>
      <vt:lpstr>Calibri</vt:lpstr>
      <vt:lpstr>Alumni Sans</vt:lpstr>
      <vt:lpstr>Aptos Narrow</vt:lpstr>
      <vt:lpstr>Georgia</vt:lpstr>
      <vt:lpstr>Barlow Semi Condensed</vt:lpstr>
      <vt:lpstr>Wingdings</vt:lpstr>
      <vt:lpstr>Aptos</vt:lpstr>
      <vt:lpstr>Dare to Be</vt:lpstr>
      <vt:lpstr>Code with Confidence (Scores) Using AI</vt:lpstr>
      <vt:lpstr>Overview</vt:lpstr>
      <vt:lpstr>Introduction</vt:lpstr>
      <vt:lpstr>PowerPoint Presentation</vt:lpstr>
      <vt:lpstr>PowerPoint Presentation</vt:lpstr>
      <vt:lpstr>Pulse Survey</vt:lpstr>
      <vt:lpstr>PowerPoint Presentation</vt:lpstr>
      <vt:lpstr>What is a pulse survey</vt:lpstr>
      <vt:lpstr>Administration approach</vt:lpstr>
      <vt:lpstr>Invitation to pulse survey </vt:lpstr>
      <vt:lpstr>Survey instrument in qualtrics</vt:lpstr>
      <vt:lpstr>Net promoter score (NPs)</vt:lpstr>
      <vt:lpstr>Monitoring</vt:lpstr>
      <vt:lpstr>AI for Content Analysis</vt:lpstr>
      <vt:lpstr>PowerPoint Presentation</vt:lpstr>
      <vt:lpstr>Weekly Summarization</vt:lpstr>
      <vt:lpstr>Weekly Summarization – Key Changes</vt:lpstr>
      <vt:lpstr>Themes by NPS (Promoters)</vt:lpstr>
      <vt:lpstr>Themes by NPS (Detractors)</vt:lpstr>
      <vt:lpstr>Themes by NPS (Passives)</vt:lpstr>
      <vt:lpstr>Relative Classification</vt:lpstr>
      <vt:lpstr>AI for Coding</vt:lpstr>
      <vt:lpstr>Justification for Coding Records</vt:lpstr>
      <vt:lpstr>Prompt Construction</vt:lpstr>
      <vt:lpstr>Prompt Variation – Conceptual Construct</vt:lpstr>
      <vt:lpstr>Prompt Variation – Single vs Multiple Instructions</vt:lpstr>
      <vt:lpstr>Prompt Variation – Spreadsheet Output</vt:lpstr>
      <vt:lpstr>Model Variation – Same Prompt, Different LLMs</vt:lpstr>
      <vt:lpstr>Traditional Error Analysis-Parking</vt:lpstr>
      <vt:lpstr>Example Model Analysis: Parking</vt:lpstr>
      <vt:lpstr>Example Model Analysis: Student Life</vt:lpstr>
      <vt:lpstr>Catastrophic Prompt Failure</vt:lpstr>
      <vt:lpstr>License Restrictions</vt:lpstr>
      <vt:lpstr>Risk Assessment</vt:lpstr>
      <vt:lpstr>Final Thoughts</vt:lpstr>
      <vt:lpstr>Supplementary Slides</vt:lpstr>
      <vt:lpstr>Trend of Net Promoter Score</vt:lpstr>
      <vt:lpstr>PowerPoint Presentation</vt:lpstr>
      <vt:lpstr>Overall Sentiment Analysis</vt:lpstr>
      <vt:lpstr>How Sentiment Maps to Topics</vt:lpstr>
      <vt:lpstr>Trend of Themes</vt:lpstr>
      <vt:lpstr>Distribution of Main Emotions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recruitment</dc:title>
  <dc:creator>Braden Hosch</dc:creator>
  <cp:lastModifiedBy>Braden Hosch</cp:lastModifiedBy>
  <cp:revision>362</cp:revision>
  <cp:lastPrinted>2025-10-01T15:39:48Z</cp:lastPrinted>
  <dcterms:modified xsi:type="dcterms:W3CDTF">2025-11-10T11:43:42Z</dcterms:modified>
</cp:coreProperties>
</file>