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Bitter"/>
      <p:regular r:id="rId39"/>
      <p:bold r:id="rId40"/>
      <p:italic r:id="rId41"/>
      <p:boldItalic r:id="rId42"/>
    </p:embeddedFont>
    <p:embeddedFont>
      <p:font typeface="Helvetica Neue"/>
      <p:regular r:id="rId43"/>
      <p:bold r:id="rId44"/>
      <p:italic r:id="rId45"/>
      <p:boldItalic r:id="rId46"/>
    </p:embeddedFont>
    <p:embeddedFont>
      <p:font typeface="Montserrat ExtraBold"/>
      <p:bold r:id="rId47"/>
      <p:boldItalic r:id="rId48"/>
    </p:embeddedFont>
    <p:embeddedFont>
      <p:font typeface="Alumni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7">
          <p15:clr>
            <a:srgbClr val="747775"/>
          </p15:clr>
        </p15:guide>
        <p15:guide id="2" orient="horz" pos="288">
          <p15:clr>
            <a:srgbClr val="747775"/>
          </p15:clr>
        </p15:guide>
        <p15:guide id="3" pos="2880">
          <p15:clr>
            <a:srgbClr val="A4A3A4"/>
          </p15:clr>
        </p15:guide>
      </p15:sldGuideLst>
    </p:ext>
    <p:ext uri="GoogleSlidesCustomDataVersion2">
      <go:slidesCustomData xmlns:go="http://customooxmlschemas.google.com/" r:id="rId53" roundtripDataSignature="AMtx7mhzJMpOPNNLKQalE7qHvjEvwnw4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3DFEAF-C1CF-4F9C-BECD-FBE1E1287252}">
  <a:tblStyle styleId="{653DFEAF-C1CF-4F9C-BECD-FBE1E128725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D1A58BF-A45E-4E31-A6B5-8FFB7DD6D48B}"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7" orient="horz"/>
        <p:guide pos="288"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itter-bold.fntdata"/><Relationship Id="rId42" Type="http://schemas.openxmlformats.org/officeDocument/2006/relationships/font" Target="fonts/Bitter-boldItalic.fntdata"/><Relationship Id="rId41" Type="http://schemas.openxmlformats.org/officeDocument/2006/relationships/font" Target="fonts/Bitter-italic.fntdata"/><Relationship Id="rId44" Type="http://schemas.openxmlformats.org/officeDocument/2006/relationships/font" Target="fonts/HelveticaNeue-bold.fntdata"/><Relationship Id="rId43" Type="http://schemas.openxmlformats.org/officeDocument/2006/relationships/font" Target="fonts/HelveticaNeue-regular.fntdata"/><Relationship Id="rId46" Type="http://schemas.openxmlformats.org/officeDocument/2006/relationships/font" Target="fonts/HelveticaNeue-boldItalic.fntdata"/><Relationship Id="rId45"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ExtraBold-boldItalic.fntdata"/><Relationship Id="rId47" Type="http://schemas.openxmlformats.org/officeDocument/2006/relationships/font" Target="fonts/MontserratExtraBold-bold.fntdata"/><Relationship Id="rId49" Type="http://schemas.openxmlformats.org/officeDocument/2006/relationships/font" Target="fonts/Alumni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Bitter-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lumniSans-italic.fntdata"/><Relationship Id="rId50" Type="http://schemas.openxmlformats.org/officeDocument/2006/relationships/font" Target="fonts/AlumniSans-bold.fntdata"/><Relationship Id="rId53" Type="http://customschemas.google.com/relationships/presentationmetadata" Target="metadata"/><Relationship Id="rId52" Type="http://schemas.openxmlformats.org/officeDocument/2006/relationships/font" Target="fonts/Alumni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Intro</a:t>
            </a:r>
            <a:endParaRPr/>
          </a:p>
        </p:txBody>
      </p:sp>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35e694975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335e6949751_1_0: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lnSpc>
                <a:spcPct val="100000"/>
              </a:lnSpc>
              <a:spcBef>
                <a:spcPts val="0"/>
              </a:spcBef>
              <a:spcAft>
                <a:spcPts val="0"/>
              </a:spcAft>
              <a:buSzPts val="1100"/>
              <a:buNone/>
            </a:pPr>
            <a:r>
              <a:rPr lang="en-US"/>
              <a:t>AB</a:t>
            </a:r>
            <a:endParaRPr/>
          </a:p>
        </p:txBody>
      </p:sp>
      <p:sp>
        <p:nvSpPr>
          <p:cNvPr id="204" name="Google Shape;204;g335e6949751_1_0:notes"/>
          <p:cNvSpPr txBox="1"/>
          <p:nvPr>
            <p:ph idx="12" type="sldNum"/>
          </p:nvPr>
        </p:nvSpPr>
        <p:spPr>
          <a:xfrm>
            <a:off x="3884613" y="8685213"/>
            <a:ext cx="2971800" cy="459000"/>
          </a:xfrm>
          <a:prstGeom prst="rect">
            <a:avLst/>
          </a:prstGeom>
          <a:noFill/>
          <a:ln>
            <a:noFill/>
          </a:ln>
        </p:spPr>
        <p:txBody>
          <a:bodyPr anchorCtr="0" anchor="b" bIns="45650" lIns="91300" spcFirstLastPara="1" rIns="91300"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4e8b0a7fff_0_8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34e8b0a7fff_0_8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AB</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35e6949751_2_2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335e6949751_2_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AB</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5c34b14216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35c34b14216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AB</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3606c0e2a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33606c0e2a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AB</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4f96f21dca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34f96f21dca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AB</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35e6949751_1_6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AB</a:t>
            </a:r>
            <a:endParaRPr/>
          </a:p>
        </p:txBody>
      </p:sp>
      <p:sp>
        <p:nvSpPr>
          <p:cNvPr id="298" name="Google Shape;298;g335e6949751_1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35e6949751_1_10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AB</a:t>
            </a:r>
            <a:endParaRPr/>
          </a:p>
        </p:txBody>
      </p:sp>
      <p:sp>
        <p:nvSpPr>
          <p:cNvPr id="320" name="Google Shape;320;g335e6949751_1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35e6949751_1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335e6949751_1_111: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lnSpc>
                <a:spcPct val="100000"/>
              </a:lnSpc>
              <a:spcBef>
                <a:spcPts val="0"/>
              </a:spcBef>
              <a:spcAft>
                <a:spcPts val="0"/>
              </a:spcAft>
              <a:buSzPts val="1100"/>
              <a:buNone/>
            </a:pPr>
            <a:r>
              <a:rPr lang="en-US"/>
              <a:t>AB</a:t>
            </a:r>
            <a:endParaRPr/>
          </a:p>
        </p:txBody>
      </p:sp>
      <p:sp>
        <p:nvSpPr>
          <p:cNvPr id="333" name="Google Shape;333;g335e6949751_1_111:notes"/>
          <p:cNvSpPr txBox="1"/>
          <p:nvPr>
            <p:ph idx="12" type="sldNum"/>
          </p:nvPr>
        </p:nvSpPr>
        <p:spPr>
          <a:xfrm>
            <a:off x="3884613" y="8685213"/>
            <a:ext cx="2971800" cy="459000"/>
          </a:xfrm>
          <a:prstGeom prst="rect">
            <a:avLst/>
          </a:prstGeom>
          <a:noFill/>
          <a:ln>
            <a:noFill/>
          </a:ln>
        </p:spPr>
        <p:txBody>
          <a:bodyPr anchorCtr="0" anchor="b" bIns="45650" lIns="91300" spcFirstLastPara="1" rIns="91300"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35e6949751_2_233:notes"/>
          <p:cNvSpPr/>
          <p:nvPr>
            <p:ph idx="2" type="sldImg"/>
          </p:nvPr>
        </p:nvSpPr>
        <p:spPr>
          <a:xfrm>
            <a:off x="357188" y="674688"/>
            <a:ext cx="5994400" cy="3373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335e6949751_2_233:notes"/>
          <p:cNvSpPr txBox="1"/>
          <p:nvPr>
            <p:ph idx="1" type="body"/>
          </p:nvPr>
        </p:nvSpPr>
        <p:spPr>
          <a:xfrm>
            <a:off x="670891" y="4272197"/>
            <a:ext cx="5367000" cy="404730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Clr>
                <a:schemeClr val="dk1"/>
              </a:buClr>
              <a:buSzPts val="1100"/>
              <a:buFont typeface="Calibri"/>
              <a:buNone/>
            </a:pPr>
            <a:r>
              <a:rPr lang="en-US"/>
              <a:t>RM</a:t>
            </a:r>
            <a:endParaRPr/>
          </a:p>
          <a:p>
            <a:pPr indent="0" lvl="0" marL="0" rtl="0" algn="l">
              <a:lnSpc>
                <a:spcPct val="100000"/>
              </a:lnSpc>
              <a:spcBef>
                <a:spcPts val="0"/>
              </a:spcBef>
              <a:spcAft>
                <a:spcPts val="0"/>
              </a:spcAft>
              <a:buClr>
                <a:schemeClr val="dk1"/>
              </a:buClr>
              <a:buSzPts val="1100"/>
              <a:buFont typeface="Calibri"/>
              <a:buNone/>
            </a:pPr>
            <a:r>
              <a:rPr lang="en-US"/>
              <a:t>Highlight overall enrollment, 10K residents, 70/30 ug grad split, AAU institution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5c34b1421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35c34b1421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5c34b14216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35c34b1421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35e5722816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335e5722816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SK</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35e5722816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335e5722816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052b9d857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3052b9d857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RM</a:t>
            </a:r>
            <a:endParaRPr/>
          </a:p>
          <a:p>
            <a:pPr indent="0" lvl="0" marL="0" rtl="0" algn="l">
              <a:lnSpc>
                <a:spcPct val="100000"/>
              </a:lnSpc>
              <a:spcBef>
                <a:spcPts val="0"/>
              </a:spcBef>
              <a:spcAft>
                <a:spcPts val="0"/>
              </a:spcAft>
              <a:buSzPts val="1100"/>
              <a:buNone/>
            </a:pPr>
            <a:r>
              <a:rPr lang="en-US"/>
              <a:t>Interested in parking but was curious to see how the tool would address non parking comments</a:t>
            </a:r>
            <a:endParaRPr/>
          </a:p>
          <a:p>
            <a:pPr indent="0" lvl="0" marL="0" rtl="0" algn="l">
              <a:lnSpc>
                <a:spcPct val="100000"/>
              </a:lnSpc>
              <a:spcBef>
                <a:spcPts val="0"/>
              </a:spcBef>
              <a:spcAft>
                <a:spcPts val="0"/>
              </a:spcAft>
              <a:buSzPts val="1100"/>
              <a:buNone/>
            </a:pPr>
            <a:r>
              <a:rPr lang="en-US"/>
              <a:t>comments were previously coded by staff</a:t>
            </a:r>
            <a:endParaRPr/>
          </a:p>
          <a:p>
            <a:pPr indent="0" lvl="0" marL="0" rtl="0" algn="l">
              <a:lnSpc>
                <a:spcPct val="100000"/>
              </a:lnSpc>
              <a:spcBef>
                <a:spcPts val="0"/>
              </a:spcBef>
              <a:spcAft>
                <a:spcPts val="0"/>
              </a:spcAft>
              <a:buSzPts val="1100"/>
              <a:buNone/>
            </a:pPr>
            <a:r>
              <a:rPr lang="en-US"/>
              <a:t>Highlight importance of prompts</a:t>
            </a:r>
            <a:endParaRPr/>
          </a:p>
          <a:p>
            <a:pPr indent="0" lvl="0" marL="0" rtl="0" algn="l">
              <a:lnSpc>
                <a:spcPct val="100000"/>
              </a:lnSpc>
              <a:spcBef>
                <a:spcPts val="0"/>
              </a:spcBef>
              <a:spcAft>
                <a:spcPts val="0"/>
              </a:spcAft>
              <a:buSzPts val="1100"/>
              <a:buNone/>
            </a:pPr>
            <a:r>
              <a:rPr lang="en-US"/>
              <a:t>Attempted to create a general overview of responses</a:t>
            </a:r>
            <a:endParaRPr/>
          </a:p>
          <a:p>
            <a:pPr indent="0" lvl="0" marL="0" rtl="0" algn="l">
              <a:lnSpc>
                <a:spcPct val="100000"/>
              </a:lnSpc>
              <a:spcBef>
                <a:spcPts val="0"/>
              </a:spcBef>
              <a:spcAft>
                <a:spcPts val="0"/>
              </a:spcAft>
              <a:buSzPts val="1100"/>
              <a:buNone/>
            </a:pPr>
            <a:r>
              <a:rPr lang="en-US"/>
              <a:t>Asked tool to flag line item comments (unpack longer comments)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052b9d857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3052b9d857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RM</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57a0874a2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357a0874a2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RM - ALL PLAY</a:t>
            </a:r>
            <a:endParaRPr>
              <a:solidFill>
                <a:schemeClr val="dk1"/>
              </a:solidFill>
            </a:endParaRPr>
          </a:p>
          <a:p>
            <a:pPr indent="-292100" lvl="0" marL="457200" rtl="0" algn="l">
              <a:lnSpc>
                <a:spcPct val="107916"/>
              </a:lnSpc>
              <a:spcBef>
                <a:spcPts val="1200"/>
              </a:spcBef>
              <a:spcAft>
                <a:spcPts val="0"/>
              </a:spcAft>
              <a:buClr>
                <a:schemeClr val="dk1"/>
              </a:buClr>
              <a:buSzPts val="1000"/>
              <a:buChar char="●"/>
            </a:pPr>
            <a:r>
              <a:rPr lang="en-US" sz="1000">
                <a:solidFill>
                  <a:schemeClr val="dk1"/>
                </a:solidFill>
              </a:rPr>
              <a:t>Never input raw, sensitive, or identifiable data into AI tools. Make sure to strip personal info first.</a:t>
            </a:r>
            <a:endParaRPr sz="1000">
              <a:solidFill>
                <a:schemeClr val="dk1"/>
              </a:solidFill>
            </a:endParaRPr>
          </a:p>
          <a:p>
            <a:pPr indent="-292100" lvl="0" marL="457200" rtl="0" algn="l">
              <a:lnSpc>
                <a:spcPct val="107916"/>
              </a:lnSpc>
              <a:spcBef>
                <a:spcPts val="0"/>
              </a:spcBef>
              <a:spcAft>
                <a:spcPts val="0"/>
              </a:spcAft>
              <a:buClr>
                <a:schemeClr val="dk1"/>
              </a:buClr>
              <a:buSzPts val="1000"/>
              <a:buChar char="●"/>
            </a:pPr>
            <a:r>
              <a:rPr lang="en-US" sz="1000">
                <a:solidFill>
                  <a:schemeClr val="dk1"/>
                </a:solidFill>
              </a:rPr>
              <a:t>Understand how your AI platform stores and uses data </a:t>
            </a:r>
            <a:endParaRPr sz="1000">
              <a:solidFill>
                <a:schemeClr val="dk1"/>
              </a:solidFill>
            </a:endParaRPr>
          </a:p>
          <a:p>
            <a:pPr indent="-292100" lvl="1" marL="914400" rtl="0" algn="l">
              <a:lnSpc>
                <a:spcPct val="107916"/>
              </a:lnSpc>
              <a:spcBef>
                <a:spcPts val="0"/>
              </a:spcBef>
              <a:spcAft>
                <a:spcPts val="0"/>
              </a:spcAft>
              <a:buClr>
                <a:schemeClr val="dk1"/>
              </a:buClr>
              <a:buSzPts val="1000"/>
              <a:buChar char="○"/>
            </a:pPr>
            <a:r>
              <a:rPr lang="en-US" sz="1000">
                <a:solidFill>
                  <a:schemeClr val="dk1"/>
                </a:solidFill>
              </a:rPr>
              <a:t>For example, CoPilot is closed-loop vs. public LLMs that may learn from your data.</a:t>
            </a:r>
            <a:endParaRPr sz="1000">
              <a:solidFill>
                <a:schemeClr val="dk1"/>
              </a:solidFill>
            </a:endParaRPr>
          </a:p>
          <a:p>
            <a:pPr indent="-292100" lvl="0" marL="457200" rtl="0" algn="l">
              <a:lnSpc>
                <a:spcPct val="107916"/>
              </a:lnSpc>
              <a:spcBef>
                <a:spcPts val="0"/>
              </a:spcBef>
              <a:spcAft>
                <a:spcPts val="0"/>
              </a:spcAft>
              <a:buClr>
                <a:schemeClr val="dk1"/>
              </a:buClr>
              <a:buSzPts val="1000"/>
              <a:buChar char="●"/>
            </a:pPr>
            <a:r>
              <a:rPr lang="en-US" sz="1000">
                <a:solidFill>
                  <a:schemeClr val="dk1"/>
                </a:solidFill>
              </a:rPr>
              <a:t>Know whether your data is being used for training or model improvement.Check system policies.</a:t>
            </a:r>
            <a:endParaRPr sz="1000">
              <a:solidFill>
                <a:schemeClr val="dk1"/>
              </a:solidFill>
            </a:endParaRPr>
          </a:p>
          <a:p>
            <a:pPr indent="-292100" lvl="1" marL="914400" rtl="0" algn="l">
              <a:lnSpc>
                <a:spcPct val="107916"/>
              </a:lnSpc>
              <a:spcBef>
                <a:spcPts val="0"/>
              </a:spcBef>
              <a:spcAft>
                <a:spcPts val="0"/>
              </a:spcAft>
              <a:buClr>
                <a:schemeClr val="dk1"/>
              </a:buClr>
              <a:buSzPts val="1000"/>
              <a:buChar char="○"/>
            </a:pPr>
            <a:r>
              <a:rPr lang="en-US" sz="1000">
                <a:solidFill>
                  <a:schemeClr val="dk1"/>
                </a:solidFill>
              </a:rPr>
              <a:t>ChatGPT free version learns from your questions and responses, but the paid version does not.</a:t>
            </a:r>
            <a:endParaRPr>
              <a:solidFill>
                <a:schemeClr val="dk1"/>
              </a:solidFill>
            </a:endParaRPr>
          </a:p>
          <a:p>
            <a:pPr indent="0" lvl="0" marL="0" rtl="0" algn="l">
              <a:lnSpc>
                <a:spcPct val="100000"/>
              </a:lnSpc>
              <a:spcBef>
                <a:spcPts val="1200"/>
              </a:spcBef>
              <a:spcAft>
                <a:spcPts val="0"/>
              </a:spcAft>
              <a:buSzPts val="1100"/>
              <a:buNone/>
            </a:pPr>
            <a:r>
              <a:t/>
            </a:r>
            <a:endParaRPr/>
          </a:p>
        </p:txBody>
      </p:sp>
      <p:sp>
        <p:nvSpPr>
          <p:cNvPr id="436" name="Google Shape;43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36091c04c0_1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SK  - ALL PLAY</a:t>
            </a:r>
            <a:endParaRPr/>
          </a:p>
        </p:txBody>
      </p:sp>
      <p:sp>
        <p:nvSpPr>
          <p:cNvPr id="444" name="Google Shape;444;g336091c04c0_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36091c04c0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SK - ALL PLAY</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452" name="Google Shape;452;g336091c04c0_1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e8b0a7ff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34e8b0a7ff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RM</a:t>
            </a:r>
            <a:endParaRPr/>
          </a:p>
          <a:p>
            <a:pPr indent="0" lvl="0" marL="0" rtl="0" algn="l">
              <a:lnSpc>
                <a:spcPct val="100000"/>
              </a:lnSpc>
              <a:spcBef>
                <a:spcPts val="0"/>
              </a:spcBef>
              <a:spcAft>
                <a:spcPts val="0"/>
              </a:spcAft>
              <a:buSzPts val="1100"/>
              <a:buNone/>
            </a:pPr>
            <a:r>
              <a:rPr lang="en-US"/>
              <a:t>Balancing focus on qualitative and quantitative</a:t>
            </a:r>
            <a:endParaRPr/>
          </a:p>
          <a:p>
            <a:pPr indent="0" lvl="0" marL="0" rtl="0" algn="l">
              <a:lnSpc>
                <a:spcPct val="100000"/>
              </a:lnSpc>
              <a:spcBef>
                <a:spcPts val="0"/>
              </a:spcBef>
              <a:spcAft>
                <a:spcPts val="0"/>
              </a:spcAft>
              <a:buSzPts val="1100"/>
              <a:buNone/>
            </a:pPr>
            <a:r>
              <a:rPr lang="en-US"/>
              <a:t>How we used AI for qualitative student responses</a:t>
            </a:r>
            <a:endParaRPr/>
          </a:p>
          <a:p>
            <a:pPr indent="0" lvl="0" marL="0" rtl="0" algn="l">
              <a:lnSpc>
                <a:spcPct val="100000"/>
              </a:lnSpc>
              <a:spcBef>
                <a:spcPts val="0"/>
              </a:spcBef>
              <a:spcAft>
                <a:spcPts val="0"/>
              </a:spcAft>
              <a:buSzPts val="1100"/>
              <a:buNone/>
            </a:pPr>
            <a:r>
              <a:rPr lang="en-US"/>
              <a:t>What worked, what required refinement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36091c04c0_1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AB - ALL PLAY</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460" name="Google Shape;460;g336091c04c0_1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36091c04c0_1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ALL PLAY</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468" name="Google Shape;468;g336091c04c0_1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35e6949751_2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335e6949751_2_41: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Clr>
                <a:schemeClr val="dk1"/>
              </a:buClr>
              <a:buSzPts val="1400"/>
              <a:buFont typeface="Calibri"/>
              <a:buNone/>
            </a:pPr>
            <a:r>
              <a:rPr lang="en-US"/>
              <a:t>RM</a:t>
            </a:r>
            <a:endParaRPr/>
          </a:p>
          <a:p>
            <a:pPr indent="0" lvl="0" marL="0" rtl="0" algn="l">
              <a:lnSpc>
                <a:spcPct val="100000"/>
              </a:lnSpc>
              <a:spcBef>
                <a:spcPts val="0"/>
              </a:spcBef>
              <a:spcAft>
                <a:spcPts val="0"/>
              </a:spcAft>
              <a:buClr>
                <a:schemeClr val="dk1"/>
              </a:buClr>
              <a:buSzPts val="1400"/>
              <a:buFont typeface="Calibri"/>
              <a:buNone/>
            </a:pPr>
            <a:r>
              <a:rPr lang="en-US"/>
              <a:t>Intentitional partnership between IRPE and Office of Survey research</a:t>
            </a:r>
            <a:endParaRPr/>
          </a:p>
          <a:p>
            <a:pPr indent="0" lvl="0" marL="0" rtl="0" algn="l">
              <a:lnSpc>
                <a:spcPct val="100000"/>
              </a:lnSpc>
              <a:spcBef>
                <a:spcPts val="0"/>
              </a:spcBef>
              <a:spcAft>
                <a:spcPts val="0"/>
              </a:spcAft>
              <a:buClr>
                <a:schemeClr val="dk1"/>
              </a:buClr>
              <a:buSzPts val="1400"/>
              <a:buFont typeface="Calibri"/>
              <a:buNone/>
            </a:pPr>
            <a:r>
              <a:rPr lang="en-US"/>
              <a:t>Highlight importance of coordination given the number of surveys (SUNY, internal constituents, etc.) and student response rates</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21" name="Google Shape;121;g335e6949751_2_41:notes"/>
          <p:cNvSpPr txBox="1"/>
          <p:nvPr>
            <p:ph idx="11" type="ftr"/>
          </p:nvPr>
        </p:nvSpPr>
        <p:spPr>
          <a:xfrm>
            <a:off x="0" y="8685213"/>
            <a:ext cx="2971800" cy="459000"/>
          </a:xfrm>
          <a:prstGeom prst="rect">
            <a:avLst/>
          </a:prstGeom>
          <a:noFill/>
          <a:ln>
            <a:noFill/>
          </a:ln>
        </p:spPr>
        <p:txBody>
          <a:bodyPr anchorCtr="0" anchor="b" bIns="45650" lIns="91325" spcFirstLastPara="1" rIns="91325" wrap="square" tIns="45650">
            <a:no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rgbClr val="000000"/>
                </a:solidFill>
                <a:latin typeface="Arial"/>
                <a:ea typeface="Arial"/>
                <a:cs typeface="Arial"/>
                <a:sym typeface="Arial"/>
              </a:rPr>
              <a:t>BWG Presentation Template - DRAFT Updated 1-17-18</a:t>
            </a:r>
            <a:endParaRPr b="0" i="0" sz="1400" u="none" cap="none" strike="noStrike">
              <a:solidFill>
                <a:srgbClr val="000000"/>
              </a:solidFill>
              <a:latin typeface="Arial"/>
              <a:ea typeface="Arial"/>
              <a:cs typeface="Arial"/>
              <a:sym typeface="Arial"/>
            </a:endParaRPr>
          </a:p>
        </p:txBody>
      </p:sp>
      <p:sp>
        <p:nvSpPr>
          <p:cNvPr id="122" name="Google Shape;122;g335e6949751_2_41: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e8b0a7fff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4e8b0a7fff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4e8b0a7fff_0_7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34e8b0a7fff_0_7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e8b0a7fff_0_8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4e8b0a7fff_0_8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SK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e8b0a7fff_0_8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34e8b0a7fff_0_8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SK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35e6949751_2_2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35e6949751_2_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SK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9" name="Shape 9"/>
        <p:cNvGrpSpPr/>
        <p:nvPr/>
      </p:nvGrpSpPr>
      <p:grpSpPr>
        <a:xfrm>
          <a:off x="0" y="0"/>
          <a:ext cx="0" cy="0"/>
          <a:chOff x="0" y="0"/>
          <a:chExt cx="0" cy="0"/>
        </a:xfrm>
      </p:grpSpPr>
      <p:pic>
        <p:nvPicPr>
          <p:cNvPr id="10" name="Google Shape;10;g335e6949751_2_131"/>
          <p:cNvPicPr preferRelativeResize="0"/>
          <p:nvPr/>
        </p:nvPicPr>
        <p:blipFill rotWithShape="1">
          <a:blip r:embed="rId2">
            <a:alphaModFix/>
          </a:blip>
          <a:srcRect b="0" l="0" r="0" t="0"/>
          <a:stretch/>
        </p:blipFill>
        <p:spPr>
          <a:xfrm>
            <a:off x="0" y="0"/>
            <a:ext cx="9143999" cy="5143499"/>
          </a:xfrm>
          <a:prstGeom prst="rect">
            <a:avLst/>
          </a:prstGeom>
          <a:noFill/>
          <a:ln>
            <a:noFill/>
          </a:ln>
        </p:spPr>
      </p:pic>
      <p:sp>
        <p:nvSpPr>
          <p:cNvPr id="11" name="Google Shape;11;g335e6949751_2_131"/>
          <p:cNvSpPr txBox="1"/>
          <p:nvPr>
            <p:ph type="ctrTitle"/>
          </p:nvPr>
        </p:nvSpPr>
        <p:spPr>
          <a:xfrm>
            <a:off x="628651" y="1784152"/>
            <a:ext cx="6554100" cy="1790700"/>
          </a:xfrm>
          <a:prstGeom prst="rect">
            <a:avLst/>
          </a:prstGeom>
          <a:noFill/>
          <a:ln>
            <a:noFill/>
          </a:ln>
        </p:spPr>
        <p:txBody>
          <a:bodyPr anchorCtr="0" anchor="b" bIns="0" lIns="0" spcFirstLastPara="1" rIns="0" wrap="square" tIns="0">
            <a:noAutofit/>
          </a:bodyPr>
          <a:lstStyle>
            <a:lvl1pPr lvl="0" algn="l">
              <a:lnSpc>
                <a:spcPct val="60000"/>
              </a:lnSpc>
              <a:spcBef>
                <a:spcPts val="0"/>
              </a:spcBef>
              <a:spcAft>
                <a:spcPts val="0"/>
              </a:spcAft>
              <a:buClr>
                <a:schemeClr val="lt2"/>
              </a:buClr>
              <a:buSzPts val="10000"/>
              <a:buFont typeface="Alumni Sans"/>
              <a:buNone/>
              <a:defRPr sz="10000">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 name="Google Shape;12;g335e6949751_2_131"/>
          <p:cNvSpPr txBox="1"/>
          <p:nvPr>
            <p:ph idx="1" type="subTitle"/>
          </p:nvPr>
        </p:nvSpPr>
        <p:spPr>
          <a:xfrm>
            <a:off x="628650" y="3403684"/>
            <a:ext cx="6858000" cy="51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600"/>
              <a:buFont typeface="Bitter"/>
              <a:buNone/>
              <a:defRPr b="0" i="0" sz="1600">
                <a:solidFill>
                  <a:schemeClr val="lt2"/>
                </a:solidFill>
                <a:latin typeface="Bitter"/>
                <a:ea typeface="Bitter"/>
                <a:cs typeface="Bitter"/>
                <a:sym typeface="Bitter"/>
              </a:defRPr>
            </a:lvl1pPr>
            <a:lvl2pPr lvl="1" algn="ctr">
              <a:lnSpc>
                <a:spcPct val="100000"/>
              </a:lnSpc>
              <a:spcBef>
                <a:spcPts val="1200"/>
              </a:spcBef>
              <a:spcAft>
                <a:spcPts val="0"/>
              </a:spcAft>
              <a:buSzPts val="1500"/>
              <a:buNone/>
              <a:defRPr sz="1500"/>
            </a:lvl2pPr>
            <a:lvl3pPr lvl="2" algn="ctr">
              <a:lnSpc>
                <a:spcPct val="100000"/>
              </a:lnSpc>
              <a:spcBef>
                <a:spcPts val="1200"/>
              </a:spcBef>
              <a:spcAft>
                <a:spcPts val="0"/>
              </a:spcAft>
              <a:buSzPts val="1350"/>
              <a:buNone/>
              <a:defRPr sz="1350"/>
            </a:lvl3pPr>
            <a:lvl4pPr lvl="3" algn="ctr">
              <a:lnSpc>
                <a:spcPct val="100000"/>
              </a:lnSpc>
              <a:spcBef>
                <a:spcPts val="1200"/>
              </a:spcBef>
              <a:spcAft>
                <a:spcPts val="0"/>
              </a:spcAft>
              <a:buSzPts val="1200"/>
              <a:buNone/>
              <a:defRPr sz="1200"/>
            </a:lvl4pPr>
            <a:lvl5pPr lvl="4" algn="ctr">
              <a:lnSpc>
                <a:spcPct val="100000"/>
              </a:lnSpc>
              <a:spcBef>
                <a:spcPts val="1200"/>
              </a:spcBef>
              <a:spcAft>
                <a:spcPts val="0"/>
              </a:spcAft>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sp>
        <p:nvSpPr>
          <p:cNvPr id="13" name="Google Shape;13;g335e6949751_2_131"/>
          <p:cNvSpPr txBox="1"/>
          <p:nvPr>
            <p:ph idx="10" type="dt"/>
          </p:nvPr>
        </p:nvSpPr>
        <p:spPr>
          <a:xfrm>
            <a:off x="628649" y="4177440"/>
            <a:ext cx="2057400" cy="2739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 name="Google Shape;14;g335e6949751_2_131"/>
          <p:cNvPicPr preferRelativeResize="0"/>
          <p:nvPr/>
        </p:nvPicPr>
        <p:blipFill rotWithShape="1">
          <a:blip r:embed="rId3">
            <a:alphaModFix/>
          </a:blip>
          <a:srcRect b="0" l="-657" r="-23473" t="0"/>
          <a:stretch/>
        </p:blipFill>
        <p:spPr>
          <a:xfrm>
            <a:off x="628649" y="4557169"/>
            <a:ext cx="2057398" cy="279973"/>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g335e6949751_2_10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 name="Google Shape;48;g335e6949751_2_10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9" name="Google Shape;49;g335e6949751_2_10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0" name="Google Shape;50;g335e6949751_2_10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g335e6949751_2_1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g335e6949751_2_1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g335e6949751_2_10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6" name="Google Shape;56;g335e6949751_2_10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7" name="Google Shape;57;g335e6949751_2_1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sp>
        <p:nvSpPr>
          <p:cNvPr id="59" name="Google Shape;59;g335e6949751_2_1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0" name="Google Shape;60;g335e6949751_2_1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g335e6949751_2_11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335e6949751_2_11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4" name="Google Shape;64;g335e6949751_2_11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5" name="Google Shape;65;g335e6949751_2_1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6" name="Google Shape;66;g335e6949751_2_1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 name="Shape 67"/>
        <p:cNvGrpSpPr/>
        <p:nvPr/>
      </p:nvGrpSpPr>
      <p:grpSpPr>
        <a:xfrm>
          <a:off x="0" y="0"/>
          <a:ext cx="0" cy="0"/>
          <a:chOff x="0" y="0"/>
          <a:chExt cx="0" cy="0"/>
        </a:xfrm>
      </p:grpSpPr>
      <p:sp>
        <p:nvSpPr>
          <p:cNvPr id="68" name="Google Shape;68;g335e6949751_2_1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69" name="Google Shape;69;g335e6949751_2_1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 name="Shape 70"/>
        <p:cNvGrpSpPr/>
        <p:nvPr/>
      </p:nvGrpSpPr>
      <p:grpSpPr>
        <a:xfrm>
          <a:off x="0" y="0"/>
          <a:ext cx="0" cy="0"/>
          <a:chOff x="0" y="0"/>
          <a:chExt cx="0" cy="0"/>
        </a:xfrm>
      </p:grpSpPr>
      <p:sp>
        <p:nvSpPr>
          <p:cNvPr id="71" name="Google Shape;71;g335e6949751_2_1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2" name="Google Shape;72;g335e6949751_2_1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73" name="Google Shape;73;g335e6949751_2_1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g335e6949751_2_1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Line Hed &amp; Bullets">
  <p:cSld name="1-Line Hed &amp; Bullets">
    <p:spTree>
      <p:nvGrpSpPr>
        <p:cNvPr id="15" name="Shape 15"/>
        <p:cNvGrpSpPr/>
        <p:nvPr/>
      </p:nvGrpSpPr>
      <p:grpSpPr>
        <a:xfrm>
          <a:off x="0" y="0"/>
          <a:ext cx="0" cy="0"/>
          <a:chOff x="0" y="0"/>
          <a:chExt cx="0" cy="0"/>
        </a:xfrm>
      </p:grpSpPr>
      <p:sp>
        <p:nvSpPr>
          <p:cNvPr id="16" name="Google Shape;16;g335e6949751_2_271"/>
          <p:cNvSpPr txBox="1"/>
          <p:nvPr>
            <p:ph idx="12" type="sldNum"/>
          </p:nvPr>
        </p:nvSpPr>
        <p:spPr>
          <a:xfrm>
            <a:off x="6342867" y="4714891"/>
            <a:ext cx="2057400" cy="273900"/>
          </a:xfrm>
          <a:prstGeom prst="rect">
            <a:avLst/>
          </a:prstGeom>
          <a:noFill/>
          <a:ln>
            <a:noFill/>
          </a:ln>
        </p:spPr>
        <p:txBody>
          <a:bodyPr anchorCtr="0" anchor="ctr" bIns="25700" lIns="51425" spcFirstLastPara="1" rIns="51425" wrap="square" tIns="25700">
            <a:noAutofit/>
          </a:bodyPr>
          <a:lstStyle>
            <a:lvl1pPr indent="0" lvl="0" marL="0" marR="0" algn="r">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g335e6949751_2_271"/>
          <p:cNvSpPr txBox="1"/>
          <p:nvPr>
            <p:ph idx="1" type="body"/>
          </p:nvPr>
        </p:nvSpPr>
        <p:spPr>
          <a:xfrm>
            <a:off x="800100" y="1680695"/>
            <a:ext cx="7543800" cy="19641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800"/>
              </a:spcBef>
              <a:spcAft>
                <a:spcPts val="0"/>
              </a:spcAft>
              <a:buClr>
                <a:schemeClr val="dk1"/>
              </a:buClr>
              <a:buSzPts val="1700"/>
              <a:buFont typeface="Georgia"/>
              <a:buNone/>
              <a:defRPr b="0" i="0" sz="2300" u="none" cap="none" strike="noStrike">
                <a:solidFill>
                  <a:schemeClr val="dk1"/>
                </a:solidFill>
                <a:latin typeface="Georgia"/>
                <a:ea typeface="Georgia"/>
                <a:cs typeface="Georgia"/>
                <a:sym typeface="Georgia"/>
              </a:defRPr>
            </a:lvl1pPr>
            <a:lvl2pPr indent="-336550" lvl="1" marL="914400" marR="0" algn="l">
              <a:lnSpc>
                <a:spcPct val="90000"/>
              </a:lnSpc>
              <a:spcBef>
                <a:spcPts val="400"/>
              </a:spcBef>
              <a:spcAft>
                <a:spcPts val="0"/>
              </a:spcAft>
              <a:buClr>
                <a:schemeClr val="dk1"/>
              </a:buClr>
              <a:buSzPts val="1700"/>
              <a:buFont typeface="Georgia"/>
              <a:buChar char="•"/>
              <a:defRPr b="0" i="0" sz="2300" u="none" cap="none" strike="noStrike">
                <a:solidFill>
                  <a:schemeClr val="dk1"/>
                </a:solidFill>
                <a:latin typeface="Georgia"/>
                <a:ea typeface="Georgia"/>
                <a:cs typeface="Georgia"/>
                <a:sym typeface="Georgia"/>
              </a:defRPr>
            </a:lvl2pPr>
            <a:lvl3pPr indent="-336550" lvl="2" marL="1371600" marR="0" algn="l">
              <a:lnSpc>
                <a:spcPct val="90000"/>
              </a:lnSpc>
              <a:spcBef>
                <a:spcPts val="400"/>
              </a:spcBef>
              <a:spcAft>
                <a:spcPts val="0"/>
              </a:spcAft>
              <a:buClr>
                <a:schemeClr val="dk1"/>
              </a:buClr>
              <a:buSzPts val="1700"/>
              <a:buFont typeface="Georgia"/>
              <a:buChar char="o"/>
              <a:defRPr b="0" i="0" sz="2200" u="none" cap="none" strike="noStrike">
                <a:solidFill>
                  <a:schemeClr val="dk1"/>
                </a:solidFill>
                <a:latin typeface="Georgia"/>
                <a:ea typeface="Georgia"/>
                <a:cs typeface="Georgia"/>
                <a:sym typeface="Georgia"/>
              </a:defRPr>
            </a:lvl3pPr>
            <a:lvl4pPr indent="-228600" lvl="3" marL="1828800" marR="0" algn="l">
              <a:lnSpc>
                <a:spcPct val="90000"/>
              </a:lnSpc>
              <a:spcBef>
                <a:spcPts val="400"/>
              </a:spcBef>
              <a:spcAft>
                <a:spcPts val="0"/>
              </a:spcAft>
              <a:buClr>
                <a:srgbClr val="888888"/>
              </a:buClr>
              <a:buSzPts val="1500"/>
              <a:buFont typeface="Georgia"/>
              <a:buNone/>
              <a:defRPr b="0" i="0" sz="2000" u="none" cap="none" strike="noStrike">
                <a:solidFill>
                  <a:srgbClr val="888888"/>
                </a:solidFill>
                <a:latin typeface="Georgia"/>
                <a:ea typeface="Georgia"/>
                <a:cs typeface="Georgia"/>
                <a:sym typeface="Georgia"/>
              </a:defRPr>
            </a:lvl4pPr>
            <a:lvl5pPr indent="-228600" lvl="4" marL="2286000" marR="0" algn="l">
              <a:lnSpc>
                <a:spcPct val="90000"/>
              </a:lnSpc>
              <a:spcBef>
                <a:spcPts val="400"/>
              </a:spcBef>
              <a:spcAft>
                <a:spcPts val="0"/>
              </a:spcAft>
              <a:buClr>
                <a:srgbClr val="888888"/>
              </a:buClr>
              <a:buSzPts val="1500"/>
              <a:buFont typeface="Georgia"/>
              <a:buNone/>
              <a:defRPr b="0" i="0" sz="2000" u="none" cap="none" strike="noStrike">
                <a:solidFill>
                  <a:srgbClr val="888888"/>
                </a:solidFill>
                <a:latin typeface="Georgia"/>
                <a:ea typeface="Georgia"/>
                <a:cs typeface="Georgia"/>
                <a:sym typeface="Georgia"/>
              </a:defRPr>
            </a:lvl5pPr>
            <a:lvl6pPr indent="-228600" lvl="5" marL="2743200" marR="0" algn="l">
              <a:lnSpc>
                <a:spcPct val="90000"/>
              </a:lnSpc>
              <a:spcBef>
                <a:spcPts val="400"/>
              </a:spcBef>
              <a:spcAft>
                <a:spcPts val="0"/>
              </a:spcAft>
              <a:buClr>
                <a:srgbClr val="888888"/>
              </a:buClr>
              <a:buSzPts val="1500"/>
              <a:buFont typeface="Georgia"/>
              <a:buNone/>
              <a:defRPr b="0" i="0" sz="2000" u="none" cap="none" strike="noStrike">
                <a:solidFill>
                  <a:srgbClr val="888888"/>
                </a:solidFill>
                <a:latin typeface="Georgia"/>
                <a:ea typeface="Georgia"/>
                <a:cs typeface="Georgia"/>
                <a:sym typeface="Georgia"/>
              </a:defRPr>
            </a:lvl6pPr>
            <a:lvl7pPr indent="-228600" lvl="6" marL="3200400" marR="0" algn="l">
              <a:lnSpc>
                <a:spcPct val="90000"/>
              </a:lnSpc>
              <a:spcBef>
                <a:spcPts val="400"/>
              </a:spcBef>
              <a:spcAft>
                <a:spcPts val="0"/>
              </a:spcAft>
              <a:buClr>
                <a:srgbClr val="888888"/>
              </a:buClr>
              <a:buSzPts val="1500"/>
              <a:buFont typeface="Georgia"/>
              <a:buNone/>
              <a:defRPr b="0" i="0" sz="2000" u="none" cap="none" strike="noStrike">
                <a:solidFill>
                  <a:srgbClr val="888888"/>
                </a:solidFill>
                <a:latin typeface="Georgia"/>
                <a:ea typeface="Georgia"/>
                <a:cs typeface="Georgia"/>
                <a:sym typeface="Georgia"/>
              </a:defRPr>
            </a:lvl7pPr>
            <a:lvl8pPr indent="-228600" lvl="7" marL="3657600" marR="0" algn="l">
              <a:lnSpc>
                <a:spcPct val="90000"/>
              </a:lnSpc>
              <a:spcBef>
                <a:spcPts val="400"/>
              </a:spcBef>
              <a:spcAft>
                <a:spcPts val="0"/>
              </a:spcAft>
              <a:buClr>
                <a:srgbClr val="888888"/>
              </a:buClr>
              <a:buSzPts val="1500"/>
              <a:buFont typeface="Georgia"/>
              <a:buNone/>
              <a:defRPr b="0" i="0" sz="2000" u="none" cap="none" strike="noStrike">
                <a:solidFill>
                  <a:srgbClr val="888888"/>
                </a:solidFill>
                <a:latin typeface="Georgia"/>
                <a:ea typeface="Georgia"/>
                <a:cs typeface="Georgia"/>
                <a:sym typeface="Georgia"/>
              </a:defRPr>
            </a:lvl8pPr>
            <a:lvl9pPr indent="-228600" lvl="8" marL="4114800" marR="0" algn="l">
              <a:lnSpc>
                <a:spcPct val="90000"/>
              </a:lnSpc>
              <a:spcBef>
                <a:spcPts val="400"/>
              </a:spcBef>
              <a:spcAft>
                <a:spcPts val="0"/>
              </a:spcAft>
              <a:buClr>
                <a:srgbClr val="888888"/>
              </a:buClr>
              <a:buSzPts val="1500"/>
              <a:buFont typeface="Georgia"/>
              <a:buNone/>
              <a:defRPr b="0" i="0" sz="2000" u="none" cap="none" strike="noStrike">
                <a:solidFill>
                  <a:srgbClr val="888888"/>
                </a:solidFill>
                <a:latin typeface="Georgia"/>
                <a:ea typeface="Georgia"/>
                <a:cs typeface="Georgia"/>
                <a:sym typeface="Georgia"/>
              </a:defRPr>
            </a:lvl9pPr>
          </a:lstStyle>
          <a:p/>
        </p:txBody>
      </p:sp>
      <p:sp>
        <p:nvSpPr>
          <p:cNvPr id="18" name="Google Shape;18;g335e6949751_2_271"/>
          <p:cNvSpPr txBox="1"/>
          <p:nvPr>
            <p:ph type="title"/>
          </p:nvPr>
        </p:nvSpPr>
        <p:spPr>
          <a:xfrm>
            <a:off x="777240" y="1021080"/>
            <a:ext cx="7543800" cy="793200"/>
          </a:xfrm>
          <a:prstGeom prst="rect">
            <a:avLst/>
          </a:prstGeom>
          <a:noFill/>
          <a:ln>
            <a:noFill/>
          </a:ln>
        </p:spPr>
        <p:txBody>
          <a:bodyPr anchorCtr="0" anchor="t" bIns="0" lIns="0" spcFirstLastPara="1" rIns="0" wrap="square" tIns="0">
            <a:noAutofit/>
          </a:bodyPr>
          <a:lstStyle>
            <a:lvl1pPr lvl="0" marR="0" algn="l">
              <a:lnSpc>
                <a:spcPct val="70000"/>
              </a:lnSpc>
              <a:spcBef>
                <a:spcPts val="0"/>
              </a:spcBef>
              <a:spcAft>
                <a:spcPts val="0"/>
              </a:spcAft>
              <a:buClr>
                <a:schemeClr val="dk1"/>
              </a:buClr>
              <a:buSzPts val="2300"/>
              <a:buFont typeface="Montserrat ExtraBold"/>
              <a:buNone/>
              <a:defRPr b="0" i="0" sz="30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2pPr>
            <a:lvl3pPr lvl="2"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3pPr>
            <a:lvl4pPr lvl="3"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4pPr>
            <a:lvl5pPr lvl="4"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5pPr>
            <a:lvl6pPr lvl="5"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6pPr>
            <a:lvl7pPr lvl="6"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7pPr>
            <a:lvl8pPr lvl="7"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8pPr>
            <a:lvl9pPr lvl="8"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4">
    <p:spTree>
      <p:nvGrpSpPr>
        <p:cNvPr id="19" name="Shape 19"/>
        <p:cNvGrpSpPr/>
        <p:nvPr/>
      </p:nvGrpSpPr>
      <p:grpSpPr>
        <a:xfrm>
          <a:off x="0" y="0"/>
          <a:ext cx="0" cy="0"/>
          <a:chOff x="0" y="0"/>
          <a:chExt cx="0" cy="0"/>
        </a:xfrm>
      </p:grpSpPr>
      <p:sp>
        <p:nvSpPr>
          <p:cNvPr id="20" name="Google Shape;20;g335e6949751_2_140"/>
          <p:cNvSpPr txBox="1"/>
          <p:nvPr/>
        </p:nvSpPr>
        <p:spPr>
          <a:xfrm>
            <a:off x="8690443" y="4890475"/>
            <a:ext cx="423300" cy="115500"/>
          </a:xfrm>
          <a:prstGeom prst="rect">
            <a:avLst/>
          </a:prstGeom>
          <a:noFill/>
          <a:ln>
            <a:noFill/>
          </a:ln>
        </p:spPr>
        <p:txBody>
          <a:bodyPr anchorCtr="0" anchor="b"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500"/>
              <a:buFont typeface="Arial"/>
              <a:buNone/>
            </a:pPr>
            <a:fld id="{00000000-1234-1234-1234-123412341234}" type="slidenum">
              <a:rPr b="0" i="0" lang="en-US" sz="500" u="none" cap="none" strike="noStrike">
                <a:solidFill>
                  <a:srgbClr val="000000"/>
                </a:solidFill>
                <a:latin typeface="Arial"/>
                <a:ea typeface="Arial"/>
                <a:cs typeface="Arial"/>
                <a:sym typeface="Arial"/>
              </a:rPr>
              <a:t>‹#›</a:t>
            </a:fld>
            <a:endParaRPr b="0" i="0" sz="700" u="none" cap="none" strike="noStrike">
              <a:solidFill>
                <a:srgbClr val="000000"/>
              </a:solidFill>
              <a:latin typeface="Helvetica Neue"/>
              <a:ea typeface="Helvetica Neue"/>
              <a:cs typeface="Helvetica Neue"/>
              <a:sym typeface="Helvetica Neue"/>
            </a:endParaRPr>
          </a:p>
        </p:txBody>
      </p:sp>
      <p:sp>
        <p:nvSpPr>
          <p:cNvPr id="21" name="Google Shape;21;g335e6949751_2_140"/>
          <p:cNvSpPr txBox="1"/>
          <p:nvPr/>
        </p:nvSpPr>
        <p:spPr>
          <a:xfrm>
            <a:off x="7382309" y="4881314"/>
            <a:ext cx="1477200" cy="115500"/>
          </a:xfrm>
          <a:prstGeom prst="rect">
            <a:avLst/>
          </a:prstGeom>
          <a:noFill/>
          <a:ln>
            <a:noFill/>
          </a:ln>
        </p:spPr>
        <p:txBody>
          <a:bodyPr anchorCtr="0" anchor="ctr" bIns="19050" lIns="19050" spcFirstLastPara="1" rIns="19050" wrap="square" tIns="19050">
            <a:spAutoFit/>
          </a:bodyPr>
          <a:lstStyle/>
          <a:p>
            <a:pPr indent="0" lvl="0" marL="0" marR="0" rtl="0" algn="r">
              <a:lnSpc>
                <a:spcPct val="200000"/>
              </a:lnSpc>
              <a:spcBef>
                <a:spcPts val="0"/>
              </a:spcBef>
              <a:spcAft>
                <a:spcPts val="0"/>
              </a:spcAft>
              <a:buClr>
                <a:srgbClr val="FFFFFF"/>
              </a:buClr>
              <a:buSzPts val="500"/>
              <a:buFont typeface="Arial"/>
              <a:buNone/>
            </a:pPr>
            <a:r>
              <a:rPr b="0" i="0" lang="en-US" sz="500" u="none" cap="none" strike="noStrike">
                <a:solidFill>
                  <a:srgbClr val="000000"/>
                </a:solidFill>
                <a:latin typeface="Arial"/>
                <a:ea typeface="Arial"/>
                <a:cs typeface="Arial"/>
                <a:sym typeface="Arial"/>
              </a:rPr>
              <a:t>Confidential &amp; Proprietary   | </a:t>
            </a:r>
            <a:endParaRPr b="0" i="0" sz="500" u="none" cap="none" strike="noStrike">
              <a:solidFill>
                <a:srgbClr val="000000"/>
              </a:solidFill>
              <a:latin typeface="Arial"/>
              <a:ea typeface="Arial"/>
              <a:cs typeface="Arial"/>
              <a:sym typeface="Arial"/>
            </a:endParaRPr>
          </a:p>
        </p:txBody>
      </p:sp>
      <p:pic>
        <p:nvPicPr>
          <p:cNvPr id="22" name="Google Shape;22;g335e6949751_2_140"/>
          <p:cNvPicPr preferRelativeResize="0"/>
          <p:nvPr/>
        </p:nvPicPr>
        <p:blipFill rotWithShape="1">
          <a:blip r:embed="rId2">
            <a:alphaModFix/>
          </a:blip>
          <a:srcRect b="0" l="-657" r="-23473" t="0"/>
          <a:stretch/>
        </p:blipFill>
        <p:spPr>
          <a:xfrm>
            <a:off x="249600" y="4816975"/>
            <a:ext cx="1415700" cy="192650"/>
          </a:xfrm>
          <a:prstGeom prst="rect">
            <a:avLst/>
          </a:prstGeom>
          <a:noFill/>
          <a:ln>
            <a:noFill/>
          </a:ln>
        </p:spPr>
      </p:pic>
    </p:spTree>
  </p:cSld>
  <p:clrMapOvr>
    <a:masterClrMapping/>
  </p:clrMapOvr>
  <p:extLst>
    <p:ext uri="{DCECCB84-F9BA-43D5-87BE-67443E8EF086}">
      <p15:sldGuideLst>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Centered Text-2 Column">
  <p:cSld name="1_SBU Centered Text-2 Column">
    <p:spTree>
      <p:nvGrpSpPr>
        <p:cNvPr id="23" name="Shape 23"/>
        <p:cNvGrpSpPr/>
        <p:nvPr/>
      </p:nvGrpSpPr>
      <p:grpSpPr>
        <a:xfrm>
          <a:off x="0" y="0"/>
          <a:ext cx="0" cy="0"/>
          <a:chOff x="0" y="0"/>
          <a:chExt cx="0" cy="0"/>
        </a:xfrm>
      </p:grpSpPr>
      <p:sp>
        <p:nvSpPr>
          <p:cNvPr id="24" name="Google Shape;24;g335e6949751_2_137"/>
          <p:cNvSpPr txBox="1"/>
          <p:nvPr>
            <p:ph type="title"/>
          </p:nvPr>
        </p:nvSpPr>
        <p:spPr>
          <a:xfrm>
            <a:off x="409784" y="281990"/>
            <a:ext cx="8088300" cy="6360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2300"/>
              <a:buFont typeface="Verdana"/>
              <a:buNone/>
              <a:defRPr b="1" i="0" sz="30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g335e6949751_2_137"/>
          <p:cNvSpPr txBox="1"/>
          <p:nvPr>
            <p:ph idx="1" type="body"/>
          </p:nvPr>
        </p:nvSpPr>
        <p:spPr>
          <a:xfrm>
            <a:off x="409784" y="1038235"/>
            <a:ext cx="8088300" cy="3412200"/>
          </a:xfrm>
          <a:prstGeom prst="rect">
            <a:avLst/>
          </a:prstGeom>
          <a:noFill/>
          <a:ln>
            <a:noFill/>
          </a:ln>
        </p:spPr>
        <p:txBody>
          <a:bodyPr anchorCtr="0" anchor="t" bIns="34275" lIns="0" spcFirstLastPara="1" rIns="0" wrap="square" tIns="34275">
            <a:noAutofit/>
          </a:bodyPr>
          <a:lstStyle>
            <a:lvl1pPr indent="-361950" lvl="0" marL="457200" marR="0" algn="l">
              <a:lnSpc>
                <a:spcPct val="100000"/>
              </a:lnSpc>
              <a:spcBef>
                <a:spcPts val="800"/>
              </a:spcBef>
              <a:spcAft>
                <a:spcPts val="0"/>
              </a:spcAft>
              <a:buClr>
                <a:srgbClr val="828383"/>
              </a:buClr>
              <a:buSzPts val="2100"/>
              <a:buFont typeface="Calibri"/>
              <a:buAutoNum type="arabicPeriod"/>
              <a:defRPr b="0" i="0" sz="2100" u="none" cap="none" strike="noStrike">
                <a:solidFill>
                  <a:schemeClr val="dk1"/>
                </a:solidFill>
                <a:latin typeface="Arial"/>
                <a:ea typeface="Arial"/>
                <a:cs typeface="Arial"/>
                <a:sym typeface="Arial"/>
              </a:defRPr>
            </a:lvl1pPr>
            <a:lvl2pPr indent="-228600" lvl="1" marL="914400" marR="0" algn="l">
              <a:lnSpc>
                <a:spcPct val="90000"/>
              </a:lnSpc>
              <a:spcBef>
                <a:spcPts val="400"/>
              </a:spcBef>
              <a:spcAft>
                <a:spcPts val="0"/>
              </a:spcAft>
              <a:buClr>
                <a:srgbClr val="888888"/>
              </a:buClr>
              <a:buSzPts val="1100"/>
              <a:buFont typeface="Arial"/>
              <a:buNone/>
              <a:defRPr b="0" i="0" sz="1500" u="none" cap="none" strike="noStrike">
                <a:solidFill>
                  <a:srgbClr val="888888"/>
                </a:solidFill>
                <a:latin typeface="Calibri"/>
                <a:ea typeface="Calibri"/>
                <a:cs typeface="Calibri"/>
                <a:sym typeface="Calibri"/>
              </a:defRPr>
            </a:lvl2pPr>
            <a:lvl3pPr indent="-228600" lvl="2" marL="1371600" marR="0" algn="l">
              <a:lnSpc>
                <a:spcPct val="90000"/>
              </a:lnSpc>
              <a:spcBef>
                <a:spcPts val="400"/>
              </a:spcBef>
              <a:spcAft>
                <a:spcPts val="0"/>
              </a:spcAft>
              <a:buClr>
                <a:srgbClr val="888888"/>
              </a:buClr>
              <a:buSzPts val="1000"/>
              <a:buFont typeface="Arial"/>
              <a:buNone/>
              <a:defRPr b="0" i="0" sz="1400" u="none" cap="none" strike="noStrike">
                <a:solidFill>
                  <a:srgbClr val="888888"/>
                </a:solidFill>
                <a:latin typeface="Calibri"/>
                <a:ea typeface="Calibri"/>
                <a:cs typeface="Calibri"/>
                <a:sym typeface="Calibri"/>
              </a:defRPr>
            </a:lvl3pPr>
            <a:lvl4pPr indent="-228600" lvl="3" marL="1828800" marR="0" algn="l">
              <a:lnSpc>
                <a:spcPct val="90000"/>
              </a:lnSpc>
              <a:spcBef>
                <a:spcPts val="400"/>
              </a:spcBef>
              <a:spcAft>
                <a:spcPts val="0"/>
              </a:spcAft>
              <a:buClr>
                <a:srgbClr val="888888"/>
              </a:buClr>
              <a:buSzPts val="900"/>
              <a:buFont typeface="Arial"/>
              <a:buNone/>
              <a:defRPr b="0" i="0" sz="1200" u="none" cap="none" strike="noStrike">
                <a:solidFill>
                  <a:srgbClr val="888888"/>
                </a:solidFill>
                <a:latin typeface="Calibri"/>
                <a:ea typeface="Calibri"/>
                <a:cs typeface="Calibri"/>
                <a:sym typeface="Calibri"/>
              </a:defRPr>
            </a:lvl4pPr>
            <a:lvl5pPr indent="-228600" lvl="4" marL="2286000" marR="0" algn="l">
              <a:lnSpc>
                <a:spcPct val="90000"/>
              </a:lnSpc>
              <a:spcBef>
                <a:spcPts val="400"/>
              </a:spcBef>
              <a:spcAft>
                <a:spcPts val="0"/>
              </a:spcAft>
              <a:buClr>
                <a:srgbClr val="888888"/>
              </a:buClr>
              <a:buSzPts val="900"/>
              <a:buFont typeface="Arial"/>
              <a:buNone/>
              <a:defRPr b="0" i="0" sz="1200" u="none" cap="none" strike="noStrike">
                <a:solidFill>
                  <a:srgbClr val="888888"/>
                </a:solidFill>
                <a:latin typeface="Calibri"/>
                <a:ea typeface="Calibri"/>
                <a:cs typeface="Calibri"/>
                <a:sym typeface="Calibri"/>
              </a:defRPr>
            </a:lvl5pPr>
            <a:lvl6pPr indent="-228600" lvl="5" marL="2743200" marR="0" algn="l">
              <a:lnSpc>
                <a:spcPct val="90000"/>
              </a:lnSpc>
              <a:spcBef>
                <a:spcPts val="400"/>
              </a:spcBef>
              <a:spcAft>
                <a:spcPts val="0"/>
              </a:spcAft>
              <a:buClr>
                <a:srgbClr val="888888"/>
              </a:buClr>
              <a:buSzPts val="900"/>
              <a:buFont typeface="Arial"/>
              <a:buNone/>
              <a:defRPr b="0" i="0" sz="1200" u="none" cap="none" strike="noStrike">
                <a:solidFill>
                  <a:srgbClr val="888888"/>
                </a:solidFill>
                <a:latin typeface="Calibri"/>
                <a:ea typeface="Calibri"/>
                <a:cs typeface="Calibri"/>
                <a:sym typeface="Calibri"/>
              </a:defRPr>
            </a:lvl6pPr>
            <a:lvl7pPr indent="-228600" lvl="6" marL="3200400" marR="0" algn="l">
              <a:lnSpc>
                <a:spcPct val="90000"/>
              </a:lnSpc>
              <a:spcBef>
                <a:spcPts val="400"/>
              </a:spcBef>
              <a:spcAft>
                <a:spcPts val="0"/>
              </a:spcAft>
              <a:buClr>
                <a:srgbClr val="888888"/>
              </a:buClr>
              <a:buSzPts val="900"/>
              <a:buFont typeface="Arial"/>
              <a:buNone/>
              <a:defRPr b="0" i="0" sz="1200" u="none" cap="none" strike="noStrike">
                <a:solidFill>
                  <a:srgbClr val="888888"/>
                </a:solidFill>
                <a:latin typeface="Calibri"/>
                <a:ea typeface="Calibri"/>
                <a:cs typeface="Calibri"/>
                <a:sym typeface="Calibri"/>
              </a:defRPr>
            </a:lvl7pPr>
            <a:lvl8pPr indent="-228600" lvl="7" marL="3657600" marR="0" algn="l">
              <a:lnSpc>
                <a:spcPct val="90000"/>
              </a:lnSpc>
              <a:spcBef>
                <a:spcPts val="400"/>
              </a:spcBef>
              <a:spcAft>
                <a:spcPts val="0"/>
              </a:spcAft>
              <a:buClr>
                <a:srgbClr val="888888"/>
              </a:buClr>
              <a:buSzPts val="900"/>
              <a:buFont typeface="Arial"/>
              <a:buNone/>
              <a:defRPr b="0" i="0" sz="1200" u="none" cap="none" strike="noStrike">
                <a:solidFill>
                  <a:srgbClr val="888888"/>
                </a:solidFill>
                <a:latin typeface="Calibri"/>
                <a:ea typeface="Calibri"/>
                <a:cs typeface="Calibri"/>
                <a:sym typeface="Calibri"/>
              </a:defRPr>
            </a:lvl8pPr>
            <a:lvl9pPr indent="-228600" lvl="8" marL="4114800" marR="0" algn="l">
              <a:lnSpc>
                <a:spcPct val="90000"/>
              </a:lnSpc>
              <a:spcBef>
                <a:spcPts val="400"/>
              </a:spcBef>
              <a:spcAft>
                <a:spcPts val="0"/>
              </a:spcAft>
              <a:buClr>
                <a:srgbClr val="888888"/>
              </a:buClr>
              <a:buSzPts val="9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g335e6949751_2_144"/>
          <p:cNvSpPr txBox="1"/>
          <p:nvPr>
            <p:ph type="title"/>
          </p:nvPr>
        </p:nvSpPr>
        <p:spPr>
          <a:xfrm>
            <a:off x="628650" y="273844"/>
            <a:ext cx="7886700" cy="994200"/>
          </a:xfrm>
          <a:prstGeom prst="rect">
            <a:avLst/>
          </a:prstGeom>
          <a:noFill/>
          <a:ln>
            <a:noFill/>
          </a:ln>
        </p:spPr>
        <p:txBody>
          <a:bodyPr anchorCtr="0" anchor="b" bIns="0" lIns="0" spcFirstLastPara="1" rIns="0" wrap="square" tIns="0">
            <a:noAutofit/>
          </a:bodyPr>
          <a:lstStyle>
            <a:lvl1pPr lvl="0" algn="l">
              <a:lnSpc>
                <a:spcPct val="60000"/>
              </a:lnSpc>
              <a:spcBef>
                <a:spcPts val="0"/>
              </a:spcBef>
              <a:spcAft>
                <a:spcPts val="0"/>
              </a:spcAft>
              <a:buClr>
                <a:srgbClr val="990000"/>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g335e6949751_2_144"/>
          <p:cNvSpPr txBox="1"/>
          <p:nvPr>
            <p:ph idx="12" type="sldNum"/>
          </p:nvPr>
        </p:nvSpPr>
        <p:spPr>
          <a:xfrm>
            <a:off x="6457950" y="4767263"/>
            <a:ext cx="2057400" cy="273900"/>
          </a:xfrm>
          <a:prstGeom prst="rect">
            <a:avLst/>
          </a:prstGeom>
          <a:noFill/>
          <a:ln>
            <a:noFill/>
          </a:ln>
        </p:spPr>
        <p:txBody>
          <a:bodyPr anchorCtr="0" anchor="ctr"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g335e6949751_2_144"/>
          <p:cNvSpPr txBox="1"/>
          <p:nvPr>
            <p:ph idx="1" type="body"/>
          </p:nvPr>
        </p:nvSpPr>
        <p:spPr>
          <a:xfrm>
            <a:off x="628650" y="1416050"/>
            <a:ext cx="7886700" cy="31935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750"/>
              </a:spcBef>
              <a:spcAft>
                <a:spcPts val="0"/>
              </a:spcAft>
              <a:buSzPts val="1800"/>
              <a:buChar char="●"/>
              <a:defRPr/>
            </a:lvl1pPr>
            <a:lvl2pPr indent="-342900" lvl="1" marL="914400" algn="l">
              <a:lnSpc>
                <a:spcPct val="100000"/>
              </a:lnSpc>
              <a:spcBef>
                <a:spcPts val="1200"/>
              </a:spcBef>
              <a:spcAft>
                <a:spcPts val="0"/>
              </a:spcAft>
              <a:buSzPts val="1800"/>
              <a:buChar char="○"/>
              <a:defRPr/>
            </a:lvl2pPr>
            <a:lvl3pPr indent="-342900" lvl="2" marL="1371600" algn="l">
              <a:lnSpc>
                <a:spcPct val="100000"/>
              </a:lnSpc>
              <a:spcBef>
                <a:spcPts val="1200"/>
              </a:spcBef>
              <a:spcAft>
                <a:spcPts val="0"/>
              </a:spcAft>
              <a:buSzPts val="1800"/>
              <a:buChar char="■"/>
              <a:defRPr/>
            </a:lvl3pPr>
            <a:lvl4pPr indent="-342900" lvl="3" marL="1828800" algn="l">
              <a:lnSpc>
                <a:spcPct val="100000"/>
              </a:lnSpc>
              <a:spcBef>
                <a:spcPts val="1200"/>
              </a:spcBef>
              <a:spcAft>
                <a:spcPts val="0"/>
              </a:spcAft>
              <a:buSzPts val="1800"/>
              <a:buChar char="●"/>
              <a:defRPr/>
            </a:lvl4pPr>
            <a:lvl5pPr indent="-342900" lvl="4" marL="2286000" algn="l">
              <a:lnSpc>
                <a:spcPct val="100000"/>
              </a:lnSpc>
              <a:spcBef>
                <a:spcPts val="1200"/>
              </a:spcBef>
              <a:spcAft>
                <a:spcPts val="0"/>
              </a:spcAft>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pic>
        <p:nvPicPr>
          <p:cNvPr id="30" name="Google Shape;30;g335e6949751_2_144"/>
          <p:cNvPicPr preferRelativeResize="0"/>
          <p:nvPr/>
        </p:nvPicPr>
        <p:blipFill rotWithShape="1">
          <a:blip r:embed="rId2">
            <a:alphaModFix/>
          </a:blip>
          <a:srcRect b="0" l="0" r="0" t="0"/>
          <a:stretch/>
        </p:blipFill>
        <p:spPr>
          <a:xfrm>
            <a:off x="628650" y="4807860"/>
            <a:ext cx="1149351" cy="1942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Divider">
    <p:spTree>
      <p:nvGrpSpPr>
        <p:cNvPr id="31" name="Shape 31"/>
        <p:cNvGrpSpPr/>
        <p:nvPr/>
      </p:nvGrpSpPr>
      <p:grpSpPr>
        <a:xfrm>
          <a:off x="0" y="0"/>
          <a:ext cx="0" cy="0"/>
          <a:chOff x="0" y="0"/>
          <a:chExt cx="0" cy="0"/>
        </a:xfrm>
      </p:grpSpPr>
      <p:pic>
        <p:nvPicPr>
          <p:cNvPr id="32" name="Google Shape;32;g335e6949751_2_149"/>
          <p:cNvPicPr preferRelativeResize="0"/>
          <p:nvPr/>
        </p:nvPicPr>
        <p:blipFill rotWithShape="1">
          <a:blip r:embed="rId2">
            <a:alphaModFix/>
          </a:blip>
          <a:srcRect b="0" l="0" r="0" t="0"/>
          <a:stretch/>
        </p:blipFill>
        <p:spPr>
          <a:xfrm>
            <a:off x="2" y="0"/>
            <a:ext cx="9143999" cy="5143499"/>
          </a:xfrm>
          <a:prstGeom prst="rect">
            <a:avLst/>
          </a:prstGeom>
          <a:noFill/>
          <a:ln>
            <a:noFill/>
          </a:ln>
        </p:spPr>
      </p:pic>
      <p:sp>
        <p:nvSpPr>
          <p:cNvPr id="33" name="Google Shape;33;g335e6949751_2_149"/>
          <p:cNvSpPr txBox="1"/>
          <p:nvPr>
            <p:ph type="ctrTitle"/>
          </p:nvPr>
        </p:nvSpPr>
        <p:spPr>
          <a:xfrm>
            <a:off x="628651" y="1784152"/>
            <a:ext cx="6554100" cy="1790700"/>
          </a:xfrm>
          <a:prstGeom prst="rect">
            <a:avLst/>
          </a:prstGeom>
          <a:noFill/>
          <a:ln>
            <a:noFill/>
          </a:ln>
        </p:spPr>
        <p:txBody>
          <a:bodyPr anchorCtr="0" anchor="b" bIns="0" lIns="0" spcFirstLastPara="1" rIns="0" wrap="square" tIns="0">
            <a:noAutofit/>
          </a:bodyPr>
          <a:lstStyle>
            <a:lvl1pPr lvl="0" algn="l">
              <a:lnSpc>
                <a:spcPct val="60000"/>
              </a:lnSpc>
              <a:spcBef>
                <a:spcPts val="0"/>
              </a:spcBef>
              <a:spcAft>
                <a:spcPts val="0"/>
              </a:spcAft>
              <a:buClr>
                <a:schemeClr val="lt2"/>
              </a:buClr>
              <a:buSzPts val="10000"/>
              <a:buFont typeface="Alumni Sans"/>
              <a:buNone/>
              <a:defRPr sz="10000">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4" name="Google Shape;34;g335e6949751_2_149"/>
          <p:cNvPicPr preferRelativeResize="0"/>
          <p:nvPr/>
        </p:nvPicPr>
        <p:blipFill rotWithShape="1">
          <a:blip r:embed="rId3">
            <a:alphaModFix/>
          </a:blip>
          <a:srcRect b="0" l="-657" r="-23473" t="0"/>
          <a:stretch/>
        </p:blipFill>
        <p:spPr>
          <a:xfrm>
            <a:off x="628649" y="4557169"/>
            <a:ext cx="2057398" cy="279973"/>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g335e6949751_2_9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g335e6949751_2_9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8" name="Google Shape;38;g335e6949751_2_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g335e6949751_2_9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1" name="Google Shape;41;g335e6949751_2_9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2" name="Google Shape;42;g335e6949751_2_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g335e6949751_2_9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5" name="Google Shape;45;g335e6949751_2_9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35e6949751_2_8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g335e6949751_2_8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g335e6949751_2_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0"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5.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41.png"/><Relationship Id="rId8"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56.png"/><Relationship Id="rId5" Type="http://schemas.openxmlformats.org/officeDocument/2006/relationships/image" Target="../media/image50.png"/><Relationship Id="rId6" Type="http://schemas.openxmlformats.org/officeDocument/2006/relationships/image" Target="../media/image43.png"/><Relationship Id="rId7" Type="http://schemas.openxmlformats.org/officeDocument/2006/relationships/image" Target="../media/image48.png"/><Relationship Id="rId8"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3.png"/><Relationship Id="rId4" Type="http://schemas.openxmlformats.org/officeDocument/2006/relationships/image" Target="../media/image52.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3.png"/><Relationship Id="rId4" Type="http://schemas.openxmlformats.org/officeDocument/2006/relationships/image" Target="../media/image62.png"/><Relationship Id="rId5" Type="http://schemas.openxmlformats.org/officeDocument/2006/relationships/image" Target="../media/image58.png"/><Relationship Id="rId6"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65.jpg"/><Relationship Id="rId4" Type="http://schemas.openxmlformats.org/officeDocument/2006/relationships/image" Target="../media/image64.jpg"/><Relationship Id="rId5" Type="http://schemas.openxmlformats.org/officeDocument/2006/relationships/image" Target="../media/image61.png"/><Relationship Id="rId6"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0.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type="ctrTitle"/>
          </p:nvPr>
        </p:nvSpPr>
        <p:spPr>
          <a:xfrm>
            <a:off x="426225" y="320849"/>
            <a:ext cx="6554100" cy="2956500"/>
          </a:xfrm>
          <a:prstGeom prst="rect">
            <a:avLst/>
          </a:prstGeom>
          <a:noFill/>
          <a:ln>
            <a:noFill/>
          </a:ln>
        </p:spPr>
        <p:txBody>
          <a:bodyPr anchorCtr="0" anchor="t" bIns="0" lIns="0" spcFirstLastPara="1" rIns="0" wrap="square" tIns="0">
            <a:noAutofit/>
          </a:bodyPr>
          <a:lstStyle/>
          <a:p>
            <a:pPr indent="0" lvl="0" marL="0" rtl="0" algn="l">
              <a:lnSpc>
                <a:spcPct val="70000"/>
              </a:lnSpc>
              <a:spcBef>
                <a:spcPts val="0"/>
              </a:spcBef>
              <a:spcAft>
                <a:spcPts val="0"/>
              </a:spcAft>
              <a:buClr>
                <a:schemeClr val="lt2"/>
              </a:buClr>
              <a:buSzPts val="10000"/>
              <a:buFont typeface="Alumni Sans"/>
              <a:buNone/>
            </a:pPr>
            <a:r>
              <a:rPr b="1" lang="en-US" sz="7000">
                <a:latin typeface="Alumni Sans"/>
                <a:ea typeface="Alumni Sans"/>
                <a:cs typeface="Alumni Sans"/>
                <a:sym typeface="Alumni Sans"/>
              </a:rPr>
              <a:t>Quick Insights, Big Impact: Leveraging Pulse Surveys and AI</a:t>
            </a:r>
            <a:endParaRPr b="1" sz="7000">
              <a:latin typeface="Alumni Sans"/>
              <a:ea typeface="Alumni Sans"/>
              <a:cs typeface="Alumni Sans"/>
              <a:sym typeface="Alumni Sans"/>
            </a:endParaRPr>
          </a:p>
        </p:txBody>
      </p:sp>
      <p:sp>
        <p:nvSpPr>
          <p:cNvPr id="81" name="Google Shape;81;p1"/>
          <p:cNvSpPr txBox="1"/>
          <p:nvPr>
            <p:ph idx="1" type="subTitle"/>
          </p:nvPr>
        </p:nvSpPr>
        <p:spPr>
          <a:xfrm>
            <a:off x="487050" y="2945300"/>
            <a:ext cx="8169900" cy="117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SzPts val="1600"/>
              <a:buFont typeface="Bitter"/>
              <a:buNone/>
            </a:pPr>
            <a:r>
              <a:rPr b="1" lang="en-US"/>
              <a:t>Ahmed Belazi</a:t>
            </a:r>
            <a:r>
              <a:rPr lang="en-US"/>
              <a:t>, Executive Director of Strategic Analytics &amp; Technologies</a:t>
            </a:r>
            <a:endParaRPr/>
          </a:p>
          <a:p>
            <a:pPr indent="0" lvl="0" marL="0" rtl="0" algn="l">
              <a:lnSpc>
                <a:spcPct val="100000"/>
              </a:lnSpc>
              <a:spcBef>
                <a:spcPts val="1000"/>
              </a:spcBef>
              <a:spcAft>
                <a:spcPts val="1000"/>
              </a:spcAft>
              <a:buSzPts val="1600"/>
              <a:buFont typeface="Bitter"/>
              <a:buNone/>
            </a:pPr>
            <a:r>
              <a:rPr b="1" lang="en-US"/>
              <a:t>Robert Miller</a:t>
            </a:r>
            <a:r>
              <a:rPr lang="en-US"/>
              <a:t>, Director of Institutional Research, Planning, and Effectiveness</a:t>
            </a:r>
            <a:endParaRPr/>
          </a:p>
        </p:txBody>
      </p:sp>
      <p:sp>
        <p:nvSpPr>
          <p:cNvPr id="82" name="Google Shape;82;p1"/>
          <p:cNvSpPr txBox="1"/>
          <p:nvPr/>
        </p:nvSpPr>
        <p:spPr>
          <a:xfrm>
            <a:off x="6348075" y="4195150"/>
            <a:ext cx="2691000" cy="833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r>
              <a:rPr lang="en-US" sz="1300">
                <a:solidFill>
                  <a:schemeClr val="lt1"/>
                </a:solidFill>
                <a:latin typeface="Alumni Sans"/>
                <a:ea typeface="Alumni Sans"/>
                <a:cs typeface="Alumni Sans"/>
                <a:sym typeface="Alumni Sans"/>
              </a:rPr>
              <a:t>CIMA</a:t>
            </a:r>
            <a:r>
              <a:rPr b="0" i="0" lang="en-US" sz="1300" u="none" cap="none" strike="noStrike">
                <a:solidFill>
                  <a:schemeClr val="lt1"/>
                </a:solidFill>
                <a:latin typeface="Alumni Sans"/>
                <a:ea typeface="Alumni Sans"/>
                <a:cs typeface="Alumni Sans"/>
                <a:sym typeface="Alumni Sans"/>
              </a:rPr>
              <a:t> 2025</a:t>
            </a:r>
            <a:endParaRPr b="0" i="0" sz="1300" u="none" cap="none" strike="noStrike">
              <a:solidFill>
                <a:schemeClr val="lt1"/>
              </a:solidFill>
              <a:latin typeface="Alumni Sans"/>
              <a:ea typeface="Alumni Sans"/>
              <a:cs typeface="Alumni Sans"/>
              <a:sym typeface="Alumni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g335e6949751_1_0"/>
          <p:cNvPicPr preferRelativeResize="0"/>
          <p:nvPr/>
        </p:nvPicPr>
        <p:blipFill rotWithShape="1">
          <a:blip r:embed="rId3">
            <a:alphaModFix/>
          </a:blip>
          <a:srcRect b="0" l="0" r="0" t="0"/>
          <a:stretch/>
        </p:blipFill>
        <p:spPr>
          <a:xfrm>
            <a:off x="410833" y="872825"/>
            <a:ext cx="8120692" cy="3814837"/>
          </a:xfrm>
          <a:prstGeom prst="rect">
            <a:avLst/>
          </a:prstGeom>
          <a:noFill/>
          <a:ln>
            <a:noFill/>
          </a:ln>
        </p:spPr>
      </p:pic>
      <p:sp>
        <p:nvSpPr>
          <p:cNvPr id="207" name="Google Shape;207;g335e6949751_1_0"/>
          <p:cNvSpPr txBox="1"/>
          <p:nvPr/>
        </p:nvSpPr>
        <p:spPr>
          <a:xfrm>
            <a:off x="1173250" y="678475"/>
            <a:ext cx="10149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Fall 2022</a:t>
            </a:r>
            <a:endParaRPr b="0" i="0" sz="1100" u="none" cap="none" strike="noStrike">
              <a:solidFill>
                <a:srgbClr val="000000"/>
              </a:solidFill>
              <a:latin typeface="Arial"/>
              <a:ea typeface="Arial"/>
              <a:cs typeface="Arial"/>
              <a:sym typeface="Arial"/>
            </a:endParaRPr>
          </a:p>
        </p:txBody>
      </p:sp>
      <p:sp>
        <p:nvSpPr>
          <p:cNvPr id="208" name="Google Shape;208;g335e6949751_1_0"/>
          <p:cNvSpPr txBox="1"/>
          <p:nvPr/>
        </p:nvSpPr>
        <p:spPr>
          <a:xfrm>
            <a:off x="3029118" y="680387"/>
            <a:ext cx="10761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Spring 2023</a:t>
            </a:r>
            <a:endParaRPr b="0" i="0" sz="1100" u="none" cap="none" strike="noStrike">
              <a:solidFill>
                <a:srgbClr val="000000"/>
              </a:solidFill>
              <a:latin typeface="Arial"/>
              <a:ea typeface="Arial"/>
              <a:cs typeface="Arial"/>
              <a:sym typeface="Arial"/>
            </a:endParaRPr>
          </a:p>
        </p:txBody>
      </p:sp>
      <p:sp>
        <p:nvSpPr>
          <p:cNvPr id="209" name="Google Shape;209;g335e6949751_1_0"/>
          <p:cNvSpPr txBox="1"/>
          <p:nvPr/>
        </p:nvSpPr>
        <p:spPr>
          <a:xfrm>
            <a:off x="7058010" y="674311"/>
            <a:ext cx="10761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Spring 2024</a:t>
            </a:r>
            <a:endParaRPr b="0" i="0" sz="1100" u="none" cap="none" strike="noStrike">
              <a:solidFill>
                <a:srgbClr val="000000"/>
              </a:solidFill>
              <a:latin typeface="Arial"/>
              <a:ea typeface="Arial"/>
              <a:cs typeface="Arial"/>
              <a:sym typeface="Arial"/>
            </a:endParaRPr>
          </a:p>
        </p:txBody>
      </p:sp>
      <p:sp>
        <p:nvSpPr>
          <p:cNvPr id="210" name="Google Shape;210;g335e6949751_1_0"/>
          <p:cNvSpPr txBox="1"/>
          <p:nvPr/>
        </p:nvSpPr>
        <p:spPr>
          <a:xfrm>
            <a:off x="5206181" y="680387"/>
            <a:ext cx="8427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Fall 2023</a:t>
            </a:r>
            <a:endParaRPr b="0" i="0" sz="1100" u="none" cap="none" strike="noStrike">
              <a:solidFill>
                <a:srgbClr val="000000"/>
              </a:solidFill>
              <a:latin typeface="Arial"/>
              <a:ea typeface="Arial"/>
              <a:cs typeface="Arial"/>
              <a:sym typeface="Arial"/>
            </a:endParaRPr>
          </a:p>
        </p:txBody>
      </p:sp>
      <p:sp>
        <p:nvSpPr>
          <p:cNvPr id="211" name="Google Shape;211;g335e6949751_1_0"/>
          <p:cNvSpPr txBox="1"/>
          <p:nvPr/>
        </p:nvSpPr>
        <p:spPr>
          <a:xfrm>
            <a:off x="1100153" y="1750025"/>
            <a:ext cx="7056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First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Exams</a:t>
            </a:r>
            <a:endParaRPr b="0" i="0" sz="1100" u="none" cap="none" strike="noStrike">
              <a:solidFill>
                <a:srgbClr val="000000"/>
              </a:solidFill>
              <a:latin typeface="Arial"/>
              <a:ea typeface="Arial"/>
              <a:cs typeface="Arial"/>
              <a:sym typeface="Arial"/>
            </a:endParaRPr>
          </a:p>
        </p:txBody>
      </p:sp>
      <p:sp>
        <p:nvSpPr>
          <p:cNvPr id="212" name="Google Shape;212;g335e6949751_1_0"/>
          <p:cNvSpPr txBox="1"/>
          <p:nvPr/>
        </p:nvSpPr>
        <p:spPr>
          <a:xfrm>
            <a:off x="2643188" y="1750019"/>
            <a:ext cx="10149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Parking Fees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Announced</a:t>
            </a:r>
            <a:endParaRPr b="0" i="0" sz="1100" u="none" cap="none" strike="noStrike">
              <a:solidFill>
                <a:srgbClr val="000000"/>
              </a:solidFill>
              <a:latin typeface="Arial"/>
              <a:ea typeface="Arial"/>
              <a:cs typeface="Arial"/>
              <a:sym typeface="Arial"/>
            </a:endParaRPr>
          </a:p>
        </p:txBody>
      </p:sp>
      <p:sp>
        <p:nvSpPr>
          <p:cNvPr id="213" name="Google Shape;213;g335e6949751_1_0"/>
          <p:cNvSpPr txBox="1"/>
          <p:nvPr/>
        </p:nvSpPr>
        <p:spPr>
          <a:xfrm>
            <a:off x="4572000" y="1299896"/>
            <a:ext cx="1236600" cy="931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New</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Welcome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Week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Good News</a:t>
            </a:r>
            <a:endParaRPr b="0" i="0" sz="1100" u="none" cap="none" strike="noStrike">
              <a:solidFill>
                <a:srgbClr val="000000"/>
              </a:solidFill>
              <a:latin typeface="Arial"/>
              <a:ea typeface="Arial"/>
              <a:cs typeface="Arial"/>
              <a:sym typeface="Arial"/>
            </a:endParaRPr>
          </a:p>
        </p:txBody>
      </p:sp>
      <p:sp>
        <p:nvSpPr>
          <p:cNvPr id="214" name="Google Shape;214;g335e6949751_1_0"/>
          <p:cNvSpPr txBox="1"/>
          <p:nvPr/>
        </p:nvSpPr>
        <p:spPr>
          <a:xfrm>
            <a:off x="3147339" y="989998"/>
            <a:ext cx="10212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Spring Break</a:t>
            </a:r>
            <a:endParaRPr b="0" i="0" sz="1100" u="none" cap="none" strike="noStrike">
              <a:solidFill>
                <a:srgbClr val="000000"/>
              </a:solidFill>
              <a:latin typeface="Arial"/>
              <a:ea typeface="Arial"/>
              <a:cs typeface="Arial"/>
              <a:sym typeface="Arial"/>
            </a:endParaRPr>
          </a:p>
        </p:txBody>
      </p:sp>
      <p:sp>
        <p:nvSpPr>
          <p:cNvPr id="215" name="Google Shape;215;g335e6949751_1_0"/>
          <p:cNvSpPr txBox="1"/>
          <p:nvPr/>
        </p:nvSpPr>
        <p:spPr>
          <a:xfrm>
            <a:off x="7112120" y="922474"/>
            <a:ext cx="10212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Spring Break</a:t>
            </a:r>
            <a:endParaRPr b="0" i="0" sz="1100" u="none" cap="none" strike="noStrike">
              <a:solidFill>
                <a:srgbClr val="000000"/>
              </a:solidFill>
              <a:latin typeface="Arial"/>
              <a:ea typeface="Arial"/>
              <a:cs typeface="Arial"/>
              <a:sym typeface="Arial"/>
            </a:endParaRPr>
          </a:p>
        </p:txBody>
      </p:sp>
      <p:sp>
        <p:nvSpPr>
          <p:cNvPr id="216" name="Google Shape;216;g335e6949751_1_0"/>
          <p:cNvSpPr txBox="1"/>
          <p:nvPr/>
        </p:nvSpPr>
        <p:spPr>
          <a:xfrm>
            <a:off x="5665702" y="1715400"/>
            <a:ext cx="882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Reaction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To Oct. 7</a:t>
            </a:r>
            <a:endParaRPr b="0" i="0" sz="1100" u="none" cap="none" strike="noStrike">
              <a:solidFill>
                <a:srgbClr val="000000"/>
              </a:solidFill>
              <a:latin typeface="Arial"/>
              <a:ea typeface="Arial"/>
              <a:cs typeface="Arial"/>
              <a:sym typeface="Arial"/>
            </a:endParaRPr>
          </a:p>
        </p:txBody>
      </p:sp>
      <p:sp>
        <p:nvSpPr>
          <p:cNvPr id="217" name="Google Shape;217;g335e6949751_1_0"/>
          <p:cNvSpPr txBox="1"/>
          <p:nvPr/>
        </p:nvSpPr>
        <p:spPr>
          <a:xfrm>
            <a:off x="7622676" y="1583125"/>
            <a:ext cx="7407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Nine</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Arrests</a:t>
            </a:r>
            <a:endParaRPr b="0" i="0" sz="1100" u="none" cap="none" strike="noStrike">
              <a:solidFill>
                <a:srgbClr val="000000"/>
              </a:solidFill>
              <a:latin typeface="Arial"/>
              <a:ea typeface="Arial"/>
              <a:cs typeface="Arial"/>
              <a:sym typeface="Arial"/>
            </a:endParaRPr>
          </a:p>
        </p:txBody>
      </p:sp>
      <p:sp>
        <p:nvSpPr>
          <p:cNvPr id="218" name="Google Shape;218;g335e6949751_1_0"/>
          <p:cNvSpPr txBox="1"/>
          <p:nvPr/>
        </p:nvSpPr>
        <p:spPr>
          <a:xfrm>
            <a:off x="7933751" y="2012800"/>
            <a:ext cx="11544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Twenty-Nine</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Arrests</a:t>
            </a:r>
            <a:endParaRPr b="0" i="0" sz="1100" u="none" cap="none" strike="noStrike">
              <a:solidFill>
                <a:srgbClr val="000000"/>
              </a:solidFill>
              <a:latin typeface="Arial"/>
              <a:ea typeface="Arial"/>
              <a:cs typeface="Arial"/>
              <a:sym typeface="Arial"/>
            </a:endParaRPr>
          </a:p>
        </p:txBody>
      </p:sp>
      <p:sp>
        <p:nvSpPr>
          <p:cNvPr id="219" name="Google Shape;219;g335e6949751_1_0"/>
          <p:cNvSpPr txBox="1"/>
          <p:nvPr/>
        </p:nvSpPr>
        <p:spPr>
          <a:xfrm>
            <a:off x="2043024" y="1762475"/>
            <a:ext cx="7407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Final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Exams</a:t>
            </a:r>
            <a:endParaRPr b="0" i="0" sz="1100" u="none" cap="none" strike="noStrike">
              <a:solidFill>
                <a:srgbClr val="000000"/>
              </a:solidFill>
              <a:latin typeface="Arial"/>
              <a:ea typeface="Arial"/>
              <a:cs typeface="Arial"/>
              <a:sym typeface="Arial"/>
            </a:endParaRPr>
          </a:p>
        </p:txBody>
      </p:sp>
      <p:sp>
        <p:nvSpPr>
          <p:cNvPr id="220" name="Google Shape;220;g335e6949751_1_0"/>
          <p:cNvSpPr txBox="1"/>
          <p:nvPr/>
        </p:nvSpPr>
        <p:spPr>
          <a:xfrm>
            <a:off x="5371381" y="912605"/>
            <a:ext cx="8145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Fall Break</a:t>
            </a:r>
            <a:endParaRPr b="0" i="0" sz="1100" u="none" cap="none" strike="noStrike">
              <a:solidFill>
                <a:srgbClr val="000000"/>
              </a:solidFill>
              <a:latin typeface="Arial"/>
              <a:ea typeface="Arial"/>
              <a:cs typeface="Arial"/>
              <a:sym typeface="Arial"/>
            </a:endParaRPr>
          </a:p>
        </p:txBody>
      </p:sp>
      <p:sp>
        <p:nvSpPr>
          <p:cNvPr id="221" name="Google Shape;221;g335e6949751_1_0"/>
          <p:cNvSpPr/>
          <p:nvPr/>
        </p:nvSpPr>
        <p:spPr>
          <a:xfrm>
            <a:off x="2610446" y="744314"/>
            <a:ext cx="1979100" cy="3943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2" name="Google Shape;222;g335e6949751_1_0"/>
          <p:cNvSpPr/>
          <p:nvPr/>
        </p:nvSpPr>
        <p:spPr>
          <a:xfrm>
            <a:off x="4594751" y="744314"/>
            <a:ext cx="1979100" cy="3943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3" name="Google Shape;223;g335e6949751_1_0"/>
          <p:cNvSpPr/>
          <p:nvPr/>
        </p:nvSpPr>
        <p:spPr>
          <a:xfrm>
            <a:off x="6586437" y="705956"/>
            <a:ext cx="2370600" cy="3943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4" name="Google Shape;224;g335e6949751_1_0"/>
          <p:cNvSpPr/>
          <p:nvPr/>
        </p:nvSpPr>
        <p:spPr>
          <a:xfrm>
            <a:off x="8115302" y="645896"/>
            <a:ext cx="740700" cy="344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5" name="Google Shape;225;g335e6949751_1_0"/>
          <p:cNvSpPr txBox="1"/>
          <p:nvPr/>
        </p:nvSpPr>
        <p:spPr>
          <a:xfrm>
            <a:off x="328314" y="86101"/>
            <a:ext cx="65988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rgbClr val="9D0F14"/>
                </a:solidFill>
                <a:latin typeface="Alumni Sans"/>
                <a:ea typeface="Alumni Sans"/>
                <a:cs typeface="Alumni Sans"/>
                <a:sym typeface="Alumni Sans"/>
              </a:rPr>
              <a:t>Monitoring</a:t>
            </a:r>
            <a:endParaRPr b="1" i="0" sz="4000" u="none" cap="none" strike="noStrike">
              <a:solidFill>
                <a:srgbClr val="9D0F14"/>
              </a:solidFill>
              <a:latin typeface="Alumni Sans"/>
              <a:ea typeface="Alumni Sans"/>
              <a:cs typeface="Alumni Sans"/>
              <a:sym typeface="Alumni Sans"/>
            </a:endParaRPr>
          </a:p>
        </p:txBody>
      </p:sp>
      <p:grpSp>
        <p:nvGrpSpPr>
          <p:cNvPr id="226" name="Google Shape;226;g335e6949751_1_0"/>
          <p:cNvGrpSpPr/>
          <p:nvPr/>
        </p:nvGrpSpPr>
        <p:grpSpPr>
          <a:xfrm>
            <a:off x="1398659" y="-1069377"/>
            <a:ext cx="6964994" cy="306232"/>
            <a:chOff x="1557523" y="897683"/>
            <a:chExt cx="9286659" cy="408309"/>
          </a:xfrm>
        </p:grpSpPr>
        <p:sp>
          <p:nvSpPr>
            <p:cNvPr id="227" name="Google Shape;227;g335e6949751_1_0"/>
            <p:cNvSpPr txBox="1"/>
            <p:nvPr/>
          </p:nvSpPr>
          <p:spPr>
            <a:xfrm>
              <a:off x="1557523" y="905792"/>
              <a:ext cx="13764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Fall 2022</a:t>
              </a:r>
              <a:endParaRPr b="0" i="0" sz="1100" u="none" cap="none" strike="noStrike">
                <a:solidFill>
                  <a:srgbClr val="000000"/>
                </a:solidFill>
                <a:latin typeface="Arial"/>
                <a:ea typeface="Arial"/>
                <a:cs typeface="Arial"/>
                <a:sym typeface="Arial"/>
              </a:endParaRPr>
            </a:p>
          </p:txBody>
        </p:sp>
        <p:sp>
          <p:nvSpPr>
            <p:cNvPr id="228" name="Google Shape;228;g335e6949751_1_0"/>
            <p:cNvSpPr txBox="1"/>
            <p:nvPr/>
          </p:nvSpPr>
          <p:spPr>
            <a:xfrm>
              <a:off x="4037426" y="905785"/>
              <a:ext cx="14349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Spring 2023</a:t>
              </a:r>
              <a:endParaRPr b="0" i="0" sz="1100" u="none" cap="none" strike="noStrike">
                <a:solidFill>
                  <a:srgbClr val="000000"/>
                </a:solidFill>
                <a:latin typeface="Arial"/>
                <a:ea typeface="Arial"/>
                <a:cs typeface="Arial"/>
                <a:sym typeface="Arial"/>
              </a:endParaRPr>
            </a:p>
          </p:txBody>
        </p:sp>
        <p:sp>
          <p:nvSpPr>
            <p:cNvPr id="229" name="Google Shape;229;g335e6949751_1_0"/>
            <p:cNvSpPr txBox="1"/>
            <p:nvPr/>
          </p:nvSpPr>
          <p:spPr>
            <a:xfrm>
              <a:off x="9409282" y="897683"/>
              <a:ext cx="14349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Spring 2024</a:t>
              </a:r>
              <a:endParaRPr b="0" i="0" sz="1100" u="none" cap="none" strike="noStrike">
                <a:solidFill>
                  <a:srgbClr val="000000"/>
                </a:solidFill>
                <a:latin typeface="Arial"/>
                <a:ea typeface="Arial"/>
                <a:cs typeface="Arial"/>
                <a:sym typeface="Arial"/>
              </a:endParaRPr>
            </a:p>
          </p:txBody>
        </p:sp>
        <p:sp>
          <p:nvSpPr>
            <p:cNvPr id="230" name="Google Shape;230;g335e6949751_1_0"/>
            <p:cNvSpPr txBox="1"/>
            <p:nvPr/>
          </p:nvSpPr>
          <p:spPr>
            <a:xfrm>
              <a:off x="6940176" y="905785"/>
              <a:ext cx="11235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Fall 2023</a:t>
              </a:r>
              <a:endParaRPr b="0" i="0" sz="11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6"/>
                                        </p:tgtEl>
                                      </p:cBhvr>
                                    </p:animEffect>
                                    <p:set>
                                      <p:cBhvr>
                                        <p:cTn dur="1" fill="hold">
                                          <p:stCondLst>
                                            <p:cond delay="500"/>
                                          </p:stCondLst>
                                        </p:cTn>
                                        <p:tgtEl>
                                          <p:spTgt spid="2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4"/>
                                        </p:tgtEl>
                                      </p:cBhvr>
                                    </p:animEffect>
                                    <p:set>
                                      <p:cBhvr>
                                        <p:cTn dur="1" fill="hold">
                                          <p:stCondLst>
                                            <p:cond delay="500"/>
                                          </p:stCondLst>
                                        </p:cTn>
                                        <p:tgtEl>
                                          <p:spTgt spid="22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100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100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100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100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100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par>
                                <p:cTn fill="hold" nodeType="withEffect" presetClass="entr" presetID="10" presetSubtype="0">
                                  <p:stCondLst>
                                    <p:cond delay="100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100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par>
                                <p:cTn fill="hold" nodeType="withEffect" presetClass="entr" presetID="10" presetSubtype="0">
                                  <p:stCondLst>
                                    <p:cond delay="100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500"/>
                                        <p:tgtEl>
                                          <p:spTgt spid="221"/>
                                        </p:tgtEl>
                                        <p:attrNameLst>
                                          <p:attrName>ppt_x</p:attrName>
                                        </p:attrNameLst>
                                      </p:cBhvr>
                                      <p:tavLst>
                                        <p:tav fmla="" tm="0">
                                          <p:val>
                                            <p:strVal val="#ppt_x"/>
                                          </p:val>
                                        </p:tav>
                                        <p:tav fmla="" tm="100000">
                                          <p:val>
                                            <p:strVal val="#ppt_x+1"/>
                                          </p:val>
                                        </p:tav>
                                      </p:tavLst>
                                    </p:anim>
                                    <p:set>
                                      <p:cBhvr>
                                        <p:cTn dur="1" fill="hold">
                                          <p:stCondLst>
                                            <p:cond delay="500"/>
                                          </p:stCondLst>
                                        </p:cTn>
                                        <p:tgtEl>
                                          <p:spTgt spid="2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500"/>
                                        <p:tgtEl>
                                          <p:spTgt spid="222"/>
                                        </p:tgtEl>
                                        <p:attrNameLst>
                                          <p:attrName>ppt_x</p:attrName>
                                        </p:attrNameLst>
                                      </p:cBhvr>
                                      <p:tavLst>
                                        <p:tav fmla="" tm="0">
                                          <p:val>
                                            <p:strVal val="#ppt_x"/>
                                          </p:val>
                                        </p:tav>
                                        <p:tav fmla="" tm="100000">
                                          <p:val>
                                            <p:strVal val="#ppt_x+1"/>
                                          </p:val>
                                        </p:tav>
                                      </p:tavLst>
                                    </p:anim>
                                    <p:set>
                                      <p:cBhvr>
                                        <p:cTn dur="1" fill="hold">
                                          <p:stCondLst>
                                            <p:cond delay="500"/>
                                          </p:stCondLst>
                                        </p:cTn>
                                        <p:tgtEl>
                                          <p:spTgt spid="2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500"/>
                                        <p:tgtEl>
                                          <p:spTgt spid="223"/>
                                        </p:tgtEl>
                                        <p:attrNameLst>
                                          <p:attrName>ppt_x</p:attrName>
                                        </p:attrNameLst>
                                      </p:cBhvr>
                                      <p:tavLst>
                                        <p:tav fmla="" tm="0">
                                          <p:val>
                                            <p:strVal val="#ppt_x"/>
                                          </p:val>
                                        </p:tav>
                                        <p:tav fmla="" tm="100000">
                                          <p:val>
                                            <p:strVal val="#ppt_x+1"/>
                                          </p:val>
                                        </p:tav>
                                      </p:tavLst>
                                    </p:anim>
                                    <p:set>
                                      <p:cBhvr>
                                        <p:cTn dur="1" fill="hold">
                                          <p:stCondLst>
                                            <p:cond delay="500"/>
                                          </p:stCondLst>
                                        </p:cTn>
                                        <p:tgtEl>
                                          <p:spTgt spid="22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4e8b0a7fff_0_880"/>
          <p:cNvSpPr txBox="1"/>
          <p:nvPr/>
        </p:nvSpPr>
        <p:spPr>
          <a:xfrm>
            <a:off x="328325" y="86100"/>
            <a:ext cx="6598800" cy="36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000"/>
              <a:buFont typeface="Arial"/>
              <a:buNone/>
            </a:pPr>
            <a:r>
              <a:rPr b="1" i="0" lang="en-US" sz="3000" u="none" cap="none" strike="noStrike">
                <a:solidFill>
                  <a:srgbClr val="9D0F14"/>
                </a:solidFill>
                <a:latin typeface="Alumni Sans"/>
                <a:ea typeface="Alumni Sans"/>
                <a:cs typeface="Alumni Sans"/>
                <a:sym typeface="Alumni Sans"/>
              </a:rPr>
              <a:t>Monitoring</a:t>
            </a:r>
            <a:endParaRPr b="1" i="0" sz="3000" u="none" cap="none" strike="noStrike">
              <a:solidFill>
                <a:srgbClr val="9D0F14"/>
              </a:solidFill>
              <a:latin typeface="Alumni Sans"/>
              <a:ea typeface="Alumni Sans"/>
              <a:cs typeface="Alumni Sans"/>
              <a:sym typeface="Alumni Sans"/>
            </a:endParaRPr>
          </a:p>
        </p:txBody>
      </p:sp>
      <p:cxnSp>
        <p:nvCxnSpPr>
          <p:cNvPr id="236" name="Google Shape;236;g34e8b0a7fff_0_880"/>
          <p:cNvCxnSpPr/>
          <p:nvPr/>
        </p:nvCxnSpPr>
        <p:spPr>
          <a:xfrm>
            <a:off x="328336" y="542750"/>
            <a:ext cx="8234100" cy="0"/>
          </a:xfrm>
          <a:prstGeom prst="straightConnector1">
            <a:avLst/>
          </a:prstGeom>
          <a:noFill/>
          <a:ln cap="flat" cmpd="sng" w="9525">
            <a:solidFill>
              <a:srgbClr val="9D0F14"/>
            </a:solidFill>
            <a:prstDash val="solid"/>
            <a:round/>
            <a:headEnd len="sm" w="sm" type="none"/>
            <a:tailEnd len="sm" w="sm" type="none"/>
          </a:ln>
        </p:spPr>
      </p:cxnSp>
      <p:pic>
        <p:nvPicPr>
          <p:cNvPr id="237" name="Google Shape;237;g34e8b0a7fff_0_880"/>
          <p:cNvPicPr preferRelativeResize="0"/>
          <p:nvPr/>
        </p:nvPicPr>
        <p:blipFill rotWithShape="1">
          <a:blip r:embed="rId3">
            <a:alphaModFix/>
          </a:blip>
          <a:srcRect b="0" l="0" r="0" t="537"/>
          <a:stretch/>
        </p:blipFill>
        <p:spPr>
          <a:xfrm>
            <a:off x="1631338" y="635800"/>
            <a:ext cx="5333875" cy="436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35e6949751_2_279"/>
          <p:cNvSpPr txBox="1"/>
          <p:nvPr/>
        </p:nvSpPr>
        <p:spPr>
          <a:xfrm>
            <a:off x="6604316" y="3287850"/>
            <a:ext cx="423300" cy="115500"/>
          </a:xfrm>
          <a:prstGeom prst="rect">
            <a:avLst/>
          </a:prstGeom>
          <a:noFill/>
          <a:ln>
            <a:noFill/>
          </a:ln>
        </p:spPr>
        <p:txBody>
          <a:bodyPr anchorCtr="0" anchor="b"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500"/>
              <a:buFont typeface="Arial"/>
              <a:buNone/>
            </a:pPr>
            <a:fld id="{00000000-1234-1234-1234-123412341234}" type="slidenum">
              <a:rPr b="0" i="0" lang="en-US" sz="500" u="none" cap="none" strike="noStrike">
                <a:solidFill>
                  <a:schemeClr val="lt1"/>
                </a:solidFill>
                <a:latin typeface="Arial"/>
                <a:ea typeface="Arial"/>
                <a:cs typeface="Arial"/>
                <a:sym typeface="Arial"/>
              </a:rPr>
              <a:t>‹#›</a:t>
            </a:fld>
            <a:endParaRPr b="0" i="0" sz="700" u="none" cap="none" strike="noStrike">
              <a:solidFill>
                <a:schemeClr val="lt1"/>
              </a:solidFill>
              <a:latin typeface="Helvetica Neue"/>
              <a:ea typeface="Helvetica Neue"/>
              <a:cs typeface="Helvetica Neue"/>
              <a:sym typeface="Helvetica Neue"/>
            </a:endParaRPr>
          </a:p>
        </p:txBody>
      </p:sp>
      <p:sp>
        <p:nvSpPr>
          <p:cNvPr id="243" name="Google Shape;243;g335e6949751_2_279"/>
          <p:cNvSpPr txBox="1"/>
          <p:nvPr/>
        </p:nvSpPr>
        <p:spPr>
          <a:xfrm>
            <a:off x="409225" y="145050"/>
            <a:ext cx="8172900" cy="473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500"/>
              <a:buFont typeface="Arial"/>
              <a:buNone/>
            </a:pPr>
            <a:r>
              <a:rPr b="1" i="0" lang="en-US" sz="3500" u="none" cap="none" strike="noStrike">
                <a:solidFill>
                  <a:srgbClr val="9D0F14"/>
                </a:solidFill>
                <a:latin typeface="Alumni Sans"/>
                <a:ea typeface="Alumni Sans"/>
                <a:cs typeface="Alumni Sans"/>
                <a:sym typeface="Alumni Sans"/>
              </a:rPr>
              <a:t>Follow-up</a:t>
            </a:r>
            <a:endParaRPr b="1" i="0" sz="3500" u="none" cap="none" strike="noStrike">
              <a:solidFill>
                <a:srgbClr val="9D0F14"/>
              </a:solidFill>
              <a:latin typeface="Alumni Sans"/>
              <a:ea typeface="Alumni Sans"/>
              <a:cs typeface="Alumni Sans"/>
              <a:sym typeface="Alumni Sans"/>
            </a:endParaRPr>
          </a:p>
        </p:txBody>
      </p:sp>
      <p:cxnSp>
        <p:nvCxnSpPr>
          <p:cNvPr id="244" name="Google Shape;244;g335e6949751_2_279"/>
          <p:cNvCxnSpPr/>
          <p:nvPr/>
        </p:nvCxnSpPr>
        <p:spPr>
          <a:xfrm>
            <a:off x="342900" y="720828"/>
            <a:ext cx="8234100" cy="0"/>
          </a:xfrm>
          <a:prstGeom prst="straightConnector1">
            <a:avLst/>
          </a:prstGeom>
          <a:noFill/>
          <a:ln cap="flat" cmpd="sng" w="9525">
            <a:solidFill>
              <a:srgbClr val="9D0F14"/>
            </a:solidFill>
            <a:prstDash val="solid"/>
            <a:round/>
            <a:headEnd len="sm" w="sm" type="none"/>
            <a:tailEnd len="sm" w="sm" type="none"/>
          </a:ln>
        </p:spPr>
      </p:cxnSp>
      <p:pic>
        <p:nvPicPr>
          <p:cNvPr id="245" name="Google Shape;245;g335e6949751_2_279"/>
          <p:cNvPicPr preferRelativeResize="0"/>
          <p:nvPr/>
        </p:nvPicPr>
        <p:blipFill rotWithShape="1">
          <a:blip r:embed="rId3">
            <a:alphaModFix/>
          </a:blip>
          <a:srcRect b="0" l="0" r="0" t="0"/>
          <a:stretch/>
        </p:blipFill>
        <p:spPr>
          <a:xfrm>
            <a:off x="1249786" y="1634214"/>
            <a:ext cx="2623575" cy="2623575"/>
          </a:xfrm>
          <a:prstGeom prst="rect">
            <a:avLst/>
          </a:prstGeom>
          <a:noFill/>
          <a:ln>
            <a:noFill/>
          </a:ln>
        </p:spPr>
      </p:pic>
      <p:sp>
        <p:nvSpPr>
          <p:cNvPr id="246" name="Google Shape;246;g335e6949751_2_279"/>
          <p:cNvSpPr txBox="1"/>
          <p:nvPr/>
        </p:nvSpPr>
        <p:spPr>
          <a:xfrm>
            <a:off x="931673" y="963450"/>
            <a:ext cx="3107400" cy="2439900"/>
          </a:xfrm>
          <a:prstGeom prst="rect">
            <a:avLst/>
          </a:prstGeom>
          <a:noFill/>
          <a:ln>
            <a:noFill/>
          </a:ln>
        </p:spPr>
        <p:txBody>
          <a:bodyPr anchorCtr="0" anchor="t" bIns="0" lIns="0" spcFirstLastPara="1" rIns="0" wrap="square" tIns="0">
            <a:noAutofit/>
          </a:bodyPr>
          <a:lstStyle/>
          <a:p>
            <a:pPr indent="-374650" lvl="0" marL="457200" marR="0" rtl="0" algn="l">
              <a:lnSpc>
                <a:spcPct val="100000"/>
              </a:lnSpc>
              <a:spcBef>
                <a:spcPts val="1200"/>
              </a:spcBef>
              <a:spcAft>
                <a:spcPts val="1200"/>
              </a:spcAft>
              <a:buClr>
                <a:srgbClr val="000000"/>
              </a:buClr>
              <a:buSzPts val="2300"/>
              <a:buFont typeface="Georgia"/>
              <a:buChar char="❏"/>
            </a:pPr>
            <a:r>
              <a:rPr b="0" i="0" lang="en-US" sz="2300" u="none" cap="none" strike="noStrike">
                <a:solidFill>
                  <a:srgbClr val="000000"/>
                </a:solidFill>
                <a:latin typeface="Georgia"/>
                <a:ea typeface="Georgia"/>
                <a:cs typeface="Georgia"/>
                <a:sym typeface="Georgia"/>
              </a:rPr>
              <a:t>Health and Safety</a:t>
            </a:r>
            <a:endParaRPr b="0" i="0" sz="1400" u="none" cap="none" strike="noStrike">
              <a:solidFill>
                <a:srgbClr val="000000"/>
              </a:solidFill>
              <a:latin typeface="Arial"/>
              <a:ea typeface="Arial"/>
              <a:cs typeface="Arial"/>
              <a:sym typeface="Arial"/>
            </a:endParaRPr>
          </a:p>
        </p:txBody>
      </p:sp>
      <p:sp>
        <p:nvSpPr>
          <p:cNvPr id="247" name="Google Shape;247;g335e6949751_2_279"/>
          <p:cNvSpPr txBox="1"/>
          <p:nvPr/>
        </p:nvSpPr>
        <p:spPr>
          <a:xfrm>
            <a:off x="4890409" y="963450"/>
            <a:ext cx="3107400" cy="2439900"/>
          </a:xfrm>
          <a:prstGeom prst="rect">
            <a:avLst/>
          </a:prstGeom>
          <a:noFill/>
          <a:ln>
            <a:noFill/>
          </a:ln>
        </p:spPr>
        <p:txBody>
          <a:bodyPr anchorCtr="0" anchor="t" bIns="0" lIns="0" spcFirstLastPara="1" rIns="0" wrap="square" tIns="0">
            <a:noAutofit/>
          </a:bodyPr>
          <a:lstStyle/>
          <a:p>
            <a:pPr indent="-374650" lvl="0" marL="457200" marR="0" rtl="0" algn="l">
              <a:lnSpc>
                <a:spcPct val="100000"/>
              </a:lnSpc>
              <a:spcBef>
                <a:spcPts val="1200"/>
              </a:spcBef>
              <a:spcAft>
                <a:spcPts val="1200"/>
              </a:spcAft>
              <a:buClr>
                <a:srgbClr val="000000"/>
              </a:buClr>
              <a:buSzPts val="2300"/>
              <a:buFont typeface="Georgia"/>
              <a:buChar char="❏"/>
            </a:pPr>
            <a:r>
              <a:rPr b="0" i="0" lang="en-US" sz="2300" u="none" cap="none" strike="noStrike">
                <a:solidFill>
                  <a:srgbClr val="000000"/>
                </a:solidFill>
                <a:latin typeface="Georgia"/>
                <a:ea typeface="Georgia"/>
                <a:cs typeface="Georgia"/>
                <a:sym typeface="Georgia"/>
              </a:rPr>
              <a:t>Case Management</a:t>
            </a:r>
            <a:endParaRPr b="0" i="0" sz="1400" u="none" cap="none" strike="noStrike">
              <a:solidFill>
                <a:srgbClr val="000000"/>
              </a:solidFill>
              <a:latin typeface="Arial"/>
              <a:ea typeface="Arial"/>
              <a:cs typeface="Arial"/>
              <a:sym typeface="Arial"/>
            </a:endParaRPr>
          </a:p>
        </p:txBody>
      </p:sp>
      <p:pic>
        <p:nvPicPr>
          <p:cNvPr id="248" name="Google Shape;248;g335e6949751_2_279"/>
          <p:cNvPicPr preferRelativeResize="0"/>
          <p:nvPr/>
        </p:nvPicPr>
        <p:blipFill rotWithShape="1">
          <a:blip r:embed="rId4">
            <a:alphaModFix/>
          </a:blip>
          <a:srcRect b="0" l="0" r="0" t="0"/>
          <a:stretch/>
        </p:blipFill>
        <p:spPr>
          <a:xfrm>
            <a:off x="5168984" y="1670888"/>
            <a:ext cx="2550249" cy="2550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5"/>
          <p:cNvPicPr preferRelativeResize="0"/>
          <p:nvPr/>
        </p:nvPicPr>
        <p:blipFill rotWithShape="1">
          <a:blip r:embed="rId3">
            <a:alphaModFix/>
          </a:blip>
          <a:srcRect b="0" l="0" r="0" t="0"/>
          <a:stretch/>
        </p:blipFill>
        <p:spPr>
          <a:xfrm>
            <a:off x="1481125" y="1163861"/>
            <a:ext cx="734547" cy="650694"/>
          </a:xfrm>
          <a:prstGeom prst="rect">
            <a:avLst/>
          </a:prstGeom>
          <a:noFill/>
          <a:ln>
            <a:noFill/>
          </a:ln>
        </p:spPr>
      </p:pic>
      <p:pic>
        <p:nvPicPr>
          <p:cNvPr id="254" name="Google Shape;254;p5"/>
          <p:cNvPicPr preferRelativeResize="0"/>
          <p:nvPr/>
        </p:nvPicPr>
        <p:blipFill rotWithShape="1">
          <a:blip r:embed="rId4">
            <a:alphaModFix/>
          </a:blip>
          <a:srcRect b="0" l="0" r="0" t="0"/>
          <a:stretch/>
        </p:blipFill>
        <p:spPr>
          <a:xfrm>
            <a:off x="2295884" y="1163861"/>
            <a:ext cx="734547" cy="650694"/>
          </a:xfrm>
          <a:prstGeom prst="rect">
            <a:avLst/>
          </a:prstGeom>
          <a:noFill/>
          <a:ln>
            <a:noFill/>
          </a:ln>
        </p:spPr>
      </p:pic>
      <p:pic>
        <p:nvPicPr>
          <p:cNvPr id="255" name="Google Shape;255;p5"/>
          <p:cNvPicPr preferRelativeResize="0"/>
          <p:nvPr/>
        </p:nvPicPr>
        <p:blipFill rotWithShape="1">
          <a:blip r:embed="rId5">
            <a:alphaModFix/>
          </a:blip>
          <a:srcRect b="0" l="0" r="0" t="0"/>
          <a:stretch/>
        </p:blipFill>
        <p:spPr>
          <a:xfrm>
            <a:off x="3110641" y="1163861"/>
            <a:ext cx="734547" cy="650694"/>
          </a:xfrm>
          <a:prstGeom prst="rect">
            <a:avLst/>
          </a:prstGeom>
          <a:noFill/>
          <a:ln>
            <a:noFill/>
          </a:ln>
        </p:spPr>
      </p:pic>
      <p:pic>
        <p:nvPicPr>
          <p:cNvPr id="256" name="Google Shape;256;p5"/>
          <p:cNvPicPr preferRelativeResize="0"/>
          <p:nvPr/>
        </p:nvPicPr>
        <p:blipFill rotWithShape="1">
          <a:blip r:embed="rId6">
            <a:alphaModFix/>
          </a:blip>
          <a:srcRect b="0" l="0" r="0" t="0"/>
          <a:stretch/>
        </p:blipFill>
        <p:spPr>
          <a:xfrm>
            <a:off x="3999713" y="1210286"/>
            <a:ext cx="734547" cy="650694"/>
          </a:xfrm>
          <a:prstGeom prst="rect">
            <a:avLst/>
          </a:prstGeom>
          <a:noFill/>
          <a:ln>
            <a:noFill/>
          </a:ln>
        </p:spPr>
      </p:pic>
      <p:pic>
        <p:nvPicPr>
          <p:cNvPr id="257" name="Google Shape;257;p5"/>
          <p:cNvPicPr preferRelativeResize="0"/>
          <p:nvPr/>
        </p:nvPicPr>
        <p:blipFill rotWithShape="1">
          <a:blip r:embed="rId7">
            <a:alphaModFix/>
          </a:blip>
          <a:srcRect b="0" l="0" r="0" t="0"/>
          <a:stretch/>
        </p:blipFill>
        <p:spPr>
          <a:xfrm>
            <a:off x="4888769" y="1175686"/>
            <a:ext cx="734547" cy="650694"/>
          </a:xfrm>
          <a:prstGeom prst="rect">
            <a:avLst/>
          </a:prstGeom>
          <a:noFill/>
          <a:ln>
            <a:noFill/>
          </a:ln>
        </p:spPr>
      </p:pic>
      <p:pic>
        <p:nvPicPr>
          <p:cNvPr id="258" name="Google Shape;258;p5"/>
          <p:cNvPicPr preferRelativeResize="0"/>
          <p:nvPr/>
        </p:nvPicPr>
        <p:blipFill rotWithShape="1">
          <a:blip r:embed="rId8">
            <a:alphaModFix/>
          </a:blip>
          <a:srcRect b="0" l="0" r="0" t="0"/>
          <a:stretch/>
        </p:blipFill>
        <p:spPr>
          <a:xfrm>
            <a:off x="6022302" y="1175678"/>
            <a:ext cx="734547" cy="650694"/>
          </a:xfrm>
          <a:prstGeom prst="rect">
            <a:avLst/>
          </a:prstGeom>
          <a:noFill/>
          <a:ln>
            <a:noFill/>
          </a:ln>
        </p:spPr>
      </p:pic>
      <p:pic>
        <p:nvPicPr>
          <p:cNvPr id="259" name="Google Shape;259;p5"/>
          <p:cNvPicPr preferRelativeResize="0"/>
          <p:nvPr/>
        </p:nvPicPr>
        <p:blipFill rotWithShape="1">
          <a:blip r:embed="rId9">
            <a:alphaModFix/>
          </a:blip>
          <a:srcRect b="0" l="0" r="0" t="0"/>
          <a:stretch/>
        </p:blipFill>
        <p:spPr>
          <a:xfrm>
            <a:off x="7155822" y="1164409"/>
            <a:ext cx="760008" cy="673248"/>
          </a:xfrm>
          <a:prstGeom prst="rect">
            <a:avLst/>
          </a:prstGeom>
          <a:noFill/>
          <a:ln>
            <a:noFill/>
          </a:ln>
        </p:spPr>
      </p:pic>
      <p:pic>
        <p:nvPicPr>
          <p:cNvPr id="260" name="Google Shape;260;p5"/>
          <p:cNvPicPr preferRelativeResize="0"/>
          <p:nvPr/>
        </p:nvPicPr>
        <p:blipFill rotWithShape="1">
          <a:blip r:embed="rId10">
            <a:alphaModFix/>
          </a:blip>
          <a:srcRect b="0" l="0" r="0" t="0"/>
          <a:stretch/>
        </p:blipFill>
        <p:spPr>
          <a:xfrm>
            <a:off x="8014653" y="1175690"/>
            <a:ext cx="734547" cy="650694"/>
          </a:xfrm>
          <a:prstGeom prst="rect">
            <a:avLst/>
          </a:prstGeom>
          <a:noFill/>
          <a:ln>
            <a:noFill/>
          </a:ln>
        </p:spPr>
      </p:pic>
      <p:graphicFrame>
        <p:nvGraphicFramePr>
          <p:cNvPr id="261" name="Google Shape;261;p5"/>
          <p:cNvGraphicFramePr/>
          <p:nvPr/>
        </p:nvGraphicFramePr>
        <p:xfrm>
          <a:off x="351088" y="1959738"/>
          <a:ext cx="3000000" cy="3000000"/>
        </p:xfrm>
        <a:graphic>
          <a:graphicData uri="http://schemas.openxmlformats.org/drawingml/2006/table">
            <a:tbl>
              <a:tblPr>
                <a:noFill/>
                <a:tableStyleId>{653DFEAF-C1CF-4F9C-BECD-FBE1E1287252}</a:tableStyleId>
              </a:tblPr>
              <a:tblGrid>
                <a:gridCol w="1014050"/>
                <a:gridCol w="852275"/>
                <a:gridCol w="691675"/>
                <a:gridCol w="841275"/>
                <a:gridCol w="725325"/>
                <a:gridCol w="771950"/>
                <a:gridCol w="774650"/>
                <a:gridCol w="672050"/>
                <a:gridCol w="649150"/>
                <a:gridCol w="704175"/>
                <a:gridCol w="769950"/>
              </a:tblGrid>
              <a:tr h="5193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Georgia"/>
                          <a:ea typeface="Georgia"/>
                          <a:cs typeface="Georgia"/>
                          <a:sym typeface="Georgia"/>
                        </a:rPr>
                        <a:t>NPS</a:t>
                      </a:r>
                      <a:endParaRPr sz="1100" u="none" cap="none" strike="noStrike">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Georgia"/>
                          <a:ea typeface="Georgia"/>
                          <a:cs typeface="Georgia"/>
                          <a:sym typeface="Georgia"/>
                        </a:rPr>
                        <a:t>Academics</a:t>
                      </a:r>
                      <a:endParaRPr sz="1100" u="none" cap="none" strike="noStrike">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Georgia"/>
                          <a:ea typeface="Georgia"/>
                          <a:cs typeface="Georgia"/>
                          <a:sym typeface="Georgia"/>
                        </a:rPr>
                        <a:t>Support</a:t>
                      </a:r>
                      <a:endParaRPr sz="1100" u="none" cap="none" strike="noStrike">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Georgia"/>
                          <a:ea typeface="Georgia"/>
                          <a:cs typeface="Georgia"/>
                          <a:sym typeface="Georgia"/>
                        </a:rPr>
                        <a:t>Professors</a:t>
                      </a:r>
                      <a:endParaRPr sz="1100" u="none" cap="none" strike="noStrike">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Georgia"/>
                          <a:ea typeface="Georgia"/>
                          <a:cs typeface="Georgia"/>
                          <a:sym typeface="Georgia"/>
                        </a:rPr>
                        <a:t>Program</a:t>
                      </a:r>
                      <a:endParaRPr sz="1100" u="none" cap="none" strike="noStrike">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Georgia"/>
                          <a:ea typeface="Georgia"/>
                          <a:cs typeface="Georgia"/>
                          <a:sym typeface="Georgia"/>
                        </a:rPr>
                        <a:t>Activities</a:t>
                      </a:r>
                      <a:endParaRPr sz="1100" u="none" cap="none" strike="noStrike">
                        <a:solidFill>
                          <a:schemeClr val="lt1"/>
                        </a:solidFill>
                        <a:latin typeface="Georgia"/>
                        <a:ea typeface="Georgia"/>
                        <a:cs typeface="Georgia"/>
                        <a:sym typeface="Georgia"/>
                      </a:endParaRPr>
                    </a:p>
                  </a:txBody>
                  <a:tcPr marT="91425" marB="91425" marR="91425" marL="91425">
                    <a:solidFill>
                      <a:schemeClr val="dk1"/>
                    </a:solidFill>
                  </a:tcPr>
                </a:tc>
                <a:tc gridSpan="3">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Georgia"/>
                          <a:ea typeface="Georgia"/>
                          <a:cs typeface="Georgia"/>
                          <a:sym typeface="Georgia"/>
                        </a:rPr>
                        <a:t>                       Cost             Cost</a:t>
                      </a:r>
                      <a:endParaRPr sz="11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lt1"/>
                          </a:solidFill>
                          <a:latin typeface="Georgia"/>
                          <a:ea typeface="Georgia"/>
                          <a:cs typeface="Georgia"/>
                          <a:sym typeface="Georgia"/>
                        </a:rPr>
                        <a:t>    </a:t>
                      </a:r>
                      <a:r>
                        <a:rPr b="1" lang="en-US" sz="1000" u="none" cap="none" strike="noStrike">
                          <a:solidFill>
                            <a:schemeClr val="lt1"/>
                          </a:solidFill>
                          <a:latin typeface="Georgia"/>
                          <a:ea typeface="Georgia"/>
                          <a:cs typeface="Georgia"/>
                          <a:sym typeface="Georgia"/>
                        </a:rPr>
                        <a:t>Total</a:t>
                      </a:r>
                      <a:r>
                        <a:rPr lang="en-US" sz="1000" u="none" cap="none" strike="noStrike">
                          <a:solidFill>
                            <a:schemeClr val="lt1"/>
                          </a:solidFill>
                          <a:latin typeface="Georgia"/>
                          <a:ea typeface="Georgia"/>
                          <a:cs typeface="Georgia"/>
                          <a:sym typeface="Georgia"/>
                        </a:rPr>
                        <a:t>            UGRD          GRAD</a:t>
                      </a:r>
                      <a:endParaRPr sz="1000" u="none" cap="none" strike="noStrike">
                        <a:solidFill>
                          <a:schemeClr val="lt1"/>
                        </a:solidFill>
                        <a:latin typeface="Georgia"/>
                        <a:ea typeface="Georgia"/>
                        <a:cs typeface="Georgia"/>
                        <a:sym typeface="Georgia"/>
                      </a:endParaRPr>
                    </a:p>
                  </a:txBody>
                  <a:tcPr marT="91425" marB="91425" marR="91425" marL="91425" anchor="b">
                    <a:solidFill>
                      <a:schemeClr val="dk1"/>
                    </a:solidFill>
                  </a:tcPr>
                </a:tc>
                <a:tc hMerge="1"/>
                <a:tc hMerge="1"/>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Georgia"/>
                          <a:ea typeface="Georgia"/>
                          <a:cs typeface="Georgia"/>
                          <a:sym typeface="Georgia"/>
                        </a:rPr>
                        <a:t>Dining</a:t>
                      </a:r>
                      <a:endParaRPr sz="1100" u="none" cap="none" strike="noStrike">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Georgia"/>
                          <a:ea typeface="Georgia"/>
                          <a:cs typeface="Georgia"/>
                          <a:sym typeface="Georgia"/>
                        </a:rPr>
                        <a:t>Parking</a:t>
                      </a:r>
                      <a:endParaRPr sz="1100" u="none" cap="none" strike="noStrike">
                        <a:solidFill>
                          <a:schemeClr val="lt1"/>
                        </a:solidFill>
                        <a:latin typeface="Georgia"/>
                        <a:ea typeface="Georgia"/>
                        <a:cs typeface="Georgia"/>
                        <a:sym typeface="Georgia"/>
                      </a:endParaRPr>
                    </a:p>
                  </a:txBody>
                  <a:tcPr marT="91425" marB="91425" marR="91425" marL="91425">
                    <a:solidFill>
                      <a:schemeClr val="dk1"/>
                    </a:solidFill>
                  </a:tcPr>
                </a:tc>
              </a:tr>
              <a:tr h="5401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Georgia"/>
                          <a:ea typeface="Georgia"/>
                          <a:cs typeface="Georgia"/>
                          <a:sym typeface="Georgia"/>
                        </a:rPr>
                        <a:t>Promoters</a:t>
                      </a:r>
                      <a:endParaRPr sz="1400" u="none" cap="none" strike="noStrike">
                        <a:latin typeface="Georgia"/>
                        <a:ea typeface="Georgia"/>
                        <a:cs typeface="Georgia"/>
                        <a:sym typeface="Georgia"/>
                      </a:endParaRPr>
                    </a:p>
                  </a:txBody>
                  <a:tcPr marT="91425" marB="91425" marR="91425" marL="91425"/>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34%</a:t>
                      </a:r>
                      <a:endParaRPr sz="1400" u="none" cap="none" strike="noStrike">
                        <a:solidFill>
                          <a:schemeClr val="dk1"/>
                        </a:solidFill>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38%</a:t>
                      </a:r>
                      <a:endParaRPr sz="1400" u="none" cap="none" strike="noStrike">
                        <a:solidFill>
                          <a:schemeClr val="dk1"/>
                        </a:solidFill>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38%</a:t>
                      </a:r>
                      <a:endParaRPr sz="1400" u="none" cap="none" strike="noStrike">
                        <a:solidFill>
                          <a:schemeClr val="dk1"/>
                        </a:solidFill>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30%</a:t>
                      </a:r>
                      <a:endParaRPr sz="1400" u="none" cap="none" strike="noStrike">
                        <a:solidFill>
                          <a:schemeClr val="dk1"/>
                        </a:solidFill>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36%</a:t>
                      </a:r>
                      <a:endParaRPr sz="1400" u="none" cap="none" strike="noStrike">
                        <a:solidFill>
                          <a:schemeClr val="dk1"/>
                        </a:solidFill>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chemeClr val="dk1"/>
                        </a:buClr>
                        <a:buSzPts val="1100"/>
                        <a:buFont typeface="Arial"/>
                        <a:buNone/>
                      </a:pPr>
                      <a:r>
                        <a:rPr b="1" i="1" lang="en-US" sz="1400" u="none" cap="none" strike="noStrike">
                          <a:solidFill>
                            <a:schemeClr val="dk1"/>
                          </a:solidFill>
                          <a:latin typeface="Georgia"/>
                          <a:ea typeface="Georgia"/>
                          <a:cs typeface="Georgia"/>
                          <a:sym typeface="Georgia"/>
                        </a:rPr>
                        <a:t>17%</a:t>
                      </a:r>
                      <a:endParaRPr b="1" i="1" sz="1400" u="none" cap="none" strike="noStrike">
                        <a:solidFill>
                          <a:schemeClr val="dk1"/>
                        </a:solidFill>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rgbClr val="000000"/>
                        </a:buClr>
                        <a:buSzPts val="1300"/>
                        <a:buFont typeface="Arial"/>
                        <a:buNone/>
                      </a:pPr>
                      <a:r>
                        <a:rPr lang="en-US" sz="1300" u="none" cap="none" strike="noStrike">
                          <a:solidFill>
                            <a:schemeClr val="dk1"/>
                          </a:solidFill>
                          <a:latin typeface="Georgia"/>
                          <a:ea typeface="Georgia"/>
                          <a:cs typeface="Georgia"/>
                          <a:sym typeface="Georgia"/>
                        </a:rPr>
                        <a:t>17%</a:t>
                      </a:r>
                      <a:endParaRPr sz="1300" u="none" cap="none" strike="noStrike">
                        <a:solidFill>
                          <a:schemeClr val="dk1"/>
                        </a:solidFill>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rgbClr val="000000"/>
                        </a:buClr>
                        <a:buSzPts val="1300"/>
                        <a:buFont typeface="Arial"/>
                        <a:buNone/>
                      </a:pPr>
                      <a:r>
                        <a:rPr lang="en-US" sz="1300" u="none" cap="none" strike="noStrike">
                          <a:solidFill>
                            <a:schemeClr val="dk1"/>
                          </a:solidFill>
                          <a:latin typeface="Georgia"/>
                          <a:ea typeface="Georgia"/>
                          <a:cs typeface="Georgia"/>
                          <a:sym typeface="Georgia"/>
                        </a:rPr>
                        <a:t>15%</a:t>
                      </a:r>
                      <a:endParaRPr sz="1300" u="none" cap="none" strike="noStrike">
                        <a:solidFill>
                          <a:schemeClr val="dk1"/>
                        </a:solidFill>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14%</a:t>
                      </a:r>
                      <a:endParaRPr sz="1400" u="none" cap="none" strike="noStrike">
                        <a:solidFill>
                          <a:schemeClr val="dk1"/>
                        </a:solidFill>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6%</a:t>
                      </a:r>
                      <a:endParaRPr sz="1400" u="none" cap="none" strike="noStrike">
                        <a:solidFill>
                          <a:schemeClr val="dk1"/>
                        </a:solidFill>
                        <a:latin typeface="Georgia"/>
                        <a:ea typeface="Georgia"/>
                        <a:cs typeface="Georgia"/>
                        <a:sym typeface="Georgia"/>
                      </a:endParaRPr>
                    </a:p>
                  </a:txBody>
                  <a:tcPr marT="91425" marB="91425" marR="91425" marL="91425" anchor="ctr"/>
                </a:tc>
              </a:tr>
              <a:tr h="5401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Georgia"/>
                          <a:ea typeface="Georgia"/>
                          <a:cs typeface="Georgia"/>
                          <a:sym typeface="Georgia"/>
                        </a:rPr>
                        <a:t>Passives</a:t>
                      </a:r>
                      <a:endParaRPr sz="1400" u="none" cap="none" strike="noStrike">
                        <a:latin typeface="Georgia"/>
                        <a:ea typeface="Georgia"/>
                        <a:cs typeface="Georgia"/>
                        <a:sym typeface="Georgia"/>
                      </a:endParaRPr>
                    </a:p>
                  </a:txBody>
                  <a:tcPr marT="91425" marB="91425" marR="91425" marL="91425">
                    <a:solidFill>
                      <a:schemeClr val="lt2"/>
                    </a:solidFill>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35%</a:t>
                      </a:r>
                      <a:endParaRPr sz="14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29%</a:t>
                      </a:r>
                      <a:endParaRPr sz="14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31%</a:t>
                      </a:r>
                      <a:endParaRPr sz="14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30%</a:t>
                      </a:r>
                      <a:endParaRPr sz="14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45%</a:t>
                      </a:r>
                      <a:endParaRPr sz="14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marR="0" rtl="0" algn="l">
                        <a:lnSpc>
                          <a:spcPct val="50000"/>
                        </a:lnSpc>
                        <a:spcBef>
                          <a:spcPts val="0"/>
                        </a:spcBef>
                        <a:spcAft>
                          <a:spcPts val="0"/>
                        </a:spcAft>
                        <a:buClr>
                          <a:schemeClr val="dk1"/>
                        </a:buClr>
                        <a:buSzPts val="1100"/>
                        <a:buFont typeface="Arial"/>
                        <a:buNone/>
                      </a:pPr>
                      <a:r>
                        <a:rPr b="1" i="1" lang="en-US" sz="1400" u="none" cap="none" strike="noStrike">
                          <a:solidFill>
                            <a:schemeClr val="dk1"/>
                          </a:solidFill>
                          <a:latin typeface="Georgia"/>
                          <a:ea typeface="Georgia"/>
                          <a:cs typeface="Georgia"/>
                          <a:sym typeface="Georgia"/>
                        </a:rPr>
                        <a:t>28%</a:t>
                      </a:r>
                      <a:endParaRPr b="1" i="1" sz="14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marR="0" rtl="0" algn="l">
                        <a:lnSpc>
                          <a:spcPct val="50000"/>
                        </a:lnSpc>
                        <a:spcBef>
                          <a:spcPts val="0"/>
                        </a:spcBef>
                        <a:spcAft>
                          <a:spcPts val="0"/>
                        </a:spcAft>
                        <a:buClr>
                          <a:srgbClr val="000000"/>
                        </a:buClr>
                        <a:buSzPts val="1300"/>
                        <a:buFont typeface="Arial"/>
                        <a:buNone/>
                      </a:pPr>
                      <a:r>
                        <a:rPr lang="en-US" sz="1300" u="none" cap="none" strike="noStrike">
                          <a:solidFill>
                            <a:schemeClr val="dk1"/>
                          </a:solidFill>
                          <a:latin typeface="Georgia"/>
                          <a:ea typeface="Georgia"/>
                          <a:cs typeface="Georgia"/>
                          <a:sym typeface="Georgia"/>
                        </a:rPr>
                        <a:t>35%</a:t>
                      </a:r>
                      <a:endParaRPr sz="13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marR="0" rtl="0" algn="l">
                        <a:lnSpc>
                          <a:spcPct val="50000"/>
                        </a:lnSpc>
                        <a:spcBef>
                          <a:spcPts val="0"/>
                        </a:spcBef>
                        <a:spcAft>
                          <a:spcPts val="0"/>
                        </a:spcAft>
                        <a:buClr>
                          <a:srgbClr val="000000"/>
                        </a:buClr>
                        <a:buSzPts val="1300"/>
                        <a:buFont typeface="Arial"/>
                        <a:buNone/>
                      </a:pPr>
                      <a:r>
                        <a:rPr lang="en-US" sz="1300" u="none" cap="none" strike="noStrike">
                          <a:solidFill>
                            <a:schemeClr val="dk1"/>
                          </a:solidFill>
                          <a:latin typeface="Georgia"/>
                          <a:ea typeface="Georgia"/>
                          <a:cs typeface="Georgia"/>
                          <a:sym typeface="Georgia"/>
                        </a:rPr>
                        <a:t>20%</a:t>
                      </a:r>
                      <a:endParaRPr sz="13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40%</a:t>
                      </a:r>
                      <a:endParaRPr sz="14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25%</a:t>
                      </a:r>
                      <a:endParaRPr sz="1400" u="none" cap="none" strike="noStrike">
                        <a:solidFill>
                          <a:schemeClr val="dk1"/>
                        </a:solidFill>
                        <a:latin typeface="Georgia"/>
                        <a:ea typeface="Georgia"/>
                        <a:cs typeface="Georgia"/>
                        <a:sym typeface="Georgia"/>
                      </a:endParaRPr>
                    </a:p>
                  </a:txBody>
                  <a:tcPr marT="91425" marB="91425" marR="91425" marL="91425" anchor="ctr">
                    <a:solidFill>
                      <a:schemeClr val="lt2"/>
                    </a:solidFill>
                  </a:tcPr>
                </a:tc>
              </a:tr>
              <a:tr h="473600">
                <a:tc row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Georgia"/>
                          <a:ea typeface="Georgia"/>
                          <a:cs typeface="Georgia"/>
                          <a:sym typeface="Georgia"/>
                        </a:rPr>
                        <a:t>Detractors</a:t>
                      </a:r>
                      <a:endParaRPr sz="1400" u="none" cap="none" strike="noStrike">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Georgia"/>
                        <a:ea typeface="Georgia"/>
                        <a:cs typeface="Georgia"/>
                        <a:sym typeface="Georgia"/>
                      </a:endParaRPr>
                    </a:p>
                    <a:p>
                      <a:pPr indent="0" lvl="0" marL="0" marR="0" rtl="0" algn="l">
                        <a:lnSpc>
                          <a:spcPct val="100000"/>
                        </a:lnSpc>
                        <a:spcBef>
                          <a:spcPts val="1000"/>
                        </a:spcBef>
                        <a:spcAft>
                          <a:spcPts val="0"/>
                        </a:spcAft>
                        <a:buClr>
                          <a:srgbClr val="000000"/>
                        </a:buClr>
                        <a:buSzPts val="1200"/>
                        <a:buFont typeface="Arial"/>
                        <a:buNone/>
                      </a:pPr>
                      <a:r>
                        <a:rPr i="1" lang="en-US" sz="1200" u="none" cap="none" strike="noStrike">
                          <a:latin typeface="Georgia"/>
                          <a:ea typeface="Georgia"/>
                          <a:cs typeface="Georgia"/>
                          <a:sym typeface="Georgia"/>
                        </a:rPr>
                        <a:t>NP Mean:</a:t>
                      </a:r>
                      <a:endParaRPr i="1" sz="1200" u="none" cap="none" strike="noStrike">
                        <a:latin typeface="Georgia"/>
                        <a:ea typeface="Georgia"/>
                        <a:cs typeface="Georgia"/>
                        <a:sym typeface="Georgia"/>
                      </a:endParaRPr>
                    </a:p>
                  </a:txBody>
                  <a:tcPr marT="91425" marB="91425" marR="91425" marL="91425" anchor="ct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31%</a:t>
                      </a:r>
                      <a:endParaRPr sz="14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33%</a:t>
                      </a:r>
                      <a:endParaRPr sz="14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31%</a:t>
                      </a:r>
                      <a:endParaRPr sz="14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41%</a:t>
                      </a:r>
                      <a:endParaRPr sz="14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19%</a:t>
                      </a:r>
                      <a:endParaRPr sz="14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chemeClr val="dk1"/>
                        </a:buClr>
                        <a:buSzPts val="1100"/>
                        <a:buFont typeface="Arial"/>
                        <a:buNone/>
                      </a:pPr>
                      <a:r>
                        <a:rPr b="1" i="1" lang="en-US" sz="1400" u="none" cap="none" strike="noStrike">
                          <a:solidFill>
                            <a:schemeClr val="dk1"/>
                          </a:solidFill>
                          <a:latin typeface="Georgia"/>
                          <a:ea typeface="Georgia"/>
                          <a:cs typeface="Georgia"/>
                          <a:sym typeface="Georgia"/>
                        </a:rPr>
                        <a:t>25%</a:t>
                      </a:r>
                      <a:endParaRPr b="1" i="1" sz="1400" u="none" cap="none" strike="noStrike">
                        <a:solidFill>
                          <a:schemeClr val="dk1"/>
                        </a:solidFill>
                        <a:latin typeface="Georgia"/>
                        <a:ea typeface="Georgia"/>
                        <a:cs typeface="Georgia"/>
                        <a:sym typeface="Georgia"/>
                      </a:endParaRPr>
                    </a:p>
                    <a:p>
                      <a:pPr indent="0" lvl="0" marL="0" marR="0" rtl="0" algn="l">
                        <a:lnSpc>
                          <a:spcPct val="50000"/>
                        </a:lnSpc>
                        <a:spcBef>
                          <a:spcPts val="0"/>
                        </a:spcBef>
                        <a:spcAft>
                          <a:spcPts val="0"/>
                        </a:spcAft>
                        <a:buClr>
                          <a:srgbClr val="000000"/>
                        </a:buClr>
                        <a:buSzPts val="1400"/>
                        <a:buFont typeface="Arial"/>
                        <a:buNone/>
                      </a:pPr>
                      <a:r>
                        <a:t/>
                      </a:r>
                      <a:endParaRPr b="1" i="1" sz="14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300"/>
                        <a:buFont typeface="Arial"/>
                        <a:buNone/>
                      </a:pPr>
                      <a:r>
                        <a:rPr lang="en-US" sz="1300" u="none" cap="none" strike="noStrike">
                          <a:solidFill>
                            <a:schemeClr val="dk1"/>
                          </a:solidFill>
                          <a:latin typeface="Georgia"/>
                          <a:ea typeface="Georgia"/>
                          <a:cs typeface="Georgia"/>
                          <a:sym typeface="Georgia"/>
                        </a:rPr>
                        <a:t>48%</a:t>
                      </a:r>
                      <a:endParaRPr sz="13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300"/>
                        <a:buFont typeface="Arial"/>
                        <a:buNone/>
                      </a:pPr>
                      <a:r>
                        <a:rPr lang="en-US" sz="1300" u="none" cap="none" strike="noStrike">
                          <a:solidFill>
                            <a:schemeClr val="dk1"/>
                          </a:solidFill>
                          <a:latin typeface="Georgia"/>
                          <a:ea typeface="Georgia"/>
                          <a:cs typeface="Georgia"/>
                          <a:sym typeface="Georgia"/>
                        </a:rPr>
                        <a:t>65%</a:t>
                      </a:r>
                      <a:endParaRPr sz="13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46%</a:t>
                      </a:r>
                      <a:endParaRPr sz="14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70%</a:t>
                      </a:r>
                      <a:endParaRPr sz="1400" u="none" cap="none" strike="noStrike">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r>
              <a:tr h="467925">
                <a:tc vMerge="1"/>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4.6</a:t>
                      </a:r>
                      <a:endParaRPr sz="14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3.8</a:t>
                      </a:r>
                      <a:endParaRPr sz="14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4.1</a:t>
                      </a:r>
                      <a:endParaRPr sz="14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4.4</a:t>
                      </a:r>
                      <a:endParaRPr sz="14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5.0</a:t>
                      </a:r>
                      <a:endParaRPr sz="14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b="1" i="1" lang="en-US" sz="1400" u="none" cap="none" strike="noStrike">
                          <a:solidFill>
                            <a:schemeClr val="dk1"/>
                          </a:solidFill>
                          <a:latin typeface="Georgia"/>
                          <a:ea typeface="Georgia"/>
                          <a:cs typeface="Georgia"/>
                          <a:sym typeface="Georgia"/>
                        </a:rPr>
                        <a:t>3.2</a:t>
                      </a:r>
                      <a:endParaRPr b="1" i="1" sz="1400" u="none" cap="none" strike="noStrike">
                        <a:solidFill>
                          <a:schemeClr val="dk1"/>
                        </a:solidFill>
                        <a:latin typeface="Georgia"/>
                        <a:ea typeface="Georgia"/>
                        <a:cs typeface="Georgia"/>
                        <a:sym typeface="Georgia"/>
                      </a:endParaRPr>
                    </a:p>
                    <a:p>
                      <a:pPr indent="0" lvl="0" marL="0" marR="0" rtl="0" algn="l">
                        <a:lnSpc>
                          <a:spcPct val="50000"/>
                        </a:lnSpc>
                        <a:spcBef>
                          <a:spcPts val="0"/>
                        </a:spcBef>
                        <a:spcAft>
                          <a:spcPts val="0"/>
                        </a:spcAft>
                        <a:buClr>
                          <a:srgbClr val="000000"/>
                        </a:buClr>
                        <a:buSzPts val="1400"/>
                        <a:buFont typeface="Arial"/>
                        <a:buNone/>
                      </a:pPr>
                      <a:r>
                        <a:t/>
                      </a:r>
                      <a:endParaRPr b="1" i="1" sz="14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300"/>
                        <a:buFont typeface="Arial"/>
                        <a:buNone/>
                      </a:pPr>
                      <a:r>
                        <a:rPr lang="en-US" sz="1300" u="none" cap="none" strike="noStrike">
                          <a:solidFill>
                            <a:schemeClr val="dk1"/>
                          </a:solidFill>
                          <a:latin typeface="Georgia"/>
                          <a:ea typeface="Georgia"/>
                          <a:cs typeface="Georgia"/>
                          <a:sym typeface="Georgia"/>
                        </a:rPr>
                        <a:t>4.5</a:t>
                      </a:r>
                      <a:endParaRPr sz="13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300"/>
                        <a:buFont typeface="Arial"/>
                        <a:buNone/>
                      </a:pPr>
                      <a:r>
                        <a:rPr lang="en-US" sz="1300" u="none" cap="none" strike="noStrike">
                          <a:solidFill>
                            <a:schemeClr val="dk1"/>
                          </a:solidFill>
                          <a:latin typeface="Georgia"/>
                          <a:ea typeface="Georgia"/>
                          <a:cs typeface="Georgia"/>
                          <a:sym typeface="Georgia"/>
                        </a:rPr>
                        <a:t>2.8</a:t>
                      </a:r>
                      <a:endParaRPr sz="13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3.7</a:t>
                      </a:r>
                      <a:endParaRPr sz="14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400"/>
                        <a:buFont typeface="Arial"/>
                        <a:buNone/>
                      </a:pPr>
                      <a:r>
                        <a:rPr lang="en-US" sz="1400" u="none" cap="none" strike="noStrike">
                          <a:solidFill>
                            <a:schemeClr val="dk1"/>
                          </a:solidFill>
                          <a:latin typeface="Georgia"/>
                          <a:ea typeface="Georgia"/>
                          <a:cs typeface="Georgia"/>
                          <a:sym typeface="Georgia"/>
                        </a:rPr>
                        <a:t>2.3</a:t>
                      </a:r>
                      <a:endParaRPr sz="1400" u="none" cap="none" strike="noStrike">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bl>
          </a:graphicData>
        </a:graphic>
      </p:graphicFrame>
      <p:sp>
        <p:nvSpPr>
          <p:cNvPr id="262" name="Google Shape;262;p5"/>
          <p:cNvSpPr txBox="1"/>
          <p:nvPr/>
        </p:nvSpPr>
        <p:spPr>
          <a:xfrm>
            <a:off x="328325" y="86100"/>
            <a:ext cx="6598800" cy="36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000"/>
              <a:buFont typeface="Arial"/>
              <a:buNone/>
            </a:pPr>
            <a:r>
              <a:rPr b="1" i="0" lang="en-US" sz="3000" u="none" cap="none" strike="noStrike">
                <a:solidFill>
                  <a:srgbClr val="9D0F14"/>
                </a:solidFill>
                <a:latin typeface="Alumni Sans"/>
                <a:ea typeface="Alumni Sans"/>
                <a:cs typeface="Alumni Sans"/>
                <a:sym typeface="Alumni Sans"/>
              </a:rPr>
              <a:t>QDA – Thematic Analysis and Comment Coding</a:t>
            </a:r>
            <a:endParaRPr b="1" i="0" sz="3000" u="none" cap="none" strike="noStrike">
              <a:solidFill>
                <a:srgbClr val="9D0F14"/>
              </a:solidFill>
              <a:latin typeface="Alumni Sans"/>
              <a:ea typeface="Alumni Sans"/>
              <a:cs typeface="Alumni Sans"/>
              <a:sym typeface="Alumni Sans"/>
            </a:endParaRPr>
          </a:p>
        </p:txBody>
      </p:sp>
      <p:cxnSp>
        <p:nvCxnSpPr>
          <p:cNvPr id="263" name="Google Shape;263;p5"/>
          <p:cNvCxnSpPr/>
          <p:nvPr/>
        </p:nvCxnSpPr>
        <p:spPr>
          <a:xfrm>
            <a:off x="328336" y="542750"/>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5c34b14216_0_21"/>
          <p:cNvSpPr txBox="1"/>
          <p:nvPr/>
        </p:nvSpPr>
        <p:spPr>
          <a:xfrm>
            <a:off x="328325" y="86100"/>
            <a:ext cx="6598800" cy="36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000"/>
              <a:buFont typeface="Arial"/>
              <a:buNone/>
            </a:pPr>
            <a:r>
              <a:rPr b="1" i="0" lang="en-US" sz="3000" u="none" cap="none" strike="noStrike">
                <a:solidFill>
                  <a:srgbClr val="9D0F14"/>
                </a:solidFill>
                <a:latin typeface="Alumni Sans"/>
                <a:ea typeface="Alumni Sans"/>
                <a:cs typeface="Alumni Sans"/>
                <a:sym typeface="Alumni Sans"/>
              </a:rPr>
              <a:t>Monitoring</a:t>
            </a:r>
            <a:endParaRPr b="1" i="0" sz="3000" u="none" cap="none" strike="noStrike">
              <a:solidFill>
                <a:srgbClr val="9D0F14"/>
              </a:solidFill>
              <a:latin typeface="Alumni Sans"/>
              <a:ea typeface="Alumni Sans"/>
              <a:cs typeface="Alumni Sans"/>
              <a:sym typeface="Alumni Sans"/>
            </a:endParaRPr>
          </a:p>
        </p:txBody>
      </p:sp>
      <p:cxnSp>
        <p:nvCxnSpPr>
          <p:cNvPr id="269" name="Google Shape;269;g35c34b14216_0_21"/>
          <p:cNvCxnSpPr/>
          <p:nvPr/>
        </p:nvCxnSpPr>
        <p:spPr>
          <a:xfrm>
            <a:off x="328336" y="542750"/>
            <a:ext cx="8234100" cy="0"/>
          </a:xfrm>
          <a:prstGeom prst="straightConnector1">
            <a:avLst/>
          </a:prstGeom>
          <a:noFill/>
          <a:ln cap="flat" cmpd="sng" w="9525">
            <a:solidFill>
              <a:srgbClr val="9D0F14"/>
            </a:solidFill>
            <a:prstDash val="solid"/>
            <a:round/>
            <a:headEnd len="sm" w="sm" type="none"/>
            <a:tailEnd len="sm" w="sm" type="none"/>
          </a:ln>
        </p:spPr>
      </p:cxnSp>
      <p:pic>
        <p:nvPicPr>
          <p:cNvPr id="270" name="Google Shape;270;g35c34b14216_0_21" title="Screenshot 2025-05-07 103600.png"/>
          <p:cNvPicPr preferRelativeResize="0"/>
          <p:nvPr/>
        </p:nvPicPr>
        <p:blipFill rotWithShape="1">
          <a:blip r:embed="rId3">
            <a:alphaModFix/>
          </a:blip>
          <a:srcRect b="10" l="0" r="0" t="-10"/>
          <a:stretch/>
        </p:blipFill>
        <p:spPr>
          <a:xfrm>
            <a:off x="2230988" y="635800"/>
            <a:ext cx="4682001" cy="43581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3606c0e2af_0_0"/>
          <p:cNvSpPr/>
          <p:nvPr/>
        </p:nvSpPr>
        <p:spPr>
          <a:xfrm>
            <a:off x="693550" y="1017950"/>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Student Affairs</a:t>
            </a:r>
            <a:endParaRPr b="1" i="0" sz="2000" u="none" cap="none" strike="noStrike">
              <a:solidFill>
                <a:srgbClr val="000000"/>
              </a:solidFill>
              <a:latin typeface="Alumni Sans"/>
              <a:ea typeface="Alumni Sans"/>
              <a:cs typeface="Alumni Sans"/>
              <a:sym typeface="Alumni Sans"/>
            </a:endParaRPr>
          </a:p>
        </p:txBody>
      </p:sp>
      <p:sp>
        <p:nvSpPr>
          <p:cNvPr id="276" name="Google Shape;276;g33606c0e2af_0_0"/>
          <p:cNvSpPr/>
          <p:nvPr/>
        </p:nvSpPr>
        <p:spPr>
          <a:xfrm>
            <a:off x="2759500" y="2253750"/>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Finance</a:t>
            </a:r>
            <a:endParaRPr b="1" i="0" sz="2000" u="none" cap="none" strike="noStrike">
              <a:solidFill>
                <a:srgbClr val="000000"/>
              </a:solidFill>
              <a:latin typeface="Alumni Sans"/>
              <a:ea typeface="Alumni Sans"/>
              <a:cs typeface="Alumni Sans"/>
              <a:sym typeface="Alumni Sans"/>
            </a:endParaRPr>
          </a:p>
        </p:txBody>
      </p:sp>
      <p:sp>
        <p:nvSpPr>
          <p:cNvPr id="277" name="Google Shape;277;g33606c0e2af_0_0"/>
          <p:cNvSpPr/>
          <p:nvPr/>
        </p:nvSpPr>
        <p:spPr>
          <a:xfrm>
            <a:off x="668975" y="2285600"/>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Academic Affairs</a:t>
            </a:r>
            <a:endParaRPr b="1" i="0" sz="2000" u="none" cap="none" strike="noStrike">
              <a:solidFill>
                <a:srgbClr val="000000"/>
              </a:solidFill>
              <a:latin typeface="Alumni Sans"/>
              <a:ea typeface="Alumni Sans"/>
              <a:cs typeface="Alumni Sans"/>
              <a:sym typeface="Alumni Sans"/>
            </a:endParaRPr>
          </a:p>
        </p:txBody>
      </p:sp>
      <p:sp>
        <p:nvSpPr>
          <p:cNvPr id="278" name="Google Shape;278;g33606c0e2af_0_0"/>
          <p:cNvSpPr/>
          <p:nvPr/>
        </p:nvSpPr>
        <p:spPr>
          <a:xfrm>
            <a:off x="2759500" y="1017950"/>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Public Relations</a:t>
            </a:r>
            <a:endParaRPr b="1" i="0" sz="2000" u="none" cap="none" strike="noStrike">
              <a:solidFill>
                <a:srgbClr val="000000"/>
              </a:solidFill>
              <a:latin typeface="Alumni Sans"/>
              <a:ea typeface="Alumni Sans"/>
              <a:cs typeface="Alumni Sans"/>
              <a:sym typeface="Alumni Sans"/>
            </a:endParaRPr>
          </a:p>
        </p:txBody>
      </p:sp>
      <p:sp>
        <p:nvSpPr>
          <p:cNvPr id="279" name="Google Shape;279;g33606c0e2af_0_0"/>
          <p:cNvSpPr/>
          <p:nvPr/>
        </p:nvSpPr>
        <p:spPr>
          <a:xfrm>
            <a:off x="4825450" y="2253750"/>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Enrollment Management</a:t>
            </a:r>
            <a:endParaRPr b="1" i="0" sz="2000" u="none" cap="none" strike="noStrike">
              <a:solidFill>
                <a:srgbClr val="000000"/>
              </a:solidFill>
              <a:latin typeface="Alumni Sans"/>
              <a:ea typeface="Alumni Sans"/>
              <a:cs typeface="Alumni Sans"/>
              <a:sym typeface="Alumni Sans"/>
            </a:endParaRPr>
          </a:p>
        </p:txBody>
      </p:sp>
      <p:sp>
        <p:nvSpPr>
          <p:cNvPr id="280" name="Google Shape;280;g33606c0e2af_0_0"/>
          <p:cNvSpPr/>
          <p:nvPr/>
        </p:nvSpPr>
        <p:spPr>
          <a:xfrm>
            <a:off x="4758538" y="1017950"/>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Institutional Effectiveness</a:t>
            </a:r>
            <a:endParaRPr b="1" i="0" sz="2000" u="none" cap="none" strike="noStrike">
              <a:solidFill>
                <a:srgbClr val="000000"/>
              </a:solidFill>
              <a:latin typeface="Alumni Sans"/>
              <a:ea typeface="Alumni Sans"/>
              <a:cs typeface="Alumni Sans"/>
              <a:sym typeface="Alumni Sans"/>
            </a:endParaRPr>
          </a:p>
        </p:txBody>
      </p:sp>
      <p:sp>
        <p:nvSpPr>
          <p:cNvPr id="281" name="Google Shape;281;g33606c0e2af_0_0"/>
          <p:cNvSpPr/>
          <p:nvPr/>
        </p:nvSpPr>
        <p:spPr>
          <a:xfrm>
            <a:off x="6757575" y="1038225"/>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Campus Security</a:t>
            </a:r>
            <a:endParaRPr b="1" i="0" sz="2000" u="none" cap="none" strike="noStrike">
              <a:solidFill>
                <a:srgbClr val="000000"/>
              </a:solidFill>
              <a:latin typeface="Alumni Sans"/>
              <a:ea typeface="Alumni Sans"/>
              <a:cs typeface="Alumni Sans"/>
              <a:sym typeface="Alumni Sans"/>
            </a:endParaRPr>
          </a:p>
        </p:txBody>
      </p:sp>
      <p:sp>
        <p:nvSpPr>
          <p:cNvPr id="282" name="Google Shape;282;g33606c0e2af_0_0"/>
          <p:cNvSpPr/>
          <p:nvPr/>
        </p:nvSpPr>
        <p:spPr>
          <a:xfrm>
            <a:off x="4825450" y="3532975"/>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Financial Aid</a:t>
            </a:r>
            <a:endParaRPr b="1" i="0" sz="2000" u="none" cap="none" strike="noStrike">
              <a:solidFill>
                <a:srgbClr val="000000"/>
              </a:solidFill>
              <a:latin typeface="Alumni Sans"/>
              <a:ea typeface="Alumni Sans"/>
              <a:cs typeface="Alumni Sans"/>
              <a:sym typeface="Alumni Sans"/>
            </a:endParaRPr>
          </a:p>
        </p:txBody>
      </p:sp>
      <p:sp>
        <p:nvSpPr>
          <p:cNvPr id="283" name="Google Shape;283;g33606c0e2af_0_0"/>
          <p:cNvSpPr/>
          <p:nvPr/>
        </p:nvSpPr>
        <p:spPr>
          <a:xfrm>
            <a:off x="2759500" y="3532975"/>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Athletics</a:t>
            </a:r>
            <a:endParaRPr b="1" i="0" sz="2000" u="none" cap="none" strike="noStrike">
              <a:solidFill>
                <a:srgbClr val="000000"/>
              </a:solidFill>
              <a:latin typeface="Alumni Sans"/>
              <a:ea typeface="Alumni Sans"/>
              <a:cs typeface="Alumni Sans"/>
              <a:sym typeface="Alumni Sans"/>
            </a:endParaRPr>
          </a:p>
        </p:txBody>
      </p:sp>
      <p:sp>
        <p:nvSpPr>
          <p:cNvPr id="284" name="Google Shape;284;g33606c0e2af_0_0"/>
          <p:cNvSpPr/>
          <p:nvPr/>
        </p:nvSpPr>
        <p:spPr>
          <a:xfrm>
            <a:off x="693550" y="3553250"/>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Student Success</a:t>
            </a:r>
            <a:endParaRPr b="1" i="0" sz="2000" u="none" cap="none" strike="noStrike">
              <a:solidFill>
                <a:srgbClr val="000000"/>
              </a:solidFill>
              <a:latin typeface="Alumni Sans"/>
              <a:ea typeface="Alumni Sans"/>
              <a:cs typeface="Alumni Sans"/>
              <a:sym typeface="Alumni Sans"/>
            </a:endParaRPr>
          </a:p>
        </p:txBody>
      </p:sp>
      <p:sp>
        <p:nvSpPr>
          <p:cNvPr id="285" name="Google Shape;285;g33606c0e2af_0_0"/>
          <p:cNvSpPr/>
          <p:nvPr/>
        </p:nvSpPr>
        <p:spPr>
          <a:xfrm>
            <a:off x="6757575" y="2253750"/>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Residence Life</a:t>
            </a:r>
            <a:endParaRPr b="1" i="0" sz="2000" u="none" cap="none" strike="noStrike">
              <a:solidFill>
                <a:srgbClr val="000000"/>
              </a:solidFill>
              <a:latin typeface="Alumni Sans"/>
              <a:ea typeface="Alumni Sans"/>
              <a:cs typeface="Alumni Sans"/>
              <a:sym typeface="Alumni Sans"/>
            </a:endParaRPr>
          </a:p>
        </p:txBody>
      </p:sp>
      <p:sp>
        <p:nvSpPr>
          <p:cNvPr id="286" name="Google Shape;286;g33606c0e2af_0_0"/>
          <p:cNvSpPr/>
          <p:nvPr/>
        </p:nvSpPr>
        <p:spPr>
          <a:xfrm>
            <a:off x="6757575" y="3532975"/>
            <a:ext cx="1277100" cy="63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lumni Sans"/>
                <a:ea typeface="Alumni Sans"/>
                <a:cs typeface="Alumni Sans"/>
                <a:sym typeface="Alumni Sans"/>
              </a:rPr>
              <a:t>Student Support</a:t>
            </a:r>
            <a:endParaRPr b="1" i="0" sz="2000" u="none" cap="none" strike="noStrike">
              <a:solidFill>
                <a:srgbClr val="000000"/>
              </a:solidFill>
              <a:latin typeface="Alumni Sans"/>
              <a:ea typeface="Alumni Sans"/>
              <a:cs typeface="Alumni Sans"/>
              <a:sym typeface="Alumni Sans"/>
            </a:endParaRPr>
          </a:p>
        </p:txBody>
      </p:sp>
      <p:sp>
        <p:nvSpPr>
          <p:cNvPr id="287" name="Google Shape;287;g33606c0e2af_0_0"/>
          <p:cNvSpPr txBox="1"/>
          <p:nvPr/>
        </p:nvSpPr>
        <p:spPr>
          <a:xfrm>
            <a:off x="328314" y="86101"/>
            <a:ext cx="65988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300"/>
              <a:buFont typeface="Arial"/>
              <a:buNone/>
            </a:pPr>
            <a:r>
              <a:rPr b="1" i="0" lang="en-US" sz="4300" u="none" cap="none" strike="noStrike">
                <a:solidFill>
                  <a:srgbClr val="9D0F14"/>
                </a:solidFill>
                <a:latin typeface="Alumni Sans"/>
                <a:ea typeface="Alumni Sans"/>
                <a:cs typeface="Alumni Sans"/>
                <a:sym typeface="Alumni Sans"/>
              </a:rPr>
              <a:t>Current Stakeholders</a:t>
            </a:r>
            <a:endParaRPr b="1" i="0" sz="4300" u="none" cap="none" strike="noStrike">
              <a:solidFill>
                <a:srgbClr val="9D0F14"/>
              </a:solidFill>
              <a:latin typeface="Alumni Sans"/>
              <a:ea typeface="Alumni Sans"/>
              <a:cs typeface="Alumni Sans"/>
              <a:sym typeface="Alumni Sans"/>
            </a:endParaRPr>
          </a:p>
        </p:txBody>
      </p:sp>
      <p:cxnSp>
        <p:nvCxnSpPr>
          <p:cNvPr id="288" name="Google Shape;288;g33606c0e2af_0_0"/>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4f96f21dca_0_56"/>
          <p:cNvSpPr txBox="1"/>
          <p:nvPr/>
        </p:nvSpPr>
        <p:spPr>
          <a:xfrm>
            <a:off x="328314" y="86101"/>
            <a:ext cx="65988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300"/>
              <a:buFont typeface="Arial"/>
              <a:buNone/>
            </a:pPr>
            <a:r>
              <a:rPr b="1" i="0" lang="en-US" sz="4300" u="none" cap="none" strike="noStrike">
                <a:solidFill>
                  <a:srgbClr val="9D0F14"/>
                </a:solidFill>
                <a:latin typeface="Alumni Sans"/>
                <a:ea typeface="Alumni Sans"/>
                <a:cs typeface="Alumni Sans"/>
                <a:sym typeface="Alumni Sans"/>
              </a:rPr>
              <a:t>Why AI?</a:t>
            </a:r>
            <a:endParaRPr b="1" i="0" sz="4300" u="none" cap="none" strike="noStrike">
              <a:solidFill>
                <a:srgbClr val="9D0F14"/>
              </a:solidFill>
              <a:latin typeface="Alumni Sans"/>
              <a:ea typeface="Alumni Sans"/>
              <a:cs typeface="Alumni Sans"/>
              <a:sym typeface="Alumni Sans"/>
            </a:endParaRPr>
          </a:p>
        </p:txBody>
      </p:sp>
      <p:cxnSp>
        <p:nvCxnSpPr>
          <p:cNvPr id="294" name="Google Shape;294;g34f96f21dca_0_56"/>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
        <p:nvSpPr>
          <p:cNvPr id="295" name="Google Shape;295;g34f96f21dca_0_56"/>
          <p:cNvSpPr txBox="1"/>
          <p:nvPr/>
        </p:nvSpPr>
        <p:spPr>
          <a:xfrm>
            <a:off x="342900" y="988225"/>
            <a:ext cx="8160300" cy="2511900"/>
          </a:xfrm>
          <a:prstGeom prst="rect">
            <a:avLst/>
          </a:prstGeom>
          <a:noFill/>
          <a:ln>
            <a:noFill/>
          </a:ln>
        </p:spPr>
        <p:txBody>
          <a:bodyPr anchorCtr="0" anchor="t" bIns="91425" lIns="91425" spcFirstLastPara="1" rIns="91425" wrap="square" tIns="91425">
            <a:spAutoFit/>
          </a:bodyPr>
          <a:lstStyle/>
          <a:p>
            <a:pPr indent="-400050" lvl="0" marL="457200" marR="0" rtl="0" algn="l">
              <a:lnSpc>
                <a:spcPct val="115000"/>
              </a:lnSpc>
              <a:spcBef>
                <a:spcPts val="0"/>
              </a:spcBef>
              <a:spcAft>
                <a:spcPts val="0"/>
              </a:spcAft>
              <a:buClr>
                <a:schemeClr val="dk1"/>
              </a:buClr>
              <a:buSzPts val="2700"/>
              <a:buFont typeface="Bitter"/>
              <a:buChar char="●"/>
            </a:pPr>
            <a:r>
              <a:rPr b="0" i="0" lang="en-US" sz="2700" u="none" cap="none" strike="noStrike">
                <a:solidFill>
                  <a:schemeClr val="dk1"/>
                </a:solidFill>
                <a:latin typeface="Bitter"/>
                <a:ea typeface="Bitter"/>
                <a:cs typeface="Bitter"/>
                <a:sym typeface="Bitter"/>
              </a:rPr>
              <a:t>Scalability and Speed</a:t>
            </a:r>
            <a:endParaRPr b="0" i="0" sz="2700" u="none" cap="none" strike="noStrike">
              <a:solidFill>
                <a:schemeClr val="dk1"/>
              </a:solidFill>
              <a:latin typeface="Bitter"/>
              <a:ea typeface="Bitter"/>
              <a:cs typeface="Bitter"/>
              <a:sym typeface="Bitter"/>
            </a:endParaRPr>
          </a:p>
          <a:p>
            <a:pPr indent="-400050" lvl="0" marL="457200" marR="0" rtl="0" algn="l">
              <a:lnSpc>
                <a:spcPct val="115000"/>
              </a:lnSpc>
              <a:spcBef>
                <a:spcPts val="0"/>
              </a:spcBef>
              <a:spcAft>
                <a:spcPts val="0"/>
              </a:spcAft>
              <a:buClr>
                <a:schemeClr val="dk1"/>
              </a:buClr>
              <a:buSzPts val="2700"/>
              <a:buFont typeface="Bitter"/>
              <a:buChar char="●"/>
            </a:pPr>
            <a:r>
              <a:rPr b="0" i="0" lang="en-US" sz="2700" u="none" cap="none" strike="noStrike">
                <a:solidFill>
                  <a:schemeClr val="dk1"/>
                </a:solidFill>
                <a:latin typeface="Bitter"/>
                <a:ea typeface="Bitter"/>
                <a:cs typeface="Bitter"/>
                <a:sym typeface="Bitter"/>
              </a:rPr>
              <a:t>Discovery of Latent Patterns </a:t>
            </a:r>
            <a:endParaRPr b="0" i="0" sz="2700" u="none" cap="none" strike="noStrike">
              <a:solidFill>
                <a:schemeClr val="dk1"/>
              </a:solidFill>
              <a:latin typeface="Bitter"/>
              <a:ea typeface="Bitter"/>
              <a:cs typeface="Bitter"/>
              <a:sym typeface="Bitter"/>
            </a:endParaRPr>
          </a:p>
          <a:p>
            <a:pPr indent="-400050" lvl="0" marL="457200" marR="0" rtl="0" algn="l">
              <a:lnSpc>
                <a:spcPct val="115000"/>
              </a:lnSpc>
              <a:spcBef>
                <a:spcPts val="0"/>
              </a:spcBef>
              <a:spcAft>
                <a:spcPts val="0"/>
              </a:spcAft>
              <a:buClr>
                <a:schemeClr val="dk1"/>
              </a:buClr>
              <a:buSzPts val="2700"/>
              <a:buFont typeface="Bitter"/>
              <a:buChar char="●"/>
            </a:pPr>
            <a:r>
              <a:rPr b="0" i="0" lang="en-US" sz="2700" u="none" cap="none" strike="noStrike">
                <a:solidFill>
                  <a:schemeClr val="dk1"/>
                </a:solidFill>
                <a:latin typeface="Bitter"/>
                <a:ea typeface="Bitter"/>
                <a:cs typeface="Bitter"/>
                <a:sym typeface="Bitter"/>
              </a:rPr>
              <a:t>Custom Taxonomy Adaptation</a:t>
            </a:r>
            <a:endParaRPr b="0" i="0" sz="2700" u="none" cap="none" strike="noStrike">
              <a:solidFill>
                <a:schemeClr val="dk1"/>
              </a:solidFill>
              <a:latin typeface="Bitter"/>
              <a:ea typeface="Bitter"/>
              <a:cs typeface="Bitter"/>
              <a:sym typeface="Bitter"/>
            </a:endParaRPr>
          </a:p>
          <a:p>
            <a:pPr indent="-400050" lvl="0" marL="457200" marR="0" rtl="0" algn="l">
              <a:lnSpc>
                <a:spcPct val="115000"/>
              </a:lnSpc>
              <a:spcBef>
                <a:spcPts val="0"/>
              </a:spcBef>
              <a:spcAft>
                <a:spcPts val="0"/>
              </a:spcAft>
              <a:buClr>
                <a:schemeClr val="dk1"/>
              </a:buClr>
              <a:buSzPts val="2700"/>
              <a:buFont typeface="Bitter"/>
              <a:buChar char="●"/>
            </a:pPr>
            <a:r>
              <a:rPr b="0" i="0" lang="en-US" sz="2700" u="none" cap="none" strike="noStrike">
                <a:solidFill>
                  <a:schemeClr val="dk1"/>
                </a:solidFill>
                <a:latin typeface="Bitter"/>
                <a:ea typeface="Bitter"/>
                <a:cs typeface="Bitter"/>
                <a:sym typeface="Bitter"/>
              </a:rPr>
              <a:t>Interactive and Iterative Analysis</a:t>
            </a:r>
            <a:endParaRPr b="0" i="0" sz="2700" u="none" cap="none" strike="noStrike">
              <a:solidFill>
                <a:schemeClr val="dk1"/>
              </a:solidFill>
              <a:latin typeface="Bitter"/>
              <a:ea typeface="Bitter"/>
              <a:cs typeface="Bitter"/>
              <a:sym typeface="Bitter"/>
            </a:endParaRPr>
          </a:p>
          <a:p>
            <a:pPr indent="-400050" lvl="0" marL="457200" marR="0" rtl="0" algn="l">
              <a:lnSpc>
                <a:spcPct val="115000"/>
              </a:lnSpc>
              <a:spcBef>
                <a:spcPts val="0"/>
              </a:spcBef>
              <a:spcAft>
                <a:spcPts val="0"/>
              </a:spcAft>
              <a:buClr>
                <a:schemeClr val="dk1"/>
              </a:buClr>
              <a:buSzPts val="2700"/>
              <a:buFont typeface="Bitter"/>
              <a:buChar char="●"/>
            </a:pPr>
            <a:r>
              <a:rPr b="0" i="1" lang="en-US" sz="2700" u="none" cap="none" strike="noStrike">
                <a:solidFill>
                  <a:schemeClr val="dk1"/>
                </a:solidFill>
                <a:latin typeface="Bitter"/>
                <a:ea typeface="Bitter"/>
                <a:cs typeface="Bitter"/>
                <a:sym typeface="Bitter"/>
              </a:rPr>
              <a:t>Consistency and Reduced Human Bias?</a:t>
            </a:r>
            <a:endParaRPr b="0" i="1" sz="2700" u="none" cap="none" strike="noStrike">
              <a:solidFill>
                <a:schemeClr val="dk1"/>
              </a:solidFill>
              <a:latin typeface="Bitter"/>
              <a:ea typeface="Bitter"/>
              <a:cs typeface="Bitter"/>
              <a:sym typeface="Bitt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335e6949751_1_64"/>
          <p:cNvSpPr txBox="1"/>
          <p:nvPr/>
        </p:nvSpPr>
        <p:spPr>
          <a:xfrm>
            <a:off x="2252524" y="4773025"/>
            <a:ext cx="48477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Results generated by Relative Insight Explore and Heartbeat (powered by ML) </a:t>
            </a:r>
            <a:endParaRPr b="0" i="0" sz="1100" u="none" cap="none" strike="noStrike">
              <a:solidFill>
                <a:srgbClr val="000000"/>
              </a:solidFill>
              <a:latin typeface="Arial"/>
              <a:ea typeface="Arial"/>
              <a:cs typeface="Arial"/>
              <a:sym typeface="Arial"/>
            </a:endParaRPr>
          </a:p>
        </p:txBody>
      </p:sp>
      <p:sp>
        <p:nvSpPr>
          <p:cNvPr id="301" name="Google Shape;301;g335e6949751_1_64"/>
          <p:cNvSpPr txBox="1"/>
          <p:nvPr/>
        </p:nvSpPr>
        <p:spPr>
          <a:xfrm>
            <a:off x="408326" y="1564037"/>
            <a:ext cx="2022000" cy="235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Detractors</a:t>
            </a:r>
            <a:r>
              <a:rPr b="0" i="0" lang="en-US" sz="1800" u="none" cap="none" strike="noStrike">
                <a:solidFill>
                  <a:schemeClr val="dk1"/>
                </a:solidFill>
                <a:latin typeface="Calibri"/>
                <a:ea typeface="Calibri"/>
                <a:cs typeface="Calibri"/>
                <a:sym typeface="Calibri"/>
              </a:rPr>
              <a:t> are </a:t>
            </a:r>
            <a:r>
              <a:rPr b="1" i="0" lang="en-US" sz="2900" u="none" cap="none" strike="noStrike">
                <a:solidFill>
                  <a:schemeClr val="dk1"/>
                </a:solidFill>
                <a:latin typeface="Calibri"/>
                <a:ea typeface="Calibri"/>
                <a:cs typeface="Calibri"/>
                <a:sym typeface="Calibri"/>
              </a:rPr>
              <a:t>7.9x</a:t>
            </a:r>
            <a:r>
              <a:rPr b="0" i="0" lang="en-US" sz="15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more likely to mention </a:t>
            </a:r>
            <a:r>
              <a:rPr b="1" i="0" lang="en-US" sz="2000" u="none" cap="none" strike="noStrike">
                <a:solidFill>
                  <a:schemeClr val="dk1"/>
                </a:solidFill>
                <a:latin typeface="Calibri"/>
                <a:ea typeface="Calibri"/>
                <a:cs typeface="Calibri"/>
                <a:sym typeface="Calibri"/>
              </a:rPr>
              <a:t>Parking and Transportation</a:t>
            </a:r>
            <a:r>
              <a:rPr b="0" i="0" lang="en-US" sz="20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issues than </a:t>
            </a:r>
            <a:r>
              <a:rPr b="1" i="0" lang="en-US" sz="1800" u="none" cap="none" strike="noStrike">
                <a:solidFill>
                  <a:schemeClr val="dk1"/>
                </a:solidFill>
                <a:latin typeface="Calibri"/>
                <a:ea typeface="Calibri"/>
                <a:cs typeface="Calibri"/>
                <a:sym typeface="Calibri"/>
              </a:rPr>
              <a:t>Promoters</a:t>
            </a:r>
            <a:endParaRPr b="0" i="0" sz="1800" u="sng" cap="none" strike="noStrike">
              <a:solidFill>
                <a:schemeClr val="dk1"/>
              </a:solidFill>
              <a:latin typeface="Calibri"/>
              <a:ea typeface="Calibri"/>
              <a:cs typeface="Calibri"/>
              <a:sym typeface="Calibri"/>
            </a:endParaRPr>
          </a:p>
        </p:txBody>
      </p:sp>
      <p:pic>
        <p:nvPicPr>
          <p:cNvPr id="302" name="Google Shape;302;g335e6949751_1_64"/>
          <p:cNvPicPr preferRelativeResize="0"/>
          <p:nvPr/>
        </p:nvPicPr>
        <p:blipFill rotWithShape="1">
          <a:blip r:embed="rId3">
            <a:alphaModFix/>
          </a:blip>
          <a:srcRect b="0" l="0" r="0" t="0"/>
          <a:stretch/>
        </p:blipFill>
        <p:spPr>
          <a:xfrm>
            <a:off x="2430326" y="1253376"/>
            <a:ext cx="6306274" cy="2969449"/>
          </a:xfrm>
          <a:prstGeom prst="rect">
            <a:avLst/>
          </a:prstGeom>
          <a:noFill/>
          <a:ln>
            <a:noFill/>
          </a:ln>
        </p:spPr>
      </p:pic>
      <p:sp>
        <p:nvSpPr>
          <p:cNvPr id="303" name="Google Shape;303;g335e6949751_1_64"/>
          <p:cNvSpPr txBox="1"/>
          <p:nvPr/>
        </p:nvSpPr>
        <p:spPr>
          <a:xfrm>
            <a:off x="410401" y="1566115"/>
            <a:ext cx="2022000" cy="2632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Detractors</a:t>
            </a:r>
            <a:r>
              <a:rPr b="0" i="0" lang="en-US" sz="1800" u="none" cap="none" strike="noStrike">
                <a:solidFill>
                  <a:schemeClr val="dk1"/>
                </a:solidFill>
                <a:latin typeface="Calibri"/>
                <a:ea typeface="Calibri"/>
                <a:cs typeface="Calibri"/>
                <a:sym typeface="Calibri"/>
              </a:rPr>
              <a:t> who are </a:t>
            </a:r>
            <a:r>
              <a:rPr b="1" i="0" lang="en-US" sz="1800" u="none" cap="none" strike="noStrike">
                <a:solidFill>
                  <a:schemeClr val="dk1"/>
                </a:solidFill>
                <a:latin typeface="Calibri"/>
                <a:ea typeface="Calibri"/>
                <a:cs typeface="Calibri"/>
                <a:sym typeface="Calibri"/>
              </a:rPr>
              <a:t>Non-Residents </a:t>
            </a:r>
            <a:r>
              <a:rPr b="0" i="0" lang="en-US" sz="1800" u="none" cap="none" strike="noStrike">
                <a:solidFill>
                  <a:schemeClr val="dk1"/>
                </a:solidFill>
                <a:latin typeface="Calibri"/>
                <a:ea typeface="Calibri"/>
                <a:cs typeface="Calibri"/>
                <a:sym typeface="Calibri"/>
              </a:rPr>
              <a:t>are </a:t>
            </a:r>
            <a:r>
              <a:rPr b="1" i="0" lang="en-US" sz="2900" u="none" cap="none" strike="noStrike">
                <a:solidFill>
                  <a:schemeClr val="dk1"/>
                </a:solidFill>
                <a:latin typeface="Calibri"/>
                <a:ea typeface="Calibri"/>
                <a:cs typeface="Calibri"/>
                <a:sym typeface="Calibri"/>
              </a:rPr>
              <a:t>14.4x</a:t>
            </a:r>
            <a:r>
              <a:rPr b="0" i="0" lang="en-US" sz="15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more likely to mention </a:t>
            </a:r>
            <a:r>
              <a:rPr b="1" i="0" lang="en-US" sz="2000" u="none" cap="none" strike="noStrike">
                <a:solidFill>
                  <a:schemeClr val="dk1"/>
                </a:solidFill>
                <a:latin typeface="Calibri"/>
                <a:ea typeface="Calibri"/>
                <a:cs typeface="Calibri"/>
                <a:sym typeface="Calibri"/>
              </a:rPr>
              <a:t>Parking and Transportation</a:t>
            </a:r>
            <a:r>
              <a:rPr b="0" i="0" lang="en-US" sz="20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issues than </a:t>
            </a:r>
            <a:r>
              <a:rPr b="1" i="0" lang="en-US" sz="1800" u="none" cap="none" strike="noStrike">
                <a:solidFill>
                  <a:schemeClr val="dk1"/>
                </a:solidFill>
                <a:latin typeface="Calibri"/>
                <a:ea typeface="Calibri"/>
                <a:cs typeface="Calibri"/>
                <a:sym typeface="Calibri"/>
              </a:rPr>
              <a:t>Residents</a:t>
            </a:r>
            <a:endParaRPr b="0" i="0" sz="1800" u="sng" cap="none" strike="noStrike">
              <a:solidFill>
                <a:schemeClr val="dk1"/>
              </a:solidFill>
              <a:latin typeface="Calibri"/>
              <a:ea typeface="Calibri"/>
              <a:cs typeface="Calibri"/>
              <a:sym typeface="Calibri"/>
            </a:endParaRPr>
          </a:p>
        </p:txBody>
      </p:sp>
      <p:pic>
        <p:nvPicPr>
          <p:cNvPr id="304" name="Google Shape;304;g335e6949751_1_64"/>
          <p:cNvPicPr preferRelativeResize="0"/>
          <p:nvPr/>
        </p:nvPicPr>
        <p:blipFill rotWithShape="1">
          <a:blip r:embed="rId3">
            <a:alphaModFix/>
          </a:blip>
          <a:srcRect b="0" l="0" r="0" t="0"/>
          <a:stretch/>
        </p:blipFill>
        <p:spPr>
          <a:xfrm>
            <a:off x="2432401" y="1255454"/>
            <a:ext cx="6306274" cy="2969449"/>
          </a:xfrm>
          <a:prstGeom prst="rect">
            <a:avLst/>
          </a:prstGeom>
          <a:noFill/>
          <a:ln>
            <a:noFill/>
          </a:ln>
        </p:spPr>
      </p:pic>
      <p:pic>
        <p:nvPicPr>
          <p:cNvPr id="305" name="Google Shape;305;g335e6949751_1_64"/>
          <p:cNvPicPr preferRelativeResize="0"/>
          <p:nvPr/>
        </p:nvPicPr>
        <p:blipFill rotWithShape="1">
          <a:blip r:embed="rId4">
            <a:alphaModFix/>
          </a:blip>
          <a:srcRect b="0" l="0" r="0" t="0"/>
          <a:stretch/>
        </p:blipFill>
        <p:spPr>
          <a:xfrm>
            <a:off x="3259001" y="1090750"/>
            <a:ext cx="4803298" cy="3432600"/>
          </a:xfrm>
          <a:prstGeom prst="rect">
            <a:avLst/>
          </a:prstGeom>
          <a:noFill/>
          <a:ln>
            <a:noFill/>
          </a:ln>
        </p:spPr>
      </p:pic>
      <p:pic>
        <p:nvPicPr>
          <p:cNvPr id="306" name="Google Shape;306;g335e6949751_1_64"/>
          <p:cNvPicPr preferRelativeResize="0"/>
          <p:nvPr/>
        </p:nvPicPr>
        <p:blipFill rotWithShape="1">
          <a:blip r:embed="rId5">
            <a:alphaModFix/>
          </a:blip>
          <a:srcRect b="0" l="0" r="0" t="0"/>
          <a:stretch/>
        </p:blipFill>
        <p:spPr>
          <a:xfrm>
            <a:off x="2377212" y="1406377"/>
            <a:ext cx="6262226" cy="2453601"/>
          </a:xfrm>
          <a:prstGeom prst="rect">
            <a:avLst/>
          </a:prstGeom>
          <a:noFill/>
          <a:ln>
            <a:noFill/>
          </a:ln>
        </p:spPr>
      </p:pic>
      <p:sp>
        <p:nvSpPr>
          <p:cNvPr id="307" name="Google Shape;307;g335e6949751_1_64"/>
          <p:cNvSpPr txBox="1"/>
          <p:nvPr/>
        </p:nvSpPr>
        <p:spPr>
          <a:xfrm>
            <a:off x="410462" y="1566778"/>
            <a:ext cx="2022000" cy="232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Promoters</a:t>
            </a:r>
            <a:r>
              <a:rPr b="0" i="0" lang="en-US" sz="1800" u="none" cap="none" strike="noStrike">
                <a:solidFill>
                  <a:schemeClr val="dk1"/>
                </a:solidFill>
                <a:latin typeface="Calibri"/>
                <a:ea typeface="Calibri"/>
                <a:cs typeface="Calibri"/>
                <a:sym typeface="Calibri"/>
              </a:rPr>
              <a:t> are </a:t>
            </a:r>
            <a:r>
              <a:rPr b="1" i="0" lang="en-US" sz="2900" u="none" cap="none" strike="noStrike">
                <a:solidFill>
                  <a:schemeClr val="dk1"/>
                </a:solidFill>
                <a:latin typeface="Calibri"/>
                <a:ea typeface="Calibri"/>
                <a:cs typeface="Calibri"/>
                <a:sym typeface="Calibri"/>
              </a:rPr>
              <a:t>7.4x</a:t>
            </a:r>
            <a:r>
              <a:rPr b="0" i="0" lang="en-US" sz="1800" u="none" cap="none" strike="noStrike">
                <a:solidFill>
                  <a:schemeClr val="dk1"/>
                </a:solidFill>
                <a:latin typeface="Calibri"/>
                <a:ea typeface="Calibri"/>
                <a:cs typeface="Calibri"/>
                <a:sym typeface="Calibri"/>
              </a:rPr>
              <a:t> more likely to mention </a:t>
            </a:r>
            <a:r>
              <a:rPr b="1" i="0" lang="en-US" sz="2000" u="none" cap="none" strike="noStrike">
                <a:solidFill>
                  <a:schemeClr val="dk1"/>
                </a:solidFill>
                <a:latin typeface="Calibri"/>
                <a:ea typeface="Calibri"/>
                <a:cs typeface="Calibri"/>
                <a:sym typeface="Calibri"/>
              </a:rPr>
              <a:t>Diversity</a:t>
            </a:r>
            <a:r>
              <a:rPr b="0" i="0" lang="en-US" sz="1800" u="none" cap="none" strike="noStrike">
                <a:solidFill>
                  <a:schemeClr val="dk1"/>
                </a:solidFill>
                <a:latin typeface="Calibri"/>
                <a:ea typeface="Calibri"/>
                <a:cs typeface="Calibri"/>
                <a:sym typeface="Calibri"/>
              </a:rPr>
              <a:t> in relation to positive value than </a:t>
            </a:r>
            <a:r>
              <a:rPr b="1" i="0" lang="en-US" sz="1800" u="none" cap="none" strike="noStrike">
                <a:solidFill>
                  <a:schemeClr val="dk1"/>
                </a:solidFill>
                <a:latin typeface="Calibri"/>
                <a:ea typeface="Calibri"/>
                <a:cs typeface="Calibri"/>
                <a:sym typeface="Calibri"/>
              </a:rPr>
              <a:t>Detractors</a:t>
            </a:r>
            <a:endParaRPr b="0" i="0" sz="1800" u="sng" cap="none" strike="noStrike">
              <a:solidFill>
                <a:schemeClr val="dk1"/>
              </a:solidFill>
              <a:latin typeface="Calibri"/>
              <a:ea typeface="Calibri"/>
              <a:cs typeface="Calibri"/>
              <a:sym typeface="Calibri"/>
            </a:endParaRPr>
          </a:p>
        </p:txBody>
      </p:sp>
      <p:sp>
        <p:nvSpPr>
          <p:cNvPr id="308" name="Google Shape;308;g335e6949751_1_64"/>
          <p:cNvSpPr txBox="1"/>
          <p:nvPr/>
        </p:nvSpPr>
        <p:spPr>
          <a:xfrm>
            <a:off x="410463" y="1560548"/>
            <a:ext cx="1703100" cy="204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Residents</a:t>
            </a:r>
            <a:r>
              <a:rPr b="0" i="0" lang="en-US" sz="1800" u="none" cap="none" strike="noStrike">
                <a:solidFill>
                  <a:schemeClr val="dk1"/>
                </a:solidFill>
                <a:latin typeface="Calibri"/>
                <a:ea typeface="Calibri"/>
                <a:cs typeface="Calibri"/>
                <a:sym typeface="Calibri"/>
              </a:rPr>
              <a:t> are </a:t>
            </a:r>
            <a:r>
              <a:rPr b="1" i="0" lang="en-US" sz="2900" u="none" cap="none" strike="noStrike">
                <a:solidFill>
                  <a:schemeClr val="dk1"/>
                </a:solidFill>
                <a:latin typeface="Calibri"/>
                <a:ea typeface="Calibri"/>
                <a:cs typeface="Calibri"/>
                <a:sym typeface="Calibri"/>
              </a:rPr>
              <a:t>3x</a:t>
            </a:r>
            <a:r>
              <a:rPr b="0" i="0" lang="en-US" sz="1800" u="none" cap="none" strike="noStrike">
                <a:solidFill>
                  <a:schemeClr val="dk1"/>
                </a:solidFill>
                <a:latin typeface="Calibri"/>
                <a:ea typeface="Calibri"/>
                <a:cs typeface="Calibri"/>
                <a:sym typeface="Calibri"/>
              </a:rPr>
              <a:t> more likely to mention </a:t>
            </a:r>
            <a:br>
              <a:rPr b="0" i="0" lang="en-US" sz="18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Food</a:t>
            </a:r>
            <a:r>
              <a:rPr b="0" i="0" lang="en-US" sz="1800" u="none" cap="none" strike="noStrike">
                <a:solidFill>
                  <a:schemeClr val="dk1"/>
                </a:solidFill>
                <a:latin typeface="Calibri"/>
                <a:ea typeface="Calibri"/>
                <a:cs typeface="Calibri"/>
                <a:sym typeface="Calibri"/>
              </a:rPr>
              <a:t>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than </a:t>
            </a:r>
            <a:r>
              <a:rPr b="1" i="0" lang="en-US" sz="1800" u="none" cap="none" strike="noStrike">
                <a:solidFill>
                  <a:schemeClr val="dk1"/>
                </a:solidFill>
                <a:latin typeface="Calibri"/>
                <a:ea typeface="Calibri"/>
                <a:cs typeface="Calibri"/>
                <a:sym typeface="Calibri"/>
              </a:rPr>
              <a:t>Non-residents</a:t>
            </a:r>
            <a:endParaRPr b="0" i="0" sz="1800" u="sng" cap="none" strike="noStrike">
              <a:solidFill>
                <a:schemeClr val="dk1"/>
              </a:solidFill>
              <a:latin typeface="Calibri"/>
              <a:ea typeface="Calibri"/>
              <a:cs typeface="Calibri"/>
              <a:sym typeface="Calibri"/>
            </a:endParaRPr>
          </a:p>
        </p:txBody>
      </p:sp>
      <p:pic>
        <p:nvPicPr>
          <p:cNvPr id="309" name="Google Shape;309;g335e6949751_1_64"/>
          <p:cNvPicPr preferRelativeResize="0"/>
          <p:nvPr/>
        </p:nvPicPr>
        <p:blipFill rotWithShape="1">
          <a:blip r:embed="rId6">
            <a:alphaModFix/>
          </a:blip>
          <a:srcRect b="0" l="0" r="0" t="0"/>
          <a:stretch/>
        </p:blipFill>
        <p:spPr>
          <a:xfrm>
            <a:off x="2286064" y="1275464"/>
            <a:ext cx="6497025" cy="2927395"/>
          </a:xfrm>
          <a:prstGeom prst="rect">
            <a:avLst/>
          </a:prstGeom>
          <a:noFill/>
          <a:ln>
            <a:noFill/>
          </a:ln>
        </p:spPr>
      </p:pic>
      <p:sp>
        <p:nvSpPr>
          <p:cNvPr id="310" name="Google Shape;310;g335e6949751_1_64"/>
          <p:cNvSpPr txBox="1"/>
          <p:nvPr/>
        </p:nvSpPr>
        <p:spPr>
          <a:xfrm>
            <a:off x="410463" y="1560549"/>
            <a:ext cx="1696800" cy="204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Residents</a:t>
            </a:r>
            <a:r>
              <a:rPr b="0" i="0" lang="en-US" sz="1800" u="none" cap="none" strike="noStrike">
                <a:solidFill>
                  <a:schemeClr val="dk1"/>
                </a:solidFill>
                <a:latin typeface="Calibri"/>
                <a:ea typeface="Calibri"/>
                <a:cs typeface="Calibri"/>
                <a:sym typeface="Calibri"/>
              </a:rPr>
              <a:t> are </a:t>
            </a:r>
            <a:r>
              <a:rPr b="1" i="0" lang="en-US" sz="2900" u="none" cap="none" strike="noStrike">
                <a:solidFill>
                  <a:schemeClr val="dk1"/>
                </a:solidFill>
                <a:latin typeface="Calibri"/>
                <a:ea typeface="Calibri"/>
                <a:cs typeface="Calibri"/>
                <a:sym typeface="Calibri"/>
              </a:rPr>
              <a:t>3x</a:t>
            </a:r>
            <a:r>
              <a:rPr b="0" i="0" lang="en-US" sz="1800" u="none" cap="none" strike="noStrike">
                <a:solidFill>
                  <a:schemeClr val="dk1"/>
                </a:solidFill>
                <a:latin typeface="Calibri"/>
                <a:ea typeface="Calibri"/>
                <a:cs typeface="Calibri"/>
                <a:sym typeface="Calibri"/>
              </a:rPr>
              <a:t> more likely to mention </a:t>
            </a:r>
            <a:br>
              <a:rPr b="0" i="0" lang="en-US" sz="18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Community</a:t>
            </a:r>
            <a:r>
              <a:rPr b="0" i="0" lang="en-US" sz="1800" u="none" cap="none" strike="noStrike">
                <a:solidFill>
                  <a:schemeClr val="dk1"/>
                </a:solidFill>
                <a:latin typeface="Calibri"/>
                <a:ea typeface="Calibri"/>
                <a:cs typeface="Calibri"/>
                <a:sym typeface="Calibri"/>
              </a:rPr>
              <a:t>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than </a:t>
            </a:r>
            <a:r>
              <a:rPr b="1" i="0" lang="en-US" sz="1800" u="none" cap="none" strike="noStrike">
                <a:solidFill>
                  <a:schemeClr val="dk1"/>
                </a:solidFill>
                <a:latin typeface="Calibri"/>
                <a:ea typeface="Calibri"/>
                <a:cs typeface="Calibri"/>
                <a:sym typeface="Calibri"/>
              </a:rPr>
              <a:t>Non-residents</a:t>
            </a:r>
            <a:endParaRPr b="0" i="0" sz="1800" u="sng" cap="none" strike="noStrike">
              <a:solidFill>
                <a:schemeClr val="dk1"/>
              </a:solidFill>
              <a:latin typeface="Calibri"/>
              <a:ea typeface="Calibri"/>
              <a:cs typeface="Calibri"/>
              <a:sym typeface="Calibri"/>
            </a:endParaRPr>
          </a:p>
        </p:txBody>
      </p:sp>
      <p:pic>
        <p:nvPicPr>
          <p:cNvPr id="311" name="Google Shape;311;g335e6949751_1_64"/>
          <p:cNvPicPr preferRelativeResize="0"/>
          <p:nvPr/>
        </p:nvPicPr>
        <p:blipFill rotWithShape="1">
          <a:blip r:embed="rId7">
            <a:alphaModFix/>
          </a:blip>
          <a:srcRect b="0" l="0" r="0" t="0"/>
          <a:stretch/>
        </p:blipFill>
        <p:spPr>
          <a:xfrm>
            <a:off x="2286064" y="1275464"/>
            <a:ext cx="6497025" cy="2927395"/>
          </a:xfrm>
          <a:prstGeom prst="rect">
            <a:avLst/>
          </a:prstGeom>
          <a:noFill/>
          <a:ln>
            <a:noFill/>
          </a:ln>
        </p:spPr>
      </p:pic>
      <p:sp>
        <p:nvSpPr>
          <p:cNvPr id="312" name="Google Shape;312;g335e6949751_1_64"/>
          <p:cNvSpPr txBox="1"/>
          <p:nvPr/>
        </p:nvSpPr>
        <p:spPr>
          <a:xfrm>
            <a:off x="410463" y="1562372"/>
            <a:ext cx="1785900" cy="204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Non-residents</a:t>
            </a:r>
            <a:r>
              <a:rPr b="0" i="0" lang="en-US" sz="1800" u="none" cap="none" strike="noStrike">
                <a:solidFill>
                  <a:schemeClr val="dk1"/>
                </a:solidFill>
                <a:latin typeface="Calibri"/>
                <a:ea typeface="Calibri"/>
                <a:cs typeface="Calibri"/>
                <a:sym typeface="Calibri"/>
              </a:rPr>
              <a:t> are </a:t>
            </a:r>
            <a:r>
              <a:rPr b="1" i="0" lang="en-US" sz="2900" u="none" cap="none" strike="noStrike">
                <a:solidFill>
                  <a:schemeClr val="dk1"/>
                </a:solidFill>
                <a:latin typeface="Calibri"/>
                <a:ea typeface="Calibri"/>
                <a:cs typeface="Calibri"/>
                <a:sym typeface="Calibri"/>
              </a:rPr>
              <a:t>3x</a:t>
            </a:r>
            <a:r>
              <a:rPr b="0" i="0" lang="en-US" sz="1800" u="none" cap="none" strike="noStrike">
                <a:solidFill>
                  <a:schemeClr val="dk1"/>
                </a:solidFill>
                <a:latin typeface="Calibri"/>
                <a:ea typeface="Calibri"/>
                <a:cs typeface="Calibri"/>
                <a:sym typeface="Calibri"/>
              </a:rPr>
              <a:t> more likely to mention </a:t>
            </a:r>
            <a:br>
              <a:rPr b="0" i="0" lang="en-US" sz="18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Online Tech</a:t>
            </a:r>
            <a:r>
              <a:rPr b="0" i="0" lang="en-US" sz="1800" u="none" cap="none" strike="noStrike">
                <a:solidFill>
                  <a:schemeClr val="dk1"/>
                </a:solidFill>
                <a:latin typeface="Calibri"/>
                <a:ea typeface="Calibri"/>
                <a:cs typeface="Calibri"/>
                <a:sym typeface="Calibri"/>
              </a:rPr>
              <a:t>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than</a:t>
            </a: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Residents</a:t>
            </a:r>
            <a:endParaRPr b="0" i="0" sz="1800" u="sng" cap="none" strike="noStrike">
              <a:solidFill>
                <a:schemeClr val="dk1"/>
              </a:solidFill>
              <a:latin typeface="Calibri"/>
              <a:ea typeface="Calibri"/>
              <a:cs typeface="Calibri"/>
              <a:sym typeface="Calibri"/>
            </a:endParaRPr>
          </a:p>
        </p:txBody>
      </p:sp>
      <p:pic>
        <p:nvPicPr>
          <p:cNvPr id="313" name="Google Shape;313;g335e6949751_1_64"/>
          <p:cNvPicPr preferRelativeResize="0"/>
          <p:nvPr/>
        </p:nvPicPr>
        <p:blipFill rotWithShape="1">
          <a:blip r:embed="rId8">
            <a:alphaModFix/>
          </a:blip>
          <a:srcRect b="0" l="0" r="0" t="0"/>
          <a:stretch/>
        </p:blipFill>
        <p:spPr>
          <a:xfrm>
            <a:off x="2286064" y="1277288"/>
            <a:ext cx="6497025" cy="2927395"/>
          </a:xfrm>
          <a:prstGeom prst="rect">
            <a:avLst/>
          </a:prstGeom>
          <a:noFill/>
          <a:ln>
            <a:noFill/>
          </a:ln>
        </p:spPr>
      </p:pic>
      <p:sp>
        <p:nvSpPr>
          <p:cNvPr id="314" name="Google Shape;314;g335e6949751_1_64"/>
          <p:cNvSpPr txBox="1"/>
          <p:nvPr/>
        </p:nvSpPr>
        <p:spPr>
          <a:xfrm>
            <a:off x="410401" y="1568607"/>
            <a:ext cx="1875600" cy="235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Promoters</a:t>
            </a:r>
            <a:r>
              <a:rPr b="0" i="0" lang="en-US" sz="1800" u="none" cap="none" strike="noStrike">
                <a:solidFill>
                  <a:schemeClr val="dk1"/>
                </a:solidFill>
                <a:latin typeface="Calibri"/>
                <a:ea typeface="Calibri"/>
                <a:cs typeface="Calibri"/>
                <a:sym typeface="Calibri"/>
              </a:rPr>
              <a:t> are</a:t>
            </a:r>
            <a:br>
              <a:rPr b="0" i="0" lang="en-US" sz="1800" u="none" cap="none" strike="noStrike">
                <a:solidFill>
                  <a:schemeClr val="dk1"/>
                </a:solidFill>
                <a:latin typeface="Calibri"/>
                <a:ea typeface="Calibri"/>
                <a:cs typeface="Calibri"/>
                <a:sym typeface="Calibri"/>
              </a:rPr>
            </a:br>
            <a:r>
              <a:rPr b="1" i="0" lang="en-US" sz="2900" u="none" cap="none" strike="noStrike">
                <a:solidFill>
                  <a:schemeClr val="dk1"/>
                </a:solidFill>
                <a:latin typeface="Calibri"/>
                <a:ea typeface="Calibri"/>
                <a:cs typeface="Calibri"/>
                <a:sym typeface="Calibri"/>
              </a:rPr>
              <a:t>4x</a:t>
            </a:r>
            <a:r>
              <a:rPr b="0" i="0" lang="en-US" sz="1800" u="none" cap="none" strike="noStrike">
                <a:solidFill>
                  <a:schemeClr val="dk1"/>
                </a:solidFill>
                <a:latin typeface="Calibri"/>
                <a:ea typeface="Calibri"/>
                <a:cs typeface="Calibri"/>
                <a:sym typeface="Calibri"/>
              </a:rPr>
              <a:t> more likely to mention </a:t>
            </a:r>
            <a:br>
              <a:rPr b="0" i="0" lang="en-US" sz="18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Events and Activities</a:t>
            </a:r>
            <a:r>
              <a:rPr b="0" i="0" lang="en-US" sz="1800" u="none" cap="none" strike="noStrike">
                <a:solidFill>
                  <a:schemeClr val="dk1"/>
                </a:solidFill>
                <a:latin typeface="Calibri"/>
                <a:ea typeface="Calibri"/>
                <a:cs typeface="Calibri"/>
                <a:sym typeface="Calibri"/>
              </a:rPr>
              <a:t>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than</a:t>
            </a: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Detractors</a:t>
            </a:r>
            <a:endParaRPr b="0" i="0" sz="1800" u="sng" cap="none" strike="noStrike">
              <a:solidFill>
                <a:schemeClr val="dk1"/>
              </a:solidFill>
              <a:latin typeface="Calibri"/>
              <a:ea typeface="Calibri"/>
              <a:cs typeface="Calibri"/>
              <a:sym typeface="Calibri"/>
            </a:endParaRPr>
          </a:p>
        </p:txBody>
      </p:sp>
      <p:pic>
        <p:nvPicPr>
          <p:cNvPr id="315" name="Google Shape;315;g335e6949751_1_64"/>
          <p:cNvPicPr preferRelativeResize="0"/>
          <p:nvPr/>
        </p:nvPicPr>
        <p:blipFill rotWithShape="1">
          <a:blip r:embed="rId9">
            <a:alphaModFix/>
          </a:blip>
          <a:srcRect b="0" l="0" r="0" t="0"/>
          <a:stretch/>
        </p:blipFill>
        <p:spPr>
          <a:xfrm>
            <a:off x="2303051" y="1283522"/>
            <a:ext cx="6497025" cy="2927395"/>
          </a:xfrm>
          <a:prstGeom prst="rect">
            <a:avLst/>
          </a:prstGeom>
          <a:noFill/>
          <a:ln>
            <a:noFill/>
          </a:ln>
        </p:spPr>
      </p:pic>
      <p:sp>
        <p:nvSpPr>
          <p:cNvPr id="316" name="Google Shape;316;g335e6949751_1_64"/>
          <p:cNvSpPr txBox="1"/>
          <p:nvPr>
            <p:ph type="title"/>
          </p:nvPr>
        </p:nvSpPr>
        <p:spPr>
          <a:xfrm>
            <a:off x="232925" y="160200"/>
            <a:ext cx="8442000" cy="594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100"/>
              <a:buFont typeface="Arial"/>
              <a:buNone/>
            </a:pPr>
            <a:r>
              <a:rPr lang="en-US" sz="3500">
                <a:solidFill>
                  <a:srgbClr val="9D0F14"/>
                </a:solidFill>
                <a:latin typeface="Alumni Sans"/>
                <a:ea typeface="Alumni Sans"/>
                <a:cs typeface="Alumni Sans"/>
                <a:sym typeface="Alumni Sans"/>
              </a:rPr>
              <a:t>AI Tools - Relative Classification</a:t>
            </a:r>
            <a:endParaRPr sz="3500">
              <a:solidFill>
                <a:srgbClr val="9D0F14"/>
              </a:solidFill>
              <a:latin typeface="Alumni Sans"/>
              <a:ea typeface="Alumni Sans"/>
              <a:cs typeface="Alumni Sans"/>
              <a:sym typeface="Alumni Sans"/>
            </a:endParaRPr>
          </a:p>
          <a:p>
            <a:pPr indent="0" lvl="0" marL="0" marR="0" rtl="0" algn="l">
              <a:lnSpc>
                <a:spcPct val="90000"/>
              </a:lnSpc>
              <a:spcBef>
                <a:spcPts val="0"/>
              </a:spcBef>
              <a:spcAft>
                <a:spcPts val="0"/>
              </a:spcAft>
              <a:buClr>
                <a:schemeClr val="dk1"/>
              </a:buClr>
              <a:buSzPts val="2300"/>
              <a:buFont typeface="Verdana"/>
              <a:buNone/>
            </a:pPr>
            <a:r>
              <a:t/>
            </a:r>
            <a:endParaRPr/>
          </a:p>
        </p:txBody>
      </p:sp>
      <p:cxnSp>
        <p:nvCxnSpPr>
          <p:cNvPr id="317" name="Google Shape;317;g335e6949751_1_64"/>
          <p:cNvCxnSpPr/>
          <p:nvPr/>
        </p:nvCxnSpPr>
        <p:spPr>
          <a:xfrm>
            <a:off x="336875" y="75637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1"/>
                                        </p:tgtEl>
                                      </p:cBhvr>
                                    </p:animEffect>
                                    <p:set>
                                      <p:cBhvr>
                                        <p:cTn dur="1" fill="hold">
                                          <p:stCondLst>
                                            <p:cond delay="500"/>
                                          </p:stCondLst>
                                        </p:cTn>
                                        <p:tgtEl>
                                          <p:spTgt spid="3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2"/>
                                        </p:tgtEl>
                                      </p:cBhvr>
                                    </p:animEffect>
                                    <p:set>
                                      <p:cBhvr>
                                        <p:cTn dur="1" fill="hold">
                                          <p:stCondLst>
                                            <p:cond delay="500"/>
                                          </p:stCondLst>
                                        </p:cTn>
                                        <p:tgtEl>
                                          <p:spTgt spid="30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3"/>
                                        </p:tgtEl>
                                      </p:cBhvr>
                                    </p:animEffect>
                                    <p:set>
                                      <p:cBhvr>
                                        <p:cTn dur="1" fill="hold">
                                          <p:stCondLst>
                                            <p:cond delay="500"/>
                                          </p:stCondLst>
                                        </p:cTn>
                                        <p:tgtEl>
                                          <p:spTgt spid="3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4"/>
                                        </p:tgtEl>
                                      </p:cBhvr>
                                    </p:animEffect>
                                    <p:set>
                                      <p:cBhvr>
                                        <p:cTn dur="1" fill="hold">
                                          <p:stCondLst>
                                            <p:cond delay="500"/>
                                          </p:stCondLst>
                                        </p:cTn>
                                        <p:tgtEl>
                                          <p:spTgt spid="30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6"/>
                                        </p:tgtEl>
                                      </p:cBhvr>
                                    </p:animEffect>
                                    <p:set>
                                      <p:cBhvr>
                                        <p:cTn dur="1" fill="hold">
                                          <p:stCondLst>
                                            <p:cond delay="500"/>
                                          </p:stCondLst>
                                        </p:cTn>
                                        <p:tgtEl>
                                          <p:spTgt spid="3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7"/>
                                        </p:tgtEl>
                                      </p:cBhvr>
                                    </p:animEffect>
                                    <p:set>
                                      <p:cBhvr>
                                        <p:cTn dur="1" fill="hold">
                                          <p:stCondLst>
                                            <p:cond delay="500"/>
                                          </p:stCondLst>
                                        </p:cTn>
                                        <p:tgtEl>
                                          <p:spTgt spid="3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5"/>
                                        </p:tgtEl>
                                      </p:cBhvr>
                                    </p:animEffect>
                                    <p:set>
                                      <p:cBhvr>
                                        <p:cTn dur="1" fill="hold">
                                          <p:stCondLst>
                                            <p:cond delay="500"/>
                                          </p:stCondLst>
                                        </p:cTn>
                                        <p:tgtEl>
                                          <p:spTgt spid="30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9"/>
                                        </p:tgtEl>
                                      </p:cBhvr>
                                    </p:animEffect>
                                    <p:set>
                                      <p:cBhvr>
                                        <p:cTn dur="1" fill="hold">
                                          <p:stCondLst>
                                            <p:cond delay="500"/>
                                          </p:stCondLst>
                                        </p:cTn>
                                        <p:tgtEl>
                                          <p:spTgt spid="3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8"/>
                                        </p:tgtEl>
                                      </p:cBhvr>
                                    </p:animEffect>
                                    <p:set>
                                      <p:cBhvr>
                                        <p:cTn dur="1" fill="hold">
                                          <p:stCondLst>
                                            <p:cond delay="500"/>
                                          </p:stCondLst>
                                        </p:cTn>
                                        <p:tgtEl>
                                          <p:spTgt spid="30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1"/>
                                        </p:tgtEl>
                                      </p:cBhvr>
                                    </p:animEffect>
                                    <p:set>
                                      <p:cBhvr>
                                        <p:cTn dur="1" fill="hold">
                                          <p:stCondLst>
                                            <p:cond delay="500"/>
                                          </p:stCondLst>
                                        </p:cTn>
                                        <p:tgtEl>
                                          <p:spTgt spid="3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10"/>
                                        </p:tgtEl>
                                      </p:cBhvr>
                                    </p:animEffect>
                                    <p:set>
                                      <p:cBhvr>
                                        <p:cTn dur="1" fill="hold">
                                          <p:stCondLst>
                                            <p:cond delay="500"/>
                                          </p:stCondLst>
                                        </p:cTn>
                                        <p:tgtEl>
                                          <p:spTgt spid="31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2"/>
                                        </p:tgtEl>
                                      </p:cBhvr>
                                    </p:animEffect>
                                    <p:set>
                                      <p:cBhvr>
                                        <p:cTn dur="1" fill="hold">
                                          <p:stCondLst>
                                            <p:cond delay="500"/>
                                          </p:stCondLst>
                                        </p:cTn>
                                        <p:tgtEl>
                                          <p:spTgt spid="3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13"/>
                                        </p:tgtEl>
                                      </p:cBhvr>
                                    </p:animEffect>
                                    <p:set>
                                      <p:cBhvr>
                                        <p:cTn dur="1" fill="hold">
                                          <p:stCondLst>
                                            <p:cond delay="500"/>
                                          </p:stCondLst>
                                        </p:cTn>
                                        <p:tgtEl>
                                          <p:spTgt spid="31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g335e6949751_1_101"/>
          <p:cNvPicPr preferRelativeResize="0"/>
          <p:nvPr/>
        </p:nvPicPr>
        <p:blipFill rotWithShape="1">
          <a:blip r:embed="rId3">
            <a:alphaModFix/>
          </a:blip>
          <a:srcRect b="0" l="0" r="0" t="0"/>
          <a:stretch/>
        </p:blipFill>
        <p:spPr>
          <a:xfrm>
            <a:off x="668717" y="728513"/>
            <a:ext cx="7570434" cy="3828433"/>
          </a:xfrm>
          <a:prstGeom prst="rect">
            <a:avLst/>
          </a:prstGeom>
          <a:noFill/>
          <a:ln>
            <a:noFill/>
          </a:ln>
        </p:spPr>
      </p:pic>
      <p:sp>
        <p:nvSpPr>
          <p:cNvPr id="323" name="Google Shape;323;g335e6949751_1_101"/>
          <p:cNvSpPr txBox="1"/>
          <p:nvPr/>
        </p:nvSpPr>
        <p:spPr>
          <a:xfrm>
            <a:off x="2252524" y="4773025"/>
            <a:ext cx="4674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Results generated by Relative Insight Explore and Heartbeat (powered by ML) </a:t>
            </a:r>
            <a:endParaRPr b="0" i="0" sz="1100" u="none" cap="none" strike="noStrike">
              <a:solidFill>
                <a:srgbClr val="000000"/>
              </a:solidFill>
              <a:latin typeface="Arial"/>
              <a:ea typeface="Arial"/>
              <a:cs typeface="Arial"/>
              <a:sym typeface="Arial"/>
            </a:endParaRPr>
          </a:p>
        </p:txBody>
      </p:sp>
      <p:pic>
        <p:nvPicPr>
          <p:cNvPr id="324" name="Google Shape;324;g335e6949751_1_101"/>
          <p:cNvPicPr preferRelativeResize="0"/>
          <p:nvPr/>
        </p:nvPicPr>
        <p:blipFill rotWithShape="1">
          <a:blip r:embed="rId4">
            <a:alphaModFix/>
          </a:blip>
          <a:srcRect b="0" l="0" r="0" t="0"/>
          <a:stretch/>
        </p:blipFill>
        <p:spPr>
          <a:xfrm>
            <a:off x="668717" y="728513"/>
            <a:ext cx="7570434" cy="3828433"/>
          </a:xfrm>
          <a:prstGeom prst="rect">
            <a:avLst/>
          </a:prstGeom>
          <a:noFill/>
          <a:ln>
            <a:noFill/>
          </a:ln>
        </p:spPr>
      </p:pic>
      <p:pic>
        <p:nvPicPr>
          <p:cNvPr id="325" name="Google Shape;325;g335e6949751_1_101"/>
          <p:cNvPicPr preferRelativeResize="0"/>
          <p:nvPr/>
        </p:nvPicPr>
        <p:blipFill rotWithShape="1">
          <a:blip r:embed="rId5">
            <a:alphaModFix/>
          </a:blip>
          <a:srcRect b="0" l="0" r="0" t="0"/>
          <a:stretch/>
        </p:blipFill>
        <p:spPr>
          <a:xfrm>
            <a:off x="668717" y="729949"/>
            <a:ext cx="7570434" cy="3828433"/>
          </a:xfrm>
          <a:prstGeom prst="rect">
            <a:avLst/>
          </a:prstGeom>
          <a:noFill/>
          <a:ln>
            <a:noFill/>
          </a:ln>
        </p:spPr>
      </p:pic>
      <p:pic>
        <p:nvPicPr>
          <p:cNvPr id="326" name="Google Shape;326;g335e6949751_1_101"/>
          <p:cNvPicPr preferRelativeResize="0"/>
          <p:nvPr/>
        </p:nvPicPr>
        <p:blipFill rotWithShape="1">
          <a:blip r:embed="rId6">
            <a:alphaModFix/>
          </a:blip>
          <a:srcRect b="0" l="5582" r="5802" t="30967"/>
          <a:stretch/>
        </p:blipFill>
        <p:spPr>
          <a:xfrm>
            <a:off x="458230" y="1022001"/>
            <a:ext cx="8227546" cy="3241455"/>
          </a:xfrm>
          <a:prstGeom prst="rect">
            <a:avLst/>
          </a:prstGeom>
          <a:noFill/>
          <a:ln>
            <a:noFill/>
          </a:ln>
        </p:spPr>
      </p:pic>
      <p:pic>
        <p:nvPicPr>
          <p:cNvPr id="327" name="Google Shape;327;g335e6949751_1_101"/>
          <p:cNvPicPr preferRelativeResize="0"/>
          <p:nvPr/>
        </p:nvPicPr>
        <p:blipFill rotWithShape="1">
          <a:blip r:embed="rId7">
            <a:alphaModFix/>
          </a:blip>
          <a:srcRect b="0" l="0" r="0" t="3278"/>
          <a:stretch/>
        </p:blipFill>
        <p:spPr>
          <a:xfrm>
            <a:off x="668717" y="854447"/>
            <a:ext cx="7571232" cy="3703216"/>
          </a:xfrm>
          <a:prstGeom prst="rect">
            <a:avLst/>
          </a:prstGeom>
          <a:noFill/>
          <a:ln>
            <a:noFill/>
          </a:ln>
        </p:spPr>
      </p:pic>
      <p:sp>
        <p:nvSpPr>
          <p:cNvPr id="328" name="Google Shape;328;g335e6949751_1_101"/>
          <p:cNvSpPr txBox="1"/>
          <p:nvPr/>
        </p:nvSpPr>
        <p:spPr>
          <a:xfrm>
            <a:off x="328314" y="86101"/>
            <a:ext cx="65988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00"/>
              <a:buFont typeface="Arial"/>
              <a:buNone/>
            </a:pPr>
            <a:r>
              <a:rPr b="1" i="0" lang="en-US" sz="3500" u="none" cap="none" strike="noStrike">
                <a:solidFill>
                  <a:srgbClr val="9D0F14"/>
                </a:solidFill>
                <a:latin typeface="Alumni Sans"/>
                <a:ea typeface="Alumni Sans"/>
                <a:cs typeface="Alumni Sans"/>
                <a:sym typeface="Alumni Sans"/>
              </a:rPr>
              <a:t>AI Tools - Coding Across Time</a:t>
            </a:r>
            <a:endParaRPr b="1" i="0" sz="4300" u="none" cap="none" strike="noStrike">
              <a:solidFill>
                <a:srgbClr val="9D0F14"/>
              </a:solidFill>
              <a:latin typeface="Alumni Sans"/>
              <a:ea typeface="Alumni Sans"/>
              <a:cs typeface="Alumni Sans"/>
              <a:sym typeface="Alumni Sans"/>
            </a:endParaRPr>
          </a:p>
        </p:txBody>
      </p:sp>
      <p:cxnSp>
        <p:nvCxnSpPr>
          <p:cNvPr id="329" name="Google Shape;329;g335e6949751_1_101"/>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2"/>
                                        </p:tgtEl>
                                      </p:cBhvr>
                                    </p:animEffect>
                                    <p:set>
                                      <p:cBhvr>
                                        <p:cTn dur="1" fill="hold">
                                          <p:stCondLst>
                                            <p:cond delay="500"/>
                                          </p:stCondLst>
                                        </p:cTn>
                                        <p:tgtEl>
                                          <p:spTgt spid="32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gtEl>
                                      </p:cBhvr>
                                    </p:animEffect>
                                    <p:set>
                                      <p:cBhvr>
                                        <p:cTn dur="1" fill="hold">
                                          <p:stCondLst>
                                            <p:cond delay="500"/>
                                          </p:stCondLst>
                                        </p:cTn>
                                        <p:tgtEl>
                                          <p:spTgt spid="32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5"/>
                                        </p:tgtEl>
                                      </p:cBhvr>
                                    </p:animEffect>
                                    <p:set>
                                      <p:cBhvr>
                                        <p:cTn dur="1" fill="hold">
                                          <p:stCondLst>
                                            <p:cond delay="500"/>
                                          </p:stCondLst>
                                        </p:cTn>
                                        <p:tgtEl>
                                          <p:spTgt spid="32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6"/>
                                        </p:tgtEl>
                                      </p:cBhvr>
                                    </p:animEffect>
                                    <p:set>
                                      <p:cBhvr>
                                        <p:cTn dur="1" fill="hold">
                                          <p:stCondLst>
                                            <p:cond delay="500"/>
                                          </p:stCondLst>
                                        </p:cTn>
                                        <p:tgtEl>
                                          <p:spTgt spid="3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g335e6949751_1_111"/>
          <p:cNvPicPr preferRelativeResize="0"/>
          <p:nvPr/>
        </p:nvPicPr>
        <p:blipFill rotWithShape="1">
          <a:blip r:embed="rId3">
            <a:alphaModFix/>
          </a:blip>
          <a:srcRect b="0" l="0" r="0" t="0"/>
          <a:stretch/>
        </p:blipFill>
        <p:spPr>
          <a:xfrm>
            <a:off x="672084" y="728513"/>
            <a:ext cx="7571232" cy="3828837"/>
          </a:xfrm>
          <a:prstGeom prst="rect">
            <a:avLst/>
          </a:prstGeom>
          <a:noFill/>
          <a:ln>
            <a:noFill/>
          </a:ln>
        </p:spPr>
      </p:pic>
      <p:sp>
        <p:nvSpPr>
          <p:cNvPr id="336" name="Google Shape;336;g335e6949751_1_111"/>
          <p:cNvSpPr txBox="1"/>
          <p:nvPr/>
        </p:nvSpPr>
        <p:spPr>
          <a:xfrm>
            <a:off x="2252524" y="4773025"/>
            <a:ext cx="4796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Results generated by Relative Insight Explore and Heartbeat (powered by ML) </a:t>
            </a:r>
            <a:endParaRPr b="0" i="0" sz="1100" u="none" cap="none" strike="noStrike">
              <a:solidFill>
                <a:srgbClr val="000000"/>
              </a:solidFill>
              <a:latin typeface="Arial"/>
              <a:ea typeface="Arial"/>
              <a:cs typeface="Arial"/>
              <a:sym typeface="Arial"/>
            </a:endParaRPr>
          </a:p>
        </p:txBody>
      </p:sp>
      <p:sp>
        <p:nvSpPr>
          <p:cNvPr id="337" name="Google Shape;337;g335e6949751_1_111"/>
          <p:cNvSpPr/>
          <p:nvPr/>
        </p:nvSpPr>
        <p:spPr>
          <a:xfrm>
            <a:off x="409784" y="727268"/>
            <a:ext cx="8324400" cy="3822600"/>
          </a:xfrm>
          <a:prstGeom prst="roundRect">
            <a:avLst>
              <a:gd fmla="val 3521" name="adj"/>
            </a:avLst>
          </a:prstGeom>
          <a:solidFill>
            <a:srgbClr val="3A3838"/>
          </a:solidFill>
          <a:ln cap="flat" cmpd="sng" w="12700">
            <a:solidFill>
              <a:srgbClr val="454545"/>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34275" lIns="342900" spcFirstLastPara="1" rIns="342900" wrap="square" tIns="34275">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This dataset appears to be a collection of verbatim feedback from students about their experiences at Stony Brook University. The data covers a range of topics related to the administration and operations of the university.</a:t>
            </a:r>
            <a:endParaRPr b="0" i="0" sz="1100" u="none" cap="none" strike="noStrike">
              <a:solidFill>
                <a:srgbClr val="000000"/>
              </a:solidFill>
              <a:latin typeface="Arial"/>
              <a:ea typeface="Arial"/>
              <a:cs typeface="Arial"/>
              <a:sym typeface="Arial"/>
            </a:endParaRPr>
          </a:p>
        </p:txBody>
      </p:sp>
      <p:sp>
        <p:nvSpPr>
          <p:cNvPr id="338" name="Google Shape;338;g335e6949751_1_111"/>
          <p:cNvSpPr/>
          <p:nvPr/>
        </p:nvSpPr>
        <p:spPr>
          <a:xfrm>
            <a:off x="409784" y="727268"/>
            <a:ext cx="8324400" cy="3822600"/>
          </a:xfrm>
          <a:prstGeom prst="roundRect">
            <a:avLst>
              <a:gd fmla="val 3521" name="adj"/>
            </a:avLst>
          </a:prstGeom>
          <a:solidFill>
            <a:srgbClr val="3A3838"/>
          </a:solidFill>
          <a:ln cap="flat" cmpd="sng" w="12700">
            <a:solidFill>
              <a:srgbClr val="454545"/>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34275" lIns="342900" spcFirstLastPara="1" rIns="342900" wrap="square" tIns="34275">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STUDENT PROTESTS AND ADMINISTRATION RESPONSE - The data indicates significant student dissatisfaction with the [university administration]. Several verbatims describe instances of peaceful student demonstrations being met with excessive police force and unlawful arrests, with the administration allegedly siding with law enforcement over students. The data suggests a lack of responsiveness and transparency from administrators, with students feeling their voices are not being heard.</a:t>
            </a:r>
            <a:endParaRPr b="0" i="0" sz="1100" u="none" cap="none" strike="noStrike">
              <a:solidFill>
                <a:srgbClr val="000000"/>
              </a:solidFill>
              <a:latin typeface="Arial"/>
              <a:ea typeface="Arial"/>
              <a:cs typeface="Arial"/>
              <a:sym typeface="Arial"/>
            </a:endParaRPr>
          </a:p>
        </p:txBody>
      </p:sp>
      <p:sp>
        <p:nvSpPr>
          <p:cNvPr id="339" name="Google Shape;339;g335e6949751_1_111"/>
          <p:cNvSpPr/>
          <p:nvPr/>
        </p:nvSpPr>
        <p:spPr>
          <a:xfrm>
            <a:off x="409784" y="727267"/>
            <a:ext cx="8324400" cy="3822600"/>
          </a:xfrm>
          <a:prstGeom prst="roundRect">
            <a:avLst>
              <a:gd fmla="val 3521" name="adj"/>
            </a:avLst>
          </a:prstGeom>
          <a:solidFill>
            <a:srgbClr val="3A3838"/>
          </a:solidFill>
          <a:ln cap="flat" cmpd="sng" w="12700">
            <a:solidFill>
              <a:srgbClr val="454545"/>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34275" lIns="342900" spcFirstLastPara="1" rIns="342900" wrap="square" tIns="34275">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CAMPUS LIFE AND RESOURCES - Many of the verbatims express positive sentiment towards the overall campus experience at Stony Brook. Key themes include the availability of campus events and activities (mentioned in 24% of the data), the quality of facilities and resources (15%), and the diversity and inclusiveness of the university community (17%). However, some students also note challenges, such as difficulties with parking, housing, and accessing certain campus amenities.</a:t>
            </a:r>
            <a:endParaRPr b="0" i="0" sz="1100" u="none" cap="none" strike="noStrike">
              <a:solidFill>
                <a:srgbClr val="000000"/>
              </a:solidFill>
              <a:latin typeface="Arial"/>
              <a:ea typeface="Arial"/>
              <a:cs typeface="Arial"/>
              <a:sym typeface="Arial"/>
            </a:endParaRPr>
          </a:p>
        </p:txBody>
      </p:sp>
      <p:sp>
        <p:nvSpPr>
          <p:cNvPr id="340" name="Google Shape;340;g335e6949751_1_111"/>
          <p:cNvSpPr/>
          <p:nvPr/>
        </p:nvSpPr>
        <p:spPr>
          <a:xfrm>
            <a:off x="409784" y="727267"/>
            <a:ext cx="8324400" cy="3822600"/>
          </a:xfrm>
          <a:prstGeom prst="roundRect">
            <a:avLst>
              <a:gd fmla="val 3521" name="adj"/>
            </a:avLst>
          </a:prstGeom>
          <a:solidFill>
            <a:srgbClr val="3A3838"/>
          </a:solidFill>
          <a:ln cap="flat" cmpd="sng" w="12700">
            <a:solidFill>
              <a:srgbClr val="454545"/>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34275" lIns="342900" spcFirstLastPara="1" rIns="342900" wrap="square" tIns="34275">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ACADEMIC EXPERIENCE - The data indicates a mixed perspective on the academic experience at Stony Brook. While 17% of the verbatims describe the education and professors as "great," some students express concerns about the quality of instruction, lack of engagement from faculty, and difficulties with course registration and advising. There is also a sentiment that the academic workload can be demanding, especially towards the end of the semester.</a:t>
            </a:r>
            <a:endParaRPr b="0" i="0" sz="1100" u="none" cap="none" strike="noStrike">
              <a:solidFill>
                <a:srgbClr val="000000"/>
              </a:solidFill>
              <a:latin typeface="Arial"/>
              <a:ea typeface="Arial"/>
              <a:cs typeface="Arial"/>
              <a:sym typeface="Arial"/>
            </a:endParaRPr>
          </a:p>
        </p:txBody>
      </p:sp>
      <p:sp>
        <p:nvSpPr>
          <p:cNvPr id="341" name="Google Shape;341;g335e6949751_1_111"/>
          <p:cNvSpPr/>
          <p:nvPr/>
        </p:nvSpPr>
        <p:spPr>
          <a:xfrm>
            <a:off x="409784" y="727267"/>
            <a:ext cx="8324400" cy="3822600"/>
          </a:xfrm>
          <a:prstGeom prst="roundRect">
            <a:avLst>
              <a:gd fmla="val 3521" name="adj"/>
            </a:avLst>
          </a:prstGeom>
          <a:solidFill>
            <a:srgbClr val="3A3838"/>
          </a:solidFill>
          <a:ln cap="flat" cmpd="sng" w="12700">
            <a:solidFill>
              <a:srgbClr val="454545"/>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34275" lIns="342900" spcFirstLastPara="1" rIns="342900" wrap="square" tIns="34275">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In conclusion, this dataset provides a nuanced view of the student experience at Stony Brook University. While the campus is generally viewed positively in terms of its resources, community, and academic offerings, the data highlights significant concerns around the administration's handling of student activism and a perceived lack of responsiveness to student needs and concerns.</a:t>
            </a:r>
            <a:endParaRPr b="0" i="0" sz="1100" u="none" cap="none" strike="noStrike">
              <a:solidFill>
                <a:srgbClr val="000000"/>
              </a:solidFill>
              <a:latin typeface="Arial"/>
              <a:ea typeface="Arial"/>
              <a:cs typeface="Arial"/>
              <a:sym typeface="Arial"/>
            </a:endParaRPr>
          </a:p>
        </p:txBody>
      </p:sp>
      <p:sp>
        <p:nvSpPr>
          <p:cNvPr id="342" name="Google Shape;342;g335e6949751_1_111"/>
          <p:cNvSpPr txBox="1"/>
          <p:nvPr/>
        </p:nvSpPr>
        <p:spPr>
          <a:xfrm>
            <a:off x="328314" y="86101"/>
            <a:ext cx="65988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00"/>
              <a:buFont typeface="Arial"/>
              <a:buNone/>
            </a:pPr>
            <a:r>
              <a:rPr b="1" i="0" lang="en-US" sz="3500" u="none" cap="none" strike="noStrike">
                <a:solidFill>
                  <a:srgbClr val="9D0F14"/>
                </a:solidFill>
                <a:latin typeface="Alumni Sans"/>
                <a:ea typeface="Alumni Sans"/>
                <a:cs typeface="Alumni Sans"/>
                <a:sym typeface="Alumni Sans"/>
              </a:rPr>
              <a:t>AI Tools - Abstractive Summarization</a:t>
            </a:r>
            <a:endParaRPr b="1" i="0" sz="4300" u="none" cap="none" strike="noStrike">
              <a:solidFill>
                <a:srgbClr val="9D0F14"/>
              </a:solidFill>
              <a:latin typeface="Alumni Sans"/>
              <a:ea typeface="Alumni Sans"/>
              <a:cs typeface="Alumni Sans"/>
              <a:sym typeface="Alumni Sans"/>
            </a:endParaRPr>
          </a:p>
        </p:txBody>
      </p:sp>
      <p:cxnSp>
        <p:nvCxnSpPr>
          <p:cNvPr id="343" name="Google Shape;343;g335e6949751_1_111"/>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5"/>
                                        </p:tgtEl>
                                      </p:cBhvr>
                                    </p:animEffect>
                                    <p:set>
                                      <p:cBhvr>
                                        <p:cTn dur="1" fill="hold">
                                          <p:stCondLst>
                                            <p:cond delay="500"/>
                                          </p:stCondLst>
                                        </p:cTn>
                                        <p:tgtEl>
                                          <p:spTgt spid="33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7"/>
                                        </p:tgtEl>
                                      </p:cBhvr>
                                    </p:animEffect>
                                    <p:set>
                                      <p:cBhvr>
                                        <p:cTn dur="1" fill="hold">
                                          <p:stCondLst>
                                            <p:cond delay="500"/>
                                          </p:stCondLst>
                                        </p:cTn>
                                        <p:tgtEl>
                                          <p:spTgt spid="3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8"/>
                                        </p:tgtEl>
                                      </p:cBhvr>
                                    </p:animEffect>
                                    <p:set>
                                      <p:cBhvr>
                                        <p:cTn dur="1" fill="hold">
                                          <p:stCondLst>
                                            <p:cond delay="500"/>
                                          </p:stCondLst>
                                        </p:cTn>
                                        <p:tgtEl>
                                          <p:spTgt spid="3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9"/>
                                        </p:tgtEl>
                                      </p:cBhvr>
                                    </p:animEffect>
                                    <p:set>
                                      <p:cBhvr>
                                        <p:cTn dur="1" fill="hold">
                                          <p:stCondLst>
                                            <p:cond delay="500"/>
                                          </p:stCondLst>
                                        </p:cTn>
                                        <p:tgtEl>
                                          <p:spTgt spid="33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0"/>
                                        </p:tgtEl>
                                      </p:cBhvr>
                                    </p:animEffect>
                                    <p:set>
                                      <p:cBhvr>
                                        <p:cTn dur="1" fill="hold">
                                          <p:stCondLst>
                                            <p:cond delay="500"/>
                                          </p:stCondLst>
                                        </p:cTn>
                                        <p:tgtEl>
                                          <p:spTgt spid="34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35e6949751_2_233"/>
          <p:cNvSpPr/>
          <p:nvPr/>
        </p:nvSpPr>
        <p:spPr>
          <a:xfrm>
            <a:off x="325283" y="4359729"/>
            <a:ext cx="8557500" cy="79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8" name="Google Shape;88;g335e6949751_2_233"/>
          <p:cNvPicPr preferRelativeResize="0"/>
          <p:nvPr/>
        </p:nvPicPr>
        <p:blipFill rotWithShape="1">
          <a:blip r:embed="rId3">
            <a:alphaModFix/>
          </a:blip>
          <a:srcRect b="0" l="0" r="0" t="0"/>
          <a:stretch/>
        </p:blipFill>
        <p:spPr>
          <a:xfrm>
            <a:off x="325283" y="3732596"/>
            <a:ext cx="4395238" cy="1286081"/>
          </a:xfrm>
          <a:prstGeom prst="rect">
            <a:avLst/>
          </a:prstGeom>
          <a:noFill/>
          <a:ln>
            <a:noFill/>
          </a:ln>
        </p:spPr>
      </p:pic>
      <p:pic>
        <p:nvPicPr>
          <p:cNvPr id="89" name="Google Shape;89;g335e6949751_2_233"/>
          <p:cNvPicPr preferRelativeResize="0"/>
          <p:nvPr/>
        </p:nvPicPr>
        <p:blipFill rotWithShape="1">
          <a:blip r:embed="rId4">
            <a:alphaModFix/>
          </a:blip>
          <a:srcRect b="0" l="0" r="0" t="0"/>
          <a:stretch/>
        </p:blipFill>
        <p:spPr>
          <a:xfrm>
            <a:off x="5330625" y="2912024"/>
            <a:ext cx="3058700" cy="2106651"/>
          </a:xfrm>
          <a:prstGeom prst="rect">
            <a:avLst/>
          </a:prstGeom>
          <a:noFill/>
          <a:ln>
            <a:noFill/>
          </a:ln>
        </p:spPr>
      </p:pic>
      <p:pic>
        <p:nvPicPr>
          <p:cNvPr descr="A red background with white text&#10;&#10;Description automatically generated" id="90" name="Google Shape;90;g335e6949751_2_233"/>
          <p:cNvPicPr preferRelativeResize="0"/>
          <p:nvPr/>
        </p:nvPicPr>
        <p:blipFill rotWithShape="1">
          <a:blip r:embed="rId5">
            <a:alphaModFix/>
          </a:blip>
          <a:srcRect b="0" l="0" r="0" t="0"/>
          <a:stretch/>
        </p:blipFill>
        <p:spPr>
          <a:xfrm>
            <a:off x="325283" y="1137563"/>
            <a:ext cx="4395240" cy="2307499"/>
          </a:xfrm>
          <a:prstGeom prst="rect">
            <a:avLst/>
          </a:prstGeom>
          <a:noFill/>
          <a:ln>
            <a:noFill/>
          </a:ln>
        </p:spPr>
      </p:pic>
      <p:graphicFrame>
        <p:nvGraphicFramePr>
          <p:cNvPr id="91" name="Google Shape;91;g335e6949751_2_233"/>
          <p:cNvGraphicFramePr/>
          <p:nvPr/>
        </p:nvGraphicFramePr>
        <p:xfrm>
          <a:off x="4962590" y="1207962"/>
          <a:ext cx="3000000" cy="3000000"/>
        </p:xfrm>
        <a:graphic>
          <a:graphicData uri="http://schemas.openxmlformats.org/drawingml/2006/table">
            <a:tbl>
              <a:tblPr>
                <a:noFill/>
                <a:tableStyleId>{653DFEAF-C1CF-4F9C-BECD-FBE1E1287252}</a:tableStyleId>
              </a:tblPr>
              <a:tblGrid>
                <a:gridCol w="1877075"/>
                <a:gridCol w="1877075"/>
              </a:tblGrid>
              <a:tr h="853450">
                <a:tc>
                  <a:txBody>
                    <a:bodyPr/>
                    <a:lstStyle/>
                    <a:p>
                      <a:pPr indent="0" lvl="0" marL="0" marR="0" rtl="0" algn="ctr">
                        <a:lnSpc>
                          <a:spcPct val="100000"/>
                        </a:lnSpc>
                        <a:spcBef>
                          <a:spcPts val="0"/>
                        </a:spcBef>
                        <a:spcAft>
                          <a:spcPts val="0"/>
                        </a:spcAft>
                        <a:buClr>
                          <a:schemeClr val="dk1"/>
                        </a:buClr>
                        <a:buSzPts val="1800"/>
                        <a:buFont typeface="Calibri"/>
                        <a:buNone/>
                      </a:pPr>
                      <a:r>
                        <a:rPr b="1" lang="en-US" sz="1800" u="none" cap="none" strike="noStrike"/>
                        <a:t>&gt;26k</a:t>
                      </a:r>
                      <a:endParaRPr sz="1800" u="none" cap="none" strike="noStrike"/>
                    </a:p>
                    <a:p>
                      <a:pPr indent="0" lvl="0" marL="0" marR="0" rtl="0" algn="ctr">
                        <a:lnSpc>
                          <a:spcPct val="100000"/>
                        </a:lnSpc>
                        <a:spcBef>
                          <a:spcPts val="0"/>
                        </a:spcBef>
                        <a:spcAft>
                          <a:spcPts val="0"/>
                        </a:spcAft>
                        <a:buClr>
                          <a:schemeClr val="dk1"/>
                        </a:buClr>
                        <a:buSzPts val="1400"/>
                        <a:buFont typeface="Calibri"/>
                        <a:buNone/>
                      </a:pPr>
                      <a:r>
                        <a:rPr lang="en-US" sz="1400" u="none" cap="none" strike="noStrike"/>
                        <a:t>Fall 2025 </a:t>
                      </a:r>
                      <a:endParaRPr sz="1400" u="none" cap="none" strike="noStrike"/>
                    </a:p>
                    <a:p>
                      <a:pPr indent="0" lvl="0" marL="0" marR="0" rtl="0" algn="ctr">
                        <a:lnSpc>
                          <a:spcPct val="100000"/>
                        </a:lnSpc>
                        <a:spcBef>
                          <a:spcPts val="0"/>
                        </a:spcBef>
                        <a:spcAft>
                          <a:spcPts val="0"/>
                        </a:spcAft>
                        <a:buClr>
                          <a:schemeClr val="dk1"/>
                        </a:buClr>
                        <a:buSzPts val="1400"/>
                        <a:buFont typeface="Calibri"/>
                        <a:buNone/>
                      </a:pPr>
                      <a:r>
                        <a:rPr lang="en-US" sz="1400" u="none" cap="none" strike="noStrike"/>
                        <a:t>Enrollment</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800"/>
                        <a:buFont typeface="Calibri"/>
                        <a:buNone/>
                      </a:pPr>
                      <a:r>
                        <a:rPr b="1" lang="en-US" sz="1800" u="none" cap="none" strike="noStrike"/>
                        <a:t>&gt;10k</a:t>
                      </a:r>
                      <a:endParaRPr sz="1800" u="none" cap="none" strike="noStrike"/>
                    </a:p>
                    <a:p>
                      <a:pPr indent="0" lvl="0" marL="0" marR="0" rtl="0" algn="ctr">
                        <a:lnSpc>
                          <a:spcPct val="100000"/>
                        </a:lnSpc>
                        <a:spcBef>
                          <a:spcPts val="500"/>
                        </a:spcBef>
                        <a:spcAft>
                          <a:spcPts val="0"/>
                        </a:spcAft>
                        <a:buClr>
                          <a:schemeClr val="dk1"/>
                        </a:buClr>
                        <a:buSzPts val="1400"/>
                        <a:buFont typeface="Calibri"/>
                        <a:buNone/>
                      </a:pPr>
                      <a:r>
                        <a:rPr b="0" lang="en-US" sz="1400" u="none" cap="none" strike="noStrike"/>
                        <a:t>Residents</a:t>
                      </a:r>
                      <a:endParaRPr sz="1800" u="none" cap="none" strike="noStrike"/>
                    </a:p>
                  </a:txBody>
                  <a:tcPr marT="45725" marB="45725" marR="91450" marL="91450" anchor="ctr"/>
                </a:tc>
              </a:tr>
              <a:tr h="637725">
                <a:tc>
                  <a:txBody>
                    <a:bodyPr/>
                    <a:lstStyle/>
                    <a:p>
                      <a:pPr indent="0" lvl="0" marL="0" marR="0" rtl="0" algn="ctr">
                        <a:lnSpc>
                          <a:spcPct val="100000"/>
                        </a:lnSpc>
                        <a:spcBef>
                          <a:spcPts val="0"/>
                        </a:spcBef>
                        <a:spcAft>
                          <a:spcPts val="0"/>
                        </a:spcAft>
                        <a:buClr>
                          <a:schemeClr val="dk1"/>
                        </a:buClr>
                        <a:buSzPts val="1800"/>
                        <a:buFont typeface="Calibri"/>
                        <a:buNone/>
                      </a:pPr>
                      <a:r>
                        <a:rPr b="1" lang="en-US" sz="1800" u="none" cap="none" strike="noStrike"/>
                        <a:t> 68%        32%</a:t>
                      </a:r>
                      <a:endParaRPr sz="1800" u="none" cap="none" strike="noStrike"/>
                    </a:p>
                    <a:p>
                      <a:pPr indent="0" lvl="0" marL="0" marR="0" rtl="0" algn="ctr">
                        <a:lnSpc>
                          <a:spcPct val="100000"/>
                        </a:lnSpc>
                        <a:spcBef>
                          <a:spcPts val="0"/>
                        </a:spcBef>
                        <a:spcAft>
                          <a:spcPts val="0"/>
                        </a:spcAft>
                        <a:buClr>
                          <a:schemeClr val="dk1"/>
                        </a:buClr>
                        <a:buSzPts val="1400"/>
                        <a:buFont typeface="Calibri"/>
                        <a:buNone/>
                      </a:pPr>
                      <a:r>
                        <a:rPr b="0" lang="en-US" sz="1400" u="none" cap="none" strike="noStrike"/>
                        <a:t>Undergrad  Graduate</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800"/>
                        <a:buFont typeface="Calibri"/>
                        <a:buNone/>
                      </a:pPr>
                      <a:r>
                        <a:rPr b="1" lang="en-US" sz="1800" u="none" cap="none" strike="noStrike"/>
                        <a:t>2001</a:t>
                      </a:r>
                      <a:endParaRPr sz="1800" u="none" cap="none" strike="noStrike"/>
                    </a:p>
                    <a:p>
                      <a:pPr indent="0" lvl="0" marL="0" marR="0" rtl="0" algn="ctr">
                        <a:lnSpc>
                          <a:spcPct val="100000"/>
                        </a:lnSpc>
                        <a:spcBef>
                          <a:spcPts val="0"/>
                        </a:spcBef>
                        <a:spcAft>
                          <a:spcPts val="0"/>
                        </a:spcAft>
                        <a:buClr>
                          <a:schemeClr val="dk1"/>
                        </a:buClr>
                        <a:buSzPts val="1400"/>
                        <a:buFont typeface="Calibri"/>
                        <a:buNone/>
                      </a:pPr>
                      <a:r>
                        <a:rPr lang="en-US" sz="1400" u="none" cap="none" strike="noStrike"/>
                        <a:t>Joined AAU</a:t>
                      </a:r>
                      <a:endParaRPr sz="1800" u="none" cap="none" strike="noStrike"/>
                    </a:p>
                  </a:txBody>
                  <a:tcPr marT="45725" marB="45725" marR="91450" marL="91450" anchor="ctr"/>
                </a:tc>
              </a:tr>
            </a:tbl>
          </a:graphicData>
        </a:graphic>
      </p:graphicFrame>
      <p:sp>
        <p:nvSpPr>
          <p:cNvPr id="92" name="Google Shape;92;g335e6949751_2_233"/>
          <p:cNvSpPr txBox="1"/>
          <p:nvPr>
            <p:ph type="title"/>
          </p:nvPr>
        </p:nvSpPr>
        <p:spPr>
          <a:xfrm>
            <a:off x="409784" y="281990"/>
            <a:ext cx="8088300" cy="821400"/>
          </a:xfrm>
          <a:prstGeom prst="rect">
            <a:avLst/>
          </a:prstGeom>
          <a:noFill/>
          <a:ln>
            <a:noFill/>
          </a:ln>
        </p:spPr>
        <p:txBody>
          <a:bodyPr anchorCtr="0" anchor="t" bIns="25700" lIns="51425" spcFirstLastPara="1" rIns="51425" wrap="square" tIns="25700">
            <a:spAutoFit/>
          </a:bodyPr>
          <a:lstStyle/>
          <a:p>
            <a:pPr indent="0" lvl="0" marL="0" rtl="0" algn="l">
              <a:lnSpc>
                <a:spcPct val="115000"/>
              </a:lnSpc>
              <a:spcBef>
                <a:spcPts val="0"/>
              </a:spcBef>
              <a:spcAft>
                <a:spcPts val="0"/>
              </a:spcAft>
              <a:buClr>
                <a:schemeClr val="dk1"/>
              </a:buClr>
              <a:buSzPts val="1100"/>
              <a:buNone/>
            </a:pPr>
            <a:r>
              <a:rPr b="1" lang="en-US" sz="5000">
                <a:solidFill>
                  <a:srgbClr val="9D0F14"/>
                </a:solidFill>
                <a:latin typeface="Alumni Sans"/>
                <a:ea typeface="Alumni Sans"/>
                <a:cs typeface="Alumni Sans"/>
                <a:sym typeface="Alumni Sans"/>
              </a:rPr>
              <a:t>Stony Brook University at a Glance</a:t>
            </a:r>
            <a:endParaRPr sz="5000">
              <a:solidFill>
                <a:srgbClr val="9D0F14"/>
              </a:solidFill>
              <a:latin typeface="Alumni Sans"/>
              <a:ea typeface="Alumni Sans"/>
              <a:cs typeface="Alumni Sans"/>
              <a:sym typeface="Alumni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5c34b14216_0_0"/>
          <p:cNvSpPr txBox="1"/>
          <p:nvPr/>
        </p:nvSpPr>
        <p:spPr>
          <a:xfrm>
            <a:off x="328328" y="86100"/>
            <a:ext cx="82341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Arial"/>
              <a:buNone/>
            </a:pPr>
            <a:r>
              <a:rPr b="1" i="0" lang="en-US" sz="3300" u="none" cap="none" strike="noStrike">
                <a:solidFill>
                  <a:srgbClr val="9D0F14"/>
                </a:solidFill>
                <a:latin typeface="Alumni Sans"/>
                <a:ea typeface="Alumni Sans"/>
                <a:cs typeface="Alumni Sans"/>
                <a:sym typeface="Alumni Sans"/>
              </a:rPr>
              <a:t>General Summary: Updated</a:t>
            </a:r>
            <a:endParaRPr b="1" i="0" sz="3300" u="none" cap="none" strike="noStrike">
              <a:solidFill>
                <a:srgbClr val="9D0F14"/>
              </a:solidFill>
              <a:latin typeface="Alumni Sans"/>
              <a:ea typeface="Alumni Sans"/>
              <a:cs typeface="Alumni Sans"/>
              <a:sym typeface="Alumni Sans"/>
            </a:endParaRPr>
          </a:p>
          <a:p>
            <a:pPr indent="0" lvl="0" marL="0" marR="0" rtl="0" algn="l">
              <a:lnSpc>
                <a:spcPct val="90000"/>
              </a:lnSpc>
              <a:spcBef>
                <a:spcPts val="0"/>
              </a:spcBef>
              <a:spcAft>
                <a:spcPts val="0"/>
              </a:spcAft>
              <a:buClr>
                <a:srgbClr val="000000"/>
              </a:buClr>
              <a:buSzPts val="3300"/>
              <a:buFont typeface="Arial"/>
              <a:buNone/>
            </a:pPr>
            <a:r>
              <a:t/>
            </a:r>
            <a:endParaRPr b="1" i="0" sz="3300" u="none" cap="none" strike="noStrike">
              <a:solidFill>
                <a:srgbClr val="9D0F14"/>
              </a:solidFill>
              <a:latin typeface="Alumni Sans"/>
              <a:ea typeface="Alumni Sans"/>
              <a:cs typeface="Alumni Sans"/>
              <a:sym typeface="Alumni Sans"/>
            </a:endParaRPr>
          </a:p>
        </p:txBody>
      </p:sp>
      <p:cxnSp>
        <p:nvCxnSpPr>
          <p:cNvPr id="349" name="Google Shape;349;g35c34b14216_0_0"/>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pic>
        <p:nvPicPr>
          <p:cNvPr id="350" name="Google Shape;350;g35c34b14216_0_0"/>
          <p:cNvPicPr preferRelativeResize="0"/>
          <p:nvPr/>
        </p:nvPicPr>
        <p:blipFill rotWithShape="1">
          <a:blip r:embed="rId3">
            <a:alphaModFix/>
          </a:blip>
          <a:srcRect b="0" l="0" r="0" t="0"/>
          <a:stretch/>
        </p:blipFill>
        <p:spPr>
          <a:xfrm>
            <a:off x="211925" y="942600"/>
            <a:ext cx="3266750" cy="1162925"/>
          </a:xfrm>
          <a:prstGeom prst="rect">
            <a:avLst/>
          </a:prstGeom>
          <a:noFill/>
          <a:ln>
            <a:noFill/>
          </a:ln>
        </p:spPr>
      </p:pic>
      <p:pic>
        <p:nvPicPr>
          <p:cNvPr id="351" name="Google Shape;351;g35c34b14216_0_0"/>
          <p:cNvPicPr preferRelativeResize="0"/>
          <p:nvPr/>
        </p:nvPicPr>
        <p:blipFill rotWithShape="1">
          <a:blip r:embed="rId4">
            <a:alphaModFix/>
          </a:blip>
          <a:srcRect b="0" l="0" r="0" t="0"/>
          <a:stretch/>
        </p:blipFill>
        <p:spPr>
          <a:xfrm>
            <a:off x="152400" y="2222200"/>
            <a:ext cx="8703181" cy="2733175"/>
          </a:xfrm>
          <a:prstGeom prst="rect">
            <a:avLst/>
          </a:prstGeom>
          <a:noFill/>
          <a:ln>
            <a:noFill/>
          </a:ln>
        </p:spPr>
      </p:pic>
      <p:pic>
        <p:nvPicPr>
          <p:cNvPr id="352" name="Google Shape;352;g35c34b14216_0_0"/>
          <p:cNvPicPr preferRelativeResize="0"/>
          <p:nvPr/>
        </p:nvPicPr>
        <p:blipFill rotWithShape="1">
          <a:blip r:embed="rId5">
            <a:alphaModFix/>
          </a:blip>
          <a:srcRect b="0" l="0" r="0" t="0"/>
          <a:stretch/>
        </p:blipFill>
        <p:spPr>
          <a:xfrm>
            <a:off x="171450" y="2256665"/>
            <a:ext cx="8801100" cy="2664248"/>
          </a:xfrm>
          <a:prstGeom prst="rect">
            <a:avLst/>
          </a:prstGeom>
          <a:noFill/>
          <a:ln>
            <a:noFill/>
          </a:ln>
        </p:spPr>
      </p:pic>
      <p:pic>
        <p:nvPicPr>
          <p:cNvPr id="353" name="Google Shape;353;g35c34b14216_0_0"/>
          <p:cNvPicPr preferRelativeResize="0"/>
          <p:nvPr/>
        </p:nvPicPr>
        <p:blipFill rotWithShape="1">
          <a:blip r:embed="rId6">
            <a:alphaModFix/>
          </a:blip>
          <a:srcRect b="0" l="0" r="0" t="0"/>
          <a:stretch/>
        </p:blipFill>
        <p:spPr>
          <a:xfrm>
            <a:off x="220413" y="2317138"/>
            <a:ext cx="8703174" cy="2630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5c34b14216_0_10"/>
          <p:cNvSpPr txBox="1"/>
          <p:nvPr/>
        </p:nvSpPr>
        <p:spPr>
          <a:xfrm>
            <a:off x="328328" y="86100"/>
            <a:ext cx="82341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Arial"/>
              <a:buNone/>
            </a:pPr>
            <a:r>
              <a:rPr b="1" i="0" lang="en-US" sz="3300" u="none" cap="none" strike="noStrike">
                <a:solidFill>
                  <a:srgbClr val="9D0F14"/>
                </a:solidFill>
                <a:latin typeface="Alumni Sans"/>
                <a:ea typeface="Alumni Sans"/>
                <a:cs typeface="Alumni Sans"/>
                <a:sym typeface="Alumni Sans"/>
              </a:rPr>
              <a:t>General Summary: Updated</a:t>
            </a:r>
            <a:endParaRPr b="1" i="0" sz="3300" u="none" cap="none" strike="noStrike">
              <a:solidFill>
                <a:srgbClr val="9D0F14"/>
              </a:solidFill>
              <a:latin typeface="Alumni Sans"/>
              <a:ea typeface="Alumni Sans"/>
              <a:cs typeface="Alumni Sans"/>
              <a:sym typeface="Alumni Sans"/>
            </a:endParaRPr>
          </a:p>
          <a:p>
            <a:pPr indent="0" lvl="0" marL="0" marR="0" rtl="0" algn="l">
              <a:lnSpc>
                <a:spcPct val="90000"/>
              </a:lnSpc>
              <a:spcBef>
                <a:spcPts val="0"/>
              </a:spcBef>
              <a:spcAft>
                <a:spcPts val="0"/>
              </a:spcAft>
              <a:buClr>
                <a:srgbClr val="000000"/>
              </a:buClr>
              <a:buSzPts val="3300"/>
              <a:buFont typeface="Arial"/>
              <a:buNone/>
            </a:pPr>
            <a:r>
              <a:t/>
            </a:r>
            <a:endParaRPr b="1" i="0" sz="3300" u="none" cap="none" strike="noStrike">
              <a:solidFill>
                <a:srgbClr val="9D0F14"/>
              </a:solidFill>
              <a:latin typeface="Alumni Sans"/>
              <a:ea typeface="Alumni Sans"/>
              <a:cs typeface="Alumni Sans"/>
              <a:sym typeface="Alumni Sans"/>
            </a:endParaRPr>
          </a:p>
        </p:txBody>
      </p:sp>
      <p:cxnSp>
        <p:nvCxnSpPr>
          <p:cNvPr id="359" name="Google Shape;359;g35c34b14216_0_10"/>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pic>
        <p:nvPicPr>
          <p:cNvPr id="360" name="Google Shape;360;g35c34b14216_0_10"/>
          <p:cNvPicPr preferRelativeResize="0"/>
          <p:nvPr/>
        </p:nvPicPr>
        <p:blipFill rotWithShape="1">
          <a:blip r:embed="rId3">
            <a:alphaModFix/>
          </a:blip>
          <a:srcRect b="0" l="0" r="0" t="0"/>
          <a:stretch/>
        </p:blipFill>
        <p:spPr>
          <a:xfrm>
            <a:off x="152400" y="862250"/>
            <a:ext cx="8839200" cy="36016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35e5722816_0_2"/>
          <p:cNvSpPr txBox="1"/>
          <p:nvPr/>
        </p:nvSpPr>
        <p:spPr>
          <a:xfrm>
            <a:off x="328314" y="86101"/>
            <a:ext cx="65988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500"/>
              <a:buFont typeface="Arial"/>
              <a:buNone/>
            </a:pPr>
            <a:r>
              <a:rPr b="1" i="0" lang="en-US" sz="4500" u="none" cap="none" strike="noStrike">
                <a:solidFill>
                  <a:srgbClr val="9D0F14"/>
                </a:solidFill>
                <a:latin typeface="Alumni Sans"/>
                <a:ea typeface="Alumni Sans"/>
                <a:cs typeface="Alumni Sans"/>
                <a:sym typeface="Alumni Sans"/>
              </a:rPr>
              <a:t>AI Tools Comparison</a:t>
            </a:r>
            <a:endParaRPr b="1" i="0" sz="4500" u="none" cap="none" strike="noStrike">
              <a:solidFill>
                <a:srgbClr val="9D0F14"/>
              </a:solidFill>
              <a:latin typeface="Alumni Sans"/>
              <a:ea typeface="Alumni Sans"/>
              <a:cs typeface="Alumni Sans"/>
              <a:sym typeface="Alumni Sans"/>
            </a:endParaRPr>
          </a:p>
        </p:txBody>
      </p:sp>
      <p:cxnSp>
        <p:nvCxnSpPr>
          <p:cNvPr id="366" name="Google Shape;366;g335e5722816_0_2"/>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
        <p:nvSpPr>
          <p:cNvPr id="367" name="Google Shape;367;g335e5722816_0_2"/>
          <p:cNvSpPr txBox="1"/>
          <p:nvPr/>
        </p:nvSpPr>
        <p:spPr>
          <a:xfrm>
            <a:off x="6817523" y="1375025"/>
            <a:ext cx="22200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Good at synthesizing across documents in GWorkspace.</a:t>
            </a:r>
            <a:endParaRPr b="0" i="0" sz="800" u="none" cap="none" strike="noStrike">
              <a:solidFill>
                <a:srgbClr val="000000"/>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Helpful for context-rich summaries.</a:t>
            </a:r>
            <a:endParaRPr b="0" i="0" sz="800" u="none" cap="none" strike="noStrike">
              <a:solidFill>
                <a:srgbClr val="000000"/>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Strength in Google ecosystem integration (e.g., Gemini can use Google Docs, NotebookLM is built for it), which facilitates annotated qualitative review.</a:t>
            </a:r>
            <a:endParaRPr b="0" i="0" sz="800" u="none" cap="none" strike="noStrike">
              <a:solidFill>
                <a:srgbClr val="000000"/>
              </a:solidFill>
              <a:latin typeface="Bitter"/>
              <a:ea typeface="Bitter"/>
              <a:cs typeface="Bitter"/>
              <a:sym typeface="Bitter"/>
            </a:endParaRPr>
          </a:p>
        </p:txBody>
      </p:sp>
      <p:sp>
        <p:nvSpPr>
          <p:cNvPr id="368" name="Google Shape;368;g335e5722816_0_2"/>
          <p:cNvSpPr txBox="1"/>
          <p:nvPr/>
        </p:nvSpPr>
        <p:spPr>
          <a:xfrm>
            <a:off x="6927123" y="3642704"/>
            <a:ext cx="2220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Strong on document structuring, tagging, and commenting.</a:t>
            </a:r>
            <a:endParaRPr b="0" i="0" sz="800" u="none" cap="none" strike="noStrike">
              <a:solidFill>
                <a:srgbClr val="000000"/>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Good for organizing qualitative datasets, especially within structured environments (e.g., Microsoft Word with Copilot, Google Docs with NotebookLM).</a:t>
            </a:r>
            <a:endParaRPr b="0" i="0" sz="800" u="none" cap="none" strike="noStrike">
              <a:solidFill>
                <a:srgbClr val="000000"/>
              </a:solidFill>
              <a:latin typeface="Bitter"/>
              <a:ea typeface="Bitter"/>
              <a:cs typeface="Bitter"/>
              <a:sym typeface="Bitter"/>
            </a:endParaRPr>
          </a:p>
        </p:txBody>
      </p:sp>
      <p:sp>
        <p:nvSpPr>
          <p:cNvPr id="369" name="Google Shape;369;g335e5722816_0_2"/>
          <p:cNvSpPr txBox="1"/>
          <p:nvPr/>
        </p:nvSpPr>
        <p:spPr>
          <a:xfrm>
            <a:off x="502186" y="1373962"/>
            <a:ext cx="2115900" cy="1585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Support natural language understanding and can assist with thematic analysis. </a:t>
            </a:r>
            <a:endParaRPr b="0" i="0" sz="800" u="none" cap="none" strike="noStrike">
              <a:solidFill>
                <a:srgbClr val="000000"/>
              </a:solidFill>
              <a:latin typeface="Bitter"/>
              <a:ea typeface="Bitter"/>
              <a:cs typeface="Bitter"/>
              <a:sym typeface="Bitter"/>
            </a:endParaRPr>
          </a:p>
          <a:p>
            <a:pPr indent="0" lvl="0" marL="0" marR="0" rtl="0" algn="r">
              <a:lnSpc>
                <a:spcPct val="100000"/>
              </a:lnSpc>
              <a:spcBef>
                <a:spcPts val="100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Capable of generally summarizing qualitative data, identifying patterns, and generating codebooks with prompts.</a:t>
            </a:r>
            <a:endParaRPr b="0" i="0" sz="800" u="none" cap="none" strike="noStrike">
              <a:solidFill>
                <a:srgbClr val="000000"/>
              </a:solidFill>
              <a:latin typeface="Bitter"/>
              <a:ea typeface="Bitter"/>
              <a:cs typeface="Bitter"/>
              <a:sym typeface="Bitter"/>
            </a:endParaRPr>
          </a:p>
          <a:p>
            <a:pPr indent="0" lvl="0" marL="0" marR="0" rtl="0" algn="r">
              <a:lnSpc>
                <a:spcPct val="100000"/>
              </a:lnSpc>
              <a:spcBef>
                <a:spcPts val="100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Good at interactive refinement: users can iteratively refine codes through dialogue.</a:t>
            </a:r>
            <a:endParaRPr b="0" i="0" sz="800" u="none" cap="none" strike="noStrike">
              <a:solidFill>
                <a:srgbClr val="000000"/>
              </a:solidFill>
              <a:latin typeface="Bitter"/>
              <a:ea typeface="Bitter"/>
              <a:cs typeface="Bitter"/>
              <a:sym typeface="Bitter"/>
            </a:endParaRPr>
          </a:p>
          <a:p>
            <a:pPr indent="0" lvl="0" marL="0" marR="0" rtl="0" algn="r">
              <a:lnSpc>
                <a:spcPct val="100000"/>
              </a:lnSpc>
              <a:spcBef>
                <a:spcPts val="1000"/>
              </a:spcBef>
              <a:spcAft>
                <a:spcPts val="0"/>
              </a:spcAft>
              <a:buClr>
                <a:srgbClr val="000000"/>
              </a:buClr>
              <a:buSzPts val="800"/>
              <a:buFont typeface="Arial"/>
              <a:buNone/>
            </a:pPr>
            <a:r>
              <a:t/>
            </a:r>
            <a:endParaRPr b="0" i="0" sz="800" u="none" cap="none" strike="noStrike">
              <a:solidFill>
                <a:srgbClr val="000000"/>
              </a:solidFill>
              <a:latin typeface="Bitter"/>
              <a:ea typeface="Bitter"/>
              <a:cs typeface="Bitter"/>
              <a:sym typeface="Bitter"/>
            </a:endParaRPr>
          </a:p>
        </p:txBody>
      </p:sp>
      <p:sp>
        <p:nvSpPr>
          <p:cNvPr id="370" name="Google Shape;370;g335e5722816_0_2"/>
          <p:cNvSpPr txBox="1"/>
          <p:nvPr/>
        </p:nvSpPr>
        <p:spPr>
          <a:xfrm>
            <a:off x="335280" y="3542988"/>
            <a:ext cx="2271900" cy="1200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Effective in guiding coding schemes and applying them to bulk text.</a:t>
            </a:r>
            <a:endParaRPr b="0" i="0" sz="800" u="none" cap="none" strike="noStrike">
              <a:solidFill>
                <a:srgbClr val="000000"/>
              </a:solidFill>
              <a:latin typeface="Bitter"/>
              <a:ea typeface="Bitter"/>
              <a:cs typeface="Bitter"/>
              <a:sym typeface="Bitter"/>
            </a:endParaRPr>
          </a:p>
          <a:p>
            <a:pPr indent="0" lvl="0" marL="0" marR="0" rtl="0" algn="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Bitter"/>
              <a:ea typeface="Bitter"/>
              <a:cs typeface="Bitter"/>
              <a:sym typeface="Bitter"/>
            </a:endParaRPr>
          </a:p>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Can help generate macros, regex, or automation tools for coding at scale.</a:t>
            </a:r>
            <a:endParaRPr b="0" i="0" sz="800" u="none" cap="none" strike="noStrike">
              <a:solidFill>
                <a:srgbClr val="000000"/>
              </a:solidFill>
              <a:latin typeface="Bitter"/>
              <a:ea typeface="Bitter"/>
              <a:cs typeface="Bitter"/>
              <a:sym typeface="Bitter"/>
            </a:endParaRPr>
          </a:p>
          <a:p>
            <a:pPr indent="0" lvl="0" marL="0" marR="0" rtl="0" algn="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Bitter"/>
              <a:ea typeface="Bitter"/>
              <a:cs typeface="Bitter"/>
              <a:sym typeface="Bitter"/>
            </a:endParaRPr>
          </a:p>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Bitter"/>
                <a:ea typeface="Bitter"/>
                <a:cs typeface="Bitter"/>
                <a:sym typeface="Bitter"/>
              </a:rPr>
              <a:t>ChatGPT (via code interpreter) and Copilot (inside MS apps) both support semi-automated tagging.</a:t>
            </a:r>
            <a:endParaRPr b="0" i="0" sz="800" u="none" cap="none" strike="noStrike">
              <a:solidFill>
                <a:srgbClr val="000000"/>
              </a:solidFill>
              <a:latin typeface="Bitter"/>
              <a:ea typeface="Bitter"/>
              <a:cs typeface="Bitter"/>
              <a:sym typeface="Bitter"/>
            </a:endParaRPr>
          </a:p>
        </p:txBody>
      </p:sp>
      <p:sp>
        <p:nvSpPr>
          <p:cNvPr id="371" name="Google Shape;371;g335e5722816_0_2"/>
          <p:cNvSpPr txBox="1"/>
          <p:nvPr/>
        </p:nvSpPr>
        <p:spPr>
          <a:xfrm>
            <a:off x="6817523" y="1192013"/>
            <a:ext cx="15720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2AA37"/>
                </a:solidFill>
                <a:latin typeface="Bitter"/>
                <a:ea typeface="Bitter"/>
                <a:cs typeface="Bitter"/>
                <a:sym typeface="Bitter"/>
              </a:rPr>
              <a:t>B</a:t>
            </a:r>
            <a:endParaRPr b="1" i="0" sz="1000" u="none" cap="none" strike="noStrike">
              <a:solidFill>
                <a:srgbClr val="F2AA37"/>
              </a:solidFill>
              <a:latin typeface="Bitter"/>
              <a:ea typeface="Bitter"/>
              <a:cs typeface="Bitter"/>
              <a:sym typeface="Bitter"/>
            </a:endParaRPr>
          </a:p>
        </p:txBody>
      </p:sp>
      <p:sp>
        <p:nvSpPr>
          <p:cNvPr id="372" name="Google Shape;372;g335e5722816_0_2"/>
          <p:cNvSpPr txBox="1"/>
          <p:nvPr/>
        </p:nvSpPr>
        <p:spPr>
          <a:xfrm>
            <a:off x="6927123" y="3452663"/>
            <a:ext cx="157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C26359"/>
                </a:solidFill>
                <a:latin typeface="Bitter"/>
                <a:ea typeface="Bitter"/>
                <a:cs typeface="Bitter"/>
                <a:sym typeface="Bitter"/>
              </a:rPr>
              <a:t>C</a:t>
            </a:r>
            <a:endParaRPr b="1" i="0" sz="1000" u="none" cap="none" strike="noStrike">
              <a:solidFill>
                <a:srgbClr val="C26359"/>
              </a:solidFill>
              <a:latin typeface="Bitter"/>
              <a:ea typeface="Bitter"/>
              <a:cs typeface="Bitter"/>
              <a:sym typeface="Bitter"/>
            </a:endParaRPr>
          </a:p>
        </p:txBody>
      </p:sp>
      <p:sp>
        <p:nvSpPr>
          <p:cNvPr id="373" name="Google Shape;373;g335e5722816_0_2"/>
          <p:cNvSpPr txBox="1"/>
          <p:nvPr/>
        </p:nvSpPr>
        <p:spPr>
          <a:xfrm>
            <a:off x="1035235" y="3354497"/>
            <a:ext cx="1572000" cy="246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1" i="0" lang="en-US" sz="1000" u="none" cap="none" strike="noStrike">
                <a:solidFill>
                  <a:srgbClr val="214864"/>
                </a:solidFill>
                <a:latin typeface="Bitter"/>
                <a:ea typeface="Bitter"/>
                <a:cs typeface="Bitter"/>
                <a:sym typeface="Bitter"/>
              </a:rPr>
              <a:t>D</a:t>
            </a:r>
            <a:endParaRPr b="1" i="0" sz="1000" u="none" cap="none" strike="noStrike">
              <a:solidFill>
                <a:srgbClr val="214864"/>
              </a:solidFill>
              <a:latin typeface="Bitter"/>
              <a:ea typeface="Bitter"/>
              <a:cs typeface="Bitter"/>
              <a:sym typeface="Bitter"/>
            </a:endParaRPr>
          </a:p>
        </p:txBody>
      </p:sp>
      <p:sp>
        <p:nvSpPr>
          <p:cNvPr id="374" name="Google Shape;374;g335e5722816_0_2"/>
          <p:cNvSpPr txBox="1"/>
          <p:nvPr/>
        </p:nvSpPr>
        <p:spPr>
          <a:xfrm>
            <a:off x="2089631" y="1199353"/>
            <a:ext cx="529000" cy="24640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1" i="0" lang="en-US" sz="1000" u="none" cap="none" strike="noStrike">
                <a:solidFill>
                  <a:srgbClr val="84C17D"/>
                </a:solidFill>
                <a:latin typeface="Bitter"/>
                <a:ea typeface="Bitter"/>
                <a:cs typeface="Bitter"/>
                <a:sym typeface="Bitter"/>
              </a:rPr>
              <a:t>A</a:t>
            </a:r>
            <a:endParaRPr b="1" i="0" sz="1000" u="none" cap="none" strike="noStrike">
              <a:solidFill>
                <a:srgbClr val="84C17D"/>
              </a:solidFill>
              <a:latin typeface="Bitter"/>
              <a:ea typeface="Bitter"/>
              <a:cs typeface="Bitter"/>
              <a:sym typeface="Bitter"/>
            </a:endParaRPr>
          </a:p>
        </p:txBody>
      </p:sp>
      <p:sp>
        <p:nvSpPr>
          <p:cNvPr id="375" name="Google Shape;375;g335e5722816_0_2"/>
          <p:cNvSpPr/>
          <p:nvPr/>
        </p:nvSpPr>
        <p:spPr>
          <a:xfrm>
            <a:off x="4126082" y="911225"/>
            <a:ext cx="2629645" cy="2529324"/>
          </a:xfrm>
          <a:custGeom>
            <a:rect b="b" l="l" r="r" t="t"/>
            <a:pathLst>
              <a:path extrusionOk="0" h="1216021" w="1216021">
                <a:moveTo>
                  <a:pt x="1216022" y="608011"/>
                </a:moveTo>
                <a:cubicBezTo>
                  <a:pt x="1216022" y="943806"/>
                  <a:pt x="943806" y="1216022"/>
                  <a:pt x="608011" y="1216022"/>
                </a:cubicBezTo>
                <a:cubicBezTo>
                  <a:pt x="272216" y="1216022"/>
                  <a:pt x="0" y="943806"/>
                  <a:pt x="0" y="608011"/>
                </a:cubicBezTo>
                <a:cubicBezTo>
                  <a:pt x="0" y="272216"/>
                  <a:pt x="272216" y="0"/>
                  <a:pt x="608011" y="0"/>
                </a:cubicBezTo>
                <a:cubicBezTo>
                  <a:pt x="943806" y="0"/>
                  <a:pt x="1216022" y="272216"/>
                  <a:pt x="1216022" y="608011"/>
                </a:cubicBezTo>
                <a:close/>
              </a:path>
            </a:pathLst>
          </a:custGeom>
          <a:solidFill>
            <a:srgbClr val="E2E2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76" name="Google Shape;376;g335e5722816_0_2"/>
          <p:cNvSpPr/>
          <p:nvPr/>
        </p:nvSpPr>
        <p:spPr>
          <a:xfrm>
            <a:off x="2711921" y="2233130"/>
            <a:ext cx="2629645" cy="2529324"/>
          </a:xfrm>
          <a:custGeom>
            <a:rect b="b" l="l" r="r" t="t"/>
            <a:pathLst>
              <a:path extrusionOk="0" h="1216021" w="1216021">
                <a:moveTo>
                  <a:pt x="1216022" y="608011"/>
                </a:moveTo>
                <a:cubicBezTo>
                  <a:pt x="1216022" y="943806"/>
                  <a:pt x="943806" y="1216022"/>
                  <a:pt x="608011" y="1216022"/>
                </a:cubicBezTo>
                <a:cubicBezTo>
                  <a:pt x="272216" y="1216022"/>
                  <a:pt x="0" y="943806"/>
                  <a:pt x="0" y="608011"/>
                </a:cubicBezTo>
                <a:cubicBezTo>
                  <a:pt x="0" y="272216"/>
                  <a:pt x="272216" y="0"/>
                  <a:pt x="608011" y="0"/>
                </a:cubicBezTo>
                <a:cubicBezTo>
                  <a:pt x="943806" y="0"/>
                  <a:pt x="1216022" y="272216"/>
                  <a:pt x="1216022" y="608011"/>
                </a:cubicBezTo>
                <a:close/>
              </a:path>
            </a:pathLst>
          </a:custGeom>
          <a:solidFill>
            <a:srgbClr val="E2E2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77" name="Google Shape;377;g335e5722816_0_2"/>
          <p:cNvSpPr/>
          <p:nvPr/>
        </p:nvSpPr>
        <p:spPr>
          <a:xfrm>
            <a:off x="4126082" y="2233130"/>
            <a:ext cx="2629645" cy="2529324"/>
          </a:xfrm>
          <a:custGeom>
            <a:rect b="b" l="l" r="r" t="t"/>
            <a:pathLst>
              <a:path extrusionOk="0" h="1216021" w="1216021">
                <a:moveTo>
                  <a:pt x="1216022" y="608011"/>
                </a:moveTo>
                <a:cubicBezTo>
                  <a:pt x="1216022" y="943806"/>
                  <a:pt x="943806" y="1216022"/>
                  <a:pt x="608011" y="1216022"/>
                </a:cubicBezTo>
                <a:cubicBezTo>
                  <a:pt x="272216" y="1216022"/>
                  <a:pt x="0" y="943806"/>
                  <a:pt x="0" y="608011"/>
                </a:cubicBezTo>
                <a:cubicBezTo>
                  <a:pt x="0" y="272216"/>
                  <a:pt x="272216" y="0"/>
                  <a:pt x="608011" y="0"/>
                </a:cubicBezTo>
                <a:cubicBezTo>
                  <a:pt x="943806" y="0"/>
                  <a:pt x="1216022" y="272216"/>
                  <a:pt x="1216022" y="608011"/>
                </a:cubicBezTo>
                <a:close/>
              </a:path>
            </a:pathLst>
          </a:custGeom>
          <a:solidFill>
            <a:srgbClr val="E2E2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78" name="Google Shape;378;g335e5722816_0_2"/>
          <p:cNvSpPr/>
          <p:nvPr/>
        </p:nvSpPr>
        <p:spPr>
          <a:xfrm>
            <a:off x="2711921" y="911225"/>
            <a:ext cx="2629645" cy="2529324"/>
          </a:xfrm>
          <a:custGeom>
            <a:rect b="b" l="l" r="r" t="t"/>
            <a:pathLst>
              <a:path extrusionOk="0" h="1216021" w="1216021">
                <a:moveTo>
                  <a:pt x="1216022" y="608011"/>
                </a:moveTo>
                <a:cubicBezTo>
                  <a:pt x="1216022" y="943806"/>
                  <a:pt x="943806" y="1216022"/>
                  <a:pt x="608011" y="1216022"/>
                </a:cubicBezTo>
                <a:cubicBezTo>
                  <a:pt x="272216" y="1216022"/>
                  <a:pt x="0" y="943806"/>
                  <a:pt x="0" y="608011"/>
                </a:cubicBezTo>
                <a:cubicBezTo>
                  <a:pt x="0" y="272216"/>
                  <a:pt x="272216" y="0"/>
                  <a:pt x="608011" y="0"/>
                </a:cubicBezTo>
                <a:cubicBezTo>
                  <a:pt x="943806" y="0"/>
                  <a:pt x="1216022" y="272216"/>
                  <a:pt x="1216022" y="608011"/>
                </a:cubicBezTo>
                <a:close/>
              </a:path>
            </a:pathLst>
          </a:custGeom>
          <a:solidFill>
            <a:srgbClr val="E2E2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79" name="Google Shape;379;g335e5722816_0_2"/>
          <p:cNvSpPr/>
          <p:nvPr/>
        </p:nvSpPr>
        <p:spPr>
          <a:xfrm>
            <a:off x="5142764" y="2251719"/>
            <a:ext cx="1413161" cy="1206993"/>
          </a:xfrm>
          <a:custGeom>
            <a:rect b="b" l="l" r="r" t="t"/>
            <a:pathLst>
              <a:path extrusionOk="0" h="580285" w="653485">
                <a:moveTo>
                  <a:pt x="653485" y="290078"/>
                </a:moveTo>
                <a:cubicBezTo>
                  <a:pt x="546471" y="464203"/>
                  <a:pt x="354338" y="580286"/>
                  <a:pt x="134998" y="580286"/>
                </a:cubicBezTo>
                <a:cubicBezTo>
                  <a:pt x="119452" y="580286"/>
                  <a:pt x="104034" y="579638"/>
                  <a:pt x="88747" y="578472"/>
                </a:cubicBezTo>
                <a:cubicBezTo>
                  <a:pt x="83823" y="473142"/>
                  <a:pt x="51952" y="374808"/>
                  <a:pt x="0" y="290078"/>
                </a:cubicBezTo>
                <a:cubicBezTo>
                  <a:pt x="51952" y="205477"/>
                  <a:pt x="83823" y="107144"/>
                  <a:pt x="88747" y="1814"/>
                </a:cubicBezTo>
                <a:cubicBezTo>
                  <a:pt x="104034" y="648"/>
                  <a:pt x="119452" y="0"/>
                  <a:pt x="134998" y="0"/>
                </a:cubicBezTo>
                <a:cubicBezTo>
                  <a:pt x="354338" y="0"/>
                  <a:pt x="546471" y="116083"/>
                  <a:pt x="653485" y="290078"/>
                </a:cubicBezTo>
                <a:close/>
              </a:path>
            </a:pathLst>
          </a:custGeom>
          <a:solidFill>
            <a:srgbClr val="F2AA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80" name="Google Shape;380;g335e5722816_0_2"/>
          <p:cNvSpPr/>
          <p:nvPr/>
        </p:nvSpPr>
        <p:spPr>
          <a:xfrm>
            <a:off x="4125803" y="3260592"/>
            <a:ext cx="1216484" cy="1322329"/>
          </a:xfrm>
          <a:custGeom>
            <a:rect b="b" l="l" r="r" t="t"/>
            <a:pathLst>
              <a:path extrusionOk="0" h="635735" w="562536">
                <a:moveTo>
                  <a:pt x="562536" y="122820"/>
                </a:moveTo>
                <a:cubicBezTo>
                  <a:pt x="562536" y="338273"/>
                  <a:pt x="450470" y="527686"/>
                  <a:pt x="281398" y="635736"/>
                </a:cubicBezTo>
                <a:cubicBezTo>
                  <a:pt x="112196" y="527686"/>
                  <a:pt x="0" y="338403"/>
                  <a:pt x="0" y="122820"/>
                </a:cubicBezTo>
                <a:cubicBezTo>
                  <a:pt x="0" y="112974"/>
                  <a:pt x="259" y="103127"/>
                  <a:pt x="777" y="93281"/>
                </a:cubicBezTo>
                <a:cubicBezTo>
                  <a:pt x="103516" y="85637"/>
                  <a:pt x="199129" y="52341"/>
                  <a:pt x="281398" y="0"/>
                </a:cubicBezTo>
                <a:cubicBezTo>
                  <a:pt x="363537" y="52471"/>
                  <a:pt x="459150" y="85637"/>
                  <a:pt x="561759" y="93281"/>
                </a:cubicBezTo>
                <a:cubicBezTo>
                  <a:pt x="562277" y="103127"/>
                  <a:pt x="562536" y="112974"/>
                  <a:pt x="562536" y="122820"/>
                </a:cubicBezTo>
                <a:close/>
              </a:path>
            </a:pathLst>
          </a:custGeom>
          <a:solidFill>
            <a:srgbClr val="C263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81" name="Google Shape;381;g335e5722816_0_2"/>
          <p:cNvSpPr/>
          <p:nvPr/>
        </p:nvSpPr>
        <p:spPr>
          <a:xfrm>
            <a:off x="2905897" y="2239326"/>
            <a:ext cx="1413440" cy="1206993"/>
          </a:xfrm>
          <a:custGeom>
            <a:rect b="b" l="l" r="r" t="t"/>
            <a:pathLst>
              <a:path extrusionOk="0" h="580285" w="653614">
                <a:moveTo>
                  <a:pt x="564609" y="1814"/>
                </a:moveTo>
                <a:cubicBezTo>
                  <a:pt x="569532" y="107144"/>
                  <a:pt x="601533" y="205477"/>
                  <a:pt x="653615" y="290078"/>
                </a:cubicBezTo>
                <a:cubicBezTo>
                  <a:pt x="601533" y="374808"/>
                  <a:pt x="569532" y="473142"/>
                  <a:pt x="564609" y="578472"/>
                </a:cubicBezTo>
                <a:cubicBezTo>
                  <a:pt x="549322" y="579638"/>
                  <a:pt x="533904" y="580286"/>
                  <a:pt x="518357" y="580286"/>
                </a:cubicBezTo>
                <a:cubicBezTo>
                  <a:pt x="299017" y="580286"/>
                  <a:pt x="106885" y="464203"/>
                  <a:pt x="0" y="290078"/>
                </a:cubicBezTo>
                <a:cubicBezTo>
                  <a:pt x="106885" y="116083"/>
                  <a:pt x="299017" y="0"/>
                  <a:pt x="518357" y="0"/>
                </a:cubicBezTo>
                <a:cubicBezTo>
                  <a:pt x="533904" y="0"/>
                  <a:pt x="549322" y="648"/>
                  <a:pt x="564609" y="1814"/>
                </a:cubicBezTo>
                <a:close/>
              </a:path>
            </a:pathLst>
          </a:custGeom>
          <a:solidFill>
            <a:srgbClr val="2148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82" name="Google Shape;382;g335e5722816_0_2"/>
          <p:cNvSpPr/>
          <p:nvPr/>
        </p:nvSpPr>
        <p:spPr>
          <a:xfrm>
            <a:off x="4320057" y="2437060"/>
            <a:ext cx="828733" cy="811398"/>
          </a:xfrm>
          <a:custGeom>
            <a:rect b="b" l="l" r="r" t="t"/>
            <a:pathLst>
              <a:path extrusionOk="0" h="390095" w="383229">
                <a:moveTo>
                  <a:pt x="191615" y="0"/>
                </a:moveTo>
                <a:cubicBezTo>
                  <a:pt x="269219" y="49750"/>
                  <a:pt x="334905" y="116472"/>
                  <a:pt x="383229" y="194983"/>
                </a:cubicBezTo>
                <a:cubicBezTo>
                  <a:pt x="334905" y="273624"/>
                  <a:pt x="269219" y="340346"/>
                  <a:pt x="191615" y="390096"/>
                </a:cubicBezTo>
                <a:cubicBezTo>
                  <a:pt x="113881" y="340476"/>
                  <a:pt x="48195" y="273624"/>
                  <a:pt x="0" y="194983"/>
                </a:cubicBezTo>
                <a:cubicBezTo>
                  <a:pt x="48195" y="116472"/>
                  <a:pt x="113881" y="49620"/>
                  <a:pt x="191615" y="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83" name="Google Shape;383;g335e5722816_0_2"/>
          <p:cNvSpPr/>
          <p:nvPr/>
        </p:nvSpPr>
        <p:spPr>
          <a:xfrm>
            <a:off x="4125803" y="1102763"/>
            <a:ext cx="1216484" cy="1322329"/>
          </a:xfrm>
          <a:custGeom>
            <a:rect b="b" l="l" r="r" t="t"/>
            <a:pathLst>
              <a:path extrusionOk="0" h="635735" w="562536">
                <a:moveTo>
                  <a:pt x="561759" y="542455"/>
                </a:moveTo>
                <a:cubicBezTo>
                  <a:pt x="459150" y="550099"/>
                  <a:pt x="363537" y="583265"/>
                  <a:pt x="281398" y="635736"/>
                </a:cubicBezTo>
                <a:cubicBezTo>
                  <a:pt x="199129" y="583395"/>
                  <a:pt x="103516" y="550099"/>
                  <a:pt x="777" y="542455"/>
                </a:cubicBezTo>
                <a:cubicBezTo>
                  <a:pt x="259" y="532609"/>
                  <a:pt x="0" y="522762"/>
                  <a:pt x="0" y="512916"/>
                </a:cubicBezTo>
                <a:cubicBezTo>
                  <a:pt x="0" y="297333"/>
                  <a:pt x="112196" y="108050"/>
                  <a:pt x="281398" y="0"/>
                </a:cubicBezTo>
                <a:cubicBezTo>
                  <a:pt x="450470" y="108050"/>
                  <a:pt x="562536" y="297463"/>
                  <a:pt x="562536" y="512916"/>
                </a:cubicBezTo>
                <a:cubicBezTo>
                  <a:pt x="562536" y="522762"/>
                  <a:pt x="562277" y="532609"/>
                  <a:pt x="561759" y="542455"/>
                </a:cubicBezTo>
                <a:close/>
              </a:path>
            </a:pathLst>
          </a:custGeom>
          <a:solidFill>
            <a:srgbClr val="84C1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84" name="Google Shape;384;g335e5722816_0_2"/>
          <p:cNvSpPr/>
          <p:nvPr/>
        </p:nvSpPr>
        <p:spPr>
          <a:xfrm>
            <a:off x="4126082" y="917419"/>
            <a:ext cx="2629645" cy="2529324"/>
          </a:xfrm>
          <a:custGeom>
            <a:rect b="b" l="l" r="r" t="t"/>
            <a:pathLst>
              <a:path extrusionOk="0" h="1216021" w="1216021">
                <a:moveTo>
                  <a:pt x="1216022" y="608011"/>
                </a:moveTo>
                <a:cubicBezTo>
                  <a:pt x="1216022" y="943806"/>
                  <a:pt x="943806" y="1216022"/>
                  <a:pt x="608011" y="1216022"/>
                </a:cubicBezTo>
                <a:cubicBezTo>
                  <a:pt x="272216" y="1216022"/>
                  <a:pt x="0" y="943806"/>
                  <a:pt x="0" y="608011"/>
                </a:cubicBezTo>
                <a:cubicBezTo>
                  <a:pt x="0" y="272216"/>
                  <a:pt x="272216" y="0"/>
                  <a:pt x="608011" y="0"/>
                </a:cubicBezTo>
                <a:cubicBezTo>
                  <a:pt x="943806" y="0"/>
                  <a:pt x="1216022" y="272216"/>
                  <a:pt x="1216022" y="608011"/>
                </a:cubicBezTo>
                <a:close/>
              </a:path>
            </a:pathLst>
          </a:custGeom>
          <a:noFill/>
          <a:ln cap="flat" cmpd="sng" w="129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85" name="Google Shape;385;g335e5722816_0_2"/>
          <p:cNvSpPr/>
          <p:nvPr/>
        </p:nvSpPr>
        <p:spPr>
          <a:xfrm>
            <a:off x="2711921" y="2239326"/>
            <a:ext cx="2629645" cy="2529324"/>
          </a:xfrm>
          <a:custGeom>
            <a:rect b="b" l="l" r="r" t="t"/>
            <a:pathLst>
              <a:path extrusionOk="0" h="1216021" w="1216021">
                <a:moveTo>
                  <a:pt x="1216022" y="608011"/>
                </a:moveTo>
                <a:cubicBezTo>
                  <a:pt x="1216022" y="943806"/>
                  <a:pt x="943806" y="1216021"/>
                  <a:pt x="608011" y="1216021"/>
                </a:cubicBezTo>
                <a:cubicBezTo>
                  <a:pt x="272216" y="1216021"/>
                  <a:pt x="0" y="943806"/>
                  <a:pt x="0" y="608011"/>
                </a:cubicBezTo>
                <a:cubicBezTo>
                  <a:pt x="0" y="272216"/>
                  <a:pt x="272216" y="0"/>
                  <a:pt x="608011" y="0"/>
                </a:cubicBezTo>
                <a:cubicBezTo>
                  <a:pt x="943806" y="0"/>
                  <a:pt x="1216022" y="272216"/>
                  <a:pt x="1216022" y="608011"/>
                </a:cubicBezTo>
                <a:close/>
              </a:path>
            </a:pathLst>
          </a:custGeom>
          <a:noFill/>
          <a:ln cap="flat" cmpd="sng" w="129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86" name="Google Shape;386;g335e5722816_0_2"/>
          <p:cNvSpPr/>
          <p:nvPr/>
        </p:nvSpPr>
        <p:spPr>
          <a:xfrm>
            <a:off x="4126082" y="2239326"/>
            <a:ext cx="2629645" cy="2529324"/>
          </a:xfrm>
          <a:custGeom>
            <a:rect b="b" l="l" r="r" t="t"/>
            <a:pathLst>
              <a:path extrusionOk="0" h="1216021" w="1216021">
                <a:moveTo>
                  <a:pt x="1216022" y="608011"/>
                </a:moveTo>
                <a:cubicBezTo>
                  <a:pt x="1216022" y="943806"/>
                  <a:pt x="943806" y="1216021"/>
                  <a:pt x="608011" y="1216021"/>
                </a:cubicBezTo>
                <a:cubicBezTo>
                  <a:pt x="272216" y="1216021"/>
                  <a:pt x="0" y="943806"/>
                  <a:pt x="0" y="608011"/>
                </a:cubicBezTo>
                <a:cubicBezTo>
                  <a:pt x="0" y="272216"/>
                  <a:pt x="272216" y="0"/>
                  <a:pt x="608011" y="0"/>
                </a:cubicBezTo>
                <a:cubicBezTo>
                  <a:pt x="943806" y="0"/>
                  <a:pt x="1216022" y="272216"/>
                  <a:pt x="1216022" y="608011"/>
                </a:cubicBezTo>
                <a:close/>
              </a:path>
            </a:pathLst>
          </a:custGeom>
          <a:noFill/>
          <a:ln cap="flat" cmpd="sng" w="129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87" name="Google Shape;387;g335e5722816_0_2"/>
          <p:cNvSpPr/>
          <p:nvPr/>
        </p:nvSpPr>
        <p:spPr>
          <a:xfrm>
            <a:off x="2711921" y="917419"/>
            <a:ext cx="2629645" cy="2529324"/>
          </a:xfrm>
          <a:custGeom>
            <a:rect b="b" l="l" r="r" t="t"/>
            <a:pathLst>
              <a:path extrusionOk="0" h="1216021" w="1216021">
                <a:moveTo>
                  <a:pt x="1216022" y="608011"/>
                </a:moveTo>
                <a:cubicBezTo>
                  <a:pt x="1216022" y="943806"/>
                  <a:pt x="943806" y="1216022"/>
                  <a:pt x="608011" y="1216022"/>
                </a:cubicBezTo>
                <a:cubicBezTo>
                  <a:pt x="272216" y="1216022"/>
                  <a:pt x="0" y="943806"/>
                  <a:pt x="0" y="608011"/>
                </a:cubicBezTo>
                <a:cubicBezTo>
                  <a:pt x="0" y="272216"/>
                  <a:pt x="272216" y="0"/>
                  <a:pt x="608011" y="0"/>
                </a:cubicBezTo>
                <a:cubicBezTo>
                  <a:pt x="943806" y="0"/>
                  <a:pt x="1216022" y="272216"/>
                  <a:pt x="1216022" y="608011"/>
                </a:cubicBezTo>
                <a:close/>
              </a:path>
            </a:pathLst>
          </a:custGeom>
          <a:noFill/>
          <a:ln cap="flat" cmpd="sng" w="129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Bitter"/>
              <a:ea typeface="Bitter"/>
              <a:cs typeface="Bitter"/>
              <a:sym typeface="Bitter"/>
            </a:endParaRPr>
          </a:p>
        </p:txBody>
      </p:sp>
      <p:sp>
        <p:nvSpPr>
          <p:cNvPr id="388" name="Google Shape;388;g335e5722816_0_2"/>
          <p:cNvSpPr txBox="1"/>
          <p:nvPr/>
        </p:nvSpPr>
        <p:spPr>
          <a:xfrm>
            <a:off x="4536030" y="1678557"/>
            <a:ext cx="405600" cy="2463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Bitter"/>
                <a:ea typeface="Bitter"/>
                <a:cs typeface="Bitter"/>
                <a:sym typeface="Bitter"/>
              </a:rPr>
              <a:t>A</a:t>
            </a:r>
            <a:endParaRPr b="1" i="0" sz="1000" u="none" cap="none" strike="noStrike">
              <a:solidFill>
                <a:srgbClr val="FFFFFF"/>
              </a:solidFill>
              <a:latin typeface="Bitter"/>
              <a:ea typeface="Bitter"/>
              <a:cs typeface="Bitter"/>
              <a:sym typeface="Bitter"/>
            </a:endParaRPr>
          </a:p>
        </p:txBody>
      </p:sp>
      <p:sp>
        <p:nvSpPr>
          <p:cNvPr id="389" name="Google Shape;389;g335e5722816_0_2"/>
          <p:cNvSpPr txBox="1"/>
          <p:nvPr/>
        </p:nvSpPr>
        <p:spPr>
          <a:xfrm>
            <a:off x="5587433" y="2661310"/>
            <a:ext cx="405600" cy="2463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Bitter"/>
                <a:ea typeface="Bitter"/>
                <a:cs typeface="Bitter"/>
                <a:sym typeface="Bitter"/>
              </a:rPr>
              <a:t>B</a:t>
            </a:r>
            <a:endParaRPr b="1" i="0" sz="1000" u="none" cap="none" strike="noStrike">
              <a:solidFill>
                <a:srgbClr val="FFFFFF"/>
              </a:solidFill>
              <a:latin typeface="Bitter"/>
              <a:ea typeface="Bitter"/>
              <a:cs typeface="Bitter"/>
              <a:sym typeface="Bitter"/>
            </a:endParaRPr>
          </a:p>
        </p:txBody>
      </p:sp>
      <p:sp>
        <p:nvSpPr>
          <p:cNvPr id="390" name="Google Shape;390;g335e5722816_0_2"/>
          <p:cNvSpPr txBox="1"/>
          <p:nvPr/>
        </p:nvSpPr>
        <p:spPr>
          <a:xfrm>
            <a:off x="4536030" y="3700242"/>
            <a:ext cx="405600" cy="2463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Bitter"/>
                <a:ea typeface="Bitter"/>
                <a:cs typeface="Bitter"/>
                <a:sym typeface="Bitter"/>
              </a:rPr>
              <a:t>C</a:t>
            </a:r>
            <a:endParaRPr b="1" i="0" sz="1000" u="none" cap="none" strike="noStrike">
              <a:solidFill>
                <a:srgbClr val="FFFFFF"/>
              </a:solidFill>
              <a:latin typeface="Bitter"/>
              <a:ea typeface="Bitter"/>
              <a:cs typeface="Bitter"/>
              <a:sym typeface="Bitter"/>
            </a:endParaRPr>
          </a:p>
        </p:txBody>
      </p:sp>
      <p:sp>
        <p:nvSpPr>
          <p:cNvPr id="391" name="Google Shape;391;g335e5722816_0_2"/>
          <p:cNvSpPr txBox="1"/>
          <p:nvPr/>
        </p:nvSpPr>
        <p:spPr>
          <a:xfrm>
            <a:off x="3515876" y="2661310"/>
            <a:ext cx="405600" cy="2463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Bitter"/>
                <a:ea typeface="Bitter"/>
                <a:cs typeface="Bitter"/>
                <a:sym typeface="Bitter"/>
              </a:rPr>
              <a:t>D</a:t>
            </a:r>
            <a:endParaRPr b="1" i="0" sz="1000" u="none" cap="none" strike="noStrike">
              <a:solidFill>
                <a:srgbClr val="FFFFFF"/>
              </a:solidFill>
              <a:latin typeface="Bitter"/>
              <a:ea typeface="Bitter"/>
              <a:cs typeface="Bitter"/>
              <a:sym typeface="Bitter"/>
            </a:endParaRPr>
          </a:p>
        </p:txBody>
      </p:sp>
      <p:sp>
        <p:nvSpPr>
          <p:cNvPr id="392" name="Google Shape;392;g335e5722816_0_2"/>
          <p:cNvSpPr txBox="1"/>
          <p:nvPr/>
        </p:nvSpPr>
        <p:spPr>
          <a:xfrm>
            <a:off x="4280300" y="2431913"/>
            <a:ext cx="948300" cy="846600"/>
          </a:xfrm>
          <a:prstGeom prst="rect">
            <a:avLst/>
          </a:prstGeom>
          <a:solidFill>
            <a:srgbClr val="E2E2E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Bitter"/>
                <a:ea typeface="Bitter"/>
                <a:cs typeface="Bitter"/>
                <a:sym typeface="Bitter"/>
              </a:rPr>
              <a:t>-Initial open coding </a:t>
            </a:r>
            <a:endParaRPr b="1" i="0" sz="70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Bitter"/>
                <a:ea typeface="Bitter"/>
                <a:cs typeface="Bitter"/>
                <a:sym typeface="Bitter"/>
              </a:rPr>
              <a:t>-Drafting memos -Synthesizing themes </a:t>
            </a:r>
            <a:endParaRPr b="1" i="0" sz="70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Bitter"/>
                <a:ea typeface="Bitter"/>
                <a:cs typeface="Bitter"/>
                <a:sym typeface="Bitter"/>
              </a:rPr>
              <a:t>-Organizing codes</a:t>
            </a:r>
            <a:endParaRPr b="1" i="0" sz="700" u="none" cap="none" strike="noStrike">
              <a:solidFill>
                <a:srgbClr val="FFFFFF"/>
              </a:solidFill>
              <a:latin typeface="Bitter"/>
              <a:ea typeface="Bitter"/>
              <a:cs typeface="Bitter"/>
              <a:sym typeface="Bitter"/>
            </a:endParaRPr>
          </a:p>
        </p:txBody>
      </p:sp>
      <p:sp>
        <p:nvSpPr>
          <p:cNvPr id="393" name="Google Shape;393;g335e5722816_0_2"/>
          <p:cNvSpPr txBox="1"/>
          <p:nvPr/>
        </p:nvSpPr>
        <p:spPr>
          <a:xfrm>
            <a:off x="3528157" y="1062451"/>
            <a:ext cx="825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Bitter"/>
                <a:ea typeface="Bitter"/>
                <a:cs typeface="Bitter"/>
                <a:sym typeface="Bitter"/>
              </a:rPr>
              <a:t>Chat GPT</a:t>
            </a:r>
            <a:endParaRPr b="1" i="0" sz="800" u="none" cap="none" strike="noStrike">
              <a:solidFill>
                <a:srgbClr val="000000"/>
              </a:solidFill>
              <a:latin typeface="Bitter"/>
              <a:ea typeface="Bitter"/>
              <a:cs typeface="Bitter"/>
              <a:sym typeface="Bitter"/>
            </a:endParaRPr>
          </a:p>
        </p:txBody>
      </p:sp>
      <p:sp>
        <p:nvSpPr>
          <p:cNvPr id="394" name="Google Shape;394;g335e5722816_0_2"/>
          <p:cNvSpPr txBox="1"/>
          <p:nvPr/>
        </p:nvSpPr>
        <p:spPr>
          <a:xfrm>
            <a:off x="5087636" y="1062462"/>
            <a:ext cx="9054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Bitter"/>
                <a:ea typeface="Bitter"/>
                <a:cs typeface="Bitter"/>
                <a:sym typeface="Bitter"/>
              </a:rPr>
              <a:t>Gemini</a:t>
            </a:r>
            <a:endParaRPr b="1" i="0" sz="800" u="none" cap="none" strike="noStrike">
              <a:solidFill>
                <a:srgbClr val="000000"/>
              </a:solidFill>
              <a:latin typeface="Bitter"/>
              <a:ea typeface="Bitter"/>
              <a:cs typeface="Bitter"/>
              <a:sym typeface="Bitter"/>
            </a:endParaRPr>
          </a:p>
        </p:txBody>
      </p:sp>
      <p:sp>
        <p:nvSpPr>
          <p:cNvPr id="395" name="Google Shape;395;g335e5722816_0_2"/>
          <p:cNvSpPr txBox="1"/>
          <p:nvPr/>
        </p:nvSpPr>
        <p:spPr>
          <a:xfrm>
            <a:off x="3160494" y="3484855"/>
            <a:ext cx="825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Bitter"/>
                <a:ea typeface="Bitter"/>
                <a:cs typeface="Bitter"/>
                <a:sym typeface="Bitter"/>
              </a:rPr>
              <a:t>Copilot</a:t>
            </a:r>
            <a:endParaRPr b="1" i="0" sz="800" u="none" cap="none" strike="noStrike">
              <a:solidFill>
                <a:srgbClr val="000000"/>
              </a:solidFill>
              <a:latin typeface="Bitter"/>
              <a:ea typeface="Bitter"/>
              <a:cs typeface="Bitter"/>
              <a:sym typeface="Bitter"/>
            </a:endParaRPr>
          </a:p>
        </p:txBody>
      </p:sp>
      <p:sp>
        <p:nvSpPr>
          <p:cNvPr id="396" name="Google Shape;396;g335e5722816_0_2"/>
          <p:cNvSpPr txBox="1"/>
          <p:nvPr/>
        </p:nvSpPr>
        <p:spPr>
          <a:xfrm>
            <a:off x="5481686" y="3440552"/>
            <a:ext cx="9054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Bitter"/>
                <a:ea typeface="Bitter"/>
                <a:cs typeface="Bitter"/>
                <a:sym typeface="Bitter"/>
              </a:rPr>
              <a:t>NotebookLM</a:t>
            </a:r>
            <a:endParaRPr b="1" i="0" sz="800" u="none" cap="none" strike="noStrike">
              <a:solidFill>
                <a:srgbClr val="000000"/>
              </a:solidFill>
              <a:latin typeface="Bitter"/>
              <a:ea typeface="Bitter"/>
              <a:cs typeface="Bitter"/>
              <a:sym typeface="Bitter"/>
            </a:endParaRPr>
          </a:p>
        </p:txBody>
      </p:sp>
      <p:sp>
        <p:nvSpPr>
          <p:cNvPr id="397" name="Google Shape;397;g335e5722816_0_2"/>
          <p:cNvSpPr txBox="1"/>
          <p:nvPr/>
        </p:nvSpPr>
        <p:spPr>
          <a:xfrm>
            <a:off x="2912213" y="1359188"/>
            <a:ext cx="1330200" cy="7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50"/>
              <a:buFont typeface="Arial"/>
              <a:buNone/>
            </a:pPr>
            <a:r>
              <a:rPr b="0" i="0" lang="en-US" sz="650" u="none" cap="none" strike="noStrike">
                <a:solidFill>
                  <a:srgbClr val="000000"/>
                </a:solidFill>
                <a:latin typeface="Bitter"/>
                <a:ea typeface="Bitter"/>
                <a:cs typeface="Bitter"/>
                <a:sym typeface="Bitter"/>
              </a:rPr>
              <a:t>Flexible qualitative analysis using conversation.</a:t>
            </a:r>
            <a:endParaRPr b="0" i="0" sz="650" u="none" cap="none" strike="noStrike">
              <a:solidFill>
                <a:srgbClr val="000000"/>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650"/>
              <a:buFont typeface="Arial"/>
              <a:buNone/>
            </a:pPr>
            <a:r>
              <a:t/>
            </a:r>
            <a:endParaRPr b="0" i="0" sz="65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650"/>
              <a:buFont typeface="Arial"/>
              <a:buNone/>
            </a:pPr>
            <a:r>
              <a:rPr b="0" i="0" lang="en-US" sz="650" u="none" cap="none" strike="noStrike">
                <a:solidFill>
                  <a:srgbClr val="000000"/>
                </a:solidFill>
                <a:latin typeface="Bitter"/>
                <a:ea typeface="Bitter"/>
                <a:cs typeface="Bitter"/>
                <a:sym typeface="Bitter"/>
              </a:rPr>
              <a:t>Integrates well with coding logic and pattern detection.</a:t>
            </a:r>
            <a:endParaRPr b="0" i="0" sz="65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650"/>
              <a:buFont typeface="Arial"/>
              <a:buNone/>
            </a:pPr>
            <a:r>
              <a:t/>
            </a:r>
            <a:endParaRPr b="0" i="0" sz="65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650"/>
              <a:buFont typeface="Arial"/>
              <a:buNone/>
            </a:pPr>
            <a:r>
              <a:rPr b="0" i="0" lang="en-US" sz="650" u="none" cap="none" strike="noStrike">
                <a:solidFill>
                  <a:srgbClr val="000000"/>
                </a:solidFill>
                <a:latin typeface="Bitter"/>
                <a:ea typeface="Bitter"/>
                <a:cs typeface="Bitter"/>
                <a:sym typeface="Bitter"/>
              </a:rPr>
              <a:t>Thematic exploration</a:t>
            </a:r>
            <a:endParaRPr b="0" i="0" sz="650" u="none" cap="none" strike="noStrike">
              <a:solidFill>
                <a:srgbClr val="000000"/>
              </a:solidFill>
              <a:latin typeface="Bitter"/>
              <a:ea typeface="Bitter"/>
              <a:cs typeface="Bitter"/>
              <a:sym typeface="Bitter"/>
            </a:endParaRPr>
          </a:p>
        </p:txBody>
      </p:sp>
      <p:sp>
        <p:nvSpPr>
          <p:cNvPr id="398" name="Google Shape;398;g335e5722816_0_2"/>
          <p:cNvSpPr txBox="1"/>
          <p:nvPr/>
        </p:nvSpPr>
        <p:spPr>
          <a:xfrm>
            <a:off x="5294800" y="1368900"/>
            <a:ext cx="12165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Bitter"/>
                <a:ea typeface="Bitter"/>
                <a:cs typeface="Bitter"/>
                <a:sym typeface="Bitter"/>
              </a:rPr>
              <a:t>Contextual awareness in document threads.</a:t>
            </a:r>
            <a:endParaRPr b="0" i="0" sz="70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Bitter"/>
                <a:ea typeface="Bitter"/>
                <a:cs typeface="Bitter"/>
                <a:sym typeface="Bitter"/>
              </a:rPr>
              <a:t>Good for multi-document coding in Google Workspace.</a:t>
            </a:r>
            <a:endParaRPr b="0" i="0" sz="700" u="none" cap="none" strike="noStrike">
              <a:solidFill>
                <a:srgbClr val="000000"/>
              </a:solidFill>
              <a:latin typeface="Bitter"/>
              <a:ea typeface="Bitter"/>
              <a:cs typeface="Bitter"/>
              <a:sym typeface="Bitter"/>
            </a:endParaRPr>
          </a:p>
        </p:txBody>
      </p:sp>
      <p:sp>
        <p:nvSpPr>
          <p:cNvPr id="399" name="Google Shape;399;g335e5722816_0_2"/>
          <p:cNvSpPr txBox="1"/>
          <p:nvPr/>
        </p:nvSpPr>
        <p:spPr>
          <a:xfrm>
            <a:off x="5246175" y="3633200"/>
            <a:ext cx="1376400" cy="84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Bitter"/>
                <a:ea typeface="Bitter"/>
                <a:cs typeface="Bitter"/>
                <a:sym typeface="Bitter"/>
              </a:rPr>
              <a:t>Anchoring qualitative insights to specific citations or sources, which is crucial for academic rigor.</a:t>
            </a:r>
            <a:endParaRPr b="0" i="0" sz="70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Bitter"/>
                <a:ea typeface="Bitter"/>
                <a:cs typeface="Bitter"/>
                <a:sym typeface="Bitter"/>
              </a:rPr>
              <a:t>More consistent sentiment coding</a:t>
            </a:r>
            <a:endParaRPr b="0" i="0" sz="700" u="none" cap="none" strike="noStrike">
              <a:solidFill>
                <a:srgbClr val="000000"/>
              </a:solidFill>
              <a:latin typeface="Bitter"/>
              <a:ea typeface="Bitter"/>
              <a:cs typeface="Bitter"/>
              <a:sym typeface="Bitter"/>
            </a:endParaRPr>
          </a:p>
        </p:txBody>
      </p:sp>
      <p:sp>
        <p:nvSpPr>
          <p:cNvPr id="400" name="Google Shape;400;g335e5722816_0_2"/>
          <p:cNvSpPr txBox="1"/>
          <p:nvPr/>
        </p:nvSpPr>
        <p:spPr>
          <a:xfrm>
            <a:off x="3019475" y="3677475"/>
            <a:ext cx="1216500" cy="84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Bitter"/>
                <a:ea typeface="Bitter"/>
                <a:cs typeface="Bitter"/>
                <a:sym typeface="Bitter"/>
              </a:rPr>
              <a:t>In-app document manipulation (e.g., tagging codes in Word or Excel), especially for enterprise teams.</a:t>
            </a:r>
            <a:endParaRPr b="0" i="0" sz="70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Bitter"/>
              <a:ea typeface="Bitter"/>
              <a:cs typeface="Bitter"/>
              <a:sym typeface="Bitter"/>
            </a:endParaRPr>
          </a:p>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Bitter"/>
                <a:ea typeface="Bitter"/>
                <a:cs typeface="Bitter"/>
                <a:sym typeface="Bitter"/>
              </a:rPr>
              <a:t>Closed loop.</a:t>
            </a:r>
            <a:endParaRPr b="0" i="0" sz="700" u="none" cap="none" strike="noStrike">
              <a:solidFill>
                <a:srgbClr val="000000"/>
              </a:solidFill>
              <a:latin typeface="Bitter"/>
              <a:ea typeface="Bitter"/>
              <a:cs typeface="Bitter"/>
              <a:sym typeface="Bitte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graphicFrame>
        <p:nvGraphicFramePr>
          <p:cNvPr id="405" name="Google Shape;405;g335e5722816_0_130"/>
          <p:cNvGraphicFramePr/>
          <p:nvPr/>
        </p:nvGraphicFramePr>
        <p:xfrm>
          <a:off x="342900" y="289775"/>
          <a:ext cx="3000000" cy="3000000"/>
        </p:xfrm>
        <a:graphic>
          <a:graphicData uri="http://schemas.openxmlformats.org/drawingml/2006/table">
            <a:tbl>
              <a:tblPr>
                <a:noFill/>
                <a:tableStyleId>{5D1A58BF-A45E-4E31-A6B5-8FFB7DD6D48B}</a:tableStyleId>
              </a:tblPr>
              <a:tblGrid>
                <a:gridCol w="1107800"/>
                <a:gridCol w="4202300"/>
                <a:gridCol w="2924000"/>
              </a:tblGrid>
              <a:tr h="165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Bitter"/>
                        <a:ea typeface="Bitter"/>
                        <a:cs typeface="Bitter"/>
                        <a:sym typeface="Bitte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50000"/>
                        </a:lnSpc>
                        <a:spcBef>
                          <a:spcPts val="0"/>
                        </a:spcBef>
                        <a:spcAft>
                          <a:spcPts val="0"/>
                        </a:spcAft>
                        <a:buClr>
                          <a:srgbClr val="000000"/>
                        </a:buClr>
                        <a:buSzPts val="1300"/>
                        <a:buFont typeface="Arial"/>
                        <a:buNone/>
                      </a:pPr>
                      <a:r>
                        <a:rPr b="1" lang="en-US" sz="1300" u="none" cap="none" strike="noStrike">
                          <a:latin typeface="Bitter"/>
                          <a:ea typeface="Bitter"/>
                          <a:cs typeface="Bitter"/>
                          <a:sym typeface="Bitter"/>
                        </a:rPr>
                        <a:t>Pros</a:t>
                      </a:r>
                      <a:endParaRPr b="1" sz="1300" u="none" cap="none" strike="noStrike">
                        <a:latin typeface="Bitter"/>
                        <a:ea typeface="Bitter"/>
                        <a:cs typeface="Bitter"/>
                        <a:sym typeface="Bitte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50000"/>
                        </a:lnSpc>
                        <a:spcBef>
                          <a:spcPts val="0"/>
                        </a:spcBef>
                        <a:spcAft>
                          <a:spcPts val="0"/>
                        </a:spcAft>
                        <a:buClr>
                          <a:srgbClr val="000000"/>
                        </a:buClr>
                        <a:buSzPts val="1300"/>
                        <a:buFont typeface="Arial"/>
                        <a:buNone/>
                      </a:pPr>
                      <a:r>
                        <a:rPr b="1" lang="en-US" sz="1300" u="none" cap="none" strike="noStrike">
                          <a:latin typeface="Bitter"/>
                          <a:ea typeface="Bitter"/>
                          <a:cs typeface="Bitter"/>
                          <a:sym typeface="Bitter"/>
                        </a:rPr>
                        <a:t>Cons</a:t>
                      </a:r>
                      <a:endParaRPr b="1" sz="1300" u="none" cap="none" strike="noStrike">
                        <a:latin typeface="Bitter"/>
                        <a:ea typeface="Bitter"/>
                        <a:cs typeface="Bitter"/>
                        <a:sym typeface="Bitte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7937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Bitter"/>
                          <a:ea typeface="Bitter"/>
                          <a:cs typeface="Bitter"/>
                          <a:sym typeface="Bitter"/>
                        </a:rPr>
                        <a:t>ChatGPT</a:t>
                      </a:r>
                      <a:endParaRPr sz="1200" u="none" cap="none" strike="noStrike">
                        <a:latin typeface="Bitter"/>
                        <a:ea typeface="Bitter"/>
                        <a:cs typeface="Bitter"/>
                        <a:sym typeface="Bitter"/>
                      </a:endParaRPr>
                    </a:p>
                  </a:txBody>
                  <a:tcPr marT="91425" marB="91425" marR="91425" marL="91425" anchor="ctr">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Conversational refinement: “Does this quote fit the theme of resilience?”</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Flexible coding logic: Supports development of codebooks, categories, and rules for inclusion/exclusion.</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Bulk text analysis: Handles long interview transcripts, breaks them into themes, and suggests analytical memos.</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Custom workflows: “Organize these themes hierarchically.”</a:t>
                      </a:r>
                      <a:endParaRPr sz="600" u="none" cap="none" strike="noStrike">
                        <a:latin typeface="Bitter"/>
                        <a:ea typeface="Bitter"/>
                        <a:cs typeface="Bitter"/>
                        <a:sym typeface="Bitter"/>
                      </a:endParaRPr>
                    </a:p>
                  </a:txBody>
                  <a:tcPr marT="91425" marB="91425" marR="91425" marL="91425">
                    <a:lnT cap="flat" cmpd="sng" w="9525">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No document memory: Doesn't retain state between long uploads unless using advanced modes (e.g., Code Interpreter or file uploads).</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Limited document anchoring: Doesn’t automatically reference source files (like NotebookLM).</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Output may need manual verification: Especially when applying codes across large sets of text.</a:t>
                      </a:r>
                      <a:endParaRPr sz="600" u="none" cap="none" strike="noStrike">
                        <a:latin typeface="Bitter"/>
                        <a:ea typeface="Bitter"/>
                        <a:cs typeface="Bitter"/>
                        <a:sym typeface="Bitter"/>
                      </a:endParaRPr>
                    </a:p>
                  </a:txBody>
                  <a:tcPr marT="91425" marB="91425" marR="91425" marL="91425">
                    <a:lnT cap="flat" cmpd="sng" w="9525">
                      <a:solidFill>
                        <a:srgbClr val="9E9E9E">
                          <a:alpha val="0"/>
                        </a:srgbClr>
                      </a:solidFill>
                      <a:prstDash val="solid"/>
                      <a:round/>
                      <a:headEnd len="sm" w="sm" type="none"/>
                      <a:tailEnd len="sm" w="sm" type="none"/>
                    </a:lnT>
                  </a:tcPr>
                </a:tc>
              </a:tr>
              <a:tr h="7937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Bitter"/>
                          <a:ea typeface="Bitter"/>
                          <a:cs typeface="Bitter"/>
                          <a:sym typeface="Bitter"/>
                        </a:rPr>
                        <a:t>CoPilot</a:t>
                      </a:r>
                      <a:endParaRPr sz="1200" u="none" cap="none" strike="noStrike">
                        <a:latin typeface="Bitter"/>
                        <a:ea typeface="Bitter"/>
                        <a:cs typeface="Bitter"/>
                        <a:sym typeface="Bitter"/>
                      </a:endParaRPr>
                    </a:p>
                  </a:txBody>
                  <a:tcPr marT="91425" marB="91425" marR="91425" marL="91425" anchor="ctr">
                    <a:lnL cap="flat" cmpd="sng" w="9525">
                      <a:solidFill>
                        <a:srgbClr val="9E9E9E">
                          <a:alpha val="0"/>
                        </a:srgbClr>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In-app tagging and automation: Works in Word and Excel to insert, tag, and highlight text segments with specific codes.</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Powerful in structured data: Can apply qualitative codes across surveys, interview matrices, etc., using formulas or macros.</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Integration with Teams/SharePoint: Great for collaborative coding in enterprise or institutional settings.</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Actionable summaries: Generates theme summaries alongside the original document.</a:t>
                      </a:r>
                      <a:endParaRPr sz="600" u="none" cap="none" strike="noStrike">
                        <a:latin typeface="Bitter"/>
                        <a:ea typeface="Bitter"/>
                        <a:cs typeface="Bitter"/>
                        <a:sym typeface="Bitt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Limited creativity: Copilot follows a more conservative logic, which is great for compliance but less helpful in open exploratory coding.</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Requires Microsoft ecosystem: Only works fully in 365 apps, limiting portability.</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Doesn’t infer nuance well: May struggle with interpreting subtle emotional or sociocultural cues.</a:t>
                      </a:r>
                      <a:endParaRPr sz="600" u="none" cap="none" strike="noStrike">
                        <a:latin typeface="Bitter"/>
                        <a:ea typeface="Bitter"/>
                        <a:cs typeface="Bitter"/>
                        <a:sym typeface="Bitter"/>
                      </a:endParaRPr>
                    </a:p>
                  </a:txBody>
                  <a:tcPr marT="91425" marB="91425" marR="91425" marL="91425"/>
                </a:tc>
              </a:tr>
              <a:tr h="825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Bitter"/>
                          <a:ea typeface="Bitter"/>
                          <a:cs typeface="Bitter"/>
                          <a:sym typeface="Bitter"/>
                        </a:rPr>
                        <a:t>Gemini</a:t>
                      </a:r>
                      <a:endParaRPr sz="1200" u="none" cap="none" strike="noStrike">
                        <a:latin typeface="Bitter"/>
                        <a:ea typeface="Bitter"/>
                        <a:cs typeface="Bitter"/>
                        <a:sym typeface="Bitter"/>
                      </a:endParaRPr>
                    </a:p>
                  </a:txBody>
                  <a:tcPr marT="91425" marB="91425" marR="91425" marL="91425" anchor="ctr">
                    <a:lnL cap="flat" cmpd="sng" w="9525">
                      <a:solidFill>
                        <a:srgbClr val="9E9E9E">
                          <a:alpha val="0"/>
                        </a:srgbClr>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Google Docs integration: Can analyze directly inside your docs (especially Gemini for Workspace).</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Contextual memory: Keeps better in-document memory than ChatGPT, which helps with continuity across coding sessions.</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Semantic tagging: Strong at understanding implicit themes (e.g., detecting “power dynamics” even if not explicitly stated).</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Voice of the participant: Preserves narrative tone well during synthesis.</a:t>
                      </a:r>
                      <a:endParaRPr sz="600" u="none" cap="none" strike="noStrike">
                        <a:latin typeface="Bitter"/>
                        <a:ea typeface="Bitter"/>
                        <a:cs typeface="Bitter"/>
                        <a:sym typeface="Bitt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Limited cross-document synthesis: Unlike NotebookLM, it can struggle to consolidate findings across files.</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Prompt sensitivity: Requires well-structured prompts; unclear instructions can lead to generic or shallow output.</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Fewer bulk tools: Not as efficient for applying codes across massive datasets.</a:t>
                      </a:r>
                      <a:endParaRPr sz="600" u="none" cap="none" strike="noStrike">
                        <a:latin typeface="Bitter"/>
                        <a:ea typeface="Bitter"/>
                        <a:cs typeface="Bitter"/>
                        <a:sym typeface="Bitter"/>
                      </a:endParaRPr>
                    </a:p>
                  </a:txBody>
                  <a:tcPr marT="91425" marB="91425" marR="91425" marL="91425"/>
                </a:tc>
              </a:tr>
              <a:tr h="7937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Bitter"/>
                          <a:ea typeface="Bitter"/>
                          <a:cs typeface="Bitter"/>
                          <a:sym typeface="Bitter"/>
                        </a:rPr>
                        <a:t>NotebookLM</a:t>
                      </a:r>
                      <a:endParaRPr sz="1200" u="none" cap="none" strike="noStrike">
                        <a:latin typeface="Bitter"/>
                        <a:ea typeface="Bitter"/>
                        <a:cs typeface="Bitter"/>
                        <a:sym typeface="Bitter"/>
                      </a:endParaRPr>
                    </a:p>
                  </a:txBody>
                  <a:tcPr marT="91425" marB="91425" marR="91425" marL="91425" anchor="ctr">
                    <a:lnL cap="flat" cmpd="sng" w="9525">
                      <a:solidFill>
                        <a:srgbClr val="9E9E9E">
                          <a:alpha val="0"/>
                        </a:srgbClr>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Deep linking to sources: Every insight is anchored to the original document; perfect for ensuring traceability in research.</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Cross-document synthesis: Can analyze multiple qualitative data sources (e.g., focus group transcripts, memos) in tandem.</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Codebook development: You can upload a working codebook and use it as a reference lens for subsequent analysis.</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Memory-based learning: Learns from uploaded documents and maintains a running knowledge base.</a:t>
                      </a:r>
                      <a:endParaRPr sz="600" u="none" cap="none" strike="noStrike">
                        <a:latin typeface="Bitter"/>
                        <a:ea typeface="Bitter"/>
                        <a:cs typeface="Bitter"/>
                        <a:sym typeface="Bitt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Narrow interface: Less dynamic than a conversational tool; works best when the user is highly structured.</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Limited spontaneous interaction: Doesn’t allow for iterative back-and-forth questioning like ChatGPT.</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t/>
                      </a:r>
                      <a:endParaRPr sz="600" u="none" cap="none" strike="noStrike">
                        <a:latin typeface="Bitter"/>
                        <a:ea typeface="Bitter"/>
                        <a:cs typeface="Bitter"/>
                        <a:sym typeface="Bitter"/>
                      </a:endParaRPr>
                    </a:p>
                    <a:p>
                      <a:pPr indent="0" lvl="0" marL="0" marR="0" rtl="0" algn="l">
                        <a:lnSpc>
                          <a:spcPct val="100000"/>
                        </a:lnSpc>
                        <a:spcBef>
                          <a:spcPts val="0"/>
                        </a:spcBef>
                        <a:spcAft>
                          <a:spcPts val="0"/>
                        </a:spcAft>
                        <a:buClr>
                          <a:srgbClr val="000000"/>
                        </a:buClr>
                        <a:buSzPts val="600"/>
                        <a:buFont typeface="Arial"/>
                        <a:buNone/>
                      </a:pPr>
                      <a:r>
                        <a:rPr lang="en-US" sz="600" u="none" cap="none" strike="noStrike">
                          <a:latin typeface="Bitter"/>
                          <a:ea typeface="Bitter"/>
                          <a:cs typeface="Bitter"/>
                          <a:sym typeface="Bitter"/>
                        </a:rPr>
                        <a:t>No live editing: Outputs need to be copied back into your original documents.</a:t>
                      </a:r>
                      <a:endParaRPr sz="600" u="none" cap="none" strike="noStrike">
                        <a:latin typeface="Bitter"/>
                        <a:ea typeface="Bitter"/>
                        <a:cs typeface="Bitter"/>
                        <a:sym typeface="Bitter"/>
                      </a:endParaRPr>
                    </a:p>
                  </a:txBody>
                  <a:tcPr marT="91425" marB="91425" marR="91425" marL="91425"/>
                </a:tc>
              </a:tr>
            </a:tbl>
          </a:graphicData>
        </a:graphic>
      </p:graphicFrame>
      <p:sp>
        <p:nvSpPr>
          <p:cNvPr id="406" name="Google Shape;406;g335e5722816_0_130"/>
          <p:cNvSpPr/>
          <p:nvPr/>
        </p:nvSpPr>
        <p:spPr>
          <a:xfrm>
            <a:off x="1450700" y="299300"/>
            <a:ext cx="4202400" cy="390600"/>
          </a:xfrm>
          <a:prstGeom prst="roundRect">
            <a:avLst>
              <a:gd fmla="val 16667" name="adj"/>
            </a:avLst>
          </a:prstGeom>
          <a:noFill/>
          <a:ln cap="flat" cmpd="sng" w="952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Bitter"/>
              <a:ea typeface="Bitter"/>
              <a:cs typeface="Bitter"/>
              <a:sym typeface="Bitter"/>
            </a:endParaRPr>
          </a:p>
        </p:txBody>
      </p:sp>
      <p:sp>
        <p:nvSpPr>
          <p:cNvPr id="407" name="Google Shape;407;g335e5722816_0_130"/>
          <p:cNvSpPr/>
          <p:nvPr/>
        </p:nvSpPr>
        <p:spPr>
          <a:xfrm>
            <a:off x="5653000" y="299300"/>
            <a:ext cx="2924100" cy="390600"/>
          </a:xfrm>
          <a:prstGeom prst="roundRect">
            <a:avLst>
              <a:gd fmla="val 16667" name="adj"/>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Bitter"/>
              <a:ea typeface="Bitter"/>
              <a:cs typeface="Bitter"/>
              <a:sym typeface="Bitt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3052b9d857a_0_0"/>
          <p:cNvSpPr txBox="1"/>
          <p:nvPr/>
        </p:nvSpPr>
        <p:spPr>
          <a:xfrm>
            <a:off x="328328" y="86100"/>
            <a:ext cx="82341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300"/>
              <a:buFont typeface="Arial"/>
              <a:buNone/>
            </a:pPr>
            <a:r>
              <a:rPr b="1" i="0" lang="en-US" sz="3300" u="none" cap="none" strike="noStrike">
                <a:solidFill>
                  <a:srgbClr val="9D0F14"/>
                </a:solidFill>
                <a:latin typeface="Alumni Sans"/>
                <a:ea typeface="Alumni Sans"/>
                <a:cs typeface="Alumni Sans"/>
                <a:sym typeface="Alumni Sans"/>
              </a:rPr>
              <a:t>Using AI to Create a Strategic Summary</a:t>
            </a:r>
            <a:endParaRPr b="1" i="0" sz="3300" u="none" cap="none" strike="noStrike">
              <a:solidFill>
                <a:srgbClr val="9D0F14"/>
              </a:solidFill>
              <a:latin typeface="Alumni Sans"/>
              <a:ea typeface="Alumni Sans"/>
              <a:cs typeface="Alumni Sans"/>
              <a:sym typeface="Alumni Sans"/>
            </a:endParaRPr>
          </a:p>
          <a:p>
            <a:pPr indent="0" lvl="0" marL="0" marR="0" rtl="0" algn="l">
              <a:lnSpc>
                <a:spcPct val="90000"/>
              </a:lnSpc>
              <a:spcBef>
                <a:spcPts val="0"/>
              </a:spcBef>
              <a:spcAft>
                <a:spcPts val="0"/>
              </a:spcAft>
              <a:buClr>
                <a:srgbClr val="000000"/>
              </a:buClr>
              <a:buSzPts val="3300"/>
              <a:buFont typeface="Arial"/>
              <a:buNone/>
            </a:pPr>
            <a:r>
              <a:t/>
            </a:r>
            <a:endParaRPr b="1" i="0" sz="3300" u="none" cap="none" strike="noStrike">
              <a:solidFill>
                <a:srgbClr val="9D0F14"/>
              </a:solidFill>
              <a:latin typeface="Alumni Sans"/>
              <a:ea typeface="Alumni Sans"/>
              <a:cs typeface="Alumni Sans"/>
              <a:sym typeface="Alumni Sans"/>
            </a:endParaRPr>
          </a:p>
        </p:txBody>
      </p:sp>
      <p:cxnSp>
        <p:nvCxnSpPr>
          <p:cNvPr id="413" name="Google Shape;413;g3052b9d857a_0_0"/>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
        <p:nvSpPr>
          <p:cNvPr id="414" name="Google Shape;414;g3052b9d857a_0_0"/>
          <p:cNvSpPr txBox="1"/>
          <p:nvPr/>
        </p:nvSpPr>
        <p:spPr>
          <a:xfrm>
            <a:off x="342900" y="988225"/>
            <a:ext cx="8160300" cy="3648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000"/>
              </a:spcBef>
              <a:spcAft>
                <a:spcPts val="0"/>
              </a:spcAft>
              <a:buClr>
                <a:srgbClr val="222222"/>
              </a:buClr>
              <a:buSzPts val="1800"/>
              <a:buFont typeface="Bitter"/>
              <a:buChar char="●"/>
            </a:pPr>
            <a:r>
              <a:rPr b="0" i="0" lang="en-US" sz="1800" u="none" cap="none" strike="noStrike">
                <a:solidFill>
                  <a:srgbClr val="222222"/>
                </a:solidFill>
                <a:highlight>
                  <a:schemeClr val="lt1"/>
                </a:highlight>
                <a:latin typeface="Bitter"/>
                <a:ea typeface="Bitter"/>
                <a:cs typeface="Bitter"/>
                <a:sym typeface="Bitter"/>
              </a:rPr>
              <a:t>269 student comments related to parking, residence halls, and faculty</a:t>
            </a:r>
            <a:endParaRPr b="0" i="0" sz="1800" u="none" cap="none" strike="noStrike">
              <a:solidFill>
                <a:srgbClr val="222222"/>
              </a:solidFill>
              <a:highlight>
                <a:schemeClr val="lt1"/>
              </a:highlight>
              <a:latin typeface="Bitter"/>
              <a:ea typeface="Bitter"/>
              <a:cs typeface="Bitter"/>
              <a:sym typeface="Bitter"/>
            </a:endParaRPr>
          </a:p>
          <a:p>
            <a:pPr indent="-342900" lvl="0" marL="457200" marR="0" rtl="0" algn="l">
              <a:lnSpc>
                <a:spcPct val="115000"/>
              </a:lnSpc>
              <a:spcBef>
                <a:spcPts val="0"/>
              </a:spcBef>
              <a:spcAft>
                <a:spcPts val="0"/>
              </a:spcAft>
              <a:buClr>
                <a:srgbClr val="222222"/>
              </a:buClr>
              <a:buSzPts val="1800"/>
              <a:buFont typeface="Bitter"/>
              <a:buChar char="●"/>
            </a:pPr>
            <a:r>
              <a:rPr b="0" i="0" lang="en-US" sz="1800" u="none" cap="none" strike="noStrike">
                <a:solidFill>
                  <a:srgbClr val="222222"/>
                </a:solidFill>
                <a:highlight>
                  <a:schemeClr val="lt1"/>
                </a:highlight>
                <a:latin typeface="Bitter"/>
                <a:ea typeface="Bitter"/>
                <a:cs typeface="Bitter"/>
                <a:sym typeface="Bitter"/>
              </a:rPr>
              <a:t>Prompts (Sample of prompts used)</a:t>
            </a:r>
            <a:endParaRPr b="0" i="0" sz="1800" u="none" cap="none" strike="noStrike">
              <a:solidFill>
                <a:srgbClr val="222222"/>
              </a:solidFill>
              <a:highlight>
                <a:schemeClr val="lt1"/>
              </a:highlight>
              <a:latin typeface="Bitter"/>
              <a:ea typeface="Bitter"/>
              <a:cs typeface="Bitter"/>
              <a:sym typeface="Bitter"/>
            </a:endParaRPr>
          </a:p>
          <a:p>
            <a:pPr indent="-342900" lvl="1" marL="914400" marR="0" rtl="0" algn="l">
              <a:lnSpc>
                <a:spcPct val="115000"/>
              </a:lnSpc>
              <a:spcBef>
                <a:spcPts val="0"/>
              </a:spcBef>
              <a:spcAft>
                <a:spcPts val="0"/>
              </a:spcAft>
              <a:buClr>
                <a:srgbClr val="222222"/>
              </a:buClr>
              <a:buSzPts val="1800"/>
              <a:buFont typeface="Bitter"/>
              <a:buChar char="○"/>
            </a:pPr>
            <a:r>
              <a:rPr b="0" i="0" lang="en-US" sz="1800" u="none" cap="none" strike="noStrike">
                <a:solidFill>
                  <a:schemeClr val="dk1"/>
                </a:solidFill>
                <a:latin typeface="Bitter"/>
                <a:ea typeface="Bitter"/>
                <a:cs typeface="Bitter"/>
                <a:sym typeface="Bitter"/>
              </a:rPr>
              <a:t>“As a qualitative researcher review the attached document and identify comments related to parking”</a:t>
            </a:r>
            <a:endParaRPr b="0" i="0" sz="1800" u="none" cap="none" strike="noStrike">
              <a:solidFill>
                <a:schemeClr val="dk1"/>
              </a:solidFill>
              <a:latin typeface="Bitter"/>
              <a:ea typeface="Bitter"/>
              <a:cs typeface="Bitter"/>
              <a:sym typeface="Bitter"/>
            </a:endParaRPr>
          </a:p>
          <a:p>
            <a:pPr indent="-342900" lvl="1" marL="914400" marR="0" rtl="0" algn="l">
              <a:lnSpc>
                <a:spcPct val="115000"/>
              </a:lnSpc>
              <a:spcBef>
                <a:spcPts val="0"/>
              </a:spcBef>
              <a:spcAft>
                <a:spcPts val="0"/>
              </a:spcAft>
              <a:buClr>
                <a:srgbClr val="222222"/>
              </a:buClr>
              <a:buSzPts val="1800"/>
              <a:buFont typeface="Bitter"/>
              <a:buChar char="○"/>
            </a:pPr>
            <a:r>
              <a:rPr b="0" i="0" lang="en-US" sz="1800" u="none" cap="none" strike="noStrike">
                <a:solidFill>
                  <a:schemeClr val="dk1"/>
                </a:solidFill>
                <a:latin typeface="Bitter"/>
                <a:ea typeface="Bitter"/>
                <a:cs typeface="Bitter"/>
                <a:sym typeface="Bitter"/>
              </a:rPr>
              <a:t>“Review the excel file and create a table that shows each comment and identify comments related to parking (line item)”</a:t>
            </a:r>
            <a:endParaRPr b="0" i="0" sz="1800" u="none" cap="none" strike="noStrike">
              <a:solidFill>
                <a:schemeClr val="dk1"/>
              </a:solidFill>
              <a:latin typeface="Bitter"/>
              <a:ea typeface="Bitter"/>
              <a:cs typeface="Bitter"/>
              <a:sym typeface="Bitter"/>
            </a:endParaRPr>
          </a:p>
          <a:p>
            <a:pPr indent="-342900" lvl="1" marL="914400" marR="0" rtl="0" algn="l">
              <a:lnSpc>
                <a:spcPct val="115000"/>
              </a:lnSpc>
              <a:spcBef>
                <a:spcPts val="0"/>
              </a:spcBef>
              <a:spcAft>
                <a:spcPts val="0"/>
              </a:spcAft>
              <a:buClr>
                <a:srgbClr val="222222"/>
              </a:buClr>
              <a:buSzPts val="1800"/>
              <a:buFont typeface="Bitter"/>
              <a:buChar char="○"/>
            </a:pPr>
            <a:r>
              <a:rPr b="0" i="0" lang="en-US" sz="1800" u="none" cap="none" strike="noStrike">
                <a:solidFill>
                  <a:schemeClr val="dk1"/>
                </a:solidFill>
                <a:latin typeface="Bitter"/>
                <a:ea typeface="Bitter"/>
                <a:cs typeface="Bitter"/>
                <a:sym typeface="Bitter"/>
              </a:rPr>
              <a:t>“Create a table listing every comment and highlighting if it is related to parking (line item)”</a:t>
            </a:r>
            <a:endParaRPr b="0" i="0" sz="1800" u="none" cap="none" strike="noStrike">
              <a:solidFill>
                <a:schemeClr val="dk1"/>
              </a:solidFill>
              <a:latin typeface="Bitter"/>
              <a:ea typeface="Bitter"/>
              <a:cs typeface="Bitter"/>
              <a:sym typeface="Bitter"/>
            </a:endParaRPr>
          </a:p>
          <a:p>
            <a:pPr indent="-342900" lvl="1" marL="914400" marR="0" rtl="0" algn="l">
              <a:lnSpc>
                <a:spcPct val="115000"/>
              </a:lnSpc>
              <a:spcBef>
                <a:spcPts val="0"/>
              </a:spcBef>
              <a:spcAft>
                <a:spcPts val="0"/>
              </a:spcAft>
              <a:buClr>
                <a:srgbClr val="222222"/>
              </a:buClr>
              <a:buSzPts val="1800"/>
              <a:buFont typeface="Bitter"/>
              <a:buChar char="○"/>
            </a:pPr>
            <a:r>
              <a:rPr b="0" i="0" lang="en-US" sz="1800" u="none" cap="none" strike="noStrike">
                <a:solidFill>
                  <a:schemeClr val="dk1"/>
                </a:solidFill>
                <a:latin typeface="Bitter"/>
                <a:ea typeface="Bitter"/>
                <a:cs typeface="Bitter"/>
                <a:sym typeface="Bitter"/>
              </a:rPr>
              <a:t>“As a qualitative researcher I would like a summary of student comments in the attached file. Base the summary on frequency and strength of language.”</a:t>
            </a:r>
            <a:endParaRPr b="0" i="0" sz="1800" u="none" cap="none" strike="noStrike">
              <a:solidFill>
                <a:schemeClr val="dk1"/>
              </a:solidFill>
              <a:latin typeface="Bitter"/>
              <a:ea typeface="Bitter"/>
              <a:cs typeface="Bitter"/>
              <a:sym typeface="Bitte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052b9d857a_0_6"/>
          <p:cNvSpPr txBox="1"/>
          <p:nvPr/>
        </p:nvSpPr>
        <p:spPr>
          <a:xfrm>
            <a:off x="328328" y="86100"/>
            <a:ext cx="82341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300"/>
              <a:buFont typeface="Arial"/>
              <a:buNone/>
            </a:pPr>
            <a:r>
              <a:rPr b="1" i="0" lang="en-US" sz="3300" u="none" cap="none" strike="noStrike">
                <a:solidFill>
                  <a:srgbClr val="9D0F14"/>
                </a:solidFill>
                <a:latin typeface="Alumni Sans"/>
                <a:ea typeface="Alumni Sans"/>
                <a:cs typeface="Alumni Sans"/>
                <a:sym typeface="Alumni Sans"/>
              </a:rPr>
              <a:t>First Attempt at Using AI to Create a Strategic Summary</a:t>
            </a:r>
            <a:endParaRPr b="1" i="0" sz="3300" u="none" cap="none" strike="noStrike">
              <a:solidFill>
                <a:srgbClr val="9D0F14"/>
              </a:solidFill>
              <a:latin typeface="Alumni Sans"/>
              <a:ea typeface="Alumni Sans"/>
              <a:cs typeface="Alumni Sans"/>
              <a:sym typeface="Alumni Sans"/>
            </a:endParaRPr>
          </a:p>
          <a:p>
            <a:pPr indent="0" lvl="0" marL="0" marR="0" rtl="0" algn="l">
              <a:lnSpc>
                <a:spcPct val="90000"/>
              </a:lnSpc>
              <a:spcBef>
                <a:spcPts val="0"/>
              </a:spcBef>
              <a:spcAft>
                <a:spcPts val="0"/>
              </a:spcAft>
              <a:buClr>
                <a:srgbClr val="000000"/>
              </a:buClr>
              <a:buSzPts val="3300"/>
              <a:buFont typeface="Arial"/>
              <a:buNone/>
            </a:pPr>
            <a:r>
              <a:t/>
            </a:r>
            <a:endParaRPr b="1" i="0" sz="3300" u="none" cap="none" strike="noStrike">
              <a:solidFill>
                <a:srgbClr val="9D0F14"/>
              </a:solidFill>
              <a:latin typeface="Alumni Sans"/>
              <a:ea typeface="Alumni Sans"/>
              <a:cs typeface="Alumni Sans"/>
              <a:sym typeface="Alumni Sans"/>
            </a:endParaRPr>
          </a:p>
        </p:txBody>
      </p:sp>
      <p:cxnSp>
        <p:nvCxnSpPr>
          <p:cNvPr id="420" name="Google Shape;420;g3052b9d857a_0_6"/>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
        <p:nvSpPr>
          <p:cNvPr id="421" name="Google Shape;421;g3052b9d857a_0_6"/>
          <p:cNvSpPr txBox="1"/>
          <p:nvPr/>
        </p:nvSpPr>
        <p:spPr>
          <a:xfrm>
            <a:off x="342900" y="1425375"/>
            <a:ext cx="3994200" cy="25527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1000"/>
              </a:spcBef>
              <a:spcAft>
                <a:spcPts val="0"/>
              </a:spcAft>
              <a:buClr>
                <a:srgbClr val="222222"/>
              </a:buClr>
              <a:buSzPts val="1700"/>
              <a:buFont typeface="Bitter"/>
              <a:buChar char="●"/>
            </a:pPr>
            <a:r>
              <a:rPr b="0" i="0" lang="en-US" sz="1700" u="none" cap="none" strike="noStrike">
                <a:solidFill>
                  <a:srgbClr val="222222"/>
                </a:solidFill>
                <a:highlight>
                  <a:schemeClr val="lt1"/>
                </a:highlight>
                <a:latin typeface="Bitter"/>
                <a:ea typeface="Bitter"/>
                <a:cs typeface="Bitter"/>
                <a:sym typeface="Bitter"/>
              </a:rPr>
              <a:t>Less robust summary of comments related to parking than Notebook LM.  Provided simple lists when asked for more of a narrative.</a:t>
            </a:r>
            <a:endParaRPr b="0" i="0" sz="1700" u="none" cap="none" strike="noStrike">
              <a:solidFill>
                <a:srgbClr val="222222"/>
              </a:solidFill>
              <a:highlight>
                <a:schemeClr val="lt1"/>
              </a:highlight>
              <a:latin typeface="Bitter"/>
              <a:ea typeface="Bitter"/>
              <a:cs typeface="Bitter"/>
              <a:sym typeface="Bitter"/>
            </a:endParaRPr>
          </a:p>
          <a:p>
            <a:pPr indent="-336550" lvl="0" marL="457200" marR="0" rtl="0" algn="l">
              <a:lnSpc>
                <a:spcPct val="115000"/>
              </a:lnSpc>
              <a:spcBef>
                <a:spcPts val="0"/>
              </a:spcBef>
              <a:spcAft>
                <a:spcPts val="0"/>
              </a:spcAft>
              <a:buClr>
                <a:srgbClr val="222222"/>
              </a:buClr>
              <a:buSzPts val="1700"/>
              <a:buFont typeface="Bitter"/>
              <a:buChar char="●"/>
            </a:pPr>
            <a:r>
              <a:rPr b="0" i="0" lang="en-US" sz="1700" u="none" cap="none" strike="noStrike">
                <a:solidFill>
                  <a:srgbClr val="222222"/>
                </a:solidFill>
                <a:highlight>
                  <a:schemeClr val="lt1"/>
                </a:highlight>
                <a:latin typeface="Bitter"/>
                <a:ea typeface="Bitter"/>
                <a:cs typeface="Bitter"/>
                <a:sym typeface="Bitter"/>
              </a:rPr>
              <a:t>Missed a significant number of comments when asked for line item identification.</a:t>
            </a:r>
            <a:endParaRPr b="0" i="0" sz="1700" u="none" cap="none" strike="noStrike">
              <a:solidFill>
                <a:schemeClr val="dk1"/>
              </a:solidFill>
              <a:latin typeface="Bitter"/>
              <a:ea typeface="Bitter"/>
              <a:cs typeface="Bitter"/>
              <a:sym typeface="Bitter"/>
            </a:endParaRPr>
          </a:p>
        </p:txBody>
      </p:sp>
      <p:sp>
        <p:nvSpPr>
          <p:cNvPr id="422" name="Google Shape;422;g3052b9d857a_0_6"/>
          <p:cNvSpPr txBox="1"/>
          <p:nvPr/>
        </p:nvSpPr>
        <p:spPr>
          <a:xfrm>
            <a:off x="4806900" y="1425375"/>
            <a:ext cx="3994200" cy="31545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0"/>
              </a:spcBef>
              <a:spcAft>
                <a:spcPts val="0"/>
              </a:spcAft>
              <a:buClr>
                <a:srgbClr val="222222"/>
              </a:buClr>
              <a:buSzPts val="1700"/>
              <a:buFont typeface="Bitter"/>
              <a:buChar char="●"/>
            </a:pPr>
            <a:r>
              <a:rPr b="0" i="0" lang="en-US" sz="1700" u="none" cap="none" strike="noStrike">
                <a:solidFill>
                  <a:srgbClr val="222222"/>
                </a:solidFill>
                <a:highlight>
                  <a:schemeClr val="lt1"/>
                </a:highlight>
                <a:latin typeface="Bitter"/>
                <a:ea typeface="Bitter"/>
                <a:cs typeface="Bitter"/>
                <a:sym typeface="Bitter"/>
              </a:rPr>
              <a:t>Better job at flagging each individual comment.</a:t>
            </a:r>
            <a:endParaRPr b="0" i="0" sz="1700" u="none" cap="none" strike="noStrike">
              <a:solidFill>
                <a:srgbClr val="222222"/>
              </a:solidFill>
              <a:highlight>
                <a:schemeClr val="lt1"/>
              </a:highlight>
              <a:latin typeface="Bitter"/>
              <a:ea typeface="Bitter"/>
              <a:cs typeface="Bitter"/>
              <a:sym typeface="Bitter"/>
            </a:endParaRPr>
          </a:p>
          <a:p>
            <a:pPr indent="-336550" lvl="0" marL="457200" marR="0" rtl="0" algn="l">
              <a:lnSpc>
                <a:spcPct val="115000"/>
              </a:lnSpc>
              <a:spcBef>
                <a:spcPts val="0"/>
              </a:spcBef>
              <a:spcAft>
                <a:spcPts val="0"/>
              </a:spcAft>
              <a:buClr>
                <a:srgbClr val="222222"/>
              </a:buClr>
              <a:buSzPts val="1700"/>
              <a:buFont typeface="Bitter"/>
              <a:buChar char="●"/>
            </a:pPr>
            <a:r>
              <a:rPr b="0" i="0" lang="en-US" sz="1700" u="none" cap="none" strike="noStrike">
                <a:solidFill>
                  <a:srgbClr val="222222"/>
                </a:solidFill>
                <a:highlight>
                  <a:schemeClr val="lt1"/>
                </a:highlight>
                <a:latin typeface="Bitter"/>
                <a:ea typeface="Bitter"/>
                <a:cs typeface="Bitter"/>
                <a:sym typeface="Bitter"/>
              </a:rPr>
              <a:t>Created a more nuanced and descriptive summary.</a:t>
            </a:r>
            <a:endParaRPr b="0" i="0" sz="1700" u="none" cap="none" strike="noStrike">
              <a:solidFill>
                <a:srgbClr val="222222"/>
              </a:solidFill>
              <a:highlight>
                <a:schemeClr val="lt1"/>
              </a:highlight>
              <a:latin typeface="Bitter"/>
              <a:ea typeface="Bitter"/>
              <a:cs typeface="Bitter"/>
              <a:sym typeface="Bitter"/>
            </a:endParaRPr>
          </a:p>
          <a:p>
            <a:pPr indent="-336550" lvl="0" marL="457200" marR="0" rtl="0" algn="l">
              <a:lnSpc>
                <a:spcPct val="115000"/>
              </a:lnSpc>
              <a:spcBef>
                <a:spcPts val="0"/>
              </a:spcBef>
              <a:spcAft>
                <a:spcPts val="0"/>
              </a:spcAft>
              <a:buClr>
                <a:srgbClr val="222222"/>
              </a:buClr>
              <a:buSzPts val="1700"/>
              <a:buFont typeface="Bitter"/>
              <a:buChar char="●"/>
            </a:pPr>
            <a:r>
              <a:rPr b="0" i="0" lang="en-US" sz="1700" u="none" cap="none" strike="noStrike">
                <a:solidFill>
                  <a:srgbClr val="222222"/>
                </a:solidFill>
                <a:highlight>
                  <a:schemeClr val="lt1"/>
                </a:highlight>
                <a:latin typeface="Bitter"/>
                <a:ea typeface="Bitter"/>
                <a:cs typeface="Bitter"/>
                <a:sym typeface="Bitter"/>
              </a:rPr>
              <a:t>Segmented longer, multi focused comments and identified parking issues that were embedded in the comments.</a:t>
            </a:r>
            <a:endParaRPr b="0" i="0" sz="1700" u="none" cap="none" strike="noStrike">
              <a:solidFill>
                <a:srgbClr val="222222"/>
              </a:solidFill>
              <a:highlight>
                <a:schemeClr val="lt1"/>
              </a:highlight>
              <a:latin typeface="Bitter"/>
              <a:ea typeface="Bitter"/>
              <a:cs typeface="Bitter"/>
              <a:sym typeface="Bitter"/>
            </a:endParaRPr>
          </a:p>
          <a:p>
            <a:pPr indent="-336550" lvl="0" marL="457200" marR="0" rtl="0" algn="l">
              <a:lnSpc>
                <a:spcPct val="115000"/>
              </a:lnSpc>
              <a:spcBef>
                <a:spcPts val="0"/>
              </a:spcBef>
              <a:spcAft>
                <a:spcPts val="0"/>
              </a:spcAft>
              <a:buClr>
                <a:srgbClr val="222222"/>
              </a:buClr>
              <a:buSzPts val="1700"/>
              <a:buFont typeface="Bitter"/>
              <a:buChar char="●"/>
            </a:pPr>
            <a:r>
              <a:rPr b="0" i="0" lang="en-US" sz="1700" u="none" cap="none" strike="noStrike">
                <a:solidFill>
                  <a:srgbClr val="222222"/>
                </a:solidFill>
                <a:highlight>
                  <a:schemeClr val="lt1"/>
                </a:highlight>
                <a:latin typeface="Bitter"/>
                <a:ea typeface="Bitter"/>
                <a:cs typeface="Bitter"/>
                <a:sym typeface="Bitter"/>
              </a:rPr>
              <a:t>Better at identifying student sentiment in terms of language.</a:t>
            </a:r>
            <a:endParaRPr b="0" i="0" sz="1700" u="none" cap="none" strike="noStrike">
              <a:solidFill>
                <a:srgbClr val="222222"/>
              </a:solidFill>
              <a:highlight>
                <a:schemeClr val="lt1"/>
              </a:highlight>
              <a:latin typeface="Bitter"/>
              <a:ea typeface="Bitter"/>
              <a:cs typeface="Bitter"/>
              <a:sym typeface="Bitter"/>
            </a:endParaRPr>
          </a:p>
        </p:txBody>
      </p:sp>
      <p:cxnSp>
        <p:nvCxnSpPr>
          <p:cNvPr id="423" name="Google Shape;423;g3052b9d857a_0_6"/>
          <p:cNvCxnSpPr/>
          <p:nvPr/>
        </p:nvCxnSpPr>
        <p:spPr>
          <a:xfrm flipH="1" rot="-5400000">
            <a:off x="2633700" y="2916803"/>
            <a:ext cx="3876600" cy="5700"/>
          </a:xfrm>
          <a:prstGeom prst="straightConnector1">
            <a:avLst/>
          </a:prstGeom>
          <a:noFill/>
          <a:ln cap="flat" cmpd="sng" w="9525">
            <a:solidFill>
              <a:srgbClr val="9D0F14"/>
            </a:solidFill>
            <a:prstDash val="solid"/>
            <a:round/>
            <a:headEnd len="sm" w="sm" type="none"/>
            <a:tailEnd len="sm" w="sm" type="none"/>
          </a:ln>
        </p:spPr>
      </p:cxnSp>
      <p:sp>
        <p:nvSpPr>
          <p:cNvPr id="424" name="Google Shape;424;g3052b9d857a_0_6"/>
          <p:cNvSpPr txBox="1"/>
          <p:nvPr/>
        </p:nvSpPr>
        <p:spPr>
          <a:xfrm>
            <a:off x="342900" y="772550"/>
            <a:ext cx="39942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900"/>
              <a:buFont typeface="Arial"/>
              <a:buNone/>
            </a:pPr>
            <a:r>
              <a:rPr b="1" i="0" lang="en-US" sz="1900" u="none" cap="none" strike="noStrike">
                <a:solidFill>
                  <a:srgbClr val="222222"/>
                </a:solidFill>
                <a:highlight>
                  <a:schemeClr val="lt1"/>
                </a:highlight>
                <a:latin typeface="Bitter"/>
                <a:ea typeface="Bitter"/>
                <a:cs typeface="Bitter"/>
                <a:sym typeface="Bitter"/>
              </a:rPr>
              <a:t>CoPilot</a:t>
            </a:r>
            <a:endParaRPr b="1" i="0" sz="1900" u="none" cap="none" strike="noStrike">
              <a:solidFill>
                <a:schemeClr val="dk1"/>
              </a:solidFill>
              <a:latin typeface="Bitter"/>
              <a:ea typeface="Bitter"/>
              <a:cs typeface="Bitter"/>
              <a:sym typeface="Bitter"/>
            </a:endParaRPr>
          </a:p>
        </p:txBody>
      </p:sp>
      <p:cxnSp>
        <p:nvCxnSpPr>
          <p:cNvPr id="425" name="Google Shape;425;g3052b9d857a_0_6"/>
          <p:cNvCxnSpPr/>
          <p:nvPr/>
        </p:nvCxnSpPr>
        <p:spPr>
          <a:xfrm>
            <a:off x="454950" y="1294253"/>
            <a:ext cx="8234100" cy="0"/>
          </a:xfrm>
          <a:prstGeom prst="straightConnector1">
            <a:avLst/>
          </a:prstGeom>
          <a:noFill/>
          <a:ln cap="flat" cmpd="sng" w="9525">
            <a:solidFill>
              <a:srgbClr val="9D0F14"/>
            </a:solidFill>
            <a:prstDash val="solid"/>
            <a:round/>
            <a:headEnd len="sm" w="sm" type="none"/>
            <a:tailEnd len="sm" w="sm" type="none"/>
          </a:ln>
        </p:spPr>
      </p:cxnSp>
      <p:sp>
        <p:nvSpPr>
          <p:cNvPr id="426" name="Google Shape;426;g3052b9d857a_0_6"/>
          <p:cNvSpPr txBox="1"/>
          <p:nvPr/>
        </p:nvSpPr>
        <p:spPr>
          <a:xfrm>
            <a:off x="4694850" y="772550"/>
            <a:ext cx="39942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900"/>
              <a:buFont typeface="Arial"/>
              <a:buNone/>
            </a:pPr>
            <a:r>
              <a:rPr b="1" i="0" lang="en-US" sz="1900" u="none" cap="none" strike="noStrike">
                <a:solidFill>
                  <a:srgbClr val="222222"/>
                </a:solidFill>
                <a:highlight>
                  <a:schemeClr val="lt1"/>
                </a:highlight>
                <a:latin typeface="Bitter"/>
                <a:ea typeface="Bitter"/>
                <a:cs typeface="Bitter"/>
                <a:sym typeface="Bitter"/>
              </a:rPr>
              <a:t>Notebook LM</a:t>
            </a:r>
            <a:endParaRPr b="1" i="0" sz="1900" u="none" cap="none" strike="noStrike">
              <a:solidFill>
                <a:schemeClr val="dk1"/>
              </a:solidFill>
              <a:latin typeface="Bitter"/>
              <a:ea typeface="Bitter"/>
              <a:cs typeface="Bitter"/>
              <a:sym typeface="Bitt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357a0874a22_0_14"/>
          <p:cNvSpPr txBox="1"/>
          <p:nvPr/>
        </p:nvSpPr>
        <p:spPr>
          <a:xfrm>
            <a:off x="328314" y="86101"/>
            <a:ext cx="65988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300"/>
              <a:buFont typeface="Arial"/>
              <a:buNone/>
            </a:pPr>
            <a:r>
              <a:rPr b="1" i="0" lang="en-US" sz="4300" u="none" cap="none" strike="noStrike">
                <a:solidFill>
                  <a:srgbClr val="9D0F14"/>
                </a:solidFill>
                <a:latin typeface="Alumni Sans"/>
                <a:ea typeface="Alumni Sans"/>
                <a:cs typeface="Alumni Sans"/>
                <a:sym typeface="Alumni Sans"/>
              </a:rPr>
              <a:t>Initial Thoughts of Using AI</a:t>
            </a:r>
            <a:endParaRPr b="1" i="0" sz="4300" u="none" cap="none" strike="noStrike">
              <a:solidFill>
                <a:srgbClr val="9D0F14"/>
              </a:solidFill>
              <a:latin typeface="Alumni Sans"/>
              <a:ea typeface="Alumni Sans"/>
              <a:cs typeface="Alumni Sans"/>
              <a:sym typeface="Alumni Sans"/>
            </a:endParaRPr>
          </a:p>
        </p:txBody>
      </p:sp>
      <p:cxnSp>
        <p:nvCxnSpPr>
          <p:cNvPr id="432" name="Google Shape;432;g357a0874a22_0_14"/>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
        <p:nvSpPr>
          <p:cNvPr id="433" name="Google Shape;433;g357a0874a22_0_14"/>
          <p:cNvSpPr txBox="1"/>
          <p:nvPr/>
        </p:nvSpPr>
        <p:spPr>
          <a:xfrm>
            <a:off x="342900" y="988225"/>
            <a:ext cx="8160300" cy="38535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chemeClr val="dk1"/>
              </a:buClr>
              <a:buSzPts val="2100"/>
              <a:buFont typeface="Bitter"/>
              <a:buChar char="●"/>
            </a:pPr>
            <a:r>
              <a:rPr b="0" i="0" lang="en-US" sz="2100" u="none" cap="none" strike="noStrike">
                <a:solidFill>
                  <a:schemeClr val="dk1"/>
                </a:solidFill>
                <a:latin typeface="Bitter"/>
                <a:ea typeface="Bitter"/>
                <a:cs typeface="Bitter"/>
                <a:sym typeface="Bitter"/>
              </a:rPr>
              <a:t>Be cautious of aesthetically appealing outputs - they can be misleading in their perceived accuracy</a:t>
            </a:r>
            <a:endParaRPr b="0" i="0" sz="2100" u="none" cap="none" strike="noStrike">
              <a:solidFill>
                <a:schemeClr val="dk1"/>
              </a:solidFill>
              <a:latin typeface="Bitter"/>
              <a:ea typeface="Bitter"/>
              <a:cs typeface="Bitter"/>
              <a:sym typeface="Bitter"/>
            </a:endParaRPr>
          </a:p>
          <a:p>
            <a:pPr indent="-361950" lvl="0" marL="457200" marR="0" rtl="0" algn="l">
              <a:lnSpc>
                <a:spcPct val="115000"/>
              </a:lnSpc>
              <a:spcBef>
                <a:spcPts val="0"/>
              </a:spcBef>
              <a:spcAft>
                <a:spcPts val="0"/>
              </a:spcAft>
              <a:buClr>
                <a:schemeClr val="dk1"/>
              </a:buClr>
              <a:buSzPts val="2100"/>
              <a:buFont typeface="Bitter"/>
              <a:buChar char="●"/>
            </a:pPr>
            <a:r>
              <a:rPr b="0" i="0" lang="en-US" sz="2100" u="none" cap="none" strike="noStrike">
                <a:solidFill>
                  <a:schemeClr val="dk1"/>
                </a:solidFill>
                <a:latin typeface="Bitter"/>
                <a:ea typeface="Bitter"/>
                <a:cs typeface="Bitter"/>
                <a:sym typeface="Bitter"/>
              </a:rPr>
              <a:t>The initial summary did not align with stakeholder expectations shaped by daily exposure to individual comments</a:t>
            </a:r>
            <a:endParaRPr b="0" i="0" sz="2100" u="none" cap="none" strike="noStrike">
              <a:solidFill>
                <a:schemeClr val="dk1"/>
              </a:solidFill>
              <a:latin typeface="Bitter"/>
              <a:ea typeface="Bitter"/>
              <a:cs typeface="Bitter"/>
              <a:sym typeface="Bitter"/>
            </a:endParaRPr>
          </a:p>
          <a:p>
            <a:pPr indent="-361950" lvl="0" marL="457200" marR="0" rtl="0" algn="l">
              <a:lnSpc>
                <a:spcPct val="115000"/>
              </a:lnSpc>
              <a:spcBef>
                <a:spcPts val="0"/>
              </a:spcBef>
              <a:spcAft>
                <a:spcPts val="0"/>
              </a:spcAft>
              <a:buClr>
                <a:schemeClr val="dk1"/>
              </a:buClr>
              <a:buSzPts val="2100"/>
              <a:buFont typeface="Bitter"/>
              <a:buChar char="●"/>
            </a:pPr>
            <a:r>
              <a:rPr b="0" i="0" lang="en-US" sz="2100" u="none" cap="none" strike="noStrike">
                <a:solidFill>
                  <a:schemeClr val="dk1"/>
                </a:solidFill>
                <a:latin typeface="Bitter"/>
                <a:ea typeface="Bitter"/>
                <a:cs typeface="Bitter"/>
                <a:sym typeface="Bitter"/>
              </a:rPr>
              <a:t>The summary emphasized critical feedback, which may have overshadowed positive sentiment</a:t>
            </a:r>
            <a:endParaRPr b="0" i="0" sz="2100" u="none" cap="none" strike="noStrike">
              <a:solidFill>
                <a:schemeClr val="dk1"/>
              </a:solidFill>
              <a:latin typeface="Bitter"/>
              <a:ea typeface="Bitter"/>
              <a:cs typeface="Bitter"/>
              <a:sym typeface="Bitter"/>
            </a:endParaRPr>
          </a:p>
          <a:p>
            <a:pPr indent="-361950" lvl="1" marL="914400" marR="0" rtl="0" algn="l">
              <a:lnSpc>
                <a:spcPct val="115000"/>
              </a:lnSpc>
              <a:spcBef>
                <a:spcPts val="0"/>
              </a:spcBef>
              <a:spcAft>
                <a:spcPts val="0"/>
              </a:spcAft>
              <a:buClr>
                <a:schemeClr val="dk1"/>
              </a:buClr>
              <a:buSzPts val="2100"/>
              <a:buFont typeface="Bitter"/>
              <a:buChar char="○"/>
            </a:pPr>
            <a:r>
              <a:rPr b="0" i="0" lang="en-US" sz="2100" u="none" cap="none" strike="noStrike">
                <a:solidFill>
                  <a:schemeClr val="dk1"/>
                </a:solidFill>
                <a:latin typeface="Bitter"/>
                <a:ea typeface="Bitter"/>
                <a:cs typeface="Bitter"/>
                <a:sym typeface="Bitter"/>
              </a:rPr>
              <a:t>Strong language in negative comments had a disproportionate influence on the model’s tone and framing.</a:t>
            </a:r>
            <a:endParaRPr b="0" i="0" sz="1800" u="none" cap="none" strike="noStrike">
              <a:solidFill>
                <a:srgbClr val="000000"/>
              </a:solidFill>
              <a:latin typeface="Bitter"/>
              <a:ea typeface="Bitter"/>
              <a:cs typeface="Bitter"/>
              <a:sym typeface="Bitte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
          <p:cNvSpPr txBox="1"/>
          <p:nvPr>
            <p:ph type="title"/>
          </p:nvPr>
        </p:nvSpPr>
        <p:spPr>
          <a:xfrm>
            <a:off x="628650" y="102073"/>
            <a:ext cx="7886700" cy="629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US" sz="3900">
                <a:solidFill>
                  <a:srgbClr val="9D0F14"/>
                </a:solidFill>
                <a:latin typeface="Alumni Sans"/>
                <a:ea typeface="Alumni Sans"/>
                <a:cs typeface="Alumni Sans"/>
                <a:sym typeface="Alumni Sans"/>
              </a:rPr>
              <a:t>AI Tools: Key Considerations</a:t>
            </a:r>
            <a:endParaRPr sz="4900">
              <a:latin typeface="Alumni Sans"/>
              <a:ea typeface="Alumni Sans"/>
              <a:cs typeface="Alumni Sans"/>
              <a:sym typeface="Alumni Sans"/>
            </a:endParaRPr>
          </a:p>
        </p:txBody>
      </p:sp>
      <p:sp>
        <p:nvSpPr>
          <p:cNvPr id="439" name="Google Shape;439;p3"/>
          <p:cNvSpPr txBox="1"/>
          <p:nvPr>
            <p:ph idx="12" type="sldNum"/>
          </p:nvPr>
        </p:nvSpPr>
        <p:spPr>
          <a:xfrm>
            <a:off x="6457950" y="4767263"/>
            <a:ext cx="2057400" cy="273844"/>
          </a:xfrm>
          <a:prstGeom prst="rect">
            <a:avLst/>
          </a:prstGeom>
          <a:noFill/>
          <a:ln>
            <a:noFill/>
          </a:ln>
        </p:spPr>
        <p:txBody>
          <a:bodyPr anchorCtr="0" anchor="ctr" bIns="0" lIns="0" spcFirstLastPara="1" rIns="0" wrap="square" tIns="0">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440" name="Google Shape;440;p3"/>
          <p:cNvSpPr txBox="1"/>
          <p:nvPr/>
        </p:nvSpPr>
        <p:spPr>
          <a:xfrm>
            <a:off x="628675" y="935438"/>
            <a:ext cx="7886700" cy="3627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en-US" sz="2500" u="none" cap="none" strike="noStrike">
                <a:solidFill>
                  <a:schemeClr val="dk1"/>
                </a:solidFill>
                <a:latin typeface="Bitter"/>
                <a:ea typeface="Bitter"/>
                <a:cs typeface="Bitter"/>
                <a:sym typeface="Bitter"/>
              </a:rPr>
              <a:t>Privacy &amp; Confidentiality</a:t>
            </a:r>
            <a:endParaRPr b="1"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20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Strip raw, identifiable data before using AI tools.</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Understand how data is stored and used (e.g., CoPilot is closed-loop vs. public LLMs that may learn from your data).</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Know if your data is used to train the model.</a:t>
            </a:r>
            <a:endParaRPr b="0" i="0" sz="2500" u="none" cap="none" strike="noStrike">
              <a:solidFill>
                <a:schemeClr val="dk1"/>
              </a:solidFill>
              <a:latin typeface="Bitter"/>
              <a:ea typeface="Bitter"/>
              <a:cs typeface="Bitter"/>
              <a:sym typeface="Bitter"/>
            </a:endParaRPr>
          </a:p>
        </p:txBody>
      </p:sp>
      <p:cxnSp>
        <p:nvCxnSpPr>
          <p:cNvPr id="441" name="Google Shape;441;p3"/>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336091c04c0_1_23"/>
          <p:cNvSpPr txBox="1"/>
          <p:nvPr>
            <p:ph type="title"/>
          </p:nvPr>
        </p:nvSpPr>
        <p:spPr>
          <a:xfrm>
            <a:off x="628650" y="102073"/>
            <a:ext cx="7886700" cy="629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US" sz="3900">
                <a:solidFill>
                  <a:srgbClr val="9D0F14"/>
                </a:solidFill>
                <a:latin typeface="Alumni Sans"/>
                <a:ea typeface="Alumni Sans"/>
                <a:cs typeface="Alumni Sans"/>
                <a:sym typeface="Alumni Sans"/>
              </a:rPr>
              <a:t>AI Tools: Key Considerations</a:t>
            </a:r>
            <a:endParaRPr sz="4900">
              <a:latin typeface="Alumni Sans"/>
              <a:ea typeface="Alumni Sans"/>
              <a:cs typeface="Alumni Sans"/>
              <a:sym typeface="Alumni Sans"/>
            </a:endParaRPr>
          </a:p>
        </p:txBody>
      </p:sp>
      <p:sp>
        <p:nvSpPr>
          <p:cNvPr id="447" name="Google Shape;447;g336091c04c0_1_23"/>
          <p:cNvSpPr txBox="1"/>
          <p:nvPr>
            <p:ph idx="12" type="sldNum"/>
          </p:nvPr>
        </p:nvSpPr>
        <p:spPr>
          <a:xfrm>
            <a:off x="6457950" y="4767263"/>
            <a:ext cx="2057400" cy="273900"/>
          </a:xfrm>
          <a:prstGeom prst="rect">
            <a:avLst/>
          </a:prstGeom>
          <a:noFill/>
          <a:ln>
            <a:noFill/>
          </a:ln>
        </p:spPr>
        <p:txBody>
          <a:bodyPr anchorCtr="0" anchor="ctr" bIns="0" lIns="0" spcFirstLastPara="1" rIns="0" wrap="square" tIns="0">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448" name="Google Shape;448;g336091c04c0_1_23"/>
          <p:cNvSpPr txBox="1"/>
          <p:nvPr/>
        </p:nvSpPr>
        <p:spPr>
          <a:xfrm>
            <a:off x="604940" y="927725"/>
            <a:ext cx="7910400" cy="3622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en-US" sz="2500" u="none" cap="none" strike="noStrike">
                <a:solidFill>
                  <a:schemeClr val="dk1"/>
                </a:solidFill>
                <a:latin typeface="Bitter"/>
                <a:ea typeface="Bitter"/>
                <a:cs typeface="Bitter"/>
                <a:sym typeface="Bitter"/>
              </a:rPr>
              <a:t>Equity &amp; Bias</a:t>
            </a:r>
            <a:endParaRPr b="1"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AI may overlook underrepresented voices or reinforce dominant ones.</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Stronger language may skew results toward negative responses.</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Ask: Whose voices are being grouped or erased? What perspectives are missing?</a:t>
            </a:r>
            <a:endParaRPr b="0" i="0" sz="2500" u="none" cap="none" strike="noStrike">
              <a:solidFill>
                <a:schemeClr val="dk1"/>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1000"/>
              <a:buFont typeface="Arial"/>
              <a:buNone/>
            </a:pPr>
            <a:r>
              <a:t/>
            </a:r>
            <a:endParaRPr b="0" i="0" sz="2500" u="none" cap="none" strike="noStrike">
              <a:solidFill>
                <a:schemeClr val="dk1"/>
              </a:solidFill>
              <a:latin typeface="Bitter"/>
              <a:ea typeface="Bitter"/>
              <a:cs typeface="Bitter"/>
              <a:sym typeface="Bitter"/>
            </a:endParaRPr>
          </a:p>
        </p:txBody>
      </p:sp>
      <p:cxnSp>
        <p:nvCxnSpPr>
          <p:cNvPr id="449" name="Google Shape;449;g336091c04c0_1_23"/>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336091c04c0_1_38"/>
          <p:cNvSpPr txBox="1"/>
          <p:nvPr>
            <p:ph type="title"/>
          </p:nvPr>
        </p:nvSpPr>
        <p:spPr>
          <a:xfrm>
            <a:off x="628650" y="102073"/>
            <a:ext cx="7886700" cy="629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US" sz="3900">
                <a:solidFill>
                  <a:srgbClr val="9D0F14"/>
                </a:solidFill>
                <a:latin typeface="Alumni Sans"/>
                <a:ea typeface="Alumni Sans"/>
                <a:cs typeface="Alumni Sans"/>
                <a:sym typeface="Alumni Sans"/>
              </a:rPr>
              <a:t>AI Tools: Key Considerations</a:t>
            </a:r>
            <a:endParaRPr sz="4900">
              <a:latin typeface="Alumni Sans"/>
              <a:ea typeface="Alumni Sans"/>
              <a:cs typeface="Alumni Sans"/>
              <a:sym typeface="Alumni Sans"/>
            </a:endParaRPr>
          </a:p>
        </p:txBody>
      </p:sp>
      <p:sp>
        <p:nvSpPr>
          <p:cNvPr id="455" name="Google Shape;455;g336091c04c0_1_38"/>
          <p:cNvSpPr txBox="1"/>
          <p:nvPr>
            <p:ph idx="12" type="sldNum"/>
          </p:nvPr>
        </p:nvSpPr>
        <p:spPr>
          <a:xfrm>
            <a:off x="6457950" y="4767263"/>
            <a:ext cx="2057400" cy="273900"/>
          </a:xfrm>
          <a:prstGeom prst="rect">
            <a:avLst/>
          </a:prstGeom>
          <a:noFill/>
          <a:ln>
            <a:noFill/>
          </a:ln>
        </p:spPr>
        <p:txBody>
          <a:bodyPr anchorCtr="0" anchor="ctr" bIns="0" lIns="0" spcFirstLastPara="1" rIns="0" wrap="square" tIns="0">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456" name="Google Shape;456;g336091c04c0_1_38"/>
          <p:cNvSpPr txBox="1"/>
          <p:nvPr/>
        </p:nvSpPr>
        <p:spPr>
          <a:xfrm>
            <a:off x="628665" y="918000"/>
            <a:ext cx="7886700" cy="3653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en-US" sz="2500" u="none" cap="none" strike="noStrike">
                <a:solidFill>
                  <a:schemeClr val="dk1"/>
                </a:solidFill>
                <a:latin typeface="Bitter"/>
                <a:ea typeface="Bitter"/>
                <a:cs typeface="Bitter"/>
                <a:sym typeface="Bitter"/>
              </a:rPr>
              <a:t>Interpretation Limitations</a:t>
            </a:r>
            <a:endParaRPr b="1"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AI may miss tone, context, and cultural nuance.</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Provides surface-level themes - human review is essential.</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Avoid oversimplifying complex sentiments.</a:t>
            </a:r>
            <a:endParaRPr b="0" i="0" sz="2500" u="none" cap="none" strike="noStrike">
              <a:solidFill>
                <a:schemeClr val="dk1"/>
              </a:solidFill>
              <a:latin typeface="Bitter"/>
              <a:ea typeface="Bitter"/>
              <a:cs typeface="Bitter"/>
              <a:sym typeface="Bitter"/>
            </a:endParaRPr>
          </a:p>
        </p:txBody>
      </p:sp>
      <p:cxnSp>
        <p:nvCxnSpPr>
          <p:cNvPr id="457" name="Google Shape;457;g336091c04c0_1_38"/>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4e8b0a7fff_0_0"/>
          <p:cNvSpPr txBox="1"/>
          <p:nvPr/>
        </p:nvSpPr>
        <p:spPr>
          <a:xfrm>
            <a:off x="8690443" y="4890475"/>
            <a:ext cx="423300" cy="115500"/>
          </a:xfrm>
          <a:prstGeom prst="rect">
            <a:avLst/>
          </a:prstGeom>
          <a:noFill/>
          <a:ln>
            <a:noFill/>
          </a:ln>
        </p:spPr>
        <p:txBody>
          <a:bodyPr anchorCtr="0" anchor="b"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500"/>
              <a:buFont typeface="Arial"/>
              <a:buNone/>
            </a:pPr>
            <a:fld id="{00000000-1234-1234-1234-123412341234}" type="slidenum">
              <a:rPr b="0" i="0" lang="en-US" sz="500" u="none" cap="none" strike="noStrike">
                <a:solidFill>
                  <a:schemeClr val="lt1"/>
                </a:solidFill>
                <a:latin typeface="Arial"/>
                <a:ea typeface="Arial"/>
                <a:cs typeface="Arial"/>
                <a:sym typeface="Arial"/>
              </a:rPr>
              <a:t>‹#›</a:t>
            </a:fld>
            <a:endParaRPr b="0" i="0" sz="700" u="none" cap="none" strike="noStrike">
              <a:solidFill>
                <a:schemeClr val="lt1"/>
              </a:solidFill>
              <a:latin typeface="Helvetica Neue"/>
              <a:ea typeface="Helvetica Neue"/>
              <a:cs typeface="Helvetica Neue"/>
              <a:sym typeface="Helvetica Neue"/>
            </a:endParaRPr>
          </a:p>
        </p:txBody>
      </p:sp>
      <p:sp>
        <p:nvSpPr>
          <p:cNvPr id="98" name="Google Shape;98;g34e8b0a7fff_0_0"/>
          <p:cNvSpPr txBox="1"/>
          <p:nvPr/>
        </p:nvSpPr>
        <p:spPr>
          <a:xfrm>
            <a:off x="7382309" y="4881314"/>
            <a:ext cx="1477200" cy="115500"/>
          </a:xfrm>
          <a:prstGeom prst="rect">
            <a:avLst/>
          </a:prstGeom>
          <a:noFill/>
          <a:ln>
            <a:noFill/>
          </a:ln>
        </p:spPr>
        <p:txBody>
          <a:bodyPr anchorCtr="0" anchor="ctr" bIns="19050" lIns="19050" spcFirstLastPara="1" rIns="19050" wrap="square" tIns="19050">
            <a:spAutoFit/>
          </a:bodyPr>
          <a:lstStyle/>
          <a:p>
            <a:pPr indent="0" lvl="0" marL="0" marR="0" rtl="0" algn="r">
              <a:lnSpc>
                <a:spcPct val="200000"/>
              </a:lnSpc>
              <a:spcBef>
                <a:spcPts val="0"/>
              </a:spcBef>
              <a:spcAft>
                <a:spcPts val="0"/>
              </a:spcAft>
              <a:buClr>
                <a:srgbClr val="FFFFFF"/>
              </a:buClr>
              <a:buSzPts val="500"/>
              <a:buFont typeface="Arial"/>
              <a:buNone/>
            </a:pPr>
            <a:r>
              <a:rPr b="0" i="0" lang="en-US" sz="500" u="none" cap="none" strike="noStrike">
                <a:solidFill>
                  <a:schemeClr val="lt1"/>
                </a:solidFill>
                <a:latin typeface="Arial"/>
                <a:ea typeface="Arial"/>
                <a:cs typeface="Arial"/>
                <a:sym typeface="Arial"/>
              </a:rPr>
              <a:t>Confidential &amp; Proprietary   | </a:t>
            </a:r>
            <a:endParaRPr b="0" i="0" sz="500" u="none" cap="none" strike="noStrike">
              <a:solidFill>
                <a:schemeClr val="lt1"/>
              </a:solidFill>
              <a:latin typeface="Arial"/>
              <a:ea typeface="Arial"/>
              <a:cs typeface="Arial"/>
              <a:sym typeface="Arial"/>
            </a:endParaRPr>
          </a:p>
        </p:txBody>
      </p:sp>
      <p:sp>
        <p:nvSpPr>
          <p:cNvPr id="99" name="Google Shape;99;g34e8b0a7fff_0_0"/>
          <p:cNvSpPr txBox="1"/>
          <p:nvPr/>
        </p:nvSpPr>
        <p:spPr>
          <a:xfrm>
            <a:off x="510514" y="436289"/>
            <a:ext cx="7884600" cy="5925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5000"/>
              <a:buFont typeface="Arial"/>
              <a:buNone/>
            </a:pPr>
            <a:r>
              <a:rPr b="1" i="0" lang="en-US" sz="5000" u="none" cap="none" strike="noStrike">
                <a:solidFill>
                  <a:srgbClr val="9D0F14"/>
                </a:solidFill>
                <a:latin typeface="Alumni Sans"/>
                <a:ea typeface="Alumni Sans"/>
                <a:cs typeface="Alumni Sans"/>
                <a:sym typeface="Alumni Sans"/>
              </a:rPr>
              <a:t>Overview</a:t>
            </a:r>
            <a:endParaRPr b="1" i="0" sz="4000" u="none" cap="none" strike="noStrike">
              <a:solidFill>
                <a:srgbClr val="000000"/>
              </a:solidFill>
              <a:latin typeface="Arial"/>
              <a:ea typeface="Arial"/>
              <a:cs typeface="Arial"/>
              <a:sym typeface="Arial"/>
            </a:endParaRPr>
          </a:p>
        </p:txBody>
      </p:sp>
      <p:grpSp>
        <p:nvGrpSpPr>
          <p:cNvPr id="100" name="Google Shape;100;g34e8b0a7fff_0_0"/>
          <p:cNvGrpSpPr/>
          <p:nvPr/>
        </p:nvGrpSpPr>
        <p:grpSpPr>
          <a:xfrm>
            <a:off x="-3118277" y="527965"/>
            <a:ext cx="11341765" cy="4402439"/>
            <a:chOff x="-5291441" y="-810386"/>
            <a:chExt cx="15511166" cy="6300900"/>
          </a:xfrm>
        </p:grpSpPr>
        <p:sp>
          <p:nvSpPr>
            <p:cNvPr id="101" name="Google Shape;101;g34e8b0a7fff_0_0"/>
            <p:cNvSpPr/>
            <p:nvPr/>
          </p:nvSpPr>
          <p:spPr>
            <a:xfrm>
              <a:off x="-5291441" y="-810386"/>
              <a:ext cx="6300900" cy="6300900"/>
            </a:xfrm>
            <a:prstGeom prst="blockArc">
              <a:avLst>
                <a:gd fmla="val 18900000" name="adj1"/>
                <a:gd fmla="val 2700000" name="adj2"/>
                <a:gd fmla="val 343" name="adj3"/>
              </a:avLst>
            </a:prstGeom>
            <a:no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34e8b0a7fff_0_0"/>
            <p:cNvSpPr/>
            <p:nvPr/>
          </p:nvSpPr>
          <p:spPr>
            <a:xfrm>
              <a:off x="528525" y="359810"/>
              <a:ext cx="9691200" cy="720000"/>
            </a:xfrm>
            <a:prstGeom prst="rect">
              <a:avLst/>
            </a:prstGeom>
            <a:gradFill>
              <a:gsLst>
                <a:gs pos="0">
                  <a:srgbClr val="FFFFFF"/>
                </a:gs>
                <a:gs pos="50000">
                  <a:srgbClr val="FFFFFF"/>
                </a:gs>
                <a:gs pos="100000">
                  <a:srgbClr val="E1E1E1"/>
                </a:gs>
              </a:gsLst>
              <a:lin ang="5400012"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34e8b0a7fff_0_0"/>
            <p:cNvSpPr txBox="1"/>
            <p:nvPr/>
          </p:nvSpPr>
          <p:spPr>
            <a:xfrm>
              <a:off x="528525" y="359810"/>
              <a:ext cx="9691200" cy="720000"/>
            </a:xfrm>
            <a:prstGeom prst="rect">
              <a:avLst/>
            </a:prstGeom>
            <a:noFill/>
            <a:ln>
              <a:noFill/>
            </a:ln>
          </p:spPr>
          <p:txBody>
            <a:bodyPr anchorCtr="0" anchor="ctr" bIns="93975" lIns="571475" spcFirstLastPara="1" rIns="93975" wrap="square" tIns="93975">
              <a:noAutofit/>
            </a:bodyPr>
            <a:lstStyle/>
            <a:p>
              <a:pPr indent="0" lvl="0" marL="0" marR="0" rtl="0" algn="l">
                <a:lnSpc>
                  <a:spcPct val="90000"/>
                </a:lnSpc>
                <a:spcBef>
                  <a:spcPts val="0"/>
                </a:spcBef>
                <a:spcAft>
                  <a:spcPts val="0"/>
                </a:spcAft>
                <a:buClr>
                  <a:srgbClr val="000000"/>
                </a:buClr>
                <a:buSzPts val="3700"/>
                <a:buFont typeface="Arial"/>
                <a:buNone/>
              </a:pPr>
              <a:r>
                <a:rPr b="0" i="0" lang="en-US" sz="3100" u="none" cap="none" strike="noStrike">
                  <a:solidFill>
                    <a:srgbClr val="000000"/>
                  </a:solidFill>
                  <a:latin typeface="Bitter"/>
                  <a:ea typeface="Bitter"/>
                  <a:cs typeface="Bitter"/>
                  <a:sym typeface="Bitter"/>
                </a:rPr>
                <a:t>Qualitative + Quantitative</a:t>
              </a:r>
              <a:endParaRPr b="0" i="0" sz="800" u="none" cap="none" strike="noStrike">
                <a:solidFill>
                  <a:srgbClr val="000000"/>
                </a:solidFill>
                <a:latin typeface="Bitter"/>
                <a:ea typeface="Bitter"/>
                <a:cs typeface="Bitter"/>
                <a:sym typeface="Bitter"/>
              </a:endParaRPr>
            </a:p>
          </p:txBody>
        </p:sp>
        <p:sp>
          <p:nvSpPr>
            <p:cNvPr id="104" name="Google Shape;104;g34e8b0a7fff_0_0"/>
            <p:cNvSpPr/>
            <p:nvPr/>
          </p:nvSpPr>
          <p:spPr>
            <a:xfrm>
              <a:off x="78528" y="269810"/>
              <a:ext cx="900000" cy="900000"/>
            </a:xfrm>
            <a:prstGeom prst="ellipse">
              <a:avLst/>
            </a:prstGeom>
            <a:solidFill>
              <a:srgbClr val="FFFFFF"/>
            </a:solidFill>
            <a:ln cap="flat" cmpd="sng" w="9525">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34e8b0a7fff_0_0"/>
            <p:cNvSpPr/>
            <p:nvPr/>
          </p:nvSpPr>
          <p:spPr>
            <a:xfrm>
              <a:off x="941315" y="1439989"/>
              <a:ext cx="9278400" cy="720000"/>
            </a:xfrm>
            <a:prstGeom prst="rect">
              <a:avLst/>
            </a:prstGeom>
            <a:gradFill>
              <a:gsLst>
                <a:gs pos="0">
                  <a:srgbClr val="FFFFFF"/>
                </a:gs>
                <a:gs pos="50000">
                  <a:srgbClr val="FFFFFF"/>
                </a:gs>
                <a:gs pos="100000">
                  <a:srgbClr val="E1E1E1"/>
                </a:gs>
              </a:gsLst>
              <a:lin ang="5400012"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34e8b0a7fff_0_0"/>
            <p:cNvSpPr txBox="1"/>
            <p:nvPr/>
          </p:nvSpPr>
          <p:spPr>
            <a:xfrm>
              <a:off x="941315" y="1439989"/>
              <a:ext cx="9278400" cy="720000"/>
            </a:xfrm>
            <a:prstGeom prst="rect">
              <a:avLst/>
            </a:prstGeom>
            <a:noFill/>
            <a:ln>
              <a:noFill/>
            </a:ln>
          </p:spPr>
          <p:txBody>
            <a:bodyPr anchorCtr="0" anchor="ctr" bIns="93975" lIns="571475" spcFirstLastPara="1" rIns="93975" wrap="square" tIns="93975">
              <a:noAutofit/>
            </a:bodyPr>
            <a:lstStyle/>
            <a:p>
              <a:pPr indent="0" lvl="0" marL="0" marR="0" rtl="0" algn="l">
                <a:lnSpc>
                  <a:spcPct val="90000"/>
                </a:lnSpc>
                <a:spcBef>
                  <a:spcPts val="0"/>
                </a:spcBef>
                <a:spcAft>
                  <a:spcPts val="0"/>
                </a:spcAft>
                <a:buClr>
                  <a:srgbClr val="FFFFFF"/>
                </a:buClr>
                <a:buSzPts val="3700"/>
                <a:buFont typeface="Calibri"/>
                <a:buNone/>
              </a:pPr>
              <a:r>
                <a:rPr b="0" i="0" lang="en-US" sz="3100" u="none" cap="none" strike="noStrike">
                  <a:solidFill>
                    <a:srgbClr val="000000"/>
                  </a:solidFill>
                  <a:latin typeface="Bitter"/>
                  <a:ea typeface="Bitter"/>
                  <a:cs typeface="Bitter"/>
                  <a:sym typeface="Bitter"/>
                </a:rPr>
                <a:t>Student outreach</a:t>
              </a:r>
              <a:endParaRPr b="0" i="0" sz="800" u="none" cap="none" strike="noStrike">
                <a:solidFill>
                  <a:srgbClr val="000000"/>
                </a:solidFill>
                <a:latin typeface="Bitter"/>
                <a:ea typeface="Bitter"/>
                <a:cs typeface="Bitter"/>
                <a:sym typeface="Bitter"/>
              </a:endParaRPr>
            </a:p>
          </p:txBody>
        </p:sp>
        <p:sp>
          <p:nvSpPr>
            <p:cNvPr id="107" name="Google Shape;107;g34e8b0a7fff_0_0"/>
            <p:cNvSpPr/>
            <p:nvPr/>
          </p:nvSpPr>
          <p:spPr>
            <a:xfrm>
              <a:off x="491318" y="1349990"/>
              <a:ext cx="900000" cy="900000"/>
            </a:xfrm>
            <a:prstGeom prst="ellipse">
              <a:avLst/>
            </a:prstGeom>
            <a:solidFill>
              <a:srgbClr val="FFFFFF"/>
            </a:solidFill>
            <a:ln cap="flat" cmpd="sng" w="9525">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34e8b0a7fff_0_0"/>
            <p:cNvSpPr/>
            <p:nvPr/>
          </p:nvSpPr>
          <p:spPr>
            <a:xfrm>
              <a:off x="941315" y="2520169"/>
              <a:ext cx="9278400" cy="720000"/>
            </a:xfrm>
            <a:prstGeom prst="rect">
              <a:avLst/>
            </a:prstGeom>
            <a:gradFill>
              <a:gsLst>
                <a:gs pos="0">
                  <a:srgbClr val="FFFFFF"/>
                </a:gs>
                <a:gs pos="50000">
                  <a:srgbClr val="FFFFFF"/>
                </a:gs>
                <a:gs pos="100000">
                  <a:srgbClr val="E1E1E1"/>
                </a:gs>
              </a:gsLst>
              <a:lin ang="5400012"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34e8b0a7fff_0_0"/>
            <p:cNvSpPr txBox="1"/>
            <p:nvPr/>
          </p:nvSpPr>
          <p:spPr>
            <a:xfrm>
              <a:off x="941315" y="2520169"/>
              <a:ext cx="9278400" cy="720000"/>
            </a:xfrm>
            <a:prstGeom prst="rect">
              <a:avLst/>
            </a:prstGeom>
            <a:noFill/>
            <a:ln>
              <a:noFill/>
            </a:ln>
          </p:spPr>
          <p:txBody>
            <a:bodyPr anchorCtr="0" anchor="ctr" bIns="93975" lIns="571475" spcFirstLastPara="1" rIns="93975" wrap="square" tIns="93975">
              <a:noAutofit/>
            </a:bodyPr>
            <a:lstStyle/>
            <a:p>
              <a:pPr indent="0" lvl="0" marL="0" marR="0" rtl="0" algn="l">
                <a:lnSpc>
                  <a:spcPct val="90000"/>
                </a:lnSpc>
                <a:spcBef>
                  <a:spcPts val="0"/>
                </a:spcBef>
                <a:spcAft>
                  <a:spcPts val="0"/>
                </a:spcAft>
                <a:buClr>
                  <a:srgbClr val="FFFFFF"/>
                </a:buClr>
                <a:buSzPts val="3700"/>
                <a:buFont typeface="Calibri"/>
                <a:buNone/>
              </a:pPr>
              <a:r>
                <a:rPr b="0" i="0" lang="en-US" sz="3100" u="none" cap="none" strike="noStrike">
                  <a:solidFill>
                    <a:srgbClr val="000000"/>
                  </a:solidFill>
                  <a:latin typeface="Bitter"/>
                  <a:ea typeface="Bitter"/>
                  <a:cs typeface="Bitter"/>
                  <a:sym typeface="Bitter"/>
                </a:rPr>
                <a:t>Analysis &amp; AI tools</a:t>
              </a:r>
              <a:endParaRPr b="0" i="0" sz="800" u="none" cap="none" strike="noStrike">
                <a:solidFill>
                  <a:srgbClr val="000000"/>
                </a:solidFill>
                <a:latin typeface="Bitter"/>
                <a:ea typeface="Bitter"/>
                <a:cs typeface="Bitter"/>
                <a:sym typeface="Bitter"/>
              </a:endParaRPr>
            </a:p>
          </p:txBody>
        </p:sp>
        <p:sp>
          <p:nvSpPr>
            <p:cNvPr id="110" name="Google Shape;110;g34e8b0a7fff_0_0"/>
            <p:cNvSpPr/>
            <p:nvPr/>
          </p:nvSpPr>
          <p:spPr>
            <a:xfrm>
              <a:off x="491318" y="2430169"/>
              <a:ext cx="900000" cy="900000"/>
            </a:xfrm>
            <a:prstGeom prst="ellipse">
              <a:avLst/>
            </a:prstGeom>
            <a:solidFill>
              <a:srgbClr val="FFFFFF"/>
            </a:solidFill>
            <a:ln cap="flat" cmpd="sng" w="9525">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34e8b0a7fff_0_0"/>
            <p:cNvSpPr/>
            <p:nvPr/>
          </p:nvSpPr>
          <p:spPr>
            <a:xfrm>
              <a:off x="528525" y="3600348"/>
              <a:ext cx="9691200" cy="720000"/>
            </a:xfrm>
            <a:prstGeom prst="rect">
              <a:avLst/>
            </a:prstGeom>
            <a:gradFill>
              <a:gsLst>
                <a:gs pos="0">
                  <a:srgbClr val="FFFFFF"/>
                </a:gs>
                <a:gs pos="50000">
                  <a:srgbClr val="FFFFFF"/>
                </a:gs>
                <a:gs pos="100000">
                  <a:srgbClr val="E1E1E1"/>
                </a:gs>
              </a:gsLst>
              <a:lin ang="5400012"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34e8b0a7fff_0_0"/>
            <p:cNvSpPr txBox="1"/>
            <p:nvPr/>
          </p:nvSpPr>
          <p:spPr>
            <a:xfrm>
              <a:off x="528525" y="3600348"/>
              <a:ext cx="9691200" cy="720000"/>
            </a:xfrm>
            <a:prstGeom prst="rect">
              <a:avLst/>
            </a:prstGeom>
            <a:noFill/>
            <a:ln>
              <a:noFill/>
            </a:ln>
          </p:spPr>
          <p:txBody>
            <a:bodyPr anchorCtr="0" anchor="ctr" bIns="93975" lIns="571475" spcFirstLastPara="1" rIns="93975" wrap="square" tIns="93975">
              <a:noAutofit/>
            </a:bodyPr>
            <a:lstStyle/>
            <a:p>
              <a:pPr indent="0" lvl="0" marL="0" marR="0" rtl="0" algn="l">
                <a:lnSpc>
                  <a:spcPct val="90000"/>
                </a:lnSpc>
                <a:spcBef>
                  <a:spcPts val="0"/>
                </a:spcBef>
                <a:spcAft>
                  <a:spcPts val="0"/>
                </a:spcAft>
                <a:buClr>
                  <a:srgbClr val="FFFFFF"/>
                </a:buClr>
                <a:buSzPts val="3700"/>
                <a:buFont typeface="Calibri"/>
                <a:buNone/>
              </a:pPr>
              <a:r>
                <a:rPr b="0" i="0" lang="en-US" sz="3100" u="none" cap="none" strike="noStrike">
                  <a:solidFill>
                    <a:srgbClr val="000000"/>
                  </a:solidFill>
                  <a:latin typeface="Bitter"/>
                  <a:ea typeface="Bitter"/>
                  <a:cs typeface="Bitter"/>
                  <a:sym typeface="Bitter"/>
                </a:rPr>
                <a:t>Lessons learned </a:t>
              </a:r>
              <a:endParaRPr b="0" i="0" sz="800" u="none" cap="none" strike="noStrike">
                <a:solidFill>
                  <a:srgbClr val="000000"/>
                </a:solidFill>
                <a:latin typeface="Bitter"/>
                <a:ea typeface="Bitter"/>
                <a:cs typeface="Bitter"/>
                <a:sym typeface="Bitter"/>
              </a:endParaRPr>
            </a:p>
          </p:txBody>
        </p:sp>
        <p:sp>
          <p:nvSpPr>
            <p:cNvPr id="113" name="Google Shape;113;g34e8b0a7fff_0_0"/>
            <p:cNvSpPr/>
            <p:nvPr/>
          </p:nvSpPr>
          <p:spPr>
            <a:xfrm>
              <a:off x="78528" y="3510349"/>
              <a:ext cx="900000" cy="900000"/>
            </a:xfrm>
            <a:prstGeom prst="ellipse">
              <a:avLst/>
            </a:prstGeom>
            <a:solidFill>
              <a:srgbClr val="FFFFFF"/>
            </a:solidFill>
            <a:ln cap="flat" cmpd="sng" w="9525">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black background with a black square&#10;&#10;Description automatically generated with medium confidence" id="114" name="Google Shape;114;g34e8b0a7fff_0_0"/>
          <p:cNvPicPr preferRelativeResize="0"/>
          <p:nvPr/>
        </p:nvPicPr>
        <p:blipFill rotWithShape="1">
          <a:blip r:embed="rId3">
            <a:alphaModFix/>
          </a:blip>
          <a:srcRect b="0" l="0" r="0" t="0"/>
          <a:stretch/>
        </p:blipFill>
        <p:spPr>
          <a:xfrm>
            <a:off x="826546" y="1262612"/>
            <a:ext cx="619781" cy="592343"/>
          </a:xfrm>
          <a:prstGeom prst="rect">
            <a:avLst/>
          </a:prstGeom>
          <a:noFill/>
          <a:ln>
            <a:noFill/>
          </a:ln>
        </p:spPr>
      </p:pic>
      <p:pic>
        <p:nvPicPr>
          <p:cNvPr descr="A black background with a black square&#10;&#10;Description automatically generated with medium confidence" id="115" name="Google Shape;115;g34e8b0a7fff_0_0"/>
          <p:cNvPicPr preferRelativeResize="0"/>
          <p:nvPr/>
        </p:nvPicPr>
        <p:blipFill rotWithShape="1">
          <a:blip r:embed="rId4">
            <a:alphaModFix/>
          </a:blip>
          <a:srcRect b="0" l="0" r="0" t="0"/>
          <a:stretch/>
        </p:blipFill>
        <p:spPr>
          <a:xfrm>
            <a:off x="1182077" y="2088762"/>
            <a:ext cx="505357" cy="482975"/>
          </a:xfrm>
          <a:prstGeom prst="rect">
            <a:avLst/>
          </a:prstGeom>
          <a:noFill/>
          <a:ln>
            <a:noFill/>
          </a:ln>
        </p:spPr>
      </p:pic>
      <p:pic>
        <p:nvPicPr>
          <p:cNvPr descr="A black background with a black square&#10;&#10;Description automatically generated with medium confidence" id="116" name="Google Shape;116;g34e8b0a7fff_0_0"/>
          <p:cNvPicPr preferRelativeResize="0"/>
          <p:nvPr/>
        </p:nvPicPr>
        <p:blipFill rotWithShape="1">
          <a:blip r:embed="rId5">
            <a:alphaModFix/>
          </a:blip>
          <a:srcRect b="0" l="0" r="0" t="0"/>
          <a:stretch/>
        </p:blipFill>
        <p:spPr>
          <a:xfrm>
            <a:off x="1203113" y="2884800"/>
            <a:ext cx="463275" cy="442750"/>
          </a:xfrm>
          <a:prstGeom prst="rect">
            <a:avLst/>
          </a:prstGeom>
          <a:noFill/>
          <a:ln>
            <a:noFill/>
          </a:ln>
        </p:spPr>
      </p:pic>
      <p:pic>
        <p:nvPicPr>
          <p:cNvPr descr="A black background with a black square&#10;&#10;Description automatically generated with medium confidence" id="117" name="Google Shape;117;g34e8b0a7fff_0_0"/>
          <p:cNvPicPr preferRelativeResize="0"/>
          <p:nvPr/>
        </p:nvPicPr>
        <p:blipFill rotWithShape="1">
          <a:blip r:embed="rId6">
            <a:alphaModFix/>
          </a:blip>
          <a:srcRect b="0" l="0" r="0" t="0"/>
          <a:stretch/>
        </p:blipFill>
        <p:spPr>
          <a:xfrm>
            <a:off x="867225" y="3605074"/>
            <a:ext cx="538425" cy="514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36091c04c0_1_53"/>
          <p:cNvSpPr txBox="1"/>
          <p:nvPr>
            <p:ph type="title"/>
          </p:nvPr>
        </p:nvSpPr>
        <p:spPr>
          <a:xfrm>
            <a:off x="628650" y="102073"/>
            <a:ext cx="7886700" cy="629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US" sz="3900">
                <a:solidFill>
                  <a:srgbClr val="9D0F14"/>
                </a:solidFill>
                <a:latin typeface="Alumni Sans"/>
                <a:ea typeface="Alumni Sans"/>
                <a:cs typeface="Alumni Sans"/>
                <a:sym typeface="Alumni Sans"/>
              </a:rPr>
              <a:t>AI Tools: Key Considerations</a:t>
            </a:r>
            <a:endParaRPr sz="4900">
              <a:latin typeface="Alumni Sans"/>
              <a:ea typeface="Alumni Sans"/>
              <a:cs typeface="Alumni Sans"/>
              <a:sym typeface="Alumni Sans"/>
            </a:endParaRPr>
          </a:p>
        </p:txBody>
      </p:sp>
      <p:sp>
        <p:nvSpPr>
          <p:cNvPr id="463" name="Google Shape;463;g336091c04c0_1_53"/>
          <p:cNvSpPr txBox="1"/>
          <p:nvPr>
            <p:ph idx="12" type="sldNum"/>
          </p:nvPr>
        </p:nvSpPr>
        <p:spPr>
          <a:xfrm>
            <a:off x="6457950" y="4767263"/>
            <a:ext cx="2057400" cy="273900"/>
          </a:xfrm>
          <a:prstGeom prst="rect">
            <a:avLst/>
          </a:prstGeom>
          <a:noFill/>
          <a:ln>
            <a:noFill/>
          </a:ln>
        </p:spPr>
        <p:txBody>
          <a:bodyPr anchorCtr="0" anchor="ctr" bIns="0" lIns="0" spcFirstLastPara="1" rIns="0" wrap="square" tIns="0">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464" name="Google Shape;464;g336091c04c0_1_53"/>
          <p:cNvSpPr txBox="1"/>
          <p:nvPr/>
        </p:nvSpPr>
        <p:spPr>
          <a:xfrm>
            <a:off x="628665" y="906850"/>
            <a:ext cx="7886700" cy="3675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500"/>
              <a:buFont typeface="Arial"/>
              <a:buNone/>
            </a:pPr>
            <a:r>
              <a:rPr b="1" i="0" lang="en-US" sz="2500" u="none" cap="none" strike="noStrike">
                <a:solidFill>
                  <a:schemeClr val="dk1"/>
                </a:solidFill>
                <a:latin typeface="Bitter"/>
                <a:ea typeface="Bitter"/>
                <a:cs typeface="Bitter"/>
                <a:sym typeface="Bitter"/>
              </a:rPr>
              <a:t>Source Integrity &amp; Prompting</a:t>
            </a:r>
            <a:endParaRPr b="1"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Unclear prompts can lead AI to pull from unintended sources.</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Be specific and consistent - track when &amp; how you phrase prompts.</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Results may vary with phrasing - replication is difficult.</a:t>
            </a:r>
            <a:endParaRPr b="0" i="0" sz="2500" u="none" cap="none" strike="noStrike">
              <a:solidFill>
                <a:schemeClr val="dk1"/>
              </a:solidFill>
              <a:latin typeface="Bitter"/>
              <a:ea typeface="Bitter"/>
              <a:cs typeface="Bitter"/>
              <a:sym typeface="Bitter"/>
            </a:endParaRPr>
          </a:p>
        </p:txBody>
      </p:sp>
      <p:cxnSp>
        <p:nvCxnSpPr>
          <p:cNvPr id="465" name="Google Shape;465;g336091c04c0_1_53"/>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336091c04c0_1_68"/>
          <p:cNvSpPr txBox="1"/>
          <p:nvPr>
            <p:ph type="title"/>
          </p:nvPr>
        </p:nvSpPr>
        <p:spPr>
          <a:xfrm>
            <a:off x="628650" y="102073"/>
            <a:ext cx="7886700" cy="629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US" sz="3900">
                <a:solidFill>
                  <a:srgbClr val="9D0F14"/>
                </a:solidFill>
                <a:latin typeface="Alumni Sans"/>
                <a:ea typeface="Alumni Sans"/>
                <a:cs typeface="Alumni Sans"/>
                <a:sym typeface="Alumni Sans"/>
              </a:rPr>
              <a:t>AI Tools: Key Considerations</a:t>
            </a:r>
            <a:endParaRPr sz="4900">
              <a:latin typeface="Alumni Sans"/>
              <a:ea typeface="Alumni Sans"/>
              <a:cs typeface="Alumni Sans"/>
              <a:sym typeface="Alumni Sans"/>
            </a:endParaRPr>
          </a:p>
        </p:txBody>
      </p:sp>
      <p:sp>
        <p:nvSpPr>
          <p:cNvPr id="471" name="Google Shape;471;g336091c04c0_1_68"/>
          <p:cNvSpPr txBox="1"/>
          <p:nvPr>
            <p:ph idx="12" type="sldNum"/>
          </p:nvPr>
        </p:nvSpPr>
        <p:spPr>
          <a:xfrm>
            <a:off x="6457950" y="4767263"/>
            <a:ext cx="2057400" cy="273900"/>
          </a:xfrm>
          <a:prstGeom prst="rect">
            <a:avLst/>
          </a:prstGeom>
          <a:noFill/>
          <a:ln>
            <a:noFill/>
          </a:ln>
        </p:spPr>
        <p:txBody>
          <a:bodyPr anchorCtr="0" anchor="ctr" bIns="0" lIns="0" spcFirstLastPara="1" rIns="0" wrap="square" tIns="0">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472" name="Google Shape;472;g336091c04c0_1_68"/>
          <p:cNvSpPr txBox="1"/>
          <p:nvPr/>
        </p:nvSpPr>
        <p:spPr>
          <a:xfrm>
            <a:off x="628800" y="921775"/>
            <a:ext cx="7886700" cy="3642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en-US" sz="2500" u="none" cap="none" strike="noStrike">
                <a:solidFill>
                  <a:schemeClr val="dk1"/>
                </a:solidFill>
                <a:latin typeface="Bitter"/>
                <a:ea typeface="Bitter"/>
                <a:cs typeface="Bitter"/>
                <a:sym typeface="Bitter"/>
              </a:rPr>
              <a:t>Human Expertise Leads - AI Facilitates</a:t>
            </a:r>
            <a:endParaRPr b="1"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20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AI is a support tool, not a substitute for professional judgment.</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Analysts guide stakeholders in understanding what they’re really trying to measure.</a:t>
            </a:r>
            <a:endParaRPr b="0" i="0" sz="2500" u="none" cap="none" strike="noStrike">
              <a:solidFill>
                <a:schemeClr val="dk1"/>
              </a:solidFill>
              <a:latin typeface="Bitter"/>
              <a:ea typeface="Bitter"/>
              <a:cs typeface="Bitter"/>
              <a:sym typeface="Bitter"/>
            </a:endParaRPr>
          </a:p>
          <a:p>
            <a:pPr indent="-387350" lvl="0" marL="457200" marR="0" rtl="0" algn="l">
              <a:lnSpc>
                <a:spcPct val="115000"/>
              </a:lnSpc>
              <a:spcBef>
                <a:spcPts val="0"/>
              </a:spcBef>
              <a:spcAft>
                <a:spcPts val="0"/>
              </a:spcAft>
              <a:buClr>
                <a:schemeClr val="dk1"/>
              </a:buClr>
              <a:buSzPts val="2500"/>
              <a:buFont typeface="Bitter"/>
              <a:buChar char="●"/>
            </a:pPr>
            <a:r>
              <a:rPr b="0" i="0" lang="en-US" sz="2500" u="none" cap="none" strike="noStrike">
                <a:solidFill>
                  <a:schemeClr val="dk1"/>
                </a:solidFill>
                <a:latin typeface="Bitter"/>
                <a:ea typeface="Bitter"/>
                <a:cs typeface="Bitter"/>
                <a:sym typeface="Bitter"/>
              </a:rPr>
              <a:t>AI can find patterns, but analysts find meaning.</a:t>
            </a:r>
            <a:endParaRPr b="0" i="0" sz="2500" u="none" cap="none" strike="noStrike">
              <a:solidFill>
                <a:schemeClr val="dk1"/>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1000"/>
              <a:buFont typeface="Arial"/>
              <a:buNone/>
            </a:pPr>
            <a:r>
              <a:t/>
            </a:r>
            <a:endParaRPr b="0" i="0" sz="2500" u="none" cap="none" strike="noStrike">
              <a:solidFill>
                <a:schemeClr val="dk1"/>
              </a:solidFill>
              <a:latin typeface="Bitter"/>
              <a:ea typeface="Bitter"/>
              <a:cs typeface="Bitter"/>
              <a:sym typeface="Bitter"/>
            </a:endParaRPr>
          </a:p>
        </p:txBody>
      </p:sp>
      <p:cxnSp>
        <p:nvCxnSpPr>
          <p:cNvPr id="473" name="Google Shape;473;g336091c04c0_1_68"/>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
          <p:cNvSpPr txBox="1"/>
          <p:nvPr>
            <p:ph type="ctrTitle"/>
          </p:nvPr>
        </p:nvSpPr>
        <p:spPr>
          <a:xfrm>
            <a:off x="731000" y="252617"/>
            <a:ext cx="7621200" cy="762000"/>
          </a:xfrm>
          <a:prstGeom prst="rect">
            <a:avLst/>
          </a:prstGeom>
          <a:noFill/>
          <a:ln>
            <a:noFill/>
          </a:ln>
        </p:spPr>
        <p:txBody>
          <a:bodyPr anchorCtr="0" anchor="b" bIns="0" lIns="0" spcFirstLastPara="1" rIns="0" wrap="square" tIns="0">
            <a:noAutofit/>
          </a:bodyPr>
          <a:lstStyle/>
          <a:p>
            <a:pPr indent="0" lvl="0" marL="0" rtl="0" algn="ctr">
              <a:lnSpc>
                <a:spcPct val="60000"/>
              </a:lnSpc>
              <a:spcBef>
                <a:spcPts val="0"/>
              </a:spcBef>
              <a:spcAft>
                <a:spcPts val="0"/>
              </a:spcAft>
              <a:buClr>
                <a:schemeClr val="lt2"/>
              </a:buClr>
              <a:buSzPts val="3200"/>
              <a:buFont typeface="Alumni Sans"/>
              <a:buNone/>
            </a:pPr>
            <a:r>
              <a:rPr b="1" lang="en-US" sz="3700">
                <a:latin typeface="Alumni Sans"/>
                <a:ea typeface="Alumni Sans"/>
                <a:cs typeface="Alumni Sans"/>
                <a:sym typeface="Alumni Sans"/>
              </a:rPr>
              <a:t>Thank you!</a:t>
            </a:r>
            <a:endParaRPr b="1" sz="3700">
              <a:latin typeface="Alumni Sans"/>
              <a:ea typeface="Alumni Sans"/>
              <a:cs typeface="Alumni Sans"/>
              <a:sym typeface="Alumni Sans"/>
            </a:endParaRPr>
          </a:p>
          <a:p>
            <a:pPr indent="0" lvl="0" marL="0" rtl="0" algn="ctr">
              <a:lnSpc>
                <a:spcPct val="60000"/>
              </a:lnSpc>
              <a:spcBef>
                <a:spcPts val="0"/>
              </a:spcBef>
              <a:spcAft>
                <a:spcPts val="0"/>
              </a:spcAft>
              <a:buClr>
                <a:schemeClr val="lt2"/>
              </a:buClr>
              <a:buSzPts val="3200"/>
              <a:buFont typeface="Alumni Sans"/>
              <a:buNone/>
            </a:pPr>
            <a:r>
              <a:rPr b="1" lang="en-US" sz="3700">
                <a:latin typeface="Alumni Sans"/>
                <a:ea typeface="Alumni Sans"/>
                <a:cs typeface="Alumni Sans"/>
                <a:sym typeface="Alumni Sans"/>
              </a:rPr>
              <a:t>Let’s stay connected!</a:t>
            </a:r>
            <a:endParaRPr b="1" sz="3700">
              <a:latin typeface="Alumni Sans"/>
              <a:ea typeface="Alumni Sans"/>
              <a:cs typeface="Alumni Sans"/>
              <a:sym typeface="Alumni Sans"/>
            </a:endParaRPr>
          </a:p>
        </p:txBody>
      </p:sp>
      <p:pic>
        <p:nvPicPr>
          <p:cNvPr id="479" name="Google Shape;479;p2" title="20250110-Ahmed Belazi copy.jpg"/>
          <p:cNvPicPr preferRelativeResize="0"/>
          <p:nvPr>
            <p:ph idx="2" type="pic"/>
          </p:nvPr>
        </p:nvPicPr>
        <p:blipFill rotWithShape="1">
          <a:blip r:embed="rId3">
            <a:alphaModFix/>
          </a:blip>
          <a:srcRect b="524" l="0" r="0" t="533"/>
          <a:stretch/>
        </p:blipFill>
        <p:spPr>
          <a:xfrm>
            <a:off x="1512975" y="1514500"/>
            <a:ext cx="944100" cy="944700"/>
          </a:xfrm>
          <a:prstGeom prst="ellipse">
            <a:avLst/>
          </a:prstGeom>
          <a:noFill/>
          <a:ln>
            <a:noFill/>
          </a:ln>
        </p:spPr>
      </p:pic>
      <p:sp>
        <p:nvSpPr>
          <p:cNvPr id="480" name="Google Shape;480;p2"/>
          <p:cNvSpPr txBox="1"/>
          <p:nvPr/>
        </p:nvSpPr>
        <p:spPr>
          <a:xfrm>
            <a:off x="3711200" y="1595200"/>
            <a:ext cx="3605700" cy="78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Bitter"/>
                <a:ea typeface="Bitter"/>
                <a:cs typeface="Bitter"/>
                <a:sym typeface="Bitter"/>
              </a:rPr>
              <a:t>Ahmed Belazi</a:t>
            </a:r>
            <a:endParaRPr b="1" i="0" sz="1000" u="none" cap="none" strike="noStrike">
              <a:solidFill>
                <a:schemeClr val="lt1"/>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Bitter"/>
                <a:ea typeface="Bitter"/>
                <a:cs typeface="Bitter"/>
                <a:sym typeface="Bitter"/>
              </a:rPr>
              <a:t>Executive Director of Strategic Analytics &amp; Technologies, </a:t>
            </a:r>
            <a:endParaRPr b="0" i="0" sz="1000" u="none" cap="none" strike="noStrike">
              <a:solidFill>
                <a:schemeClr val="lt1"/>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Bitter"/>
                <a:ea typeface="Bitter"/>
                <a:cs typeface="Bitter"/>
                <a:sym typeface="Bitter"/>
              </a:rPr>
              <a:t>Division of Student Affairs</a:t>
            </a:r>
            <a:endParaRPr b="0" i="0" sz="1000" u="none" cap="none" strike="noStrike">
              <a:solidFill>
                <a:schemeClr val="lt1"/>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Bitter"/>
                <a:ea typeface="Bitter"/>
                <a:cs typeface="Bitter"/>
                <a:sym typeface="Bitter"/>
              </a:rPr>
              <a:t>ahmed.w.belazi@stonybrook.edu</a:t>
            </a:r>
            <a:endParaRPr b="0" i="0" sz="1000" u="none" cap="none" strike="noStrike">
              <a:solidFill>
                <a:schemeClr val="lt1"/>
              </a:solidFill>
              <a:latin typeface="Bitter"/>
              <a:ea typeface="Bitter"/>
              <a:cs typeface="Bitter"/>
              <a:sym typeface="Bitter"/>
            </a:endParaRPr>
          </a:p>
        </p:txBody>
      </p:sp>
      <p:pic>
        <p:nvPicPr>
          <p:cNvPr id="481" name="Google Shape;481;p2" title="Robert Miller 2024.JPG"/>
          <p:cNvPicPr preferRelativeResize="0"/>
          <p:nvPr>
            <p:ph idx="3" type="pic"/>
          </p:nvPr>
        </p:nvPicPr>
        <p:blipFill rotWithShape="1">
          <a:blip r:embed="rId4">
            <a:alphaModFix/>
          </a:blip>
          <a:srcRect b="9978" l="0" r="0" t="9987"/>
          <a:stretch/>
        </p:blipFill>
        <p:spPr>
          <a:xfrm>
            <a:off x="1512975" y="2646800"/>
            <a:ext cx="944100" cy="944700"/>
          </a:xfrm>
          <a:prstGeom prst="ellipse">
            <a:avLst/>
          </a:prstGeom>
          <a:noFill/>
          <a:ln>
            <a:noFill/>
          </a:ln>
        </p:spPr>
      </p:pic>
      <p:sp>
        <p:nvSpPr>
          <p:cNvPr id="482" name="Google Shape;482;p2"/>
          <p:cNvSpPr txBox="1"/>
          <p:nvPr/>
        </p:nvSpPr>
        <p:spPr>
          <a:xfrm>
            <a:off x="3711200" y="2789900"/>
            <a:ext cx="3919800" cy="83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Bitter"/>
                <a:ea typeface="Bitter"/>
                <a:cs typeface="Bitter"/>
                <a:sym typeface="Bitter"/>
              </a:rPr>
              <a:t>Robert Miller</a:t>
            </a:r>
            <a:endParaRPr b="1" i="0" sz="1000" u="none" cap="none" strike="noStrike">
              <a:solidFill>
                <a:schemeClr val="lt1"/>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Bitter"/>
                <a:ea typeface="Bitter"/>
                <a:cs typeface="Bitter"/>
                <a:sym typeface="Bitter"/>
              </a:rPr>
              <a:t>Director of Institutional Research, Planning, and Effectiveness,</a:t>
            </a:r>
            <a:endParaRPr b="0" i="0" sz="1000" u="none" cap="none" strike="noStrike">
              <a:solidFill>
                <a:schemeClr val="lt1"/>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Bitter"/>
                <a:ea typeface="Bitter"/>
                <a:cs typeface="Bitter"/>
                <a:sym typeface="Bitter"/>
              </a:rPr>
              <a:t>Division of Educational &amp; Institutional Effectiveness</a:t>
            </a:r>
            <a:endParaRPr b="0" i="0" sz="1000" u="none" cap="none" strike="noStrike">
              <a:solidFill>
                <a:schemeClr val="lt1"/>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Bitter"/>
                <a:ea typeface="Bitter"/>
                <a:cs typeface="Bitter"/>
                <a:sym typeface="Bitter"/>
              </a:rPr>
              <a:t>robert.l.miller@stonybrook.edu</a:t>
            </a:r>
            <a:endParaRPr b="0" i="0" sz="1000" u="none" cap="none" strike="noStrike">
              <a:solidFill>
                <a:schemeClr val="lt1"/>
              </a:solidFill>
              <a:latin typeface="Bitter"/>
              <a:ea typeface="Bitter"/>
              <a:cs typeface="Bitter"/>
              <a:sym typeface="Bitter"/>
            </a:endParaRPr>
          </a:p>
        </p:txBody>
      </p:sp>
      <p:pic>
        <p:nvPicPr>
          <p:cNvPr id="483" name="Google Shape;483;p2" title="Ahmed-s Dot Card.png"/>
          <p:cNvPicPr preferRelativeResize="0"/>
          <p:nvPr/>
        </p:nvPicPr>
        <p:blipFill rotWithShape="1">
          <a:blip r:embed="rId5">
            <a:alphaModFix/>
          </a:blip>
          <a:srcRect b="0" l="0" r="0" t="0"/>
          <a:stretch/>
        </p:blipFill>
        <p:spPr>
          <a:xfrm>
            <a:off x="2702550" y="1543363"/>
            <a:ext cx="886968" cy="886968"/>
          </a:xfrm>
          <a:prstGeom prst="rect">
            <a:avLst/>
          </a:prstGeom>
          <a:noFill/>
          <a:ln>
            <a:noFill/>
          </a:ln>
        </p:spPr>
      </p:pic>
      <p:pic>
        <p:nvPicPr>
          <p:cNvPr id="484" name="Google Shape;484;p2" title="Rob Miller-s Contact.png"/>
          <p:cNvPicPr preferRelativeResize="0"/>
          <p:nvPr/>
        </p:nvPicPr>
        <p:blipFill rotWithShape="1">
          <a:blip r:embed="rId6">
            <a:alphaModFix/>
          </a:blip>
          <a:srcRect b="0" l="0" r="0" t="0"/>
          <a:stretch/>
        </p:blipFill>
        <p:spPr>
          <a:xfrm>
            <a:off x="2702553" y="2709141"/>
            <a:ext cx="886968" cy="8869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35e6949751_2_41"/>
          <p:cNvSpPr/>
          <p:nvPr/>
        </p:nvSpPr>
        <p:spPr>
          <a:xfrm>
            <a:off x="409784" y="4468762"/>
            <a:ext cx="1547400" cy="560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 name="Google Shape;125;g335e6949751_2_41"/>
          <p:cNvSpPr txBox="1"/>
          <p:nvPr>
            <p:ph type="title"/>
          </p:nvPr>
        </p:nvSpPr>
        <p:spPr>
          <a:xfrm>
            <a:off x="409784" y="46490"/>
            <a:ext cx="8088300" cy="821400"/>
          </a:xfrm>
          <a:prstGeom prst="rect">
            <a:avLst/>
          </a:prstGeom>
          <a:noFill/>
          <a:ln>
            <a:noFill/>
          </a:ln>
        </p:spPr>
        <p:txBody>
          <a:bodyPr anchorCtr="0" anchor="t" bIns="25700" lIns="51425" spcFirstLastPara="1" rIns="51425" wrap="square" tIns="25700">
            <a:spAutoFit/>
          </a:bodyPr>
          <a:lstStyle/>
          <a:p>
            <a:pPr indent="0" lvl="0" marL="0" rtl="0" algn="l">
              <a:lnSpc>
                <a:spcPct val="115000"/>
              </a:lnSpc>
              <a:spcBef>
                <a:spcPts val="0"/>
              </a:spcBef>
              <a:spcAft>
                <a:spcPts val="0"/>
              </a:spcAft>
              <a:buClr>
                <a:schemeClr val="dk1"/>
              </a:buClr>
              <a:buSzPts val="1100"/>
              <a:buNone/>
            </a:pPr>
            <a:r>
              <a:rPr lang="en-US" sz="5000">
                <a:solidFill>
                  <a:srgbClr val="9D0F14"/>
                </a:solidFill>
                <a:latin typeface="Alumni Sans"/>
                <a:ea typeface="Alumni Sans"/>
                <a:cs typeface="Alumni Sans"/>
                <a:sym typeface="Alumni Sans"/>
              </a:rPr>
              <a:t>Organizational Partnership</a:t>
            </a:r>
            <a:endParaRPr/>
          </a:p>
        </p:txBody>
      </p:sp>
      <p:pic>
        <p:nvPicPr>
          <p:cNvPr id="126" name="Google Shape;126;g335e6949751_2_41"/>
          <p:cNvPicPr preferRelativeResize="0"/>
          <p:nvPr/>
        </p:nvPicPr>
        <p:blipFill rotWithShape="1">
          <a:blip r:embed="rId3">
            <a:alphaModFix/>
          </a:blip>
          <a:srcRect b="0" l="0" r="0" t="0"/>
          <a:stretch/>
        </p:blipFill>
        <p:spPr>
          <a:xfrm>
            <a:off x="1029625" y="1020290"/>
            <a:ext cx="7084762" cy="3296071"/>
          </a:xfrm>
          <a:prstGeom prst="rect">
            <a:avLst/>
          </a:prstGeom>
          <a:noFill/>
          <a:ln>
            <a:noFill/>
          </a:ln>
        </p:spPr>
      </p:pic>
      <p:sp>
        <p:nvSpPr>
          <p:cNvPr id="127" name="Google Shape;127;g335e6949751_2_41"/>
          <p:cNvSpPr txBox="1"/>
          <p:nvPr/>
        </p:nvSpPr>
        <p:spPr>
          <a:xfrm>
            <a:off x="3599102" y="4087025"/>
            <a:ext cx="592200" cy="169500"/>
          </a:xfrm>
          <a:prstGeom prst="rect">
            <a:avLst/>
          </a:prstGeom>
          <a:solidFill>
            <a:schemeClr val="l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454545"/>
                </a:solidFill>
                <a:latin typeface="Arial"/>
                <a:ea typeface="Arial"/>
                <a:cs typeface="Arial"/>
                <a:sym typeface="Arial"/>
              </a:rPr>
              <a:t>Rob Miller</a:t>
            </a:r>
            <a:endParaRPr b="0" i="0" sz="600" u="none" cap="none" strike="noStrike">
              <a:solidFill>
                <a:srgbClr val="454545"/>
              </a:solidFill>
              <a:latin typeface="Arial"/>
              <a:ea typeface="Arial"/>
              <a:cs typeface="Arial"/>
              <a:sym typeface="Arial"/>
            </a:endParaRPr>
          </a:p>
        </p:txBody>
      </p:sp>
      <p:sp>
        <p:nvSpPr>
          <p:cNvPr id="128" name="Google Shape;128;g335e6949751_2_41"/>
          <p:cNvSpPr txBox="1"/>
          <p:nvPr/>
        </p:nvSpPr>
        <p:spPr>
          <a:xfrm>
            <a:off x="3472650" y="2163725"/>
            <a:ext cx="718500" cy="219600"/>
          </a:xfrm>
          <a:prstGeom prst="rect">
            <a:avLst/>
          </a:prstGeom>
          <a:solidFill>
            <a:schemeClr val="l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454545"/>
                </a:solidFill>
                <a:latin typeface="Arial"/>
                <a:ea typeface="Arial"/>
                <a:cs typeface="Arial"/>
                <a:sym typeface="Arial"/>
              </a:rPr>
              <a:t>Braden Hosch</a:t>
            </a:r>
            <a:endParaRPr b="0" i="0" sz="600" u="none" cap="none" strike="noStrike">
              <a:solidFill>
                <a:srgbClr val="454545"/>
              </a:solidFill>
              <a:latin typeface="Arial"/>
              <a:ea typeface="Arial"/>
              <a:cs typeface="Arial"/>
              <a:sym typeface="Arial"/>
            </a:endParaRPr>
          </a:p>
        </p:txBody>
      </p:sp>
      <p:sp>
        <p:nvSpPr>
          <p:cNvPr id="129" name="Google Shape;129;g335e6949751_2_41"/>
          <p:cNvSpPr txBox="1"/>
          <p:nvPr/>
        </p:nvSpPr>
        <p:spPr>
          <a:xfrm>
            <a:off x="4165050" y="1360200"/>
            <a:ext cx="813900" cy="219600"/>
          </a:xfrm>
          <a:prstGeom prst="rect">
            <a:avLst/>
          </a:prstGeom>
          <a:solidFill>
            <a:schemeClr val="l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454545"/>
                </a:solidFill>
                <a:latin typeface="Arial"/>
                <a:ea typeface="Arial"/>
                <a:cs typeface="Arial"/>
                <a:sym typeface="Arial"/>
              </a:rPr>
              <a:t>Richard McCormick</a:t>
            </a:r>
            <a:endParaRPr b="0" i="0" sz="600" u="none" cap="none" strike="noStrike">
              <a:solidFill>
                <a:srgbClr val="454545"/>
              </a:solidFill>
              <a:latin typeface="Arial"/>
              <a:ea typeface="Arial"/>
              <a:cs typeface="Arial"/>
              <a:sym typeface="Arial"/>
            </a:endParaRPr>
          </a:p>
        </p:txBody>
      </p:sp>
      <p:sp>
        <p:nvSpPr>
          <p:cNvPr id="130" name="Google Shape;130;g335e6949751_2_41"/>
          <p:cNvSpPr/>
          <p:nvPr/>
        </p:nvSpPr>
        <p:spPr>
          <a:xfrm>
            <a:off x="2255425" y="3745725"/>
            <a:ext cx="983100" cy="560400"/>
          </a:xfrm>
          <a:prstGeom prst="roundRect">
            <a:avLst>
              <a:gd fmla="val 16667" name="adj"/>
            </a:avLst>
          </a:prstGeom>
          <a:solidFill>
            <a:srgbClr val="990000">
              <a:alpha val="31764"/>
            </a:srgbClr>
          </a:solidFill>
          <a:ln cap="flat" cmpd="sng" w="9525">
            <a:solidFill>
              <a:srgbClr val="2222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335e6949751_2_41"/>
          <p:cNvSpPr/>
          <p:nvPr/>
        </p:nvSpPr>
        <p:spPr>
          <a:xfrm>
            <a:off x="3403650" y="3745725"/>
            <a:ext cx="983100" cy="560400"/>
          </a:xfrm>
          <a:prstGeom prst="roundRect">
            <a:avLst>
              <a:gd fmla="val 16667" name="adj"/>
            </a:avLst>
          </a:prstGeom>
          <a:solidFill>
            <a:srgbClr val="990000">
              <a:alpha val="31764"/>
            </a:srgbClr>
          </a:solidFill>
          <a:ln cap="flat" cmpd="sng" w="9525">
            <a:solidFill>
              <a:srgbClr val="2222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335e6949751_2_41"/>
          <p:cNvSpPr/>
          <p:nvPr/>
        </p:nvSpPr>
        <p:spPr>
          <a:xfrm>
            <a:off x="1107200" y="3745725"/>
            <a:ext cx="983100" cy="560400"/>
          </a:xfrm>
          <a:prstGeom prst="roundRect">
            <a:avLst>
              <a:gd fmla="val 16667" name="adj"/>
            </a:avLst>
          </a:prstGeom>
          <a:solidFill>
            <a:srgbClr val="990000">
              <a:alpha val="31764"/>
            </a:srgbClr>
          </a:solidFill>
          <a:ln cap="flat" cmpd="sng" w="9525">
            <a:solidFill>
              <a:srgbClr val="2222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335e6949751_2_41"/>
          <p:cNvSpPr/>
          <p:nvPr/>
        </p:nvSpPr>
        <p:spPr>
          <a:xfrm>
            <a:off x="7027900" y="3410875"/>
            <a:ext cx="983100" cy="398100"/>
          </a:xfrm>
          <a:prstGeom prst="roundRect">
            <a:avLst>
              <a:gd fmla="val 16667" name="adj"/>
            </a:avLst>
          </a:prstGeom>
          <a:solidFill>
            <a:srgbClr val="990000">
              <a:alpha val="31764"/>
            </a:srgbClr>
          </a:solidFill>
          <a:ln cap="flat" cmpd="sng" w="9525">
            <a:solidFill>
              <a:srgbClr val="2222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335e6949751_2_41"/>
          <p:cNvSpPr/>
          <p:nvPr/>
        </p:nvSpPr>
        <p:spPr>
          <a:xfrm>
            <a:off x="7027900" y="2918452"/>
            <a:ext cx="983100" cy="398100"/>
          </a:xfrm>
          <a:prstGeom prst="roundRect">
            <a:avLst>
              <a:gd fmla="val 16667" name="adj"/>
            </a:avLst>
          </a:prstGeom>
          <a:solidFill>
            <a:srgbClr val="990000">
              <a:alpha val="31764"/>
            </a:srgbClr>
          </a:solidFill>
          <a:ln cap="flat" cmpd="sng" w="9525">
            <a:solidFill>
              <a:srgbClr val="2222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335e6949751_2_41"/>
          <p:cNvSpPr/>
          <p:nvPr/>
        </p:nvSpPr>
        <p:spPr>
          <a:xfrm>
            <a:off x="4022500" y="2784325"/>
            <a:ext cx="983100" cy="658800"/>
          </a:xfrm>
          <a:prstGeom prst="roundRect">
            <a:avLst>
              <a:gd fmla="val 16667" name="adj"/>
            </a:avLst>
          </a:prstGeom>
          <a:solidFill>
            <a:srgbClr val="990000">
              <a:alpha val="31764"/>
            </a:srgbClr>
          </a:solidFill>
          <a:ln cap="flat" cmpd="sng" w="9525">
            <a:solidFill>
              <a:srgbClr val="2222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4e8b0a7fff_0_112"/>
          <p:cNvSpPr txBox="1"/>
          <p:nvPr/>
        </p:nvSpPr>
        <p:spPr>
          <a:xfrm>
            <a:off x="8690443" y="4890475"/>
            <a:ext cx="423300" cy="115500"/>
          </a:xfrm>
          <a:prstGeom prst="rect">
            <a:avLst/>
          </a:prstGeom>
          <a:noFill/>
          <a:ln>
            <a:noFill/>
          </a:ln>
        </p:spPr>
        <p:txBody>
          <a:bodyPr anchorCtr="0" anchor="b"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500"/>
              <a:buFont typeface="Arial"/>
              <a:buNone/>
            </a:pPr>
            <a:fld id="{00000000-1234-1234-1234-123412341234}" type="slidenum">
              <a:rPr b="0" i="0" lang="en-US" sz="500" u="none" cap="none" strike="noStrike">
                <a:solidFill>
                  <a:schemeClr val="lt1"/>
                </a:solidFill>
                <a:latin typeface="Arial"/>
                <a:ea typeface="Arial"/>
                <a:cs typeface="Arial"/>
                <a:sym typeface="Arial"/>
              </a:rPr>
              <a:t>‹#›</a:t>
            </a:fld>
            <a:endParaRPr b="0" i="0" sz="700" u="none" cap="none" strike="noStrike">
              <a:solidFill>
                <a:schemeClr val="lt1"/>
              </a:solidFill>
              <a:latin typeface="Helvetica Neue"/>
              <a:ea typeface="Helvetica Neue"/>
              <a:cs typeface="Helvetica Neue"/>
              <a:sym typeface="Helvetica Neue"/>
            </a:endParaRPr>
          </a:p>
        </p:txBody>
      </p:sp>
      <p:sp>
        <p:nvSpPr>
          <p:cNvPr id="141" name="Google Shape;141;g34e8b0a7fff_0_112"/>
          <p:cNvSpPr txBox="1"/>
          <p:nvPr/>
        </p:nvSpPr>
        <p:spPr>
          <a:xfrm>
            <a:off x="7382309" y="4881314"/>
            <a:ext cx="1477200" cy="115500"/>
          </a:xfrm>
          <a:prstGeom prst="rect">
            <a:avLst/>
          </a:prstGeom>
          <a:noFill/>
          <a:ln>
            <a:noFill/>
          </a:ln>
        </p:spPr>
        <p:txBody>
          <a:bodyPr anchorCtr="0" anchor="ctr" bIns="19050" lIns="19050" spcFirstLastPara="1" rIns="19050" wrap="square" tIns="19050">
            <a:spAutoFit/>
          </a:bodyPr>
          <a:lstStyle/>
          <a:p>
            <a:pPr indent="0" lvl="0" marL="0" marR="0" rtl="0" algn="r">
              <a:lnSpc>
                <a:spcPct val="200000"/>
              </a:lnSpc>
              <a:spcBef>
                <a:spcPts val="0"/>
              </a:spcBef>
              <a:spcAft>
                <a:spcPts val="0"/>
              </a:spcAft>
              <a:buClr>
                <a:srgbClr val="FFFFFF"/>
              </a:buClr>
              <a:buSzPts val="500"/>
              <a:buFont typeface="Arial"/>
              <a:buNone/>
            </a:pPr>
            <a:r>
              <a:rPr b="0" i="0" lang="en-US" sz="500" u="none" cap="none" strike="noStrike">
                <a:solidFill>
                  <a:schemeClr val="lt1"/>
                </a:solidFill>
                <a:latin typeface="Arial"/>
                <a:ea typeface="Arial"/>
                <a:cs typeface="Arial"/>
                <a:sym typeface="Arial"/>
              </a:rPr>
              <a:t>Confidential &amp; Proprietary   | </a:t>
            </a:r>
            <a:endParaRPr b="0" i="0" sz="500" u="none" cap="none" strike="noStrike">
              <a:solidFill>
                <a:schemeClr val="lt1"/>
              </a:solidFill>
              <a:latin typeface="Arial"/>
              <a:ea typeface="Arial"/>
              <a:cs typeface="Arial"/>
              <a:sym typeface="Arial"/>
            </a:endParaRPr>
          </a:p>
        </p:txBody>
      </p:sp>
      <p:sp>
        <p:nvSpPr>
          <p:cNvPr id="142" name="Google Shape;142;g34e8b0a7fff_0_112"/>
          <p:cNvSpPr txBox="1"/>
          <p:nvPr/>
        </p:nvSpPr>
        <p:spPr>
          <a:xfrm>
            <a:off x="258898" y="136950"/>
            <a:ext cx="8626200" cy="694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en-US" sz="5000" u="none" cap="none" strike="noStrike">
                <a:solidFill>
                  <a:srgbClr val="9D0F14"/>
                </a:solidFill>
                <a:latin typeface="Alumni Sans"/>
                <a:ea typeface="Alumni Sans"/>
                <a:cs typeface="Alumni Sans"/>
                <a:sym typeface="Alumni Sans"/>
              </a:rPr>
              <a:t>Problems with Past Survey Activities</a:t>
            </a:r>
            <a:endParaRPr b="1" i="0" sz="4000" u="none" cap="none" strike="noStrike">
              <a:solidFill>
                <a:srgbClr val="000000"/>
              </a:solidFill>
              <a:latin typeface="Arial"/>
              <a:ea typeface="Arial"/>
              <a:cs typeface="Arial"/>
              <a:sym typeface="Arial"/>
            </a:endParaRPr>
          </a:p>
        </p:txBody>
      </p:sp>
      <p:sp>
        <p:nvSpPr>
          <p:cNvPr id="143" name="Google Shape;143;g34e8b0a7fff_0_112"/>
          <p:cNvSpPr/>
          <p:nvPr/>
        </p:nvSpPr>
        <p:spPr>
          <a:xfrm>
            <a:off x="598250" y="1053113"/>
            <a:ext cx="1552200" cy="3674700"/>
          </a:xfrm>
          <a:prstGeom prst="roundRect">
            <a:avLst>
              <a:gd fmla="val 10000" name="adj"/>
            </a:avLst>
          </a:prstGeom>
          <a:solidFill>
            <a:srgbClr val="FFFFFF"/>
          </a:solid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34e8b0a7fff_0_112"/>
          <p:cNvSpPr txBox="1"/>
          <p:nvPr/>
        </p:nvSpPr>
        <p:spPr>
          <a:xfrm>
            <a:off x="598250" y="2522913"/>
            <a:ext cx="1552200" cy="1469700"/>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FFFFFF"/>
              </a:buClr>
              <a:buSzPts val="2200"/>
              <a:buFont typeface="Calibri"/>
              <a:buNone/>
            </a:pPr>
            <a:r>
              <a:rPr b="0" i="0" lang="en-US" sz="1800" u="none" cap="none" strike="noStrike">
                <a:solidFill>
                  <a:schemeClr val="dk1"/>
                </a:solidFill>
                <a:latin typeface="Bitter"/>
                <a:ea typeface="Bitter"/>
                <a:cs typeface="Bitter"/>
                <a:sym typeface="Bitter"/>
              </a:rPr>
              <a:t>Cross- sectional survey research is too slow</a:t>
            </a:r>
            <a:endParaRPr b="0" i="0" sz="1000" u="none" cap="none" strike="noStrike">
              <a:solidFill>
                <a:schemeClr val="dk1"/>
              </a:solidFill>
              <a:latin typeface="Bitter"/>
              <a:ea typeface="Bitter"/>
              <a:cs typeface="Bitter"/>
              <a:sym typeface="Bitter"/>
            </a:endParaRPr>
          </a:p>
        </p:txBody>
      </p:sp>
      <p:sp>
        <p:nvSpPr>
          <p:cNvPr id="145" name="Google Shape;145;g34e8b0a7fff_0_112"/>
          <p:cNvSpPr/>
          <p:nvPr/>
        </p:nvSpPr>
        <p:spPr>
          <a:xfrm>
            <a:off x="758158" y="1273583"/>
            <a:ext cx="1232400" cy="1223700"/>
          </a:xfrm>
          <a:prstGeom prst="ellipse">
            <a:avLst/>
          </a:prstGeom>
          <a:blipFill rotWithShape="1">
            <a:blip r:embed="rId3">
              <a:alphaModFix/>
            </a:blip>
            <a:stretch>
              <a:fillRect b="0" l="-997" r="-996" t="0"/>
            </a:stretch>
          </a:blip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34e8b0a7fff_0_112"/>
          <p:cNvSpPr/>
          <p:nvPr/>
        </p:nvSpPr>
        <p:spPr>
          <a:xfrm>
            <a:off x="2197070" y="1053113"/>
            <a:ext cx="1552200" cy="3674700"/>
          </a:xfrm>
          <a:prstGeom prst="roundRect">
            <a:avLst>
              <a:gd fmla="val 10000" name="adj"/>
            </a:avLst>
          </a:prstGeom>
          <a:solidFill>
            <a:srgbClr val="FFFFFF"/>
          </a:solid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34e8b0a7fff_0_112"/>
          <p:cNvSpPr txBox="1"/>
          <p:nvPr/>
        </p:nvSpPr>
        <p:spPr>
          <a:xfrm>
            <a:off x="2197070" y="2522913"/>
            <a:ext cx="1552200" cy="1469700"/>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FFFFFF"/>
              </a:buClr>
              <a:buSzPts val="2200"/>
              <a:buFont typeface="Calibri"/>
              <a:buNone/>
            </a:pPr>
            <a:r>
              <a:rPr b="0" i="0" lang="en-US" sz="2200" u="none" cap="none" strike="noStrike">
                <a:solidFill>
                  <a:schemeClr val="dk1"/>
                </a:solidFill>
                <a:latin typeface="Bitter"/>
                <a:ea typeface="Bitter"/>
                <a:cs typeface="Bitter"/>
                <a:sym typeface="Bitter"/>
              </a:rPr>
              <a:t>Cycle time is too long</a:t>
            </a:r>
            <a:endParaRPr b="0" i="0" sz="1400" u="none" cap="none" strike="noStrike">
              <a:solidFill>
                <a:schemeClr val="dk1"/>
              </a:solidFill>
              <a:latin typeface="Bitter"/>
              <a:ea typeface="Bitter"/>
              <a:cs typeface="Bitter"/>
              <a:sym typeface="Bitter"/>
            </a:endParaRPr>
          </a:p>
        </p:txBody>
      </p:sp>
      <p:sp>
        <p:nvSpPr>
          <p:cNvPr id="148" name="Google Shape;148;g34e8b0a7fff_0_112"/>
          <p:cNvSpPr/>
          <p:nvPr/>
        </p:nvSpPr>
        <p:spPr>
          <a:xfrm>
            <a:off x="2356979" y="1273583"/>
            <a:ext cx="1232400" cy="1223700"/>
          </a:xfrm>
          <a:prstGeom prst="ellipse">
            <a:avLst/>
          </a:prstGeom>
          <a:blipFill rotWithShape="1">
            <a:blip r:embed="rId4">
              <a:alphaModFix/>
            </a:blip>
            <a:stretch>
              <a:fillRect b="0" l="0" r="0" t="0"/>
            </a:stretch>
          </a:blip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34e8b0a7fff_0_112"/>
          <p:cNvSpPr/>
          <p:nvPr/>
        </p:nvSpPr>
        <p:spPr>
          <a:xfrm>
            <a:off x="3795891" y="1053113"/>
            <a:ext cx="1552200" cy="3674700"/>
          </a:xfrm>
          <a:prstGeom prst="roundRect">
            <a:avLst>
              <a:gd fmla="val 10000" name="adj"/>
            </a:avLst>
          </a:prstGeom>
          <a:solidFill>
            <a:srgbClr val="FFFFFF"/>
          </a:solid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34e8b0a7fff_0_112"/>
          <p:cNvSpPr txBox="1"/>
          <p:nvPr/>
        </p:nvSpPr>
        <p:spPr>
          <a:xfrm>
            <a:off x="3749300" y="2522925"/>
            <a:ext cx="1645200" cy="1469700"/>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FFFFFF"/>
              </a:buClr>
              <a:buSzPts val="2200"/>
              <a:buFont typeface="Calibri"/>
              <a:buNone/>
            </a:pPr>
            <a:r>
              <a:rPr b="0" i="0" lang="en-US" sz="2200" u="none" cap="none" strike="noStrike">
                <a:solidFill>
                  <a:schemeClr val="dk1"/>
                </a:solidFill>
                <a:latin typeface="Bitter"/>
                <a:ea typeface="Bitter"/>
                <a:cs typeface="Bitter"/>
                <a:sym typeface="Bitter"/>
              </a:rPr>
              <a:t>Lengthy </a:t>
            </a:r>
            <a:r>
              <a:rPr b="0" i="0" lang="en-US" sz="1800" u="none" cap="none" strike="noStrike">
                <a:solidFill>
                  <a:schemeClr val="dk1"/>
                </a:solidFill>
                <a:latin typeface="Bitter"/>
                <a:ea typeface="Bitter"/>
                <a:cs typeface="Bitter"/>
                <a:sym typeface="Bitter"/>
              </a:rPr>
              <a:t>instruments</a:t>
            </a:r>
            <a:endParaRPr b="0" i="0" sz="1000" u="none" cap="none" strike="noStrike">
              <a:solidFill>
                <a:schemeClr val="dk1"/>
              </a:solidFill>
              <a:latin typeface="Bitter"/>
              <a:ea typeface="Bitter"/>
              <a:cs typeface="Bitter"/>
              <a:sym typeface="Bitter"/>
            </a:endParaRPr>
          </a:p>
        </p:txBody>
      </p:sp>
      <p:sp>
        <p:nvSpPr>
          <p:cNvPr id="151" name="Google Shape;151;g34e8b0a7fff_0_112"/>
          <p:cNvSpPr/>
          <p:nvPr/>
        </p:nvSpPr>
        <p:spPr>
          <a:xfrm>
            <a:off x="3955799" y="1273583"/>
            <a:ext cx="1232400" cy="1223700"/>
          </a:xfrm>
          <a:prstGeom prst="ellipse">
            <a:avLst/>
          </a:prstGeom>
          <a:blipFill rotWithShape="1">
            <a:blip r:embed="rId5">
              <a:alphaModFix/>
            </a:blip>
            <a:stretch>
              <a:fillRect b="0" l="0" r="0" t="0"/>
            </a:stretch>
          </a:blip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34e8b0a7fff_0_112"/>
          <p:cNvSpPr/>
          <p:nvPr/>
        </p:nvSpPr>
        <p:spPr>
          <a:xfrm>
            <a:off x="5394712" y="1053113"/>
            <a:ext cx="1552200" cy="3674700"/>
          </a:xfrm>
          <a:prstGeom prst="roundRect">
            <a:avLst>
              <a:gd fmla="val 10000" name="adj"/>
            </a:avLst>
          </a:prstGeom>
          <a:solidFill>
            <a:srgbClr val="FFFFFF"/>
          </a:solid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34e8b0a7fff_0_112"/>
          <p:cNvSpPr txBox="1"/>
          <p:nvPr/>
        </p:nvSpPr>
        <p:spPr>
          <a:xfrm>
            <a:off x="5394712" y="2522913"/>
            <a:ext cx="1552200" cy="1469700"/>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FFFFFF"/>
              </a:buClr>
              <a:buSzPts val="2200"/>
              <a:buFont typeface="Calibri"/>
              <a:buNone/>
            </a:pPr>
            <a:r>
              <a:rPr b="0" i="0" lang="en-US" sz="2100" u="none" cap="none" strike="noStrike">
                <a:solidFill>
                  <a:schemeClr val="dk1"/>
                </a:solidFill>
                <a:latin typeface="Bitter"/>
                <a:ea typeface="Bitter"/>
                <a:cs typeface="Bitter"/>
                <a:sym typeface="Bitter"/>
              </a:rPr>
              <a:t>Declining response rates</a:t>
            </a:r>
            <a:endParaRPr b="0" i="0" sz="1300" u="none" cap="none" strike="noStrike">
              <a:solidFill>
                <a:schemeClr val="dk1"/>
              </a:solidFill>
              <a:latin typeface="Bitter"/>
              <a:ea typeface="Bitter"/>
              <a:cs typeface="Bitter"/>
              <a:sym typeface="Bitter"/>
            </a:endParaRPr>
          </a:p>
        </p:txBody>
      </p:sp>
      <p:sp>
        <p:nvSpPr>
          <p:cNvPr id="154" name="Google Shape;154;g34e8b0a7fff_0_112"/>
          <p:cNvSpPr/>
          <p:nvPr/>
        </p:nvSpPr>
        <p:spPr>
          <a:xfrm>
            <a:off x="5554620" y="1273583"/>
            <a:ext cx="1232400" cy="1223700"/>
          </a:xfrm>
          <a:prstGeom prst="ellipse">
            <a:avLst/>
          </a:prstGeom>
          <a:blipFill rotWithShape="1">
            <a:blip r:embed="rId6">
              <a:alphaModFix/>
            </a:blip>
            <a:stretch>
              <a:fillRect b="0" l="0" r="0" t="0"/>
            </a:stretch>
          </a:blip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34e8b0a7fff_0_112"/>
          <p:cNvSpPr/>
          <p:nvPr/>
        </p:nvSpPr>
        <p:spPr>
          <a:xfrm>
            <a:off x="6993532" y="1053113"/>
            <a:ext cx="1552200" cy="3674700"/>
          </a:xfrm>
          <a:prstGeom prst="roundRect">
            <a:avLst>
              <a:gd fmla="val 10000" name="adj"/>
            </a:avLst>
          </a:prstGeom>
          <a:solidFill>
            <a:srgbClr val="FFFFFF"/>
          </a:solid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34e8b0a7fff_0_112"/>
          <p:cNvSpPr txBox="1"/>
          <p:nvPr/>
        </p:nvSpPr>
        <p:spPr>
          <a:xfrm>
            <a:off x="6993532" y="2522913"/>
            <a:ext cx="1552200" cy="1469700"/>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FFFFFF"/>
              </a:buClr>
              <a:buSzPts val="2200"/>
              <a:buFont typeface="Calibri"/>
              <a:buNone/>
            </a:pPr>
            <a:r>
              <a:rPr b="0" i="0" lang="en-US" sz="2200" u="none" cap="none" strike="noStrike">
                <a:solidFill>
                  <a:schemeClr val="dk1"/>
                </a:solidFill>
                <a:latin typeface="Bitter"/>
                <a:ea typeface="Bitter"/>
                <a:cs typeface="Bitter"/>
                <a:sym typeface="Bitter"/>
              </a:rPr>
              <a:t>High burden for analysis</a:t>
            </a:r>
            <a:endParaRPr b="0" i="0" sz="1400" u="none" cap="none" strike="noStrike">
              <a:solidFill>
                <a:schemeClr val="dk1"/>
              </a:solidFill>
              <a:latin typeface="Bitter"/>
              <a:ea typeface="Bitter"/>
              <a:cs typeface="Bitter"/>
              <a:sym typeface="Bitter"/>
            </a:endParaRPr>
          </a:p>
        </p:txBody>
      </p:sp>
      <p:sp>
        <p:nvSpPr>
          <p:cNvPr id="157" name="Google Shape;157;g34e8b0a7fff_0_112"/>
          <p:cNvSpPr/>
          <p:nvPr/>
        </p:nvSpPr>
        <p:spPr>
          <a:xfrm>
            <a:off x="7153441" y="1273583"/>
            <a:ext cx="1232400" cy="1223700"/>
          </a:xfrm>
          <a:prstGeom prst="ellipse">
            <a:avLst/>
          </a:prstGeom>
          <a:blipFill rotWithShape="1">
            <a:blip r:embed="rId7">
              <a:alphaModFix/>
            </a:blip>
            <a:stretch>
              <a:fillRect b="0" l="-3995" r="-3995" t="0"/>
            </a:stretch>
          </a:blipFill>
          <a:ln cap="flat" cmpd="sng" w="1270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34e8b0a7fff_0_112"/>
          <p:cNvSpPr/>
          <p:nvPr/>
        </p:nvSpPr>
        <p:spPr>
          <a:xfrm>
            <a:off x="898164" y="3907967"/>
            <a:ext cx="7311600" cy="550800"/>
          </a:xfrm>
          <a:prstGeom prst="leftRightArrow">
            <a:avLst>
              <a:gd fmla="val 50000" name="adj1"/>
              <a:gd fmla="val 50000" name="adj2"/>
            </a:avLst>
          </a:prstGeom>
          <a:solidFill>
            <a:srgbClr val="A5A5A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4e8b0a7fff_0_799"/>
          <p:cNvSpPr txBox="1"/>
          <p:nvPr/>
        </p:nvSpPr>
        <p:spPr>
          <a:xfrm>
            <a:off x="8690443" y="4890475"/>
            <a:ext cx="423300" cy="115500"/>
          </a:xfrm>
          <a:prstGeom prst="rect">
            <a:avLst/>
          </a:prstGeom>
          <a:noFill/>
          <a:ln>
            <a:noFill/>
          </a:ln>
        </p:spPr>
        <p:txBody>
          <a:bodyPr anchorCtr="0" anchor="b"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500"/>
              <a:buFont typeface="Arial"/>
              <a:buNone/>
            </a:pPr>
            <a:fld id="{00000000-1234-1234-1234-123412341234}" type="slidenum">
              <a:rPr b="0" i="0" lang="en-US" sz="500" u="none" cap="none" strike="noStrike">
                <a:solidFill>
                  <a:schemeClr val="lt1"/>
                </a:solidFill>
                <a:latin typeface="Arial"/>
                <a:ea typeface="Arial"/>
                <a:cs typeface="Arial"/>
                <a:sym typeface="Arial"/>
              </a:rPr>
              <a:t>‹#›</a:t>
            </a:fld>
            <a:endParaRPr b="0" i="0" sz="700" u="none" cap="none" strike="noStrike">
              <a:solidFill>
                <a:schemeClr val="lt1"/>
              </a:solidFill>
              <a:latin typeface="Helvetica Neue"/>
              <a:ea typeface="Helvetica Neue"/>
              <a:cs typeface="Helvetica Neue"/>
              <a:sym typeface="Helvetica Neue"/>
            </a:endParaRPr>
          </a:p>
        </p:txBody>
      </p:sp>
      <p:sp>
        <p:nvSpPr>
          <p:cNvPr id="164" name="Google Shape;164;g34e8b0a7fff_0_799"/>
          <p:cNvSpPr txBox="1"/>
          <p:nvPr/>
        </p:nvSpPr>
        <p:spPr>
          <a:xfrm>
            <a:off x="7382309" y="4881314"/>
            <a:ext cx="1477200" cy="115500"/>
          </a:xfrm>
          <a:prstGeom prst="rect">
            <a:avLst/>
          </a:prstGeom>
          <a:noFill/>
          <a:ln>
            <a:noFill/>
          </a:ln>
        </p:spPr>
        <p:txBody>
          <a:bodyPr anchorCtr="0" anchor="ctr" bIns="19050" lIns="19050" spcFirstLastPara="1" rIns="19050" wrap="square" tIns="19050">
            <a:spAutoFit/>
          </a:bodyPr>
          <a:lstStyle/>
          <a:p>
            <a:pPr indent="0" lvl="0" marL="0" marR="0" rtl="0" algn="r">
              <a:lnSpc>
                <a:spcPct val="200000"/>
              </a:lnSpc>
              <a:spcBef>
                <a:spcPts val="0"/>
              </a:spcBef>
              <a:spcAft>
                <a:spcPts val="0"/>
              </a:spcAft>
              <a:buClr>
                <a:srgbClr val="FFFFFF"/>
              </a:buClr>
              <a:buSzPts val="500"/>
              <a:buFont typeface="Arial"/>
              <a:buNone/>
            </a:pPr>
            <a:r>
              <a:rPr b="0" i="0" lang="en-US" sz="500" u="none" cap="none" strike="noStrike">
                <a:solidFill>
                  <a:schemeClr val="lt1"/>
                </a:solidFill>
                <a:latin typeface="Arial"/>
                <a:ea typeface="Arial"/>
                <a:cs typeface="Arial"/>
                <a:sym typeface="Arial"/>
              </a:rPr>
              <a:t>Confidential &amp; Proprietary   | </a:t>
            </a:r>
            <a:endParaRPr b="0" i="0" sz="500" u="none" cap="none" strike="noStrike">
              <a:solidFill>
                <a:schemeClr val="lt1"/>
              </a:solidFill>
              <a:latin typeface="Arial"/>
              <a:ea typeface="Arial"/>
              <a:cs typeface="Arial"/>
              <a:sym typeface="Arial"/>
            </a:endParaRPr>
          </a:p>
        </p:txBody>
      </p:sp>
      <p:sp>
        <p:nvSpPr>
          <p:cNvPr id="165" name="Google Shape;165;g34e8b0a7fff_0_799"/>
          <p:cNvSpPr txBox="1"/>
          <p:nvPr/>
        </p:nvSpPr>
        <p:spPr>
          <a:xfrm>
            <a:off x="258888" y="203200"/>
            <a:ext cx="8739600" cy="694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Verdana"/>
              <a:buNone/>
            </a:pPr>
            <a:r>
              <a:rPr b="1" i="0" lang="en-US" sz="3500" u="none" cap="none" strike="noStrike">
                <a:solidFill>
                  <a:srgbClr val="9D0F14"/>
                </a:solidFill>
                <a:latin typeface="Alumni Sans"/>
                <a:ea typeface="Alumni Sans"/>
                <a:cs typeface="Alumni Sans"/>
                <a:sym typeface="Alumni Sans"/>
              </a:rPr>
              <a:t>Email on Tuesday (+ reminder on Thursday)</a:t>
            </a:r>
            <a:endParaRPr b="1" i="0" sz="3500" u="none" cap="none" strike="noStrike">
              <a:solidFill>
                <a:srgbClr val="9D0F14"/>
              </a:solidFill>
              <a:latin typeface="Alumni Sans"/>
              <a:ea typeface="Alumni Sans"/>
              <a:cs typeface="Alumni Sans"/>
              <a:sym typeface="Alumni Sans"/>
            </a:endParaRPr>
          </a:p>
        </p:txBody>
      </p:sp>
      <p:sp>
        <p:nvSpPr>
          <p:cNvPr id="166" name="Google Shape;166;g34e8b0a7fff_0_799"/>
          <p:cNvSpPr txBox="1"/>
          <p:nvPr/>
        </p:nvSpPr>
        <p:spPr>
          <a:xfrm>
            <a:off x="311100" y="790350"/>
            <a:ext cx="8521800" cy="3900600"/>
          </a:xfrm>
          <a:prstGeom prst="rect">
            <a:avLst/>
          </a:prstGeom>
          <a:noFill/>
          <a:ln>
            <a:noFill/>
          </a:ln>
        </p:spPr>
        <p:txBody>
          <a:bodyPr anchorCtr="0" anchor="t" bIns="45700" lIns="0" spcFirstLastPara="1" rIns="0" wrap="square" tIns="45700">
            <a:noAutofit/>
          </a:bodyPr>
          <a:lstStyle/>
          <a:p>
            <a:pPr indent="0" lvl="0" marL="304792" marR="0" rtl="0" algn="l">
              <a:lnSpc>
                <a:spcPct val="100000"/>
              </a:lnSpc>
              <a:spcBef>
                <a:spcPts val="100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Dear Ahmed,</a:t>
            </a:r>
            <a:endParaRPr b="0" i="0" sz="2200" u="none" cap="none" strike="noStrike">
              <a:solidFill>
                <a:srgbClr val="000000"/>
              </a:solidFill>
              <a:latin typeface="Arial"/>
              <a:ea typeface="Arial"/>
              <a:cs typeface="Arial"/>
              <a:sym typeface="Arial"/>
            </a:endParaRPr>
          </a:p>
          <a:p>
            <a:pPr indent="0" lvl="0" marL="304792" marR="0" rtl="0" algn="l">
              <a:lnSpc>
                <a:spcPct val="100000"/>
              </a:lnSpc>
              <a:spcBef>
                <a:spcPts val="100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We want your feedback! Using the </a:t>
            </a:r>
            <a:r>
              <a:rPr b="0" i="0" lang="en-US" sz="1000" u="sng" cap="none" strike="noStrike">
                <a:solidFill>
                  <a:srgbClr val="D52027"/>
                </a:solidFill>
                <a:latin typeface="Arial"/>
                <a:ea typeface="Arial"/>
                <a:cs typeface="Arial"/>
                <a:sym typeface="Arial"/>
              </a:rPr>
              <a:t>Campus Pulse Survey</a:t>
            </a:r>
            <a:r>
              <a:rPr b="0" i="0" lang="en-US" sz="1000" u="none" cap="none" strike="noStrike">
                <a:solidFill>
                  <a:srgbClr val="000000"/>
                </a:solidFill>
                <a:latin typeface="Arial"/>
                <a:ea typeface="Arial"/>
                <a:cs typeface="Arial"/>
                <a:sym typeface="Arial"/>
              </a:rPr>
              <a:t>, our goal is to listen and understand more about your current experiences at Stony Brook University. Your feedback will help us improve our services and your experience. Your participation is voluntary and the survey is </a:t>
            </a:r>
            <a:r>
              <a:rPr b="1" i="0" lang="en-US" sz="1000" u="sng" cap="none" strike="noStrike">
                <a:solidFill>
                  <a:srgbClr val="000000"/>
                </a:solidFill>
                <a:latin typeface="Arial"/>
                <a:ea typeface="Arial"/>
                <a:cs typeface="Arial"/>
                <a:sym typeface="Arial"/>
              </a:rPr>
              <a:t>only one question</a:t>
            </a:r>
            <a:r>
              <a:rPr b="0" i="0" lang="en-US" sz="1000" u="none" cap="none" strike="noStrike">
                <a:solidFill>
                  <a:srgbClr val="000000"/>
                </a:solidFill>
                <a:latin typeface="Arial"/>
                <a:ea typeface="Arial"/>
                <a:cs typeface="Arial"/>
                <a:sym typeface="Arial"/>
              </a:rPr>
              <a:t> (with an option to share additional feedback as a comment).</a:t>
            </a:r>
            <a:endParaRPr b="0" i="0" sz="2200" u="none" cap="none" strike="noStrike">
              <a:solidFill>
                <a:srgbClr val="000000"/>
              </a:solidFill>
              <a:latin typeface="Arial"/>
              <a:ea typeface="Arial"/>
              <a:cs typeface="Arial"/>
              <a:sym typeface="Arial"/>
            </a:endParaRPr>
          </a:p>
          <a:p>
            <a:pPr indent="0" lvl="0" marL="304792" marR="0" rtl="0" algn="l">
              <a:lnSpc>
                <a:spcPct val="100000"/>
              </a:lnSpc>
              <a:spcBef>
                <a:spcPts val="100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You can participate by responding to the question below:</a:t>
            </a:r>
            <a:endParaRPr b="0" i="0" sz="2200" u="none" cap="none" strike="noStrike">
              <a:solidFill>
                <a:srgbClr val="000000"/>
              </a:solidFill>
              <a:latin typeface="Arial"/>
              <a:ea typeface="Arial"/>
              <a:cs typeface="Arial"/>
              <a:sym typeface="Arial"/>
            </a:endParaRPr>
          </a:p>
          <a:p>
            <a:pPr indent="-412751" lvl="0" marL="819143" marR="0" rtl="0" algn="l">
              <a:lnSpc>
                <a:spcPct val="100000"/>
              </a:lnSpc>
              <a:spcBef>
                <a:spcPts val="100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412751" lvl="0" marL="819143" marR="0" rtl="0" algn="l">
              <a:lnSpc>
                <a:spcPct val="100000"/>
              </a:lnSpc>
              <a:spcBef>
                <a:spcPts val="100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412751" lvl="0" marL="819143" marR="0" rtl="0" algn="l">
              <a:lnSpc>
                <a:spcPct val="100000"/>
              </a:lnSpc>
              <a:spcBef>
                <a:spcPts val="100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412751" lvl="0" marL="819143" marR="0" rtl="0" algn="l">
              <a:lnSpc>
                <a:spcPct val="100000"/>
              </a:lnSpc>
              <a:spcBef>
                <a:spcPts val="100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412751" lvl="0" marL="819143" marR="0" rtl="0" algn="l">
              <a:lnSpc>
                <a:spcPct val="100000"/>
              </a:lnSpc>
              <a:spcBef>
                <a:spcPts val="100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304792" marR="0" rtl="0" algn="l">
              <a:lnSpc>
                <a:spcPct val="100000"/>
              </a:lnSpc>
              <a:spcBef>
                <a:spcPts val="100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Or to respond via your web browser, you can </a:t>
            </a:r>
            <a:r>
              <a:rPr b="0" i="0" lang="en-US" sz="1000" u="sng" cap="none" strike="noStrike">
                <a:solidFill>
                  <a:srgbClr val="D52027"/>
                </a:solidFill>
                <a:latin typeface="Arial"/>
                <a:ea typeface="Arial"/>
                <a:cs typeface="Arial"/>
                <a:sym typeface="Arial"/>
              </a:rPr>
              <a:t>click here</a:t>
            </a:r>
            <a:r>
              <a:rPr b="0" i="0" lang="en-US" sz="1000" u="none" cap="none" strike="noStrike">
                <a:solidFill>
                  <a:srgbClr val="000000"/>
                </a:solidFill>
                <a:latin typeface="Arial"/>
                <a:ea typeface="Arial"/>
                <a:cs typeface="Arial"/>
                <a:sym typeface="Arial"/>
              </a:rPr>
              <a:t> or copy and paste the following URL into your browser: </a:t>
            </a:r>
            <a:endParaRPr b="0" i="0" sz="2200" u="none" cap="none" strike="noStrike">
              <a:solidFill>
                <a:srgbClr val="000000"/>
              </a:solidFill>
              <a:latin typeface="Arial"/>
              <a:ea typeface="Arial"/>
              <a:cs typeface="Arial"/>
              <a:sym typeface="Arial"/>
            </a:endParaRPr>
          </a:p>
          <a:p>
            <a:pPr indent="0" lvl="0" marL="304792" marR="0" rtl="0" algn="l">
              <a:lnSpc>
                <a:spcPct val="100000"/>
              </a:lnSpc>
              <a:spcBef>
                <a:spcPts val="1000"/>
              </a:spcBef>
              <a:spcAft>
                <a:spcPts val="0"/>
              </a:spcAft>
              <a:buClr>
                <a:srgbClr val="000000"/>
              </a:buClr>
              <a:buSzPts val="1000"/>
              <a:buFont typeface="Arial"/>
              <a:buNone/>
            </a:pPr>
            <a:r>
              <a:rPr b="0" i="0" lang="en-US" sz="1000" u="sng" cap="none" strike="noStrike">
                <a:solidFill>
                  <a:srgbClr val="D52027"/>
                </a:solidFill>
                <a:highlight>
                  <a:srgbClr val="FFFFFF"/>
                </a:highlight>
                <a:latin typeface="Arial"/>
                <a:ea typeface="Arial"/>
                <a:cs typeface="Arial"/>
                <a:sym typeface="Arial"/>
              </a:rPr>
              <a:t>https://stonybrookuniversity.co1.qualtrics.com/jfe/form/SV_2iy3WVHFwajp3im?Q_DL=QKNIpR5uiezXFpw_2iy3WVHFwajp3im_CGC_I0rwwd8SAedJiPE&amp;Q_CHL=email</a:t>
            </a:r>
            <a:endParaRPr b="0" i="0" sz="1000" u="none" cap="none" strike="noStrike">
              <a:solidFill>
                <a:srgbClr val="000000"/>
              </a:solidFill>
              <a:latin typeface="Arial"/>
              <a:ea typeface="Arial"/>
              <a:cs typeface="Arial"/>
              <a:sym typeface="Arial"/>
            </a:endParaRPr>
          </a:p>
          <a:p>
            <a:pPr indent="0" lvl="0" marL="304792" marR="0" rtl="0" algn="l">
              <a:lnSpc>
                <a:spcPct val="100000"/>
              </a:lnSpc>
              <a:spcBef>
                <a:spcPts val="100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We know you have a lot going on so as a </a:t>
            </a:r>
            <a:r>
              <a:rPr b="1" i="0" lang="en-US" sz="1000" u="none" cap="none" strike="noStrike">
                <a:solidFill>
                  <a:srgbClr val="000000"/>
                </a:solidFill>
                <a:latin typeface="Arial"/>
                <a:ea typeface="Arial"/>
                <a:cs typeface="Arial"/>
                <a:sym typeface="Arial"/>
              </a:rPr>
              <a:t>thank you for your participation</a:t>
            </a:r>
            <a:r>
              <a:rPr b="0" i="0" lang="en-US" sz="1000" u="none" cap="none" strike="noStrike">
                <a:solidFill>
                  <a:srgbClr val="000000"/>
                </a:solidFill>
                <a:latin typeface="Arial"/>
                <a:ea typeface="Arial"/>
                <a:cs typeface="Arial"/>
                <a:sym typeface="Arial"/>
              </a:rPr>
              <a:t>, any student who participates will be entered into a </a:t>
            </a:r>
            <a:r>
              <a:rPr b="1" i="0" lang="en-US" sz="1000" u="none" cap="none" strike="noStrike">
                <a:solidFill>
                  <a:srgbClr val="000000"/>
                </a:solidFill>
                <a:latin typeface="Arial"/>
                <a:ea typeface="Arial"/>
                <a:cs typeface="Arial"/>
                <a:sym typeface="Arial"/>
              </a:rPr>
              <a:t>monthly raffle for some awesome SBU swag</a:t>
            </a:r>
            <a:r>
              <a:rPr b="0" i="0" lang="en-US" sz="1000" u="none" cap="none" strike="noStrike">
                <a:solidFill>
                  <a:srgbClr val="000000"/>
                </a:solidFill>
                <a:latin typeface="Arial"/>
                <a:ea typeface="Arial"/>
                <a:cs typeface="Arial"/>
                <a:sym typeface="Arial"/>
              </a:rPr>
              <a:t> pictured below! </a:t>
            </a:r>
            <a:endParaRPr b="0" i="0" sz="2200" u="none" cap="none" strike="noStrike">
              <a:solidFill>
                <a:srgbClr val="000000"/>
              </a:solidFill>
              <a:latin typeface="Arial"/>
              <a:ea typeface="Arial"/>
              <a:cs typeface="Arial"/>
              <a:sym typeface="Arial"/>
            </a:endParaRPr>
          </a:p>
          <a:p>
            <a:pPr indent="-412751" lvl="0" marL="819143" marR="0" rtl="0" algn="l">
              <a:lnSpc>
                <a:spcPct val="100000"/>
              </a:lnSpc>
              <a:spcBef>
                <a:spcPts val="100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pic>
        <p:nvPicPr>
          <p:cNvPr id="167" name="Google Shape;167;g34e8b0a7fff_0_799"/>
          <p:cNvPicPr preferRelativeResize="0"/>
          <p:nvPr/>
        </p:nvPicPr>
        <p:blipFill rotWithShape="1">
          <a:blip r:embed="rId3">
            <a:alphaModFix/>
          </a:blip>
          <a:srcRect b="0" l="0" r="0" t="0"/>
          <a:stretch/>
        </p:blipFill>
        <p:spPr>
          <a:xfrm>
            <a:off x="2570967" y="1991102"/>
            <a:ext cx="4115475" cy="1161300"/>
          </a:xfrm>
          <a:prstGeom prst="rect">
            <a:avLst/>
          </a:prstGeom>
          <a:noFill/>
          <a:ln>
            <a:noFill/>
          </a:ln>
        </p:spPr>
      </p:pic>
      <p:cxnSp>
        <p:nvCxnSpPr>
          <p:cNvPr id="168" name="Google Shape;168;g34e8b0a7fff_0_799"/>
          <p:cNvCxnSpPr/>
          <p:nvPr/>
        </p:nvCxnSpPr>
        <p:spPr>
          <a:xfrm>
            <a:off x="342900" y="720828"/>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4e8b0a7fff_0_817"/>
          <p:cNvSpPr txBox="1"/>
          <p:nvPr/>
        </p:nvSpPr>
        <p:spPr>
          <a:xfrm>
            <a:off x="6906393" y="3287850"/>
            <a:ext cx="423300" cy="115500"/>
          </a:xfrm>
          <a:prstGeom prst="rect">
            <a:avLst/>
          </a:prstGeom>
          <a:noFill/>
          <a:ln>
            <a:noFill/>
          </a:ln>
        </p:spPr>
        <p:txBody>
          <a:bodyPr anchorCtr="0" anchor="b"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500"/>
              <a:buFont typeface="Arial"/>
              <a:buNone/>
            </a:pPr>
            <a:fld id="{00000000-1234-1234-1234-123412341234}" type="slidenum">
              <a:rPr b="0" i="0" lang="en-US" sz="500" u="none" cap="none" strike="noStrike">
                <a:solidFill>
                  <a:schemeClr val="lt1"/>
                </a:solidFill>
                <a:latin typeface="Arial"/>
                <a:ea typeface="Arial"/>
                <a:cs typeface="Arial"/>
                <a:sym typeface="Arial"/>
              </a:rPr>
              <a:t>‹#›</a:t>
            </a:fld>
            <a:endParaRPr b="0" i="0" sz="700" u="none" cap="none" strike="noStrike">
              <a:solidFill>
                <a:schemeClr val="lt1"/>
              </a:solidFill>
              <a:latin typeface="Helvetica Neue"/>
              <a:ea typeface="Helvetica Neue"/>
              <a:cs typeface="Helvetica Neue"/>
              <a:sym typeface="Helvetica Neue"/>
            </a:endParaRPr>
          </a:p>
        </p:txBody>
      </p:sp>
      <p:sp>
        <p:nvSpPr>
          <p:cNvPr id="174" name="Google Shape;174;g34e8b0a7fff_0_817"/>
          <p:cNvSpPr txBox="1"/>
          <p:nvPr/>
        </p:nvSpPr>
        <p:spPr>
          <a:xfrm>
            <a:off x="409225" y="145050"/>
            <a:ext cx="8172900" cy="473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500"/>
              <a:buFont typeface="Arial"/>
              <a:buNone/>
            </a:pPr>
            <a:r>
              <a:rPr b="1" i="0" lang="en-US" sz="3500" u="none" cap="none" strike="noStrike">
                <a:solidFill>
                  <a:srgbClr val="9D0F14"/>
                </a:solidFill>
                <a:latin typeface="Alumni Sans"/>
                <a:ea typeface="Alumni Sans"/>
                <a:cs typeface="Alumni Sans"/>
                <a:sym typeface="Alumni Sans"/>
              </a:rPr>
              <a:t>Instrument in Qualtrics</a:t>
            </a:r>
            <a:endParaRPr b="1" i="0" sz="3500" u="none" cap="none" strike="noStrike">
              <a:solidFill>
                <a:srgbClr val="9D0F14"/>
              </a:solidFill>
              <a:latin typeface="Alumni Sans"/>
              <a:ea typeface="Alumni Sans"/>
              <a:cs typeface="Alumni Sans"/>
              <a:sym typeface="Alumni Sans"/>
            </a:endParaRPr>
          </a:p>
        </p:txBody>
      </p:sp>
      <p:pic>
        <p:nvPicPr>
          <p:cNvPr id="175" name="Google Shape;175;g34e8b0a7fff_0_817"/>
          <p:cNvPicPr preferRelativeResize="0"/>
          <p:nvPr/>
        </p:nvPicPr>
        <p:blipFill rotWithShape="1">
          <a:blip r:embed="rId3">
            <a:alphaModFix/>
          </a:blip>
          <a:srcRect b="0" l="0" r="0" t="0"/>
          <a:stretch/>
        </p:blipFill>
        <p:spPr>
          <a:xfrm>
            <a:off x="882150" y="744350"/>
            <a:ext cx="4351952" cy="1388926"/>
          </a:xfrm>
          <a:prstGeom prst="rect">
            <a:avLst/>
          </a:prstGeom>
          <a:noFill/>
          <a:ln>
            <a:noFill/>
          </a:ln>
        </p:spPr>
      </p:pic>
      <p:pic>
        <p:nvPicPr>
          <p:cNvPr id="176" name="Google Shape;176;g34e8b0a7fff_0_817"/>
          <p:cNvPicPr preferRelativeResize="0"/>
          <p:nvPr/>
        </p:nvPicPr>
        <p:blipFill rotWithShape="1">
          <a:blip r:embed="rId4">
            <a:alphaModFix/>
          </a:blip>
          <a:srcRect b="0" l="0" r="0" t="0"/>
          <a:stretch/>
        </p:blipFill>
        <p:spPr>
          <a:xfrm>
            <a:off x="937863" y="2008475"/>
            <a:ext cx="4240525" cy="1322850"/>
          </a:xfrm>
          <a:prstGeom prst="rect">
            <a:avLst/>
          </a:prstGeom>
          <a:noFill/>
          <a:ln>
            <a:noFill/>
          </a:ln>
        </p:spPr>
      </p:pic>
      <p:pic>
        <p:nvPicPr>
          <p:cNvPr id="177" name="Google Shape;177;g34e8b0a7fff_0_817"/>
          <p:cNvPicPr preferRelativeResize="0"/>
          <p:nvPr/>
        </p:nvPicPr>
        <p:blipFill rotWithShape="1">
          <a:blip r:embed="rId5">
            <a:alphaModFix/>
          </a:blip>
          <a:srcRect b="0" l="0" r="0" t="0"/>
          <a:stretch/>
        </p:blipFill>
        <p:spPr>
          <a:xfrm>
            <a:off x="937863" y="3246100"/>
            <a:ext cx="4332876" cy="1388925"/>
          </a:xfrm>
          <a:prstGeom prst="rect">
            <a:avLst/>
          </a:prstGeom>
          <a:noFill/>
          <a:ln>
            <a:noFill/>
          </a:ln>
        </p:spPr>
      </p:pic>
      <p:pic>
        <p:nvPicPr>
          <p:cNvPr id="178" name="Google Shape;178;g34e8b0a7fff_0_817"/>
          <p:cNvPicPr preferRelativeResize="0"/>
          <p:nvPr/>
        </p:nvPicPr>
        <p:blipFill rotWithShape="1">
          <a:blip r:embed="rId6">
            <a:alphaModFix/>
          </a:blip>
          <a:srcRect b="0" l="0" r="0" t="0"/>
          <a:stretch/>
        </p:blipFill>
        <p:spPr>
          <a:xfrm>
            <a:off x="6298175" y="213525"/>
            <a:ext cx="2062925" cy="4485626"/>
          </a:xfrm>
          <a:prstGeom prst="rect">
            <a:avLst/>
          </a:prstGeom>
          <a:noFill/>
          <a:ln>
            <a:noFill/>
          </a:ln>
        </p:spPr>
      </p:pic>
      <p:cxnSp>
        <p:nvCxnSpPr>
          <p:cNvPr id="179" name="Google Shape;179;g34e8b0a7fff_0_817"/>
          <p:cNvCxnSpPr/>
          <p:nvPr/>
        </p:nvCxnSpPr>
        <p:spPr>
          <a:xfrm>
            <a:off x="318211" y="618750"/>
            <a:ext cx="5322300" cy="510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4e8b0a7fff_0_836"/>
          <p:cNvSpPr txBox="1"/>
          <p:nvPr/>
        </p:nvSpPr>
        <p:spPr>
          <a:xfrm>
            <a:off x="342900" y="282250"/>
            <a:ext cx="7889700" cy="602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500"/>
              <a:buFont typeface="Arial"/>
              <a:buNone/>
            </a:pPr>
            <a:r>
              <a:rPr b="1" i="0" lang="en-US" sz="2500" u="none" cap="none" strike="noStrike">
                <a:solidFill>
                  <a:srgbClr val="9D0F14"/>
                </a:solidFill>
                <a:latin typeface="Alumni Sans"/>
                <a:ea typeface="Alumni Sans"/>
                <a:cs typeface="Alumni Sans"/>
                <a:sym typeface="Alumni Sans"/>
              </a:rPr>
              <a:t>Even though response rates declined, the respondents remained representative</a:t>
            </a:r>
            <a:endParaRPr b="1" i="0" sz="2500" u="none" cap="none" strike="noStrike">
              <a:solidFill>
                <a:srgbClr val="9D0F14"/>
              </a:solidFill>
              <a:latin typeface="Alumni Sans"/>
              <a:ea typeface="Alumni Sans"/>
              <a:cs typeface="Alumni Sans"/>
              <a:sym typeface="Alumni Sans"/>
            </a:endParaRPr>
          </a:p>
        </p:txBody>
      </p:sp>
      <p:pic>
        <p:nvPicPr>
          <p:cNvPr id="185" name="Google Shape;185;g34e8b0a7fff_0_836"/>
          <p:cNvPicPr preferRelativeResize="0"/>
          <p:nvPr/>
        </p:nvPicPr>
        <p:blipFill rotWithShape="1">
          <a:blip r:embed="rId3">
            <a:alphaModFix/>
          </a:blip>
          <a:srcRect b="0" l="0" r="0" t="0"/>
          <a:stretch/>
        </p:blipFill>
        <p:spPr>
          <a:xfrm>
            <a:off x="416913" y="1284277"/>
            <a:ext cx="2788500" cy="3248400"/>
          </a:xfrm>
          <a:prstGeom prst="rect">
            <a:avLst/>
          </a:prstGeom>
          <a:noFill/>
          <a:ln>
            <a:noFill/>
          </a:ln>
        </p:spPr>
      </p:pic>
      <p:pic>
        <p:nvPicPr>
          <p:cNvPr id="186" name="Google Shape;186;g34e8b0a7fff_0_836"/>
          <p:cNvPicPr preferRelativeResize="0"/>
          <p:nvPr/>
        </p:nvPicPr>
        <p:blipFill rotWithShape="1">
          <a:blip r:embed="rId4">
            <a:alphaModFix/>
          </a:blip>
          <a:srcRect b="0" l="0" r="0" t="0"/>
          <a:stretch/>
        </p:blipFill>
        <p:spPr>
          <a:xfrm>
            <a:off x="3430842" y="2949407"/>
            <a:ext cx="2716500" cy="1609500"/>
          </a:xfrm>
          <a:prstGeom prst="rect">
            <a:avLst/>
          </a:prstGeom>
          <a:noFill/>
          <a:ln>
            <a:noFill/>
          </a:ln>
        </p:spPr>
      </p:pic>
      <p:pic>
        <p:nvPicPr>
          <p:cNvPr id="187" name="Google Shape;187;g34e8b0a7fff_0_836"/>
          <p:cNvPicPr preferRelativeResize="0"/>
          <p:nvPr/>
        </p:nvPicPr>
        <p:blipFill rotWithShape="1">
          <a:blip r:embed="rId5">
            <a:alphaModFix/>
          </a:blip>
          <a:srcRect b="0" l="0" r="0" t="0"/>
          <a:stretch/>
        </p:blipFill>
        <p:spPr>
          <a:xfrm>
            <a:off x="3430842" y="1404400"/>
            <a:ext cx="2716500" cy="1609500"/>
          </a:xfrm>
          <a:prstGeom prst="rect">
            <a:avLst/>
          </a:prstGeom>
          <a:noFill/>
          <a:ln>
            <a:noFill/>
          </a:ln>
        </p:spPr>
      </p:pic>
      <p:sp>
        <p:nvSpPr>
          <p:cNvPr id="188" name="Google Shape;188;g34e8b0a7fff_0_836"/>
          <p:cNvSpPr txBox="1"/>
          <p:nvPr/>
        </p:nvSpPr>
        <p:spPr>
          <a:xfrm>
            <a:off x="4597476" y="2383950"/>
            <a:ext cx="1319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Women</a:t>
            </a:r>
            <a:endParaRPr b="0" i="0" sz="1000" u="none" cap="none" strike="noStrike">
              <a:solidFill>
                <a:srgbClr val="000000"/>
              </a:solidFill>
              <a:latin typeface="Arial"/>
              <a:ea typeface="Arial"/>
              <a:cs typeface="Arial"/>
              <a:sym typeface="Arial"/>
            </a:endParaRPr>
          </a:p>
        </p:txBody>
      </p:sp>
      <p:pic>
        <p:nvPicPr>
          <p:cNvPr id="189" name="Google Shape;189;g34e8b0a7fff_0_836"/>
          <p:cNvPicPr preferRelativeResize="0"/>
          <p:nvPr/>
        </p:nvPicPr>
        <p:blipFill rotWithShape="1">
          <a:blip r:embed="rId6">
            <a:alphaModFix/>
          </a:blip>
          <a:srcRect b="0" l="0" r="0" t="0"/>
          <a:stretch/>
        </p:blipFill>
        <p:spPr>
          <a:xfrm>
            <a:off x="6010587" y="2981691"/>
            <a:ext cx="2716500" cy="1609500"/>
          </a:xfrm>
          <a:prstGeom prst="rect">
            <a:avLst/>
          </a:prstGeom>
          <a:noFill/>
          <a:ln>
            <a:noFill/>
          </a:ln>
        </p:spPr>
      </p:pic>
      <p:pic>
        <p:nvPicPr>
          <p:cNvPr id="190" name="Google Shape;190;g34e8b0a7fff_0_836"/>
          <p:cNvPicPr preferRelativeResize="0"/>
          <p:nvPr/>
        </p:nvPicPr>
        <p:blipFill rotWithShape="1">
          <a:blip r:embed="rId7">
            <a:alphaModFix/>
          </a:blip>
          <a:srcRect b="0" l="0" r="0" t="0"/>
          <a:stretch/>
        </p:blipFill>
        <p:spPr>
          <a:xfrm>
            <a:off x="5990045" y="1422707"/>
            <a:ext cx="2716500" cy="1609500"/>
          </a:xfrm>
          <a:prstGeom prst="rect">
            <a:avLst/>
          </a:prstGeom>
          <a:noFill/>
          <a:ln>
            <a:noFill/>
          </a:ln>
        </p:spPr>
      </p:pic>
      <p:sp>
        <p:nvSpPr>
          <p:cNvPr id="191" name="Google Shape;191;g34e8b0a7fff_0_836"/>
          <p:cNvSpPr txBox="1"/>
          <p:nvPr/>
        </p:nvSpPr>
        <p:spPr>
          <a:xfrm>
            <a:off x="2413675" y="4315725"/>
            <a:ext cx="718500" cy="121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Spring 24</a:t>
            </a:r>
            <a:endParaRPr b="0" i="0" sz="800" u="none" cap="none" strike="noStrike">
              <a:solidFill>
                <a:schemeClr val="dk1"/>
              </a:solidFill>
              <a:latin typeface="Arial"/>
              <a:ea typeface="Arial"/>
              <a:cs typeface="Arial"/>
              <a:sym typeface="Arial"/>
            </a:endParaRPr>
          </a:p>
        </p:txBody>
      </p:sp>
      <p:sp>
        <p:nvSpPr>
          <p:cNvPr id="192" name="Google Shape;192;g34e8b0a7fff_0_836"/>
          <p:cNvSpPr txBox="1"/>
          <p:nvPr/>
        </p:nvSpPr>
        <p:spPr>
          <a:xfrm>
            <a:off x="817975" y="4436925"/>
            <a:ext cx="153300" cy="121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93" name="Google Shape;193;g34e8b0a7fff_0_836"/>
          <p:cNvCxnSpPr/>
          <p:nvPr/>
        </p:nvCxnSpPr>
        <p:spPr>
          <a:xfrm>
            <a:off x="342911" y="726375"/>
            <a:ext cx="8234100" cy="0"/>
          </a:xfrm>
          <a:prstGeom prst="straightConnector1">
            <a:avLst/>
          </a:prstGeom>
          <a:noFill/>
          <a:ln cap="flat" cmpd="sng" w="9525">
            <a:solidFill>
              <a:srgbClr val="9D0F14"/>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35e6949751_2_289"/>
          <p:cNvSpPr txBox="1"/>
          <p:nvPr/>
        </p:nvSpPr>
        <p:spPr>
          <a:xfrm>
            <a:off x="328314" y="86101"/>
            <a:ext cx="6598800" cy="51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300"/>
              <a:buFont typeface="Arial"/>
              <a:buNone/>
            </a:pPr>
            <a:r>
              <a:rPr b="1" i="0" lang="en-US" sz="4300" u="none" cap="none" strike="noStrike">
                <a:solidFill>
                  <a:srgbClr val="9D0F14"/>
                </a:solidFill>
                <a:latin typeface="Alumni Sans"/>
                <a:ea typeface="Alumni Sans"/>
                <a:cs typeface="Alumni Sans"/>
                <a:sym typeface="Alumni Sans"/>
              </a:rPr>
              <a:t>Summary Data</a:t>
            </a:r>
            <a:endParaRPr b="1" i="0" sz="4300" u="none" cap="none" strike="noStrike">
              <a:solidFill>
                <a:srgbClr val="9D0F14"/>
              </a:solidFill>
              <a:latin typeface="Alumni Sans"/>
              <a:ea typeface="Alumni Sans"/>
              <a:cs typeface="Alumni Sans"/>
              <a:sym typeface="Alumni Sans"/>
            </a:endParaRPr>
          </a:p>
        </p:txBody>
      </p:sp>
      <p:cxnSp>
        <p:nvCxnSpPr>
          <p:cNvPr id="199" name="Google Shape;199;g335e6949751_2_289"/>
          <p:cNvCxnSpPr/>
          <p:nvPr/>
        </p:nvCxnSpPr>
        <p:spPr>
          <a:xfrm>
            <a:off x="328325" y="730978"/>
            <a:ext cx="8234100" cy="0"/>
          </a:xfrm>
          <a:prstGeom prst="straightConnector1">
            <a:avLst/>
          </a:prstGeom>
          <a:noFill/>
          <a:ln cap="flat" cmpd="sng" w="9525">
            <a:solidFill>
              <a:srgbClr val="9D0F14"/>
            </a:solidFill>
            <a:prstDash val="solid"/>
            <a:round/>
            <a:headEnd len="sm" w="sm" type="none"/>
            <a:tailEnd len="sm" w="sm" type="none"/>
          </a:ln>
        </p:spPr>
      </p:cxnSp>
      <p:pic>
        <p:nvPicPr>
          <p:cNvPr id="200" name="Google Shape;200;g335e6949751_2_289"/>
          <p:cNvPicPr preferRelativeResize="0"/>
          <p:nvPr/>
        </p:nvPicPr>
        <p:blipFill rotWithShape="1">
          <a:blip r:embed="rId3">
            <a:alphaModFix/>
          </a:blip>
          <a:srcRect b="0" l="0" r="0" t="0"/>
          <a:stretch/>
        </p:blipFill>
        <p:spPr>
          <a:xfrm>
            <a:off x="152400" y="823126"/>
            <a:ext cx="8839204" cy="37031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