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369" r:id="rId2"/>
    <p:sldId id="370" r:id="rId3"/>
    <p:sldId id="367" r:id="rId4"/>
    <p:sldId id="371" r:id="rId5"/>
    <p:sldId id="361" r:id="rId6"/>
    <p:sldId id="365" r:id="rId7"/>
    <p:sldId id="364" r:id="rId8"/>
    <p:sldId id="368" r:id="rId9"/>
    <p:sldId id="373" r:id="rId10"/>
    <p:sldId id="383" r:id="rId11"/>
    <p:sldId id="357" r:id="rId12"/>
    <p:sldId id="351" r:id="rId13"/>
    <p:sldId id="374" r:id="rId14"/>
    <p:sldId id="375" r:id="rId15"/>
    <p:sldId id="384" r:id="rId16"/>
    <p:sldId id="358" r:id="rId17"/>
    <p:sldId id="385" r:id="rId18"/>
    <p:sldId id="376" r:id="rId19"/>
    <p:sldId id="389" r:id="rId20"/>
    <p:sldId id="386" r:id="rId21"/>
    <p:sldId id="387" r:id="rId22"/>
    <p:sldId id="388" r:id="rId23"/>
    <p:sldId id="379" r:id="rId24"/>
    <p:sldId id="380" r:id="rId25"/>
    <p:sldId id="381" r:id="rId26"/>
    <p:sldId id="35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124"/>
    <a:srgbClr val="F08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3" autoAdjust="0"/>
    <p:restoredTop sz="91418" autoAdjust="0"/>
  </p:normalViewPr>
  <p:slideViewPr>
    <p:cSldViewPr snapToGrid="0">
      <p:cViewPr varScale="1">
        <p:scale>
          <a:sx n="76" d="100"/>
          <a:sy n="76" d="100"/>
        </p:scale>
        <p:origin x="653" y="58"/>
      </p:cViewPr>
      <p:guideLst>
        <p:guide orient="horz" pos="2160"/>
        <p:guide pos="3840"/>
      </p:guideLst>
    </p:cSldViewPr>
  </p:slideViewPr>
  <p:notesTextViewPr>
    <p:cViewPr>
      <p:scale>
        <a:sx n="1" d="1"/>
        <a:sy n="1" d="1"/>
      </p:scale>
      <p:origin x="0" y="0"/>
    </p:cViewPr>
  </p:notesTextViewPr>
  <p:sorterViewPr>
    <p:cViewPr>
      <p:scale>
        <a:sx n="100" d="100"/>
        <a:sy n="100" d="100"/>
      </p:scale>
      <p:origin x="0" y="-1866"/>
    </p:cViewPr>
  </p:sorterViewPr>
  <p:notesViewPr>
    <p:cSldViewPr snapToGrid="0">
      <p:cViewPr varScale="1">
        <p:scale>
          <a:sx n="84" d="100"/>
          <a:sy n="84"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9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F7A-4F82-9B8B-5E526B6FFECF}"/>
            </c:ext>
          </c:extLst>
        </c:ser>
        <c:ser>
          <c:idx val="1"/>
          <c:order val="1"/>
          <c:tx>
            <c:strRef>
              <c:f>Sheet1!$C$1</c:f>
              <c:strCache>
                <c:ptCount val="1"/>
                <c:pt idx="0">
                  <c:v>Series 2</c:v>
                </c:pt>
              </c:strCache>
            </c:strRef>
          </c:tx>
          <c:spPr>
            <a:solidFill>
              <a:srgbClr val="D5202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F7A-4F82-9B8B-5E526B6FFECF}"/>
            </c:ext>
          </c:extLst>
        </c:ser>
        <c:ser>
          <c:idx val="2"/>
          <c:order val="2"/>
          <c:tx>
            <c:strRef>
              <c:f>Sheet1!$D$1</c:f>
              <c:strCache>
                <c:ptCount val="1"/>
                <c:pt idx="0">
                  <c:v>Series 3</c:v>
                </c:pt>
              </c:strCache>
            </c:strRef>
          </c:tx>
          <c:spPr>
            <a:solidFill>
              <a:srgbClr val="82828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F7A-4F82-9B8B-5E526B6FFECF}"/>
            </c:ext>
          </c:extLst>
        </c:ser>
        <c:dLbls>
          <c:showLegendKey val="0"/>
          <c:showVal val="0"/>
          <c:showCatName val="0"/>
          <c:showSerName val="0"/>
          <c:showPercent val="0"/>
          <c:showBubbleSize val="0"/>
        </c:dLbls>
        <c:gapWidth val="219"/>
        <c:overlap val="-27"/>
        <c:axId val="702341472"/>
        <c:axId val="702340352"/>
      </c:barChart>
      <c:catAx>
        <c:axId val="7023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2340352"/>
        <c:crosses val="autoZero"/>
        <c:auto val="1"/>
        <c:lblAlgn val="ctr"/>
        <c:lblOffset val="100"/>
        <c:noMultiLvlLbl val="0"/>
      </c:catAx>
      <c:valAx>
        <c:axId val="70234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234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881124"/>
                </a:solidFill>
                <a:latin typeface="Arial" panose="020B0604020202020204" pitchFamily="34" charset="0"/>
                <a:ea typeface="+mn-ea"/>
                <a:cs typeface="Arial" panose="020B0604020202020204" pitchFamily="34" charset="0"/>
              </a:defRPr>
            </a:pPr>
            <a:r>
              <a:rPr lang="en-US" sz="1400" b="1" dirty="0" smtClean="0">
                <a:solidFill>
                  <a:srgbClr val="881124"/>
                </a:solidFill>
              </a:rPr>
              <a:t>Stony Brook</a:t>
            </a:r>
            <a:endParaRPr lang="en-US" sz="1400" b="1" dirty="0">
              <a:solidFill>
                <a:srgbClr val="881124"/>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881124"/>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932721840621"/>
        </c:manualLayout>
      </c:layout>
      <c:lineChart>
        <c:grouping val="standard"/>
        <c:varyColors val="0"/>
        <c:ser>
          <c:idx val="0"/>
          <c:order val="0"/>
          <c:tx>
            <c:strRef>
              <c:f>Sheet1!$B$1</c:f>
              <c:strCache>
                <c:ptCount val="1"/>
                <c:pt idx="0">
                  <c:v>Pell</c:v>
                </c:pt>
              </c:strCache>
            </c:strRef>
          </c:tx>
          <c:spPr>
            <a:ln w="69850" cap="rnd">
              <a:solidFill>
                <a:srgbClr val="F08496"/>
              </a:solidFill>
              <a:round/>
            </a:ln>
            <a:effectLst/>
          </c:spPr>
          <c:marker>
            <c:symbol val="none"/>
          </c:marker>
          <c:dLbls>
            <c:dLbl>
              <c:idx val="1"/>
              <c:layout>
                <c:manualLayout>
                  <c:x val="-0.2127460582393679"/>
                  <c:y val="-2.0833333333333332E-2"/>
                </c:manualLayout>
              </c:layout>
              <c:tx>
                <c:rich>
                  <a:bodyPr/>
                  <a:lstStyle/>
                  <a:p>
                    <a:fld id="{3EA79C7B-F392-49E9-A048-6E24E40EFEE1}" type="SERIESNAME">
                      <a:rPr lang="en-US" smtClean="0"/>
                      <a:pPr/>
                      <a:t>[SERIES NAME]</a:t>
                    </a:fld>
                    <a:r>
                      <a:rPr lang="en-US" dirty="0" smtClean="0"/>
                      <a:t> </a:t>
                    </a:r>
                    <a:fld id="{8C51AFC1-3B50-4CF8-B5C6-F0B3A668FD95}" type="VALUE">
                      <a:rPr lang="en-US" smtClean="0"/>
                      <a:pPr/>
                      <a:t>[VALUE]</a:t>
                    </a:fld>
                    <a:endParaRPr lang="en-US" dirty="0" smtClean="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8F-4FCB-A2E7-D1BEA53AA9FB}"/>
                </c:ext>
              </c:extLst>
            </c:dLbl>
            <c:dLbl>
              <c:idx val="2"/>
              <c:layout>
                <c:manualLayout>
                  <c:x val="-0.1172494714401094"/>
                  <c:y val="-4.4473995271867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8F-4FCB-A2E7-D1BEA53AA9FB}"/>
                </c:ext>
              </c:extLst>
            </c:dLbl>
            <c:dLbl>
              <c:idx val="3"/>
              <c:layout>
                <c:manualLayout>
                  <c:x val="-7.9876414765487416E-2"/>
                  <c:y val="5.895390070921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8F-4FCB-A2E7-D1BEA53AA9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0849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c:v>
                </c:pt>
                <c:pt idx="1">
                  <c:v>&lt; 87</c:v>
                </c:pt>
                <c:pt idx="2">
                  <c:v>87-93</c:v>
                </c:pt>
                <c:pt idx="3">
                  <c:v>93+</c:v>
                </c:pt>
              </c:strCache>
            </c:strRef>
          </c:cat>
          <c:val>
            <c:numRef>
              <c:f>Sheet1!$B$2:$B$5</c:f>
              <c:numCache>
                <c:formatCode>0%</c:formatCode>
                <c:ptCount val="4"/>
                <c:pt idx="1">
                  <c:v>9.4462540716612378E-2</c:v>
                </c:pt>
                <c:pt idx="2">
                  <c:v>0.3984799131378936</c:v>
                </c:pt>
                <c:pt idx="3">
                  <c:v>0.50705754614549403</c:v>
                </c:pt>
              </c:numCache>
            </c:numRef>
          </c:val>
          <c:smooth val="1"/>
          <c:extLst>
            <c:ext xmlns:c16="http://schemas.microsoft.com/office/drawing/2014/chart" uri="{C3380CC4-5D6E-409C-BE32-E72D297353CC}">
              <c16:uniqueId val="{00000000-24E5-4ACC-BC2E-5CC62E511295}"/>
            </c:ext>
          </c:extLst>
        </c:ser>
        <c:ser>
          <c:idx val="1"/>
          <c:order val="1"/>
          <c:tx>
            <c:strRef>
              <c:f>Sheet1!$C$1</c:f>
              <c:strCache>
                <c:ptCount val="1"/>
                <c:pt idx="0">
                  <c:v>No Pell</c:v>
                </c:pt>
              </c:strCache>
            </c:strRef>
          </c:tx>
          <c:spPr>
            <a:ln w="69850" cap="rnd">
              <a:solidFill>
                <a:srgbClr val="881124"/>
              </a:solidFill>
              <a:round/>
            </a:ln>
            <a:effectLst/>
          </c:spPr>
          <c:marker>
            <c:symbol val="none"/>
          </c:marker>
          <c:dLbls>
            <c:dLbl>
              <c:idx val="1"/>
              <c:layout>
                <c:manualLayout>
                  <c:x val="-0.31467257644288221"/>
                  <c:y val="6.0580359635896575E-3"/>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881124"/>
                        </a:solidFill>
                        <a:latin typeface="Arial" panose="020B0604020202020204" pitchFamily="34" charset="0"/>
                        <a:ea typeface="+mn-ea"/>
                        <a:cs typeface="Arial" panose="020B0604020202020204" pitchFamily="34" charset="0"/>
                      </a:defRPr>
                    </a:pPr>
                    <a:fld id="{952CE46C-8782-429A-B377-CAD7ED2E6779}" type="SERIESNAME">
                      <a:rPr lang="en-US" smtClean="0"/>
                      <a:pPr>
                        <a:defRPr sz="1400" b="1">
                          <a:solidFill>
                            <a:srgbClr val="881124"/>
                          </a:solidFill>
                        </a:defRPr>
                      </a:pPr>
                      <a:t>[SERIES NAME]</a:t>
                    </a:fld>
                    <a:r>
                      <a:rPr lang="en-US" dirty="0" smtClean="0"/>
                      <a:t> </a:t>
                    </a:r>
                    <a:fld id="{BCB431FB-43AC-4FE7-8A7E-42863F5FD125}" type="VALUE">
                      <a:rPr lang="en-US" smtClean="0"/>
                      <a:pPr>
                        <a:defRPr sz="1400" b="1">
                          <a:solidFill>
                            <a:srgbClr val="881124"/>
                          </a:solidFill>
                        </a:defRPr>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3164478635158442"/>
                      <c:h val="5.0827423167848683E-2"/>
                    </c:manualLayout>
                  </c15:layout>
                  <c15:dlblFieldTable/>
                  <c15:showDataLabelsRange val="0"/>
                </c:ext>
                <c:ext xmlns:c16="http://schemas.microsoft.com/office/drawing/2014/chart" uri="{C3380CC4-5D6E-409C-BE32-E72D297353CC}">
                  <c16:uniqueId val="{00000003-408F-4FCB-A2E7-D1BEA53AA9FB}"/>
                </c:ext>
              </c:extLst>
            </c:dLbl>
            <c:dLbl>
              <c:idx val="2"/>
              <c:layout>
                <c:manualLayout>
                  <c:x val="-1.8720503843378929E-2"/>
                  <c:y val="3.10283687943262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8F-4FCB-A2E7-D1BEA53AA9FB}"/>
                </c:ext>
              </c:extLst>
            </c:dLbl>
            <c:dLbl>
              <c:idx val="3"/>
              <c:layout>
                <c:manualLayout>
                  <c:x val="-7.9876414765487416E-2"/>
                  <c:y val="-4.4178486997635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8F-4FCB-A2E7-D1BEA53AA9F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 </c:v>
                </c:pt>
                <c:pt idx="1">
                  <c:v>&lt; 87</c:v>
                </c:pt>
                <c:pt idx="2">
                  <c:v>87-93</c:v>
                </c:pt>
                <c:pt idx="3">
                  <c:v>93+</c:v>
                </c:pt>
              </c:strCache>
            </c:strRef>
          </c:cat>
          <c:val>
            <c:numRef>
              <c:f>Sheet1!$C$2:$C$5</c:f>
              <c:numCache>
                <c:formatCode>0%</c:formatCode>
                <c:ptCount val="4"/>
                <c:pt idx="1">
                  <c:v>7.4658254468980015E-2</c:v>
                </c:pt>
                <c:pt idx="2">
                  <c:v>0.37592008412197686</c:v>
                </c:pt>
                <c:pt idx="3">
                  <c:v>0.54942166140904314</c:v>
                </c:pt>
              </c:numCache>
            </c:numRef>
          </c:val>
          <c:smooth val="1"/>
          <c:extLst>
            <c:ext xmlns:c16="http://schemas.microsoft.com/office/drawing/2014/chart" uri="{C3380CC4-5D6E-409C-BE32-E72D297353CC}">
              <c16:uniqueId val="{00000001-24E5-4ACC-BC2E-5CC62E511295}"/>
            </c:ext>
          </c:extLst>
        </c:ser>
        <c:dLbls>
          <c:showLegendKey val="0"/>
          <c:showVal val="0"/>
          <c:showCatName val="0"/>
          <c:showSerName val="0"/>
          <c:showPercent val="0"/>
          <c:showBubbleSize val="0"/>
        </c:dLbls>
        <c:smooth val="0"/>
        <c:axId val="800355360"/>
        <c:axId val="800355920"/>
      </c:lineChart>
      <c:catAx>
        <c:axId val="8003553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0355920"/>
        <c:crosses val="autoZero"/>
        <c:auto val="1"/>
        <c:lblAlgn val="ctr"/>
        <c:lblOffset val="100"/>
        <c:noMultiLvlLbl val="0"/>
      </c:catAx>
      <c:valAx>
        <c:axId val="800355920"/>
        <c:scaling>
          <c:orientation val="minMax"/>
          <c:max val="0.60000000000000009"/>
        </c:scaling>
        <c:delete val="1"/>
        <c:axPos val="l"/>
        <c:numFmt formatCode="0%" sourceLinked="1"/>
        <c:majorTickMark val="none"/>
        <c:minorTickMark val="none"/>
        <c:tickLblPos val="nextTo"/>
        <c:crossAx val="800355360"/>
        <c:crosses val="autoZero"/>
        <c:crossBetween val="between"/>
      </c:valAx>
      <c:spPr>
        <a:noFill/>
        <a:ln>
          <a:noFill/>
        </a:ln>
        <a:effectLst/>
      </c:spPr>
    </c:plotArea>
    <c:legend>
      <c:legendPos val="r"/>
      <c:layout>
        <c:manualLayout>
          <c:xMode val="edge"/>
          <c:yMode val="edge"/>
          <c:x val="0.1315239994146582"/>
          <c:y val="0.27204425398157678"/>
          <c:w val="0.23302167717544228"/>
          <c:h val="0.11369017702574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2">
                    <a:lumMod val="50000"/>
                  </a:schemeClr>
                </a:solidFill>
                <a:latin typeface="Arial" panose="020B0604020202020204" pitchFamily="34" charset="0"/>
                <a:ea typeface="+mn-ea"/>
                <a:cs typeface="Arial" panose="020B0604020202020204" pitchFamily="34" charset="0"/>
              </a:defRPr>
            </a:pPr>
            <a:r>
              <a:rPr lang="en-US" sz="1400" b="1" dirty="0" smtClean="0">
                <a:solidFill>
                  <a:schemeClr val="accent2">
                    <a:lumMod val="50000"/>
                  </a:schemeClr>
                </a:solidFill>
              </a:rPr>
              <a:t>Public</a:t>
            </a:r>
            <a:r>
              <a:rPr lang="en-US" sz="1400" b="1" baseline="0" dirty="0" smtClean="0">
                <a:solidFill>
                  <a:schemeClr val="accent2">
                    <a:lumMod val="50000"/>
                  </a:schemeClr>
                </a:solidFill>
              </a:rPr>
              <a:t> 4-Year</a:t>
            </a:r>
            <a:endParaRPr lang="en-US" sz="1400" b="1" dirty="0">
              <a:solidFill>
                <a:schemeClr val="accent2">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637213566389296"/>
        </c:manualLayout>
      </c:layout>
      <c:barChart>
        <c:barDir val="col"/>
        <c:grouping val="clustered"/>
        <c:varyColors val="0"/>
        <c:ser>
          <c:idx val="0"/>
          <c:order val="0"/>
          <c:tx>
            <c:strRef>
              <c:f>Sheet1!$B$1</c:f>
              <c:strCache>
                <c:ptCount val="1"/>
                <c:pt idx="0">
                  <c:v>Pell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Below B-</c:v>
                </c:pt>
                <c:pt idx="1">
                  <c:v>B- to B</c:v>
                </c:pt>
                <c:pt idx="2">
                  <c:v>B to A-</c:v>
                </c:pt>
                <c:pt idx="3">
                  <c:v>A- to A</c:v>
                </c:pt>
              </c:strCache>
            </c:strRef>
          </c:cat>
          <c:val>
            <c:numRef>
              <c:f>Sheet1!$B$2:$B$5</c:f>
              <c:numCache>
                <c:formatCode>0%</c:formatCode>
                <c:ptCount val="4"/>
                <c:pt idx="0">
                  <c:v>0.23902499999999999</c:v>
                </c:pt>
                <c:pt idx="1">
                  <c:v>0.26735799999999998</c:v>
                </c:pt>
                <c:pt idx="2">
                  <c:v>0.41075699999999998</c:v>
                </c:pt>
                <c:pt idx="3">
                  <c:v>0.63471299999999997</c:v>
                </c:pt>
              </c:numCache>
            </c:numRef>
          </c:val>
          <c:extLst>
            <c:ext xmlns:c16="http://schemas.microsoft.com/office/drawing/2014/chart" uri="{C3380CC4-5D6E-409C-BE32-E72D297353CC}">
              <c16:uniqueId val="{00000000-BF1C-42DA-87AB-DCE32B8FEAD2}"/>
            </c:ext>
          </c:extLst>
        </c:ser>
        <c:ser>
          <c:idx val="1"/>
          <c:order val="1"/>
          <c:tx>
            <c:strRef>
              <c:f>Sheet1!$C$1</c:f>
              <c:strCache>
                <c:ptCount val="1"/>
                <c:pt idx="0">
                  <c:v>No Pell</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Below B-</c:v>
                </c:pt>
                <c:pt idx="1">
                  <c:v>B- to B</c:v>
                </c:pt>
                <c:pt idx="2">
                  <c:v>B to A-</c:v>
                </c:pt>
                <c:pt idx="3">
                  <c:v>A- to A</c:v>
                </c:pt>
              </c:strCache>
            </c:strRef>
          </c:cat>
          <c:val>
            <c:numRef>
              <c:f>Sheet1!$C$2:$C$5</c:f>
              <c:numCache>
                <c:formatCode>0%</c:formatCode>
                <c:ptCount val="4"/>
                <c:pt idx="0">
                  <c:v>0.26686900000000002</c:v>
                </c:pt>
                <c:pt idx="1">
                  <c:v>0.38282699999999997</c:v>
                </c:pt>
                <c:pt idx="2">
                  <c:v>0.50322500000000003</c:v>
                </c:pt>
                <c:pt idx="3">
                  <c:v>0.672099</c:v>
                </c:pt>
              </c:numCache>
            </c:numRef>
          </c:val>
          <c:extLst>
            <c:ext xmlns:c16="http://schemas.microsoft.com/office/drawing/2014/chart" uri="{C3380CC4-5D6E-409C-BE32-E72D297353CC}">
              <c16:uniqueId val="{00000001-BF1C-42DA-87AB-DCE32B8FEAD2}"/>
            </c:ext>
          </c:extLst>
        </c:ser>
        <c:dLbls>
          <c:showLegendKey val="0"/>
          <c:showVal val="0"/>
          <c:showCatName val="0"/>
          <c:showSerName val="0"/>
          <c:showPercent val="0"/>
          <c:showBubbleSize val="0"/>
        </c:dLbls>
        <c:gapWidth val="70"/>
        <c:overlap val="-8"/>
        <c:axId val="800358720"/>
        <c:axId val="800359280"/>
      </c:barChart>
      <c:catAx>
        <c:axId val="8003587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0359280"/>
        <c:crosses val="autoZero"/>
        <c:auto val="1"/>
        <c:lblAlgn val="ctr"/>
        <c:lblOffset val="100"/>
        <c:noMultiLvlLbl val="0"/>
      </c:catAx>
      <c:valAx>
        <c:axId val="800359280"/>
        <c:scaling>
          <c:orientation val="minMax"/>
          <c:max val="1"/>
        </c:scaling>
        <c:delete val="1"/>
        <c:axPos val="l"/>
        <c:numFmt formatCode="0%" sourceLinked="1"/>
        <c:majorTickMark val="out"/>
        <c:minorTickMark val="none"/>
        <c:tickLblPos val="nextTo"/>
        <c:crossAx val="800358720"/>
        <c:crosses val="autoZero"/>
        <c:crossBetween val="between"/>
      </c:valAx>
      <c:spPr>
        <a:noFill/>
        <a:ln>
          <a:noFill/>
        </a:ln>
        <a:effectLst/>
      </c:spPr>
    </c:plotArea>
    <c:legend>
      <c:legendPos val="r"/>
      <c:layout>
        <c:manualLayout>
          <c:xMode val="edge"/>
          <c:yMode val="edge"/>
          <c:x val="0.13492155002144204"/>
          <c:y val="0.27204425398157672"/>
          <c:w val="0.19236342983536325"/>
          <c:h val="0.11369017702574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1400" b="1" dirty="0" smtClean="0">
                <a:solidFill>
                  <a:schemeClr val="tx2">
                    <a:lumMod val="50000"/>
                  </a:schemeClr>
                </a:solidFill>
              </a:rPr>
              <a:t>Private, Not-for-profit 4-Year</a:t>
            </a:r>
            <a:endParaRPr lang="en-US" sz="1400" b="1" dirty="0">
              <a:solidFill>
                <a:schemeClr val="tx2">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637213566389296"/>
        </c:manualLayout>
      </c:layout>
      <c:barChart>
        <c:barDir val="col"/>
        <c:grouping val="clustered"/>
        <c:varyColors val="0"/>
        <c:ser>
          <c:idx val="0"/>
          <c:order val="0"/>
          <c:tx>
            <c:strRef>
              <c:f>Sheet1!$B$1</c:f>
              <c:strCache>
                <c:ptCount val="1"/>
                <c:pt idx="0">
                  <c:v>Pell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Below B-</c:v>
                </c:pt>
                <c:pt idx="1">
                  <c:v>B- to B</c:v>
                </c:pt>
                <c:pt idx="2">
                  <c:v>B to A-</c:v>
                </c:pt>
                <c:pt idx="3">
                  <c:v>A- to A</c:v>
                </c:pt>
              </c:strCache>
            </c:strRef>
          </c:cat>
          <c:val>
            <c:numRef>
              <c:f>Sheet1!$B$2:$B$5</c:f>
              <c:numCache>
                <c:formatCode>0%</c:formatCode>
                <c:ptCount val="4"/>
                <c:pt idx="0">
                  <c:v>0.30451299999999998</c:v>
                </c:pt>
                <c:pt idx="1">
                  <c:v>0.36805100000000002</c:v>
                </c:pt>
                <c:pt idx="2">
                  <c:v>0.45921200000000001</c:v>
                </c:pt>
                <c:pt idx="3">
                  <c:v>0.61979499999999998</c:v>
                </c:pt>
              </c:numCache>
            </c:numRef>
          </c:val>
          <c:extLst>
            <c:ext xmlns:c16="http://schemas.microsoft.com/office/drawing/2014/chart" uri="{C3380CC4-5D6E-409C-BE32-E72D297353CC}">
              <c16:uniqueId val="{00000000-48A8-4073-9241-124786837D11}"/>
            </c:ext>
          </c:extLst>
        </c:ser>
        <c:ser>
          <c:idx val="1"/>
          <c:order val="1"/>
          <c:tx>
            <c:strRef>
              <c:f>Sheet1!$C$1</c:f>
              <c:strCache>
                <c:ptCount val="1"/>
                <c:pt idx="0">
                  <c:v>No Pell</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Below B-</c:v>
                </c:pt>
                <c:pt idx="1">
                  <c:v>B- to B</c:v>
                </c:pt>
                <c:pt idx="2">
                  <c:v>B to A-</c:v>
                </c:pt>
                <c:pt idx="3">
                  <c:v>A- to A</c:v>
                </c:pt>
              </c:strCache>
            </c:strRef>
          </c:cat>
          <c:val>
            <c:numRef>
              <c:f>Sheet1!$C$2:$C$5</c:f>
              <c:numCache>
                <c:formatCode>0%</c:formatCode>
                <c:ptCount val="4"/>
                <c:pt idx="0">
                  <c:v>0.35139100000000001</c:v>
                </c:pt>
                <c:pt idx="1">
                  <c:v>0.43255099999999996</c:v>
                </c:pt>
                <c:pt idx="2">
                  <c:v>0.53202899999999997</c:v>
                </c:pt>
                <c:pt idx="3">
                  <c:v>0.77306399999999997</c:v>
                </c:pt>
              </c:numCache>
            </c:numRef>
          </c:val>
          <c:extLst>
            <c:ext xmlns:c16="http://schemas.microsoft.com/office/drawing/2014/chart" uri="{C3380CC4-5D6E-409C-BE32-E72D297353CC}">
              <c16:uniqueId val="{00000001-48A8-4073-9241-124786837D11}"/>
            </c:ext>
          </c:extLst>
        </c:ser>
        <c:dLbls>
          <c:showLegendKey val="0"/>
          <c:showVal val="0"/>
          <c:showCatName val="0"/>
          <c:showSerName val="0"/>
          <c:showPercent val="0"/>
          <c:showBubbleSize val="0"/>
        </c:dLbls>
        <c:gapWidth val="70"/>
        <c:overlap val="-8"/>
        <c:axId val="801476016"/>
        <c:axId val="801476576"/>
      </c:barChart>
      <c:catAx>
        <c:axId val="8014760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1476576"/>
        <c:crosses val="autoZero"/>
        <c:auto val="1"/>
        <c:lblAlgn val="ctr"/>
        <c:lblOffset val="100"/>
        <c:noMultiLvlLbl val="0"/>
      </c:catAx>
      <c:valAx>
        <c:axId val="801476576"/>
        <c:scaling>
          <c:orientation val="minMax"/>
          <c:max val="1"/>
        </c:scaling>
        <c:delete val="1"/>
        <c:axPos val="l"/>
        <c:numFmt formatCode="0%" sourceLinked="1"/>
        <c:majorTickMark val="out"/>
        <c:minorTickMark val="none"/>
        <c:tickLblPos val="nextTo"/>
        <c:crossAx val="801476016"/>
        <c:crosses val="autoZero"/>
        <c:crossBetween val="between"/>
      </c:valAx>
      <c:spPr>
        <a:noFill/>
        <a:ln>
          <a:noFill/>
        </a:ln>
        <a:effectLst/>
      </c:spPr>
    </c:plotArea>
    <c:legend>
      <c:legendPos val="l"/>
      <c:layout>
        <c:manualLayout>
          <c:xMode val="edge"/>
          <c:yMode val="edge"/>
          <c:x val="0.1460946760917039"/>
          <c:y val="0.27204425398157678"/>
          <c:w val="0.19236342983536325"/>
          <c:h val="0.11369017702574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881124"/>
                </a:solidFill>
                <a:latin typeface="Arial" panose="020B0604020202020204" pitchFamily="34" charset="0"/>
                <a:ea typeface="+mn-ea"/>
                <a:cs typeface="Arial" panose="020B0604020202020204" pitchFamily="34" charset="0"/>
              </a:defRPr>
            </a:pPr>
            <a:r>
              <a:rPr lang="en-US" sz="1400" b="1" dirty="0" smtClean="0">
                <a:solidFill>
                  <a:srgbClr val="881124"/>
                </a:solidFill>
              </a:rPr>
              <a:t>Stony Brook</a:t>
            </a:r>
            <a:endParaRPr lang="en-US" sz="1400" b="1" dirty="0">
              <a:solidFill>
                <a:srgbClr val="881124"/>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881124"/>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932721840621"/>
        </c:manualLayout>
      </c:layout>
      <c:barChart>
        <c:barDir val="col"/>
        <c:grouping val="clustered"/>
        <c:varyColors val="0"/>
        <c:ser>
          <c:idx val="0"/>
          <c:order val="0"/>
          <c:tx>
            <c:strRef>
              <c:f>Sheet1!$B$1</c:f>
              <c:strCache>
                <c:ptCount val="1"/>
                <c:pt idx="0">
                  <c:v>Pell</c:v>
                </c:pt>
              </c:strCache>
            </c:strRef>
          </c:tx>
          <c:spPr>
            <a:solidFill>
              <a:srgbClr val="F0849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c:v>
                </c:pt>
                <c:pt idx="1">
                  <c:v>&lt; 87</c:v>
                </c:pt>
                <c:pt idx="2">
                  <c:v>87-93</c:v>
                </c:pt>
                <c:pt idx="3">
                  <c:v>93+</c:v>
                </c:pt>
              </c:strCache>
            </c:strRef>
          </c:cat>
          <c:val>
            <c:numRef>
              <c:f>Sheet1!$B$2:$B$5</c:f>
              <c:numCache>
                <c:formatCode>0%</c:formatCode>
                <c:ptCount val="4"/>
                <c:pt idx="1">
                  <c:v>0.63057324840764328</c:v>
                </c:pt>
                <c:pt idx="2">
                  <c:v>0.74744897959183676</c:v>
                </c:pt>
                <c:pt idx="3">
                  <c:v>0.83720930232558144</c:v>
                </c:pt>
              </c:numCache>
            </c:numRef>
          </c:val>
          <c:extLst>
            <c:ext xmlns:c16="http://schemas.microsoft.com/office/drawing/2014/chart" uri="{C3380CC4-5D6E-409C-BE32-E72D297353CC}">
              <c16:uniqueId val="{00000000-87C9-4227-922E-9C2D32609BF5}"/>
            </c:ext>
          </c:extLst>
        </c:ser>
        <c:ser>
          <c:idx val="1"/>
          <c:order val="1"/>
          <c:tx>
            <c:strRef>
              <c:f>Sheet1!$C$1</c:f>
              <c:strCache>
                <c:ptCount val="1"/>
                <c:pt idx="0">
                  <c:v>No Pell</c:v>
                </c:pt>
              </c:strCache>
            </c:strRef>
          </c:tx>
          <c:spPr>
            <a:solidFill>
              <a:srgbClr val="8811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c:v>
                </c:pt>
                <c:pt idx="1">
                  <c:v>&lt; 87</c:v>
                </c:pt>
                <c:pt idx="2">
                  <c:v>87-93</c:v>
                </c:pt>
                <c:pt idx="3">
                  <c:v>93+</c:v>
                </c:pt>
              </c:strCache>
            </c:strRef>
          </c:cat>
          <c:val>
            <c:numRef>
              <c:f>Sheet1!$C$2:$C$5</c:f>
              <c:numCache>
                <c:formatCode>0%</c:formatCode>
                <c:ptCount val="4"/>
                <c:pt idx="1">
                  <c:v>0.53888888888888886</c:v>
                </c:pt>
                <c:pt idx="2">
                  <c:v>0.67972027972027971</c:v>
                </c:pt>
                <c:pt idx="3">
                  <c:v>0.80611045828437122</c:v>
                </c:pt>
              </c:numCache>
            </c:numRef>
          </c:val>
          <c:extLst>
            <c:ext xmlns:c16="http://schemas.microsoft.com/office/drawing/2014/chart" uri="{C3380CC4-5D6E-409C-BE32-E72D297353CC}">
              <c16:uniqueId val="{00000001-87C9-4227-922E-9C2D32609BF5}"/>
            </c:ext>
          </c:extLst>
        </c:ser>
        <c:dLbls>
          <c:showLegendKey val="0"/>
          <c:showVal val="0"/>
          <c:showCatName val="0"/>
          <c:showSerName val="0"/>
          <c:showPercent val="0"/>
          <c:showBubbleSize val="0"/>
        </c:dLbls>
        <c:gapWidth val="70"/>
        <c:overlap val="-8"/>
        <c:axId val="699964624"/>
        <c:axId val="699965184"/>
      </c:barChart>
      <c:catAx>
        <c:axId val="699964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9965184"/>
        <c:crosses val="autoZero"/>
        <c:auto val="1"/>
        <c:lblAlgn val="ctr"/>
        <c:lblOffset val="100"/>
        <c:noMultiLvlLbl val="0"/>
      </c:catAx>
      <c:valAx>
        <c:axId val="699965184"/>
        <c:scaling>
          <c:orientation val="minMax"/>
          <c:max val="1"/>
        </c:scaling>
        <c:delete val="1"/>
        <c:axPos val="l"/>
        <c:numFmt formatCode="0%" sourceLinked="1"/>
        <c:majorTickMark val="out"/>
        <c:minorTickMark val="none"/>
        <c:tickLblPos val="nextTo"/>
        <c:crossAx val="699964624"/>
        <c:crosses val="autoZero"/>
        <c:crossBetween val="between"/>
      </c:valAx>
      <c:spPr>
        <a:noFill/>
        <a:ln>
          <a:noFill/>
        </a:ln>
        <a:effectLst/>
      </c:spPr>
    </c:plotArea>
    <c:legend>
      <c:legendPos val="r"/>
      <c:layout>
        <c:manualLayout>
          <c:xMode val="edge"/>
          <c:yMode val="edge"/>
          <c:x val="0.1315239994146582"/>
          <c:y val="0.27204425398157678"/>
          <c:w val="0.19236342983536325"/>
          <c:h val="0.11369017702574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07201758394203"/>
          <c:y val="1.1616369763422726E-3"/>
          <c:w val="0.57847410350949136"/>
          <c:h val="0.82688244382095044"/>
        </c:manualLayout>
      </c:layout>
      <c:lineChart>
        <c:grouping val="standard"/>
        <c:varyColors val="0"/>
        <c:ser>
          <c:idx val="0"/>
          <c:order val="0"/>
          <c:tx>
            <c:strRef>
              <c:f>Sheet1!$B$1</c:f>
              <c:strCache>
                <c:ptCount val="1"/>
                <c:pt idx="0">
                  <c:v>Graduated in 4 yrs</c:v>
                </c:pt>
              </c:strCache>
            </c:strRef>
          </c:tx>
          <c:spPr>
            <a:ln w="114300" cap="rnd">
              <a:solidFill>
                <a:schemeClr val="tx1"/>
              </a:solidFill>
              <a:round/>
            </a:ln>
            <a:effectLst/>
          </c:spPr>
          <c:marker>
            <c:symbol val="none"/>
          </c:marker>
          <c:dPt>
            <c:idx val="12"/>
            <c:marker>
              <c:symbol val="none"/>
            </c:marker>
            <c:bubble3D val="0"/>
            <c:spPr>
              <a:ln w="114300" cap="rnd">
                <a:solidFill>
                  <a:schemeClr val="tx1"/>
                </a:solidFill>
                <a:prstDash val="solid"/>
                <a:round/>
              </a:ln>
              <a:effectLst/>
            </c:spPr>
            <c:extLst>
              <c:ext xmlns:c16="http://schemas.microsoft.com/office/drawing/2014/chart" uri="{C3380CC4-5D6E-409C-BE32-E72D297353CC}">
                <c16:uniqueId val="{00000001-D467-45FD-AD79-396F4E22B77C}"/>
              </c:ext>
            </c:extLst>
          </c:dPt>
          <c:dPt>
            <c:idx val="13"/>
            <c:marker>
              <c:symbol val="none"/>
            </c:marker>
            <c:bubble3D val="0"/>
            <c:spPr>
              <a:ln w="114300" cap="rnd">
                <a:solidFill>
                  <a:schemeClr val="tx1"/>
                </a:solidFill>
                <a:prstDash val="solid"/>
                <a:round/>
              </a:ln>
              <a:effectLst/>
            </c:spPr>
            <c:extLst>
              <c:ext xmlns:c16="http://schemas.microsoft.com/office/drawing/2014/chart" uri="{C3380CC4-5D6E-409C-BE32-E72D297353CC}">
                <c16:uniqueId val="{00000003-D467-45FD-AD79-396F4E22B77C}"/>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95-4193-AE1D-6C700F74E9B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95-4193-AE1D-6C700F74E9B7}"/>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67-45FD-AD79-396F4E22B77C}"/>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2002</c:v>
                </c:pt>
                <c:pt idx="7">
                  <c:v>2009</c:v>
                </c:pt>
                <c:pt idx="12">
                  <c:v>2014</c:v>
                </c:pt>
              </c:numCache>
            </c:numRef>
          </c:cat>
          <c:val>
            <c:numRef>
              <c:f>Sheet1!$B$2:$B$14</c:f>
              <c:numCache>
                <c:formatCode>0%</c:formatCode>
                <c:ptCount val="13"/>
                <c:pt idx="0">
                  <c:v>0.404121110176619</c:v>
                </c:pt>
                <c:pt idx="1">
                  <c:v>0.44949026876737719</c:v>
                </c:pt>
                <c:pt idx="2">
                  <c:v>0.43361581920903952</c:v>
                </c:pt>
                <c:pt idx="3">
                  <c:v>0.44631410256410253</c:v>
                </c:pt>
                <c:pt idx="4">
                  <c:v>0.47413155949741315</c:v>
                </c:pt>
                <c:pt idx="5">
                  <c:v>0.45088800289960124</c:v>
                </c:pt>
                <c:pt idx="6">
                  <c:v>0.4756606397774687</c:v>
                </c:pt>
                <c:pt idx="7">
                  <c:v>0.47477638640429343</c:v>
                </c:pt>
                <c:pt idx="8">
                  <c:v>0.51591657519209655</c:v>
                </c:pt>
                <c:pt idx="9">
                  <c:v>0.52842942345924448</c:v>
                </c:pt>
                <c:pt idx="10">
                  <c:v>0.54674644727000743</c:v>
                </c:pt>
                <c:pt idx="11">
                  <c:v>0.58419497784342689</c:v>
                </c:pt>
                <c:pt idx="12">
                  <c:v>0.6269284712482468</c:v>
                </c:pt>
              </c:numCache>
            </c:numRef>
          </c:val>
          <c:smooth val="0"/>
          <c:extLst>
            <c:ext xmlns:c16="http://schemas.microsoft.com/office/drawing/2014/chart" uri="{C3380CC4-5D6E-409C-BE32-E72D297353CC}">
              <c16:uniqueId val="{00000006-D467-45FD-AD79-396F4E22B77C}"/>
            </c:ext>
          </c:extLst>
        </c:ser>
        <c:ser>
          <c:idx val="1"/>
          <c:order val="1"/>
          <c:tx>
            <c:strRef>
              <c:f>Sheet1!$C$1</c:f>
              <c:strCache>
                <c:ptCount val="1"/>
                <c:pt idx="0">
                  <c:v>Graduated in 6 yrs</c:v>
                </c:pt>
              </c:strCache>
            </c:strRef>
          </c:tx>
          <c:spPr>
            <a:ln w="114300" cap="rnd">
              <a:solidFill>
                <a:srgbClr val="A71E2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95-4193-AE1D-6C700F74E9B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46-4F0A-AD39-9466007E0F8C}"/>
                </c:ext>
              </c:extLst>
            </c:dLbl>
            <c:spPr>
              <a:noFill/>
              <a:ln>
                <a:noFill/>
              </a:ln>
              <a:effectLst/>
            </c:spPr>
            <c:txPr>
              <a:bodyPr rot="0" spcFirstLastPara="1" vertOverflow="ellipsis" vert="horz" wrap="square" anchor="ctr" anchorCtr="1"/>
              <a:lstStyle/>
              <a:p>
                <a:pPr>
                  <a:defRPr sz="2400" b="1" i="0" u="none" strike="noStrike" kern="1200" baseline="0">
                    <a:solidFill>
                      <a:srgbClr val="99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2002</c:v>
                </c:pt>
                <c:pt idx="7">
                  <c:v>2009</c:v>
                </c:pt>
                <c:pt idx="12">
                  <c:v>2014</c:v>
                </c:pt>
              </c:numCache>
            </c:numRef>
          </c:cat>
          <c:val>
            <c:numRef>
              <c:f>Sheet1!$C$2:$C$14</c:f>
              <c:numCache>
                <c:formatCode>0%</c:formatCode>
                <c:ptCount val="13"/>
                <c:pt idx="0">
                  <c:v>0.62195121951219512</c:v>
                </c:pt>
                <c:pt idx="1">
                  <c:v>0.67701575532900837</c:v>
                </c:pt>
                <c:pt idx="2">
                  <c:v>0.65348399246704336</c:v>
                </c:pt>
                <c:pt idx="3">
                  <c:v>0.66987179487179493</c:v>
                </c:pt>
                <c:pt idx="4">
                  <c:v>0.69733924611973397</c:v>
                </c:pt>
                <c:pt idx="5">
                  <c:v>0.65929684668358102</c:v>
                </c:pt>
                <c:pt idx="6">
                  <c:v>0.68567454798331018</c:v>
                </c:pt>
                <c:pt idx="7">
                  <c:v>0.68336314847942758</c:v>
                </c:pt>
                <c:pt idx="8">
                  <c:v>0.72374679839004752</c:v>
                </c:pt>
                <c:pt idx="9">
                  <c:v>0.7180914512922465</c:v>
                </c:pt>
                <c:pt idx="10">
                  <c:v>0.73784592370979807</c:v>
                </c:pt>
              </c:numCache>
            </c:numRef>
          </c:val>
          <c:smooth val="0"/>
          <c:extLst>
            <c:ext xmlns:c16="http://schemas.microsoft.com/office/drawing/2014/chart" uri="{C3380CC4-5D6E-409C-BE32-E72D297353CC}">
              <c16:uniqueId val="{00000009-D467-45FD-AD79-396F4E22B77C}"/>
            </c:ext>
          </c:extLst>
        </c:ser>
        <c:dLbls>
          <c:showLegendKey val="0"/>
          <c:showVal val="0"/>
          <c:showCatName val="0"/>
          <c:showSerName val="0"/>
          <c:showPercent val="0"/>
          <c:showBubbleSize val="0"/>
        </c:dLbls>
        <c:smooth val="0"/>
        <c:axId val="697576960"/>
        <c:axId val="697577520"/>
      </c:lineChart>
      <c:catAx>
        <c:axId val="697576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a:t>Fall of Entry</a:t>
                </a:r>
              </a:p>
            </c:rich>
          </c:tx>
          <c:layout>
            <c:manualLayout>
              <c:xMode val="edge"/>
              <c:yMode val="edge"/>
              <c:x val="0.48948434276839387"/>
              <c:y val="0.92341868150522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7577520"/>
        <c:crosses val="autoZero"/>
        <c:auto val="1"/>
        <c:lblAlgn val="ctr"/>
        <c:lblOffset val="100"/>
        <c:noMultiLvlLbl val="0"/>
      </c:catAx>
      <c:valAx>
        <c:axId val="697577520"/>
        <c:scaling>
          <c:orientation val="minMax"/>
          <c:max val="1"/>
        </c:scaling>
        <c:delete val="1"/>
        <c:axPos val="l"/>
        <c:numFmt formatCode="0%" sourceLinked="1"/>
        <c:majorTickMark val="out"/>
        <c:minorTickMark val="none"/>
        <c:tickLblPos val="nextTo"/>
        <c:crossAx val="697576960"/>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48793854777163E-2"/>
          <c:y val="6.1981000627130599E-2"/>
          <c:w val="0.97330241229044567"/>
          <c:h val="0.69462156206762748"/>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0"/>
            <c:invertIfNegative val="0"/>
            <c:bubble3D val="0"/>
            <c:spPr>
              <a:solidFill>
                <a:srgbClr val="990000"/>
              </a:solidFill>
              <a:ln>
                <a:noFill/>
              </a:ln>
              <a:effectLst/>
            </c:spPr>
            <c:extLst>
              <c:ext xmlns:c16="http://schemas.microsoft.com/office/drawing/2014/chart" uri="{C3380CC4-5D6E-409C-BE32-E72D297353CC}">
                <c16:uniqueId val="{00000003-473D-4F6B-91ED-691BC4B163C3}"/>
              </c:ext>
            </c:extLst>
          </c:dPt>
          <c:dPt>
            <c:idx val="11"/>
            <c:invertIfNegative val="0"/>
            <c:bubble3D val="0"/>
            <c:spPr>
              <a:solidFill>
                <a:srgbClr val="990000"/>
              </a:solidFill>
              <a:ln>
                <a:noFill/>
              </a:ln>
              <a:effectLst/>
            </c:spPr>
            <c:extLst>
              <c:ext xmlns:c16="http://schemas.microsoft.com/office/drawing/2014/chart" uri="{C3380CC4-5D6E-409C-BE32-E72D297353CC}">
                <c16:uniqueId val="{00000004-473D-4F6B-91ED-691BC4B163C3}"/>
              </c:ext>
            </c:extLst>
          </c:dPt>
          <c:dPt>
            <c:idx val="13"/>
            <c:invertIfNegative val="0"/>
            <c:bubble3D val="0"/>
            <c:spPr>
              <a:solidFill>
                <a:srgbClr val="990000"/>
              </a:solidFill>
              <a:ln>
                <a:noFill/>
              </a:ln>
              <a:effectLst/>
            </c:spPr>
            <c:extLst>
              <c:ext xmlns:c16="http://schemas.microsoft.com/office/drawing/2014/chart" uri="{C3380CC4-5D6E-409C-BE32-E72D297353CC}">
                <c16:uniqueId val="{00000005-473D-4F6B-91ED-691BC4B163C3}"/>
              </c:ext>
            </c:extLst>
          </c:dPt>
          <c:dPt>
            <c:idx val="14"/>
            <c:invertIfNegative val="0"/>
            <c:bubble3D val="0"/>
            <c:spPr>
              <a:solidFill>
                <a:srgbClr val="990000"/>
              </a:solidFill>
              <a:ln>
                <a:noFill/>
              </a:ln>
              <a:effectLst/>
            </c:spPr>
            <c:extLst>
              <c:ext xmlns:c16="http://schemas.microsoft.com/office/drawing/2014/chart" uri="{C3380CC4-5D6E-409C-BE32-E72D297353CC}">
                <c16:uniqueId val="{00000006-473D-4F6B-91ED-691BC4B163C3}"/>
              </c:ext>
            </c:extLst>
          </c:dPt>
          <c:dPt>
            <c:idx val="15"/>
            <c:invertIfNegative val="0"/>
            <c:bubble3D val="0"/>
            <c:spPr>
              <a:solidFill>
                <a:srgbClr val="990000"/>
              </a:solidFill>
              <a:ln>
                <a:noFill/>
              </a:ln>
              <a:effectLst/>
            </c:spPr>
            <c:extLst>
              <c:ext xmlns:c16="http://schemas.microsoft.com/office/drawing/2014/chart" uri="{C3380CC4-5D6E-409C-BE32-E72D297353CC}">
                <c16:uniqueId val="{00000007-473D-4F6B-91ED-691BC4B163C3}"/>
              </c:ext>
            </c:extLst>
          </c:dPt>
          <c:dPt>
            <c:idx val="17"/>
            <c:invertIfNegative val="0"/>
            <c:bubble3D val="0"/>
            <c:spPr>
              <a:solidFill>
                <a:srgbClr val="990000"/>
              </a:solidFill>
              <a:ln>
                <a:noFill/>
              </a:ln>
              <a:effectLst/>
            </c:spPr>
            <c:extLst>
              <c:ext xmlns:c16="http://schemas.microsoft.com/office/drawing/2014/chart" uri="{C3380CC4-5D6E-409C-BE32-E72D297353CC}">
                <c16:uniqueId val="{00000008-473D-4F6B-91ED-691BC4B163C3}"/>
              </c:ext>
            </c:extLst>
          </c:dPt>
          <c:dPt>
            <c:idx val="18"/>
            <c:invertIfNegative val="0"/>
            <c:bubble3D val="0"/>
            <c:spPr>
              <a:solidFill>
                <a:srgbClr val="990000"/>
              </a:solidFill>
              <a:ln>
                <a:noFill/>
              </a:ln>
              <a:effectLst/>
            </c:spPr>
            <c:extLst>
              <c:ext xmlns:c16="http://schemas.microsoft.com/office/drawing/2014/chart" uri="{C3380CC4-5D6E-409C-BE32-E72D297353CC}">
                <c16:uniqueId val="{00000009-473D-4F6B-91ED-691BC4B163C3}"/>
              </c:ext>
            </c:extLst>
          </c:dPt>
          <c:dLbls>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73D-4F6B-91ED-691BC4B163C3}"/>
                </c:ext>
              </c:extLst>
            </c:dLbl>
            <c:dLbl>
              <c:idx val="1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73D-4F6B-91ED-691BC4B163C3}"/>
                </c:ext>
              </c:extLst>
            </c:dLbl>
            <c:dLbl>
              <c:idx val="1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73D-4F6B-91ED-691BC4B163C3}"/>
                </c:ext>
              </c:extLst>
            </c:dLbl>
            <c:dLbl>
              <c:idx val="1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73D-4F6B-91ED-691BC4B163C3}"/>
                </c:ext>
              </c:extLst>
            </c:dLbl>
            <c:dLbl>
              <c:idx val="1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73D-4F6B-91ED-691BC4B163C3}"/>
                </c:ext>
              </c:extLst>
            </c:dLbl>
            <c:dLbl>
              <c:idx val="1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473D-4F6B-91ED-691BC4B163C3}"/>
                </c:ext>
              </c:extLst>
            </c:dLbl>
            <c:dLbl>
              <c:idx val="18"/>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473D-4F6B-91ED-691BC4B163C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Women</c:v>
                </c:pt>
                <c:pt idx="1">
                  <c:v>Men</c:v>
                </c:pt>
                <c:pt idx="3">
                  <c:v>Black</c:v>
                </c:pt>
                <c:pt idx="4">
                  <c:v>Hispanic</c:v>
                </c:pt>
                <c:pt idx="5">
                  <c:v>White</c:v>
                </c:pt>
                <c:pt idx="7">
                  <c:v>No Pell</c:v>
                </c:pt>
                <c:pt idx="8">
                  <c:v>Pell</c:v>
                </c:pt>
                <c:pt idx="10">
                  <c:v>Women</c:v>
                </c:pt>
                <c:pt idx="11">
                  <c:v>Men</c:v>
                </c:pt>
                <c:pt idx="13">
                  <c:v>Black</c:v>
                </c:pt>
                <c:pt idx="14">
                  <c:v>Hispanic</c:v>
                </c:pt>
                <c:pt idx="15">
                  <c:v>White</c:v>
                </c:pt>
                <c:pt idx="17">
                  <c:v>No Pell</c:v>
                </c:pt>
                <c:pt idx="18">
                  <c:v>Pell</c:v>
                </c:pt>
              </c:strCache>
            </c:strRef>
          </c:cat>
          <c:val>
            <c:numRef>
              <c:f>Sheet1!$B$2:$B$20</c:f>
              <c:numCache>
                <c:formatCode>0%</c:formatCode>
                <c:ptCount val="19"/>
                <c:pt idx="0">
                  <c:v>0.68416801292407103</c:v>
                </c:pt>
                <c:pt idx="1">
                  <c:v>0.57496902106567538</c:v>
                </c:pt>
                <c:pt idx="3">
                  <c:v>0.58125000000000004</c:v>
                </c:pt>
                <c:pt idx="4">
                  <c:v>0.61648745519713266</c:v>
                </c:pt>
                <c:pt idx="5">
                  <c:v>0.61134903640256955</c:v>
                </c:pt>
                <c:pt idx="7">
                  <c:v>0.61626100466079747</c:v>
                </c:pt>
                <c:pt idx="8">
                  <c:v>0.63517915309446249</c:v>
                </c:pt>
                <c:pt idx="10">
                  <c:v>0.77815410668924645</c:v>
                </c:pt>
                <c:pt idx="11">
                  <c:v>0.70328198258539854</c:v>
                </c:pt>
                <c:pt idx="13">
                  <c:v>0.72549019607843135</c:v>
                </c:pt>
                <c:pt idx="14">
                  <c:v>0.70781893004115237</c:v>
                </c:pt>
                <c:pt idx="15">
                  <c:v>0.72451193058568331</c:v>
                </c:pt>
                <c:pt idx="17">
                  <c:v>0.72312886888013506</c:v>
                </c:pt>
                <c:pt idx="18">
                  <c:v>0.76254180602006694</c:v>
                </c:pt>
              </c:numCache>
            </c:numRef>
          </c:val>
          <c:extLst>
            <c:ext xmlns:c16="http://schemas.microsoft.com/office/drawing/2014/chart" uri="{C3380CC4-5D6E-409C-BE32-E72D297353CC}">
              <c16:uniqueId val="{00000000-473D-4F6B-91ED-691BC4B163C3}"/>
            </c:ext>
          </c:extLst>
        </c:ser>
        <c:dLbls>
          <c:showLegendKey val="0"/>
          <c:showVal val="0"/>
          <c:showCatName val="0"/>
          <c:showSerName val="0"/>
          <c:showPercent val="0"/>
          <c:showBubbleSize val="0"/>
        </c:dLbls>
        <c:gapWidth val="15"/>
        <c:overlap val="-27"/>
        <c:axId val="697579760"/>
        <c:axId val="697578640"/>
      </c:barChart>
      <c:catAx>
        <c:axId val="69757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7578640"/>
        <c:crosses val="autoZero"/>
        <c:auto val="1"/>
        <c:lblAlgn val="ctr"/>
        <c:lblOffset val="100"/>
        <c:noMultiLvlLbl val="0"/>
      </c:catAx>
      <c:valAx>
        <c:axId val="697578640"/>
        <c:scaling>
          <c:orientation val="minMax"/>
          <c:max val="0.9"/>
          <c:min val="0"/>
        </c:scaling>
        <c:delete val="1"/>
        <c:axPos val="l"/>
        <c:numFmt formatCode="0%" sourceLinked="1"/>
        <c:majorTickMark val="out"/>
        <c:minorTickMark val="none"/>
        <c:tickLblPos val="nextTo"/>
        <c:crossAx val="6975797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1115184840958"/>
          <c:y val="0.11318164454463772"/>
          <c:w val="0.6660703406050994"/>
          <c:h val="0.70513356612128286"/>
        </c:manualLayout>
      </c:layout>
      <c:lineChart>
        <c:grouping val="standard"/>
        <c:varyColors val="0"/>
        <c:ser>
          <c:idx val="0"/>
          <c:order val="0"/>
          <c:tx>
            <c:strRef>
              <c:f>Sheet1!$B$1</c:f>
              <c:strCache>
                <c:ptCount val="1"/>
                <c:pt idx="0">
                  <c:v>Median parental income</c:v>
                </c:pt>
              </c:strCache>
            </c:strRef>
          </c:tx>
          <c:spPr>
            <a:ln w="127000" cap="rnd">
              <a:solidFill>
                <a:schemeClr val="accent5">
                  <a:lumMod val="60000"/>
                  <a:lumOff val="40000"/>
                </a:schemeClr>
              </a:solidFill>
              <a:round/>
            </a:ln>
            <a:effectLst/>
          </c:spPr>
          <c:marker>
            <c:symbol val="none"/>
          </c:marker>
          <c:dLbls>
            <c:dLbl>
              <c:idx val="0"/>
              <c:layout>
                <c:manualLayout>
                  <c:x val="-0.21838622015548212"/>
                  <c:y val="-4.2911176511731756E-2"/>
                </c:manualLayout>
              </c:layout>
              <c:tx>
                <c:rich>
                  <a:bodyPr/>
                  <a:lstStyle/>
                  <a:p>
                    <a:fld id="{89A47465-DDE1-47C4-8E17-17F22809F484}" type="VALUE">
                      <a:rPr lang="en-US" smtClean="0"/>
                      <a:pPr/>
                      <a:t>[VALUE]</a:t>
                    </a:fld>
                    <a:endParaRPr lang="en-US" dirty="0" smtClean="0"/>
                  </a:p>
                  <a:p>
                    <a:fld id="{F41A15B6-52B0-45EE-9747-C3C6A9C58484}" type="SERIESNAME">
                      <a:rPr lang="en-US" smtClean="0"/>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F5B-41AB-95A0-CC74CEE90882}"/>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5B-41AB-95A0-CC74CEE90882}"/>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1980
2000-01</c:v>
                </c:pt>
                <c:pt idx="11">
                  <c:v>1991
2011-12</c:v>
                </c:pt>
                <c:pt idx="18">
                  <c:v>1998
2018-19</c:v>
                </c:pt>
              </c:strCache>
            </c:strRef>
          </c:cat>
          <c:val>
            <c:numRef>
              <c:f>Sheet1!$B$2:$B$20</c:f>
              <c:numCache>
                <c:formatCode>General</c:formatCode>
                <c:ptCount val="19"/>
                <c:pt idx="0">
                  <c:v>75100</c:v>
                </c:pt>
                <c:pt idx="1">
                  <c:v>69800</c:v>
                </c:pt>
                <c:pt idx="2">
                  <c:v>76200</c:v>
                </c:pt>
                <c:pt idx="3">
                  <c:v>74700</c:v>
                </c:pt>
                <c:pt idx="4">
                  <c:v>79000</c:v>
                </c:pt>
                <c:pt idx="5">
                  <c:v>79600</c:v>
                </c:pt>
                <c:pt idx="6">
                  <c:v>78400</c:v>
                </c:pt>
                <c:pt idx="7">
                  <c:v>84300</c:v>
                </c:pt>
                <c:pt idx="8">
                  <c:v>83800</c:v>
                </c:pt>
                <c:pt idx="9">
                  <c:v>88100</c:v>
                </c:pt>
                <c:pt idx="10">
                  <c:v>91200</c:v>
                </c:pt>
                <c:pt idx="11">
                  <c:v>88300</c:v>
                </c:pt>
              </c:numCache>
            </c:numRef>
          </c:val>
          <c:smooth val="0"/>
          <c:extLst>
            <c:ext xmlns:c16="http://schemas.microsoft.com/office/drawing/2014/chart" uri="{C3380CC4-5D6E-409C-BE32-E72D297353CC}">
              <c16:uniqueId val="{00000000-2F5B-41AB-95A0-CC74CEE90882}"/>
            </c:ext>
          </c:extLst>
        </c:ser>
        <c:dLbls>
          <c:showLegendKey val="0"/>
          <c:showVal val="0"/>
          <c:showCatName val="0"/>
          <c:showSerName val="0"/>
          <c:showPercent val="0"/>
          <c:showBubbleSize val="0"/>
        </c:dLbls>
        <c:marker val="1"/>
        <c:smooth val="0"/>
        <c:axId val="793356208"/>
        <c:axId val="793356768"/>
      </c:lineChart>
      <c:lineChart>
        <c:grouping val="standard"/>
        <c:varyColors val="0"/>
        <c:ser>
          <c:idx val="1"/>
          <c:order val="1"/>
          <c:tx>
            <c:strRef>
              <c:f>Sheet1!$C$1</c:f>
              <c:strCache>
                <c:ptCount val="1"/>
                <c:pt idx="0">
                  <c:v>Parents in bottom income quintile</c:v>
                </c:pt>
              </c:strCache>
            </c:strRef>
          </c:tx>
          <c:spPr>
            <a:ln w="127000" cap="rnd">
              <a:solidFill>
                <a:schemeClr val="accent5">
                  <a:lumMod val="50000"/>
                </a:schemeClr>
              </a:solidFill>
              <a:round/>
            </a:ln>
            <a:effectLst/>
          </c:spPr>
          <c:marker>
            <c:symbol val="none"/>
          </c:marker>
          <c:dLbls>
            <c:dLbl>
              <c:idx val="0"/>
              <c:layout>
                <c:manualLayout>
                  <c:x val="-0.21625201268848557"/>
                  <c:y val="-5.4663919123225171E-3"/>
                </c:manualLayout>
              </c:layout>
              <c:tx>
                <c:rich>
                  <a:bodyPr/>
                  <a:lstStyle/>
                  <a:p>
                    <a:fld id="{C4A02079-007C-47A8-B62D-4A972DE80678}" type="VALUE">
                      <a:rPr lang="en-US" smtClean="0">
                        <a:solidFill>
                          <a:schemeClr val="accent5">
                            <a:lumMod val="50000"/>
                          </a:schemeClr>
                        </a:solidFill>
                      </a:rPr>
                      <a:pPr/>
                      <a:t>[VALUE]</a:t>
                    </a:fld>
                    <a:endParaRPr lang="en-US" dirty="0" smtClean="0">
                      <a:solidFill>
                        <a:schemeClr val="accent5">
                          <a:lumMod val="50000"/>
                        </a:schemeClr>
                      </a:solidFill>
                    </a:endParaRPr>
                  </a:p>
                  <a:p>
                    <a:fld id="{26CB1F9F-B62E-4004-8F40-FE93B20EAB05}" type="SERIESNAME">
                      <a:rPr lang="en-US" smtClean="0">
                        <a:solidFill>
                          <a:schemeClr val="accent5">
                            <a:lumMod val="50000"/>
                          </a:schemeClr>
                        </a:solidFill>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F5B-41AB-95A0-CC74CEE90882}"/>
                </c:ext>
              </c:extLst>
            </c:dLbl>
            <c:dLbl>
              <c:idx val="1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5B-41AB-95A0-CC74CEE9088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1980
2000-01</c:v>
                </c:pt>
                <c:pt idx="11">
                  <c:v>1991
2011-12</c:v>
                </c:pt>
                <c:pt idx="18">
                  <c:v>1998
2018-19</c:v>
                </c:pt>
              </c:strCache>
            </c:strRef>
          </c:cat>
          <c:val>
            <c:numRef>
              <c:f>Sheet1!$C$2:$C$20</c:f>
              <c:numCache>
                <c:formatCode>0%</c:formatCode>
                <c:ptCount val="19"/>
                <c:pt idx="0">
                  <c:v>0.17200708000000001</c:v>
                </c:pt>
                <c:pt idx="1">
                  <c:v>0.16803161999999999</c:v>
                </c:pt>
                <c:pt idx="2">
                  <c:v>0.15451264000000001</c:v>
                </c:pt>
                <c:pt idx="3">
                  <c:v>0.14126907</c:v>
                </c:pt>
                <c:pt idx="4">
                  <c:v>0.14771345</c:v>
                </c:pt>
                <c:pt idx="5">
                  <c:v>0.15244541</c:v>
                </c:pt>
                <c:pt idx="6">
                  <c:v>0.13703129</c:v>
                </c:pt>
                <c:pt idx="7">
                  <c:v>0.13735159999999999</c:v>
                </c:pt>
                <c:pt idx="8">
                  <c:v>0.11750840999999999</c:v>
                </c:pt>
                <c:pt idx="9">
                  <c:v>0.11841442000000001</c:v>
                </c:pt>
                <c:pt idx="10">
                  <c:v>0.1031286</c:v>
                </c:pt>
                <c:pt idx="11">
                  <c:v>0.10547544</c:v>
                </c:pt>
              </c:numCache>
            </c:numRef>
          </c:val>
          <c:smooth val="0"/>
          <c:extLst>
            <c:ext xmlns:c16="http://schemas.microsoft.com/office/drawing/2014/chart" uri="{C3380CC4-5D6E-409C-BE32-E72D297353CC}">
              <c16:uniqueId val="{00000003-2F5B-41AB-95A0-CC74CEE90882}"/>
            </c:ext>
          </c:extLst>
        </c:ser>
        <c:ser>
          <c:idx val="2"/>
          <c:order val="2"/>
          <c:tx>
            <c:strRef>
              <c:f>Sheet1!$D$1</c:f>
              <c:strCache>
                <c:ptCount val="1"/>
                <c:pt idx="0">
                  <c:v>Pell Pct all UG students</c:v>
                </c:pt>
              </c:strCache>
            </c:strRef>
          </c:tx>
          <c:spPr>
            <a:ln w="127000" cap="rnd">
              <a:solidFill>
                <a:srgbClr val="FFC000"/>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5B-41AB-95A0-CC74CEE90882}"/>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F5B-41AB-95A0-CC74CEE90882}"/>
                </c:ext>
              </c:extLst>
            </c:dLbl>
            <c:dLbl>
              <c:idx val="18"/>
              <c:tx>
                <c:rich>
                  <a:bodyPr/>
                  <a:lstStyle/>
                  <a:p>
                    <a:fld id="{77CA6409-50FB-45BD-A916-1281560D20CF}" type="VALUE">
                      <a:rPr lang="en-US" smtClean="0"/>
                      <a:pPr/>
                      <a:t>[VALUE]</a:t>
                    </a:fld>
                    <a:endParaRPr lang="en-US" dirty="0" smtClean="0"/>
                  </a:p>
                  <a:p>
                    <a:fld id="{E272F75B-4A04-4FC0-A0B3-51371B2B4C67}" type="SERIESNAME">
                      <a:rPr lang="en-US" smtClean="0"/>
                      <a:pPr/>
                      <a:t>[SERIES NAME]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F5B-41AB-95A0-CC74CEE908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C000"/>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1980
2000-01</c:v>
                </c:pt>
                <c:pt idx="11">
                  <c:v>1991
2011-12</c:v>
                </c:pt>
                <c:pt idx="18">
                  <c:v>1998
2018-19</c:v>
                </c:pt>
              </c:strCache>
            </c:strRef>
          </c:cat>
          <c:val>
            <c:numRef>
              <c:f>Sheet1!$D$2:$D$20</c:f>
              <c:numCache>
                <c:formatCode>General</c:formatCode>
                <c:ptCount val="19"/>
                <c:pt idx="2" formatCode="0%">
                  <c:v>0.36522778402699663</c:v>
                </c:pt>
                <c:pt idx="3" formatCode="0%">
                  <c:v>0.36021887436043198</c:v>
                </c:pt>
                <c:pt idx="4" formatCode="0%">
                  <c:v>0.34839082118631837</c:v>
                </c:pt>
                <c:pt idx="5" formatCode="0%">
                  <c:v>0.3274305312521873</c:v>
                </c:pt>
                <c:pt idx="6" formatCode="0%">
                  <c:v>0.31811140297703239</c:v>
                </c:pt>
                <c:pt idx="7" formatCode="0%">
                  <c:v>0.31645080224241251</c:v>
                </c:pt>
                <c:pt idx="8" formatCode="0%">
                  <c:v>0.30299604296212551</c:v>
                </c:pt>
                <c:pt idx="9" formatCode="0%">
                  <c:v>0.3253173828125</c:v>
                </c:pt>
                <c:pt idx="10" formatCode="0%">
                  <c:v>0.35805531439910704</c:v>
                </c:pt>
                <c:pt idx="11" formatCode="0%">
                  <c:v>0.36515679442508708</c:v>
                </c:pt>
                <c:pt idx="12" formatCode="0%">
                  <c:v>0.35145545242154447</c:v>
                </c:pt>
                <c:pt idx="13" formatCode="0%">
                  <c:v>0.33510505252626316</c:v>
                </c:pt>
                <c:pt idx="14" formatCode="0%">
                  <c:v>0.3329490291262136</c:v>
                </c:pt>
                <c:pt idx="15" formatCode="0%">
                  <c:v>0.32517378646545064</c:v>
                </c:pt>
                <c:pt idx="16" formatCode="0%">
                  <c:v>0.32027487372254199</c:v>
                </c:pt>
                <c:pt idx="17" formatCode="0%">
                  <c:v>0.34467864547339322</c:v>
                </c:pt>
                <c:pt idx="18" formatCode="0%">
                  <c:v>0.34836205912567059</c:v>
                </c:pt>
              </c:numCache>
            </c:numRef>
          </c:val>
          <c:smooth val="0"/>
          <c:extLst>
            <c:ext xmlns:c16="http://schemas.microsoft.com/office/drawing/2014/chart" uri="{C3380CC4-5D6E-409C-BE32-E72D297353CC}">
              <c16:uniqueId val="{00000004-2F5B-41AB-95A0-CC74CEE90882}"/>
            </c:ext>
          </c:extLst>
        </c:ser>
        <c:ser>
          <c:idx val="3"/>
          <c:order val="3"/>
          <c:tx>
            <c:strRef>
              <c:f>Sheet1!$E$1</c:f>
              <c:strCache>
                <c:ptCount val="1"/>
                <c:pt idx="0">
                  <c:v>Pell Pct US students</c:v>
                </c:pt>
              </c:strCache>
            </c:strRef>
          </c:tx>
          <c:spPr>
            <a:ln w="127000" cap="rnd">
              <a:solidFill>
                <a:srgbClr val="881124"/>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F5B-41AB-95A0-CC74CEE90882}"/>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F5B-41AB-95A0-CC74CEE90882}"/>
                </c:ext>
              </c:extLst>
            </c:dLbl>
            <c:dLbl>
              <c:idx val="18"/>
              <c:tx>
                <c:rich>
                  <a:bodyPr/>
                  <a:lstStyle/>
                  <a:p>
                    <a:fld id="{82697988-0CAA-4E0F-B3BF-789D8F7B91C1}" type="SERIESNAME">
                      <a:rPr lang="en-US" sz="1800" b="1" smtClean="0"/>
                      <a:pPr/>
                      <a:t>[SERIES NAME]</a:t>
                    </a:fld>
                    <a:endParaRPr lang="en-US" sz="1800" b="1" dirty="0" smtClean="0"/>
                  </a:p>
                  <a:p>
                    <a:fld id="{69DCF973-F54A-4824-B709-569DA1C9B594}" type="VALUE">
                      <a:rPr lang="en-US" sz="1800" b="1"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F5B-41AB-95A0-CC74CEE908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81124"/>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1980
2000-01</c:v>
                </c:pt>
                <c:pt idx="11">
                  <c:v>1991
2011-12</c:v>
                </c:pt>
                <c:pt idx="18">
                  <c:v>1998
2018-19</c:v>
                </c:pt>
              </c:strCache>
            </c:strRef>
          </c:cat>
          <c:val>
            <c:numRef>
              <c:f>Sheet1!$E$2:$E$20</c:f>
              <c:numCache>
                <c:formatCode>General</c:formatCode>
                <c:ptCount val="19"/>
                <c:pt idx="2" formatCode="0%">
                  <c:v>0.38206957417077297</c:v>
                </c:pt>
                <c:pt idx="3" formatCode="0%">
                  <c:v>0.37623394938024196</c:v>
                </c:pt>
                <c:pt idx="4" formatCode="0%">
                  <c:v>0.36545303156460529</c:v>
                </c:pt>
                <c:pt idx="5" formatCode="0%">
                  <c:v>0.34529081783289045</c:v>
                </c:pt>
                <c:pt idx="6" formatCode="0%">
                  <c:v>0.33825109217216931</c:v>
                </c:pt>
                <c:pt idx="7" formatCode="0%">
                  <c:v>0.33836295990078546</c:v>
                </c:pt>
                <c:pt idx="8" formatCode="0%">
                  <c:v>0.3266964648516863</c:v>
                </c:pt>
                <c:pt idx="9" formatCode="0%">
                  <c:v>0.3538471751975038</c:v>
                </c:pt>
                <c:pt idx="10" formatCode="0%">
                  <c:v>0.38924093299177565</c:v>
                </c:pt>
                <c:pt idx="11" formatCode="0%">
                  <c:v>0.39696969696969697</c:v>
                </c:pt>
                <c:pt idx="12" formatCode="0%">
                  <c:v>0.38733472512178146</c:v>
                </c:pt>
                <c:pt idx="13" formatCode="0%">
                  <c:v>0.37578009957226</c:v>
                </c:pt>
                <c:pt idx="14" formatCode="0%">
                  <c:v>0.3814124843597943</c:v>
                </c:pt>
                <c:pt idx="15" formatCode="0%">
                  <c:v>0.37737019926911669</c:v>
                </c:pt>
                <c:pt idx="16" formatCode="0%">
                  <c:v>0.37415946205571565</c:v>
                </c:pt>
                <c:pt idx="17" formatCode="0%">
                  <c:v>0.40466531440162273</c:v>
                </c:pt>
                <c:pt idx="18" formatCode="0%">
                  <c:v>0.40464037122969837</c:v>
                </c:pt>
              </c:numCache>
            </c:numRef>
          </c:val>
          <c:smooth val="0"/>
          <c:extLst>
            <c:ext xmlns:c16="http://schemas.microsoft.com/office/drawing/2014/chart" uri="{C3380CC4-5D6E-409C-BE32-E72D297353CC}">
              <c16:uniqueId val="{00000005-2F5B-41AB-95A0-CC74CEE90882}"/>
            </c:ext>
          </c:extLst>
        </c:ser>
        <c:dLbls>
          <c:showLegendKey val="0"/>
          <c:showVal val="0"/>
          <c:showCatName val="0"/>
          <c:showSerName val="0"/>
          <c:showPercent val="0"/>
          <c:showBubbleSize val="0"/>
        </c:dLbls>
        <c:marker val="1"/>
        <c:smooth val="0"/>
        <c:axId val="793357888"/>
        <c:axId val="793357328"/>
      </c:lineChart>
      <c:catAx>
        <c:axId val="79335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3356768"/>
        <c:crosses val="autoZero"/>
        <c:auto val="1"/>
        <c:lblAlgn val="ctr"/>
        <c:lblOffset val="100"/>
        <c:noMultiLvlLbl val="0"/>
      </c:catAx>
      <c:valAx>
        <c:axId val="7933567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93356208"/>
        <c:crosses val="autoZero"/>
        <c:crossBetween val="between"/>
      </c:valAx>
      <c:valAx>
        <c:axId val="79335732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93357888"/>
        <c:crosses val="max"/>
        <c:crossBetween val="between"/>
      </c:valAx>
      <c:catAx>
        <c:axId val="793357888"/>
        <c:scaling>
          <c:orientation val="minMax"/>
        </c:scaling>
        <c:delete val="1"/>
        <c:axPos val="b"/>
        <c:numFmt formatCode="General" sourceLinked="1"/>
        <c:majorTickMark val="out"/>
        <c:minorTickMark val="none"/>
        <c:tickLblPos val="nextTo"/>
        <c:crossAx val="7933573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53595675240171E-2"/>
          <c:y val="3.2883589978831479E-2"/>
          <c:w val="0.71080939446985814"/>
          <c:h val="0.82413407570445996"/>
        </c:manualLayout>
      </c:layout>
      <c:areaChart>
        <c:grouping val="standard"/>
        <c:varyColors val="0"/>
        <c:ser>
          <c:idx val="4"/>
          <c:order val="0"/>
          <c:tx>
            <c:strRef>
              <c:f>Sheet1!$F$1</c:f>
              <c:strCache>
                <c:ptCount val="1"/>
                <c:pt idx="0">
                  <c:v>Max</c:v>
                </c:pt>
              </c:strCache>
            </c:strRef>
          </c:tx>
          <c:spPr>
            <a:solidFill>
              <a:schemeClr val="bg1">
                <a:lumMod val="65000"/>
              </a:schemeClr>
            </a:solidFill>
            <a:ln>
              <a:noFill/>
            </a:ln>
            <a:effectLst/>
          </c:spP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Sheet1!$F$2:$F$13</c:f>
              <c:numCache>
                <c:formatCode>#,##0</c:formatCode>
                <c:ptCount val="12"/>
                <c:pt idx="0">
                  <c:v>153000</c:v>
                </c:pt>
                <c:pt idx="1">
                  <c:v>157400</c:v>
                </c:pt>
                <c:pt idx="2">
                  <c:v>157800</c:v>
                </c:pt>
                <c:pt idx="3">
                  <c:v>159600</c:v>
                </c:pt>
                <c:pt idx="4">
                  <c:v>160600</c:v>
                </c:pt>
                <c:pt idx="5">
                  <c:v>164600</c:v>
                </c:pt>
                <c:pt idx="6">
                  <c:v>158700</c:v>
                </c:pt>
                <c:pt idx="7">
                  <c:v>161600</c:v>
                </c:pt>
                <c:pt idx="8">
                  <c:v>169300</c:v>
                </c:pt>
                <c:pt idx="9">
                  <c:v>157200</c:v>
                </c:pt>
                <c:pt idx="10">
                  <c:v>161800</c:v>
                </c:pt>
                <c:pt idx="11">
                  <c:v>155500</c:v>
                </c:pt>
              </c:numCache>
            </c:numRef>
          </c:val>
          <c:extLst>
            <c:ext xmlns:c16="http://schemas.microsoft.com/office/drawing/2014/chart" uri="{C3380CC4-5D6E-409C-BE32-E72D297353CC}">
              <c16:uniqueId val="{00000004-A3BF-4718-9D81-300805FF502A}"/>
            </c:ext>
          </c:extLst>
        </c:ser>
        <c:ser>
          <c:idx val="3"/>
          <c:order val="1"/>
          <c:tx>
            <c:strRef>
              <c:f>Sheet1!$E$1</c:f>
              <c:strCache>
                <c:ptCount val="1"/>
                <c:pt idx="0">
                  <c:v>75th</c:v>
                </c:pt>
              </c:strCache>
            </c:strRef>
          </c:tx>
          <c:spPr>
            <a:solidFill>
              <a:schemeClr val="bg1">
                <a:lumMod val="75000"/>
              </a:schemeClr>
            </a:solidFill>
            <a:ln>
              <a:noFill/>
            </a:ln>
            <a:effectLst/>
          </c:spP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Sheet1!$E$2:$E$13</c:f>
              <c:numCache>
                <c:formatCode>#,##0</c:formatCode>
                <c:ptCount val="12"/>
                <c:pt idx="0">
                  <c:v>120425</c:v>
                </c:pt>
                <c:pt idx="1">
                  <c:v>121725</c:v>
                </c:pt>
                <c:pt idx="2">
                  <c:v>122025</c:v>
                </c:pt>
                <c:pt idx="3">
                  <c:v>124200</c:v>
                </c:pt>
                <c:pt idx="4">
                  <c:v>122600</c:v>
                </c:pt>
                <c:pt idx="5">
                  <c:v>122900</c:v>
                </c:pt>
                <c:pt idx="6">
                  <c:v>121500</c:v>
                </c:pt>
                <c:pt idx="7">
                  <c:v>123400</c:v>
                </c:pt>
                <c:pt idx="8">
                  <c:v>122100</c:v>
                </c:pt>
                <c:pt idx="9">
                  <c:v>123400</c:v>
                </c:pt>
                <c:pt idx="10">
                  <c:v>128000</c:v>
                </c:pt>
                <c:pt idx="11">
                  <c:v>126400</c:v>
                </c:pt>
              </c:numCache>
            </c:numRef>
          </c:val>
          <c:extLst>
            <c:ext xmlns:c16="http://schemas.microsoft.com/office/drawing/2014/chart" uri="{C3380CC4-5D6E-409C-BE32-E72D297353CC}">
              <c16:uniqueId val="{00000003-A3BF-4718-9D81-300805FF502A}"/>
            </c:ext>
          </c:extLst>
        </c:ser>
        <c:ser>
          <c:idx val="2"/>
          <c:order val="2"/>
          <c:tx>
            <c:strRef>
              <c:f>Sheet1!$D$1</c:f>
              <c:strCache>
                <c:ptCount val="1"/>
                <c:pt idx="0">
                  <c:v>50th</c:v>
                </c:pt>
              </c:strCache>
            </c:strRef>
          </c:tx>
          <c:spPr>
            <a:solidFill>
              <a:schemeClr val="bg1">
                <a:lumMod val="85000"/>
              </a:schemeClr>
            </a:solidFill>
            <a:ln>
              <a:noFill/>
            </a:ln>
            <a:effectLst/>
          </c:spP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Sheet1!$D$2:$D$13</c:f>
              <c:numCache>
                <c:formatCode>#,##0</c:formatCode>
                <c:ptCount val="12"/>
                <c:pt idx="0">
                  <c:v>112820</c:v>
                </c:pt>
                <c:pt idx="1">
                  <c:v>111960</c:v>
                </c:pt>
                <c:pt idx="2">
                  <c:v>113565</c:v>
                </c:pt>
                <c:pt idx="3">
                  <c:v>114805</c:v>
                </c:pt>
                <c:pt idx="4">
                  <c:v>110980</c:v>
                </c:pt>
                <c:pt idx="5">
                  <c:v>113540</c:v>
                </c:pt>
                <c:pt idx="6">
                  <c:v>113560</c:v>
                </c:pt>
                <c:pt idx="7">
                  <c:v>114640</c:v>
                </c:pt>
                <c:pt idx="8">
                  <c:v>114300</c:v>
                </c:pt>
                <c:pt idx="9">
                  <c:v>118180</c:v>
                </c:pt>
                <c:pt idx="10">
                  <c:v>116920</c:v>
                </c:pt>
                <c:pt idx="11">
                  <c:v>115920</c:v>
                </c:pt>
              </c:numCache>
            </c:numRef>
          </c:val>
          <c:extLst>
            <c:ext xmlns:c16="http://schemas.microsoft.com/office/drawing/2014/chart" uri="{C3380CC4-5D6E-409C-BE32-E72D297353CC}">
              <c16:uniqueId val="{00000002-A3BF-4718-9D81-300805FF502A}"/>
            </c:ext>
          </c:extLst>
        </c:ser>
        <c:ser>
          <c:idx val="1"/>
          <c:order val="3"/>
          <c:tx>
            <c:strRef>
              <c:f>Sheet1!$C$1</c:f>
              <c:strCache>
                <c:ptCount val="1"/>
                <c:pt idx="0">
                  <c:v>25th</c:v>
                </c:pt>
              </c:strCache>
            </c:strRef>
          </c:tx>
          <c:spPr>
            <a:solidFill>
              <a:schemeClr val="bg1">
                <a:lumMod val="95000"/>
              </a:schemeClr>
            </a:solidFill>
            <a:ln>
              <a:noFill/>
            </a:ln>
            <a:effectLst/>
          </c:spP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Sheet1!$C$2:$C$13</c:f>
              <c:numCache>
                <c:formatCode>#,##0</c:formatCode>
                <c:ptCount val="12"/>
                <c:pt idx="0">
                  <c:v>104075</c:v>
                </c:pt>
                <c:pt idx="1">
                  <c:v>101650</c:v>
                </c:pt>
                <c:pt idx="2">
                  <c:v>102325</c:v>
                </c:pt>
                <c:pt idx="3">
                  <c:v>105400</c:v>
                </c:pt>
                <c:pt idx="4">
                  <c:v>102200</c:v>
                </c:pt>
                <c:pt idx="5">
                  <c:v>101000</c:v>
                </c:pt>
                <c:pt idx="6">
                  <c:v>101200</c:v>
                </c:pt>
                <c:pt idx="7">
                  <c:v>101400</c:v>
                </c:pt>
                <c:pt idx="8">
                  <c:v>102400</c:v>
                </c:pt>
                <c:pt idx="9">
                  <c:v>102000</c:v>
                </c:pt>
                <c:pt idx="10">
                  <c:v>102700</c:v>
                </c:pt>
                <c:pt idx="11">
                  <c:v>103500</c:v>
                </c:pt>
              </c:numCache>
            </c:numRef>
          </c:val>
          <c:extLst>
            <c:ext xmlns:c16="http://schemas.microsoft.com/office/drawing/2014/chart" uri="{C3380CC4-5D6E-409C-BE32-E72D297353CC}">
              <c16:uniqueId val="{00000001-A3BF-4718-9D81-300805FF502A}"/>
            </c:ext>
          </c:extLst>
        </c:ser>
        <c:ser>
          <c:idx val="0"/>
          <c:order val="4"/>
          <c:tx>
            <c:strRef>
              <c:f>Sheet1!$B$1</c:f>
              <c:strCache>
                <c:ptCount val="1"/>
                <c:pt idx="0">
                  <c:v>Min</c:v>
                </c:pt>
              </c:strCache>
            </c:strRef>
          </c:tx>
          <c:spPr>
            <a:solidFill>
              <a:schemeClr val="bg1"/>
            </a:solidFill>
            <a:ln>
              <a:noFill/>
            </a:ln>
            <a:effectLst/>
          </c:spP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Sheet1!$B$2:$B$13</c:f>
              <c:numCache>
                <c:formatCode>#,##0</c:formatCode>
                <c:ptCount val="12"/>
                <c:pt idx="0">
                  <c:v>75100</c:v>
                </c:pt>
                <c:pt idx="1">
                  <c:v>69800</c:v>
                </c:pt>
                <c:pt idx="2">
                  <c:v>76200</c:v>
                </c:pt>
                <c:pt idx="3">
                  <c:v>74700</c:v>
                </c:pt>
                <c:pt idx="4">
                  <c:v>79000</c:v>
                </c:pt>
                <c:pt idx="5">
                  <c:v>79600</c:v>
                </c:pt>
                <c:pt idx="6">
                  <c:v>78400</c:v>
                </c:pt>
                <c:pt idx="7">
                  <c:v>84300</c:v>
                </c:pt>
                <c:pt idx="8">
                  <c:v>83800</c:v>
                </c:pt>
                <c:pt idx="9">
                  <c:v>84200</c:v>
                </c:pt>
                <c:pt idx="10">
                  <c:v>86200</c:v>
                </c:pt>
                <c:pt idx="11">
                  <c:v>82000</c:v>
                </c:pt>
              </c:numCache>
            </c:numRef>
          </c:val>
          <c:extLst>
            <c:ext xmlns:c16="http://schemas.microsoft.com/office/drawing/2014/chart" uri="{C3380CC4-5D6E-409C-BE32-E72D297353CC}">
              <c16:uniqueId val="{00000000-A3BF-4718-9D81-300805FF502A}"/>
            </c:ext>
          </c:extLst>
        </c:ser>
        <c:dLbls>
          <c:showLegendKey val="0"/>
          <c:showVal val="0"/>
          <c:showCatName val="0"/>
          <c:showSerName val="0"/>
          <c:showPercent val="0"/>
          <c:showBubbleSize val="0"/>
        </c:dLbls>
        <c:axId val="873053920"/>
        <c:axId val="873054480"/>
      </c:areaChart>
      <c:lineChart>
        <c:grouping val="standard"/>
        <c:varyColors val="0"/>
        <c:ser>
          <c:idx val="5"/>
          <c:order val="5"/>
          <c:tx>
            <c:strRef>
              <c:f>Sheet1!$G$1</c:f>
              <c:strCache>
                <c:ptCount val="1"/>
                <c:pt idx="0">
                  <c:v>Stony Brook</c:v>
                </c:pt>
              </c:strCache>
            </c:strRef>
          </c:tx>
          <c:spPr>
            <a:ln w="101600" cap="rnd">
              <a:solidFill>
                <a:srgbClr val="A71E23"/>
              </a:solidFill>
              <a:round/>
            </a:ln>
            <a:effectLst/>
          </c:spPr>
          <c:marker>
            <c:symbol val="none"/>
          </c:marke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Sheet1!$G$2:$G$13</c:f>
              <c:numCache>
                <c:formatCode>#,##0</c:formatCode>
                <c:ptCount val="12"/>
                <c:pt idx="0">
                  <c:v>75100</c:v>
                </c:pt>
                <c:pt idx="1">
                  <c:v>69800</c:v>
                </c:pt>
                <c:pt idx="2">
                  <c:v>76200</c:v>
                </c:pt>
                <c:pt idx="3">
                  <c:v>74700</c:v>
                </c:pt>
                <c:pt idx="4">
                  <c:v>79000</c:v>
                </c:pt>
                <c:pt idx="5">
                  <c:v>79600</c:v>
                </c:pt>
                <c:pt idx="6">
                  <c:v>78400</c:v>
                </c:pt>
                <c:pt idx="7">
                  <c:v>84300</c:v>
                </c:pt>
                <c:pt idx="8">
                  <c:v>83800</c:v>
                </c:pt>
                <c:pt idx="9">
                  <c:v>88100</c:v>
                </c:pt>
                <c:pt idx="10">
                  <c:v>91200</c:v>
                </c:pt>
                <c:pt idx="11">
                  <c:v>88300</c:v>
                </c:pt>
              </c:numCache>
            </c:numRef>
          </c:val>
          <c:smooth val="0"/>
          <c:extLst>
            <c:ext xmlns:c16="http://schemas.microsoft.com/office/drawing/2014/chart" uri="{C3380CC4-5D6E-409C-BE32-E72D297353CC}">
              <c16:uniqueId val="{00000005-A3BF-4718-9D81-300805FF502A}"/>
            </c:ext>
          </c:extLst>
        </c:ser>
        <c:ser>
          <c:idx val="6"/>
          <c:order val="6"/>
          <c:tx>
            <c:strRef>
              <c:f>Sheet1!$H$1</c:f>
              <c:strCache>
                <c:ptCount val="1"/>
                <c:pt idx="0">
                  <c:v>Buffalo</c:v>
                </c:pt>
              </c:strCache>
            </c:strRef>
          </c:tx>
          <c:spPr>
            <a:ln w="101600" cap="rnd">
              <a:solidFill>
                <a:schemeClr val="accent1">
                  <a:lumMod val="60000"/>
                </a:schemeClr>
              </a:solidFill>
              <a:round/>
            </a:ln>
            <a:effectLst/>
          </c:spPr>
          <c:marker>
            <c:symbol val="none"/>
          </c:marke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Sheet1!$H$2:$H$13</c:f>
              <c:numCache>
                <c:formatCode>#,##0</c:formatCode>
                <c:ptCount val="12"/>
                <c:pt idx="0">
                  <c:v>98900</c:v>
                </c:pt>
                <c:pt idx="1">
                  <c:v>93500</c:v>
                </c:pt>
                <c:pt idx="2">
                  <c:v>94200</c:v>
                </c:pt>
                <c:pt idx="3">
                  <c:v>95100</c:v>
                </c:pt>
                <c:pt idx="4">
                  <c:v>97200</c:v>
                </c:pt>
                <c:pt idx="5">
                  <c:v>96400</c:v>
                </c:pt>
                <c:pt idx="6">
                  <c:v>95100</c:v>
                </c:pt>
                <c:pt idx="7">
                  <c:v>94300</c:v>
                </c:pt>
                <c:pt idx="8">
                  <c:v>95900</c:v>
                </c:pt>
                <c:pt idx="9">
                  <c:v>97600</c:v>
                </c:pt>
                <c:pt idx="10">
                  <c:v>94300</c:v>
                </c:pt>
                <c:pt idx="11">
                  <c:v>99400</c:v>
                </c:pt>
              </c:numCache>
            </c:numRef>
          </c:val>
          <c:smooth val="0"/>
          <c:extLst>
            <c:ext xmlns:c16="http://schemas.microsoft.com/office/drawing/2014/chart" uri="{C3380CC4-5D6E-409C-BE32-E72D297353CC}">
              <c16:uniqueId val="{00000006-A3BF-4718-9D81-300805FF502A}"/>
            </c:ext>
          </c:extLst>
        </c:ser>
        <c:ser>
          <c:idx val="7"/>
          <c:order val="7"/>
          <c:tx>
            <c:strRef>
              <c:f>Sheet1!$I$1</c:f>
              <c:strCache>
                <c:ptCount val="1"/>
                <c:pt idx="0">
                  <c:v>UC-San Diego</c:v>
                </c:pt>
              </c:strCache>
            </c:strRef>
          </c:tx>
          <c:spPr>
            <a:ln w="101600" cap="rnd">
              <a:solidFill>
                <a:srgbClr val="FFC000"/>
              </a:solidFill>
              <a:round/>
            </a:ln>
            <a:effectLst/>
          </c:spPr>
          <c:marker>
            <c:symbol val="none"/>
          </c:marke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Sheet1!$I$2:$I$13</c:f>
              <c:numCache>
                <c:formatCode>#,##0</c:formatCode>
                <c:ptCount val="12"/>
                <c:pt idx="0">
                  <c:v>112300</c:v>
                </c:pt>
                <c:pt idx="1">
                  <c:v>111700</c:v>
                </c:pt>
                <c:pt idx="2">
                  <c:v>109900</c:v>
                </c:pt>
                <c:pt idx="3">
                  <c:v>113700</c:v>
                </c:pt>
                <c:pt idx="4">
                  <c:v>103100</c:v>
                </c:pt>
                <c:pt idx="5">
                  <c:v>99300</c:v>
                </c:pt>
                <c:pt idx="6">
                  <c:v>94300</c:v>
                </c:pt>
                <c:pt idx="7">
                  <c:v>95200</c:v>
                </c:pt>
                <c:pt idx="8">
                  <c:v>98000</c:v>
                </c:pt>
                <c:pt idx="9">
                  <c:v>84200</c:v>
                </c:pt>
                <c:pt idx="10">
                  <c:v>86200</c:v>
                </c:pt>
                <c:pt idx="11">
                  <c:v>82000</c:v>
                </c:pt>
              </c:numCache>
            </c:numRef>
          </c:val>
          <c:smooth val="0"/>
          <c:extLst>
            <c:ext xmlns:c16="http://schemas.microsoft.com/office/drawing/2014/chart" uri="{C3380CC4-5D6E-409C-BE32-E72D297353CC}">
              <c16:uniqueId val="{00000007-A3BF-4718-9D81-300805FF502A}"/>
            </c:ext>
          </c:extLst>
        </c:ser>
        <c:ser>
          <c:idx val="8"/>
          <c:order val="8"/>
          <c:tx>
            <c:strRef>
              <c:f>Sheet1!$J$1</c:f>
              <c:strCache>
                <c:ptCount val="1"/>
                <c:pt idx="0">
                  <c:v>Virginia</c:v>
                </c:pt>
              </c:strCache>
            </c:strRef>
          </c:tx>
          <c:spPr>
            <a:ln w="101600" cap="rnd">
              <a:solidFill>
                <a:srgbClr val="F4910C"/>
              </a:solidFill>
              <a:round/>
            </a:ln>
            <a:effectLst/>
          </c:spPr>
          <c:marker>
            <c:symbol val="none"/>
          </c:marker>
          <c:cat>
            <c:strRef>
              <c:f>Sheet1!$A$2:$A$13</c:f>
              <c:strCache>
                <c:ptCount val="12"/>
                <c:pt idx="0">
                  <c:v>1980</c:v>
                </c:pt>
                <c:pt idx="1">
                  <c:v>1981</c:v>
                </c:pt>
                <c:pt idx="2">
                  <c:v>1982</c:v>
                </c:pt>
                <c:pt idx="3">
                  <c:v>1983</c:v>
                </c:pt>
                <c:pt idx="4">
                  <c:v>1984</c:v>
                </c:pt>
                <c:pt idx="5">
                  <c:v>1985</c:v>
                </c:pt>
                <c:pt idx="6">
                  <c:v>1986</c:v>
                </c:pt>
                <c:pt idx="7">
                  <c:v>1987</c:v>
                </c:pt>
                <c:pt idx="8">
                  <c:v>1988</c:v>
                </c:pt>
                <c:pt idx="9">
                  <c:v>1989</c:v>
                </c:pt>
                <c:pt idx="10">
                  <c:v>1990</c:v>
                </c:pt>
                <c:pt idx="11">
                  <c:v>1991</c:v>
                </c:pt>
              </c:strCache>
            </c:strRef>
          </c:cat>
          <c:val>
            <c:numRef>
              <c:f>Sheet1!$J$2:$J$13</c:f>
              <c:numCache>
                <c:formatCode>#,##0</c:formatCode>
                <c:ptCount val="12"/>
                <c:pt idx="0">
                  <c:v>153000</c:v>
                </c:pt>
                <c:pt idx="1">
                  <c:v>147800</c:v>
                </c:pt>
                <c:pt idx="2">
                  <c:v>152100</c:v>
                </c:pt>
                <c:pt idx="3">
                  <c:v>159600</c:v>
                </c:pt>
                <c:pt idx="4">
                  <c:v>160600</c:v>
                </c:pt>
                <c:pt idx="5">
                  <c:v>164600</c:v>
                </c:pt>
                <c:pt idx="6">
                  <c:v>158700</c:v>
                </c:pt>
                <c:pt idx="7">
                  <c:v>161600</c:v>
                </c:pt>
                <c:pt idx="8">
                  <c:v>169300</c:v>
                </c:pt>
                <c:pt idx="9">
                  <c:v>157200</c:v>
                </c:pt>
                <c:pt idx="10">
                  <c:v>161800</c:v>
                </c:pt>
                <c:pt idx="11">
                  <c:v>155500</c:v>
                </c:pt>
              </c:numCache>
            </c:numRef>
          </c:val>
          <c:smooth val="0"/>
          <c:extLst>
            <c:ext xmlns:c16="http://schemas.microsoft.com/office/drawing/2014/chart" uri="{C3380CC4-5D6E-409C-BE32-E72D297353CC}">
              <c16:uniqueId val="{00000008-A3BF-4718-9D81-300805FF502A}"/>
            </c:ext>
          </c:extLst>
        </c:ser>
        <c:dLbls>
          <c:showLegendKey val="0"/>
          <c:showVal val="0"/>
          <c:showCatName val="0"/>
          <c:showSerName val="0"/>
          <c:showPercent val="0"/>
          <c:showBubbleSize val="0"/>
        </c:dLbls>
        <c:marker val="1"/>
        <c:smooth val="0"/>
        <c:axId val="873053920"/>
        <c:axId val="873054480"/>
      </c:lineChart>
      <c:catAx>
        <c:axId val="8730539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smtClean="0"/>
                  <a:t>Birth Year Cohort</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054480"/>
        <c:crosses val="autoZero"/>
        <c:auto val="1"/>
        <c:lblAlgn val="ctr"/>
        <c:lblOffset val="100"/>
        <c:noMultiLvlLbl val="0"/>
      </c:catAx>
      <c:valAx>
        <c:axId val="873054480"/>
        <c:scaling>
          <c:orientation val="minMax"/>
          <c:max val="180000"/>
          <c:min val="2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053920"/>
        <c:crosses val="autoZero"/>
        <c:crossBetween val="between"/>
        <c:majorUnit val="40000"/>
        <c:minorUnit val="20000"/>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Nonresident</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988705370349214"/>
          <c:y val="8.0916727483830414E-2"/>
          <c:w val="0.71746489665421354"/>
          <c:h val="0.89570729070179844"/>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9"/>
            <c:invertIfNegative val="0"/>
            <c:bubble3D val="0"/>
            <c:spPr>
              <a:solidFill>
                <a:srgbClr val="990000"/>
              </a:solidFill>
              <a:ln>
                <a:noFill/>
              </a:ln>
              <a:effectLst/>
            </c:spPr>
            <c:extLst>
              <c:ext xmlns:c16="http://schemas.microsoft.com/office/drawing/2014/chart" uri="{C3380CC4-5D6E-409C-BE32-E72D297353CC}">
                <c16:uniqueId val="{00000001-2914-41B4-BB9C-C25682CEA233}"/>
              </c:ext>
            </c:extLst>
          </c:dPt>
          <c:dPt>
            <c:idx val="32"/>
            <c:invertIfNegative val="0"/>
            <c:bubble3D val="0"/>
            <c:spPr>
              <a:solidFill>
                <a:srgbClr val="990000"/>
              </a:solidFill>
              <a:ln>
                <a:noFill/>
              </a:ln>
              <a:effectLst/>
            </c:spPr>
            <c:extLst>
              <c:ext xmlns:c16="http://schemas.microsoft.com/office/drawing/2014/chart" uri="{C3380CC4-5D6E-409C-BE32-E72D297353CC}">
                <c16:uniqueId val="{00000003-2914-41B4-BB9C-C25682CEA233}"/>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Vermont</c:v>
                </c:pt>
                <c:pt idx="1">
                  <c:v>Connecticut</c:v>
                </c:pt>
                <c:pt idx="2">
                  <c:v>Penn State</c:v>
                </c:pt>
                <c:pt idx="3">
                  <c:v>Massachusetts</c:v>
                </c:pt>
                <c:pt idx="4">
                  <c:v>New Hampshire</c:v>
                </c:pt>
                <c:pt idx="5">
                  <c:v>Pittsburgh</c:v>
                </c:pt>
                <c:pt idx="6">
                  <c:v>Rutgers</c:v>
                </c:pt>
                <c:pt idx="7">
                  <c:v>Rhode Island</c:v>
                </c:pt>
                <c:pt idx="8">
                  <c:v>Buffalo</c:v>
                </c:pt>
                <c:pt idx="9">
                  <c:v>Stony Brook</c:v>
                </c:pt>
              </c:strCache>
            </c:strRef>
          </c:cat>
          <c:val>
            <c:numRef>
              <c:f>Sheet1!$B$2:$B$11</c:f>
              <c:numCache>
                <c:formatCode>#,##0_);[Red]\(#,##0\)</c:formatCode>
                <c:ptCount val="10"/>
                <c:pt idx="0">
                  <c:v>42516</c:v>
                </c:pt>
                <c:pt idx="1">
                  <c:v>38098</c:v>
                </c:pt>
                <c:pt idx="2">
                  <c:v>34858</c:v>
                </c:pt>
                <c:pt idx="3">
                  <c:v>34570</c:v>
                </c:pt>
                <c:pt idx="4">
                  <c:v>33879</c:v>
                </c:pt>
                <c:pt idx="5">
                  <c:v>32052</c:v>
                </c:pt>
                <c:pt idx="6">
                  <c:v>31282</c:v>
                </c:pt>
                <c:pt idx="7">
                  <c:v>30862</c:v>
                </c:pt>
                <c:pt idx="8">
                  <c:v>27769</c:v>
                </c:pt>
                <c:pt idx="9">
                  <c:v>27295</c:v>
                </c:pt>
              </c:numCache>
            </c:numRef>
          </c:val>
          <c:extLst>
            <c:ext xmlns:c16="http://schemas.microsoft.com/office/drawing/2014/chart" uri="{C3380CC4-5D6E-409C-BE32-E72D297353CC}">
              <c16:uniqueId val="{00000004-2914-41B4-BB9C-C25682CEA233}"/>
            </c:ext>
          </c:extLst>
        </c:ser>
        <c:dLbls>
          <c:showLegendKey val="0"/>
          <c:showVal val="0"/>
          <c:showCatName val="0"/>
          <c:showSerName val="0"/>
          <c:showPercent val="0"/>
          <c:showBubbleSize val="0"/>
        </c:dLbls>
        <c:gapWidth val="33"/>
        <c:axId val="873056720"/>
        <c:axId val="873057280"/>
      </c:barChart>
      <c:catAx>
        <c:axId val="873056720"/>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057280"/>
        <c:crosses val="autoZero"/>
        <c:auto val="1"/>
        <c:lblAlgn val="ctr"/>
        <c:lblOffset val="100"/>
        <c:noMultiLvlLbl val="0"/>
      </c:catAx>
      <c:valAx>
        <c:axId val="873057280"/>
        <c:scaling>
          <c:orientation val="maxMin"/>
          <c:max val="50000"/>
          <c:min val="0"/>
        </c:scaling>
        <c:delete val="1"/>
        <c:axPos val="b"/>
        <c:numFmt formatCode="#,##0_);[Red]\(#,##0\)" sourceLinked="1"/>
        <c:majorTickMark val="out"/>
        <c:minorTickMark val="none"/>
        <c:tickLblPos val="nextTo"/>
        <c:crossAx val="873056720"/>
        <c:crosses val="max"/>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Resident</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3714916256643965"/>
          <c:y val="8.6289495491240001E-2"/>
          <c:w val="0.40926547618251852"/>
          <c:h val="0.88801045454847738"/>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9"/>
            <c:invertIfNegative val="0"/>
            <c:bubble3D val="0"/>
            <c:spPr>
              <a:solidFill>
                <a:srgbClr val="990000"/>
              </a:solidFill>
              <a:ln>
                <a:noFill/>
              </a:ln>
              <a:effectLst/>
            </c:spPr>
            <c:extLst>
              <c:ext xmlns:c16="http://schemas.microsoft.com/office/drawing/2014/chart" uri="{C3380CC4-5D6E-409C-BE32-E72D297353CC}">
                <c16:uniqueId val="{00000001-AA43-41E0-B2C9-54C819692BFA}"/>
              </c:ext>
            </c:extLst>
          </c:dPt>
          <c:dPt>
            <c:idx val="29"/>
            <c:invertIfNegative val="0"/>
            <c:bubble3D val="0"/>
            <c:spPr>
              <a:solidFill>
                <a:srgbClr val="990000"/>
              </a:solidFill>
              <a:ln>
                <a:noFill/>
              </a:ln>
              <a:effectLst/>
            </c:spPr>
            <c:extLst>
              <c:ext xmlns:c16="http://schemas.microsoft.com/office/drawing/2014/chart" uri="{C3380CC4-5D6E-409C-BE32-E72D297353CC}">
                <c16:uniqueId val="{00000003-AA43-41E0-B2C9-54C819692BFA}"/>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Pittsburgh</c:v>
                </c:pt>
                <c:pt idx="1">
                  <c:v>New Hampshire</c:v>
                </c:pt>
                <c:pt idx="2">
                  <c:v>Penn State</c:v>
                </c:pt>
                <c:pt idx="3">
                  <c:v>Vermont</c:v>
                </c:pt>
                <c:pt idx="4">
                  <c:v>Massachusetts</c:v>
                </c:pt>
                <c:pt idx="5">
                  <c:v>Connecticut</c:v>
                </c:pt>
                <c:pt idx="6">
                  <c:v>Rutgers</c:v>
                </c:pt>
                <c:pt idx="7">
                  <c:v>Rhode Island</c:v>
                </c:pt>
                <c:pt idx="8">
                  <c:v>Buffalo</c:v>
                </c:pt>
                <c:pt idx="9">
                  <c:v>Stony Brook</c:v>
                </c:pt>
              </c:strCache>
            </c:strRef>
          </c:cat>
          <c:val>
            <c:numRef>
              <c:f>Sheet1!$B$2:$B$11</c:f>
              <c:numCache>
                <c:formatCode>#,##0_);[Red]\(#,##0\)</c:formatCode>
                <c:ptCount val="10"/>
                <c:pt idx="0">
                  <c:v>19080</c:v>
                </c:pt>
                <c:pt idx="1">
                  <c:v>18499</c:v>
                </c:pt>
                <c:pt idx="2">
                  <c:v>18454</c:v>
                </c:pt>
                <c:pt idx="3">
                  <c:v>18276</c:v>
                </c:pt>
                <c:pt idx="4">
                  <c:v>15887</c:v>
                </c:pt>
                <c:pt idx="5">
                  <c:v>15730</c:v>
                </c:pt>
                <c:pt idx="6">
                  <c:v>14974</c:v>
                </c:pt>
                <c:pt idx="7">
                  <c:v>14138</c:v>
                </c:pt>
                <c:pt idx="8">
                  <c:v>10099</c:v>
                </c:pt>
                <c:pt idx="9">
                  <c:v>9625</c:v>
                </c:pt>
              </c:numCache>
            </c:numRef>
          </c:val>
          <c:extLst>
            <c:ext xmlns:c16="http://schemas.microsoft.com/office/drawing/2014/chart" uri="{C3380CC4-5D6E-409C-BE32-E72D297353CC}">
              <c16:uniqueId val="{00000004-AA43-41E0-B2C9-54C819692BFA}"/>
            </c:ext>
          </c:extLst>
        </c:ser>
        <c:dLbls>
          <c:showLegendKey val="0"/>
          <c:showVal val="0"/>
          <c:showCatName val="0"/>
          <c:showSerName val="0"/>
          <c:showPercent val="0"/>
          <c:showBubbleSize val="0"/>
        </c:dLbls>
        <c:gapWidth val="33"/>
        <c:axId val="873059520"/>
        <c:axId val="873395712"/>
      </c:barChart>
      <c:catAx>
        <c:axId val="87305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395712"/>
        <c:crosses val="autoZero"/>
        <c:auto val="1"/>
        <c:lblAlgn val="ctr"/>
        <c:lblOffset val="100"/>
        <c:noMultiLvlLbl val="0"/>
      </c:catAx>
      <c:valAx>
        <c:axId val="873395712"/>
        <c:scaling>
          <c:orientation val="minMax"/>
          <c:max val="20030"/>
          <c:min val="0"/>
        </c:scaling>
        <c:delete val="1"/>
        <c:axPos val="b"/>
        <c:numFmt formatCode="#,##0_);[Red]\(#,##0\)" sourceLinked="1"/>
        <c:majorTickMark val="out"/>
        <c:minorTickMark val="none"/>
        <c:tickLblPos val="nextTo"/>
        <c:crossAx val="873059520"/>
        <c:crosses val="max"/>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2">
                    <a:lumMod val="50000"/>
                  </a:schemeClr>
                </a:solidFill>
                <a:latin typeface="Arial" panose="020B0604020202020204" pitchFamily="34" charset="0"/>
                <a:ea typeface="+mn-ea"/>
                <a:cs typeface="Arial" panose="020B0604020202020204" pitchFamily="34" charset="0"/>
              </a:defRPr>
            </a:pPr>
            <a:r>
              <a:rPr lang="en-US" sz="1400" b="1" dirty="0" smtClean="0">
                <a:solidFill>
                  <a:schemeClr val="accent2">
                    <a:lumMod val="50000"/>
                  </a:schemeClr>
                </a:solidFill>
              </a:rPr>
              <a:t>Public</a:t>
            </a:r>
            <a:r>
              <a:rPr lang="en-US" sz="1400" b="1" baseline="0" dirty="0" smtClean="0">
                <a:solidFill>
                  <a:schemeClr val="accent2">
                    <a:lumMod val="50000"/>
                  </a:schemeClr>
                </a:solidFill>
              </a:rPr>
              <a:t> 4-Year</a:t>
            </a:r>
            <a:endParaRPr lang="en-US" sz="1400" b="1" dirty="0">
              <a:solidFill>
                <a:schemeClr val="accent2">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637213566389296"/>
        </c:manualLayout>
      </c:layout>
      <c:lineChart>
        <c:grouping val="standard"/>
        <c:varyColors val="0"/>
        <c:ser>
          <c:idx val="0"/>
          <c:order val="0"/>
          <c:tx>
            <c:strRef>
              <c:f>Sheet1!$B$1</c:f>
              <c:strCache>
                <c:ptCount val="1"/>
                <c:pt idx="0">
                  <c:v>Pell</c:v>
                </c:pt>
              </c:strCache>
            </c:strRef>
          </c:tx>
          <c:spPr>
            <a:ln w="66675" cap="rnd">
              <a:solidFill>
                <a:schemeClr val="accent2"/>
              </a:solidFill>
              <a:round/>
            </a:ln>
            <a:effectLst/>
          </c:spPr>
          <c:marker>
            <c:symbol val="none"/>
          </c:marker>
          <c:dLbls>
            <c:dLbl>
              <c:idx val="0"/>
              <c:layout>
                <c:manualLayout>
                  <c:x val="-0.19358387281710718"/>
                  <c:y val="-5.65010656912566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fld id="{6E34290F-0C6A-43E1-B93D-7049386B3EA9}" type="SERIESNAME">
                      <a:rPr lang="en-US" smtClean="0"/>
                      <a:pPr>
                        <a:defRPr sz="1400" b="1">
                          <a:solidFill>
                            <a:schemeClr val="accent2"/>
                          </a:solidFill>
                        </a:defRPr>
                      </a:pPr>
                      <a:t>[SERIES NAME]</a:t>
                    </a:fld>
                    <a:r>
                      <a:rPr lang="en-US" dirty="0" smtClean="0"/>
                      <a:t> </a:t>
                    </a:r>
                    <a:fld id="{1BF5D7CD-3DB8-46CA-8DBA-BD2E176B6C1E}" type="VALUE">
                      <a:rPr lang="en-US" smtClean="0"/>
                      <a:pPr>
                        <a:defRPr sz="1400" b="1">
                          <a:solidFill>
                            <a:schemeClr val="accent2"/>
                          </a:solidFill>
                        </a:defRPr>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12940440937863"/>
                      <c:h val="6.8557919621749397E-2"/>
                    </c:manualLayout>
                  </c15:layout>
                  <c15:dlblFieldTable/>
                  <c15:showDataLabelsRange val="0"/>
                </c:ext>
                <c:ext xmlns:c16="http://schemas.microsoft.com/office/drawing/2014/chart" uri="{C3380CC4-5D6E-409C-BE32-E72D297353CC}">
                  <c16:uniqueId val="{00000000-4DD9-43A9-A0E7-4F20E3DBFAA0}"/>
                </c:ext>
              </c:extLst>
            </c:dLbl>
            <c:dLbl>
              <c:idx val="1"/>
              <c:layout>
                <c:manualLayout>
                  <c:x val="-0.11034388295090385"/>
                  <c:y val="-3.8770685579196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9-43A9-A0E7-4F20E3DBFAA0}"/>
                </c:ext>
              </c:extLst>
            </c:dLbl>
            <c:dLbl>
              <c:idx val="2"/>
              <c:layout>
                <c:manualLayout>
                  <c:x val="-3.8995320208443741E-2"/>
                  <c:y val="5.5791962174940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9-43A9-A0E7-4F20E3DBFA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Below B-</c:v>
                </c:pt>
                <c:pt idx="1">
                  <c:v>B- to B</c:v>
                </c:pt>
                <c:pt idx="2">
                  <c:v>B to A-</c:v>
                </c:pt>
                <c:pt idx="3">
                  <c:v>A- to A</c:v>
                </c:pt>
              </c:strCache>
            </c:strRef>
          </c:cat>
          <c:val>
            <c:numRef>
              <c:f>Sheet1!$B$2:$B$5</c:f>
              <c:numCache>
                <c:formatCode>0%</c:formatCode>
                <c:ptCount val="4"/>
                <c:pt idx="0">
                  <c:v>0.17649799999999999</c:v>
                </c:pt>
                <c:pt idx="1">
                  <c:v>0.15520500000000001</c:v>
                </c:pt>
                <c:pt idx="2">
                  <c:v>0.41188200000000003</c:v>
                </c:pt>
                <c:pt idx="3">
                  <c:v>0.25450600000000001</c:v>
                </c:pt>
              </c:numCache>
            </c:numRef>
          </c:val>
          <c:smooth val="1"/>
          <c:extLst>
            <c:ext xmlns:c16="http://schemas.microsoft.com/office/drawing/2014/chart" uri="{C3380CC4-5D6E-409C-BE32-E72D297353CC}">
              <c16:uniqueId val="{00000000-7E4D-43BC-A7CC-956C98317341}"/>
            </c:ext>
          </c:extLst>
        </c:ser>
        <c:ser>
          <c:idx val="1"/>
          <c:order val="1"/>
          <c:tx>
            <c:strRef>
              <c:f>Sheet1!$C$1</c:f>
              <c:strCache>
                <c:ptCount val="1"/>
                <c:pt idx="0">
                  <c:v>No Pell</c:v>
                </c:pt>
              </c:strCache>
            </c:strRef>
          </c:tx>
          <c:spPr>
            <a:ln w="69850" cap="rnd">
              <a:solidFill>
                <a:schemeClr val="accent2">
                  <a:lumMod val="50000"/>
                </a:schemeClr>
              </a:solidFill>
              <a:round/>
            </a:ln>
            <a:effectLst/>
          </c:spPr>
          <c:marker>
            <c:symbol val="none"/>
          </c:marker>
          <c:dLbls>
            <c:dLbl>
              <c:idx val="0"/>
              <c:layout>
                <c:manualLayout>
                  <c:x val="-0.24964345782904007"/>
                  <c:y val="3.138297872340414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fld id="{70C36109-B61F-4C8C-875A-9E22B1282A64}" type="SERIESNAME">
                      <a:rPr lang="en-US" sz="1400" smtClean="0"/>
                      <a:pPr>
                        <a:defRPr sz="1400" b="1">
                          <a:solidFill>
                            <a:schemeClr val="accent2">
                              <a:lumMod val="50000"/>
                            </a:schemeClr>
                          </a:solidFill>
                        </a:defRPr>
                      </a:pPr>
                      <a:t>[SERIES NAME]</a:t>
                    </a:fld>
                    <a:r>
                      <a:rPr lang="en-US" sz="1400" dirty="0" smtClean="0"/>
                      <a:t> </a:t>
                    </a:r>
                    <a:fld id="{DFC9154C-B46A-4C3D-B2C6-92E8FCC6773F}" type="VALUE">
                      <a:rPr lang="en-US" sz="1400" smtClean="0"/>
                      <a:pPr>
                        <a:defRPr sz="1400" b="1">
                          <a:solidFill>
                            <a:schemeClr val="accent2">
                              <a:lumMod val="50000"/>
                            </a:schemeClr>
                          </a:solidFill>
                        </a:defRPr>
                      </a:pPr>
                      <a:t>[VALUE]</a:t>
                    </a:fld>
                    <a:endParaRPr lang="en-US" sz="1400" dirty="0" smtClean="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3348965633106803"/>
                      <c:h val="6.3593380614657205E-2"/>
                    </c:manualLayout>
                  </c15:layout>
                  <c15:dlblFieldTable/>
                  <c15:showDataLabelsRange val="0"/>
                </c:ext>
                <c:ext xmlns:c16="http://schemas.microsoft.com/office/drawing/2014/chart" uri="{C3380CC4-5D6E-409C-BE32-E72D297353CC}">
                  <c16:uniqueId val="{00000003-4DD9-43A9-A0E7-4F20E3DBFAA0}"/>
                </c:ext>
              </c:extLst>
            </c:dLbl>
            <c:dLbl>
              <c:idx val="1"/>
              <c:layout>
                <c:manualLayout>
                  <c:x val="-5.9380623849146615E-2"/>
                  <c:y val="6.8321513002363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D9-43A9-A0E7-4F20E3DBFAA0}"/>
                </c:ext>
              </c:extLst>
            </c:dLbl>
            <c:dLbl>
              <c:idx val="2"/>
              <c:layout>
                <c:manualLayout>
                  <c:x val="-3.8995320208443741E-2"/>
                  <c:y val="-4.39716312056737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D9-43A9-A0E7-4F20E3DBFAA0}"/>
                </c:ext>
              </c:extLst>
            </c:dLbl>
            <c:dLbl>
              <c:idx val="3"/>
              <c:layout>
                <c:manualLayout>
                  <c:x val="-4.5790421422011368E-2"/>
                  <c:y val="-7.3522458628841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D9-43A9-A0E7-4F20E3DBFA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5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Below B-</c:v>
                </c:pt>
                <c:pt idx="1">
                  <c:v>B- to B</c:v>
                </c:pt>
                <c:pt idx="2">
                  <c:v>B to A-</c:v>
                </c:pt>
                <c:pt idx="3">
                  <c:v>A- to A</c:v>
                </c:pt>
              </c:strCache>
            </c:strRef>
          </c:cat>
          <c:val>
            <c:numRef>
              <c:f>Sheet1!$C$2:$C$5</c:f>
              <c:numCache>
                <c:formatCode>0%</c:formatCode>
                <c:ptCount val="4"/>
                <c:pt idx="0">
                  <c:v>0.10354100000000001</c:v>
                </c:pt>
                <c:pt idx="1">
                  <c:v>0.13486200000000001</c:v>
                </c:pt>
                <c:pt idx="2">
                  <c:v>0.43289</c:v>
                </c:pt>
                <c:pt idx="3">
                  <c:v>0.32855699999999999</c:v>
                </c:pt>
              </c:numCache>
            </c:numRef>
          </c:val>
          <c:smooth val="1"/>
          <c:extLst>
            <c:ext xmlns:c16="http://schemas.microsoft.com/office/drawing/2014/chart" uri="{C3380CC4-5D6E-409C-BE32-E72D297353CC}">
              <c16:uniqueId val="{00000001-7E4D-43BC-A7CC-956C98317341}"/>
            </c:ext>
          </c:extLst>
        </c:ser>
        <c:dLbls>
          <c:showLegendKey val="0"/>
          <c:showVal val="0"/>
          <c:showCatName val="0"/>
          <c:showSerName val="0"/>
          <c:showPercent val="0"/>
          <c:showBubbleSize val="0"/>
        </c:dLbls>
        <c:smooth val="0"/>
        <c:axId val="873399072"/>
        <c:axId val="873399632"/>
      </c:lineChart>
      <c:catAx>
        <c:axId val="8733990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399632"/>
        <c:crosses val="autoZero"/>
        <c:auto val="1"/>
        <c:lblAlgn val="ctr"/>
        <c:lblOffset val="100"/>
        <c:noMultiLvlLbl val="0"/>
      </c:catAx>
      <c:valAx>
        <c:axId val="873399632"/>
        <c:scaling>
          <c:orientation val="minMax"/>
          <c:max val="0.60000000000000009"/>
        </c:scaling>
        <c:delete val="1"/>
        <c:axPos val="l"/>
        <c:numFmt formatCode="0%" sourceLinked="1"/>
        <c:majorTickMark val="none"/>
        <c:minorTickMark val="none"/>
        <c:tickLblPos val="nextTo"/>
        <c:crossAx val="8733990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1400" b="1" dirty="0" smtClean="0">
                <a:solidFill>
                  <a:schemeClr val="tx2">
                    <a:lumMod val="50000"/>
                  </a:schemeClr>
                </a:solidFill>
              </a:rPr>
              <a:t>Private, Not-for-profit 4-Year</a:t>
            </a:r>
            <a:endParaRPr lang="en-US" sz="1400" b="1" dirty="0">
              <a:solidFill>
                <a:schemeClr val="tx2">
                  <a:lumMod val="50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008712978402548"/>
          <c:y val="8.9939251233071824E-2"/>
          <c:w val="0.83253981354135265"/>
          <c:h val="0.77637213566389296"/>
        </c:manualLayout>
      </c:layout>
      <c:lineChart>
        <c:grouping val="standard"/>
        <c:varyColors val="0"/>
        <c:ser>
          <c:idx val="0"/>
          <c:order val="0"/>
          <c:tx>
            <c:strRef>
              <c:f>Sheet1!$B$1</c:f>
              <c:strCache>
                <c:ptCount val="1"/>
                <c:pt idx="0">
                  <c:v>Pell</c:v>
                </c:pt>
              </c:strCache>
            </c:strRef>
          </c:tx>
          <c:spPr>
            <a:ln w="69850" cap="rnd">
              <a:solidFill>
                <a:schemeClr val="accent5">
                  <a:lumMod val="60000"/>
                  <a:lumOff val="40000"/>
                </a:schemeClr>
              </a:solidFill>
              <a:round/>
            </a:ln>
            <a:effectLst/>
          </c:spPr>
          <c:marker>
            <c:symbol val="none"/>
          </c:marker>
          <c:dLbls>
            <c:dLbl>
              <c:idx val="0"/>
              <c:layout>
                <c:manualLayout>
                  <c:x val="-0.20218823660970464"/>
                  <c:y val="-4.018877626998763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fld id="{2BCCAEAF-472E-4533-9495-62BCD9082A21}" type="SERIESNAME">
                      <a:rPr lang="en-US" smtClean="0"/>
                      <a:pPr>
                        <a:defRPr sz="1400" b="1">
                          <a:solidFill>
                            <a:schemeClr val="accent5">
                              <a:lumMod val="60000"/>
                              <a:lumOff val="40000"/>
                            </a:schemeClr>
                          </a:solidFill>
                        </a:defRPr>
                      </a:pPr>
                      <a:t>[SERIES NAME]</a:t>
                    </a:fld>
                    <a:r>
                      <a:rPr lang="en-US" dirty="0" smtClean="0"/>
                      <a:t> </a:t>
                    </a:r>
                    <a:fld id="{8FE0F39C-817C-4648-9813-AD748C1379A4}" type="VALUE">
                      <a:rPr lang="en-US" smtClean="0"/>
                      <a:pPr>
                        <a:defRPr sz="1400" b="1">
                          <a:solidFill>
                            <a:schemeClr val="accent5">
                              <a:lumMod val="60000"/>
                              <a:lumOff val="40000"/>
                            </a:schemeClr>
                          </a:solidFill>
                        </a:defRPr>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6507689834127302"/>
                      <c:h val="6.5602836879432608E-2"/>
                    </c:manualLayout>
                  </c15:layout>
                  <c15:dlblFieldTable/>
                  <c15:showDataLabelsRange val="0"/>
                </c:ext>
                <c:ext xmlns:c16="http://schemas.microsoft.com/office/drawing/2014/chart" uri="{C3380CC4-5D6E-409C-BE32-E72D297353CC}">
                  <c16:uniqueId val="{00000000-EA03-4A04-8CE4-6A1E926B9C48}"/>
                </c:ext>
              </c:extLst>
            </c:dLbl>
            <c:dLbl>
              <c:idx val="1"/>
              <c:layout>
                <c:manualLayout>
                  <c:x val="-8.3163478096633298E-2"/>
                  <c:y val="-4.6926713947990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03-4A04-8CE4-6A1E926B9C48}"/>
                </c:ext>
              </c:extLst>
            </c:dLbl>
            <c:dLbl>
              <c:idx val="3"/>
              <c:layout>
                <c:manualLayout>
                  <c:x val="-6.9573275669498044E-2"/>
                  <c:y val="4.7635933806146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03-4A04-8CE4-6A1E926B9C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60000"/>
                        <a:lumOff val="40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Below B-</c:v>
                </c:pt>
                <c:pt idx="1">
                  <c:v>B- to B</c:v>
                </c:pt>
                <c:pt idx="2">
                  <c:v>B to A-</c:v>
                </c:pt>
                <c:pt idx="3">
                  <c:v>A- to A</c:v>
                </c:pt>
              </c:strCache>
            </c:strRef>
          </c:cat>
          <c:val>
            <c:numRef>
              <c:f>Sheet1!$B$2:$B$5</c:f>
              <c:numCache>
                <c:formatCode>0%</c:formatCode>
                <c:ptCount val="4"/>
                <c:pt idx="0">
                  <c:v>0.13919599999999999</c:v>
                </c:pt>
                <c:pt idx="1">
                  <c:v>0.118217</c:v>
                </c:pt>
                <c:pt idx="2">
                  <c:v>0.42230899999999999</c:v>
                </c:pt>
                <c:pt idx="3">
                  <c:v>0.32025599999999999</c:v>
                </c:pt>
              </c:numCache>
            </c:numRef>
          </c:val>
          <c:smooth val="1"/>
          <c:extLst>
            <c:ext xmlns:c16="http://schemas.microsoft.com/office/drawing/2014/chart" uri="{C3380CC4-5D6E-409C-BE32-E72D297353CC}">
              <c16:uniqueId val="{00000000-05B2-4EA0-AAFF-CD2953CF0E7D}"/>
            </c:ext>
          </c:extLst>
        </c:ser>
        <c:ser>
          <c:idx val="1"/>
          <c:order val="1"/>
          <c:tx>
            <c:strRef>
              <c:f>Sheet1!$C$1</c:f>
              <c:strCache>
                <c:ptCount val="1"/>
                <c:pt idx="0">
                  <c:v>No Pell</c:v>
                </c:pt>
              </c:strCache>
            </c:strRef>
          </c:tx>
          <c:spPr>
            <a:ln w="69850" cap="rnd">
              <a:solidFill>
                <a:schemeClr val="accent5">
                  <a:lumMod val="50000"/>
                </a:schemeClr>
              </a:solidFill>
              <a:round/>
            </a:ln>
            <a:effectLst/>
          </c:spPr>
          <c:marker>
            <c:symbol val="none"/>
          </c:marker>
          <c:dLbls>
            <c:dLbl>
              <c:idx val="0"/>
              <c:layout>
                <c:manualLayout>
                  <c:x val="-0.25219162078412793"/>
                  <c:y val="5.0532031235457159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fld id="{6AA19EAD-1C15-43F5-B6FD-B3E795B665B3}" type="SERIESNAME">
                      <a:rPr lang="en-US" smtClean="0"/>
                      <a:pPr>
                        <a:defRPr sz="1400" b="1">
                          <a:solidFill>
                            <a:schemeClr val="accent5">
                              <a:lumMod val="50000"/>
                            </a:schemeClr>
                          </a:solidFill>
                        </a:defRPr>
                      </a:pPr>
                      <a:t>[SERIES NAME]</a:t>
                    </a:fld>
                    <a:r>
                      <a:rPr lang="en-US" dirty="0" smtClean="0"/>
                      <a:t> </a:t>
                    </a:r>
                    <a:fld id="{62D34216-5F67-41FD-BA1D-A2FC336F1510}" type="VALUE">
                      <a:rPr lang="en-US" smtClean="0"/>
                      <a:pPr>
                        <a:defRPr sz="1400" b="1">
                          <a:solidFill>
                            <a:schemeClr val="accent5">
                              <a:lumMod val="50000"/>
                            </a:schemeClr>
                          </a:solidFill>
                        </a:defRPr>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32431305940871386"/>
                      <c:h val="6.8557919621749397E-2"/>
                    </c:manualLayout>
                  </c15:layout>
                  <c15:dlblFieldTable/>
                  <c15:showDataLabelsRange val="0"/>
                </c:ext>
                <c:ext xmlns:c16="http://schemas.microsoft.com/office/drawing/2014/chart" uri="{C3380CC4-5D6E-409C-BE32-E72D297353CC}">
                  <c16:uniqueId val="{00000003-EA03-4A04-8CE4-6A1E926B9C48}"/>
                </c:ext>
              </c:extLst>
            </c:dLbl>
            <c:dLbl>
              <c:idx val="1"/>
              <c:layout>
                <c:manualLayout>
                  <c:x val="-4.8075341085990937E-2"/>
                  <c:y val="4.6926713947990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03-4A04-8CE4-6A1E926B9C48}"/>
                </c:ext>
              </c:extLst>
            </c:dLbl>
            <c:dLbl>
              <c:idx val="2"/>
              <c:layout>
                <c:manualLayout>
                  <c:x val="-4.9187972028795303E-2"/>
                  <c:y val="4.9881796690307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03-4A04-8CE4-6A1E926B9C48}"/>
                </c:ext>
              </c:extLst>
            </c:dLbl>
            <c:dLbl>
              <c:idx val="3"/>
              <c:layout>
                <c:manualLayout>
                  <c:x val="-6.9573275669498044E-2"/>
                  <c:y val="-4.763593380614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03-4A04-8CE4-6A1E926B9C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Below B-</c:v>
                </c:pt>
                <c:pt idx="1">
                  <c:v>B- to B</c:v>
                </c:pt>
                <c:pt idx="2">
                  <c:v>B to A-</c:v>
                </c:pt>
                <c:pt idx="3">
                  <c:v>A- to A</c:v>
                </c:pt>
              </c:strCache>
            </c:strRef>
          </c:cat>
          <c:val>
            <c:numRef>
              <c:f>Sheet1!$C$2:$C$5</c:f>
              <c:numCache>
                <c:formatCode>0%</c:formatCode>
                <c:ptCount val="4"/>
                <c:pt idx="0">
                  <c:v>6.1482000000000002E-2</c:v>
                </c:pt>
                <c:pt idx="1">
                  <c:v>8.6432999999999996E-2</c:v>
                </c:pt>
                <c:pt idx="2">
                  <c:v>0.40158700000000003</c:v>
                </c:pt>
                <c:pt idx="3">
                  <c:v>0.45049799999999995</c:v>
                </c:pt>
              </c:numCache>
            </c:numRef>
          </c:val>
          <c:smooth val="1"/>
          <c:extLst>
            <c:ext xmlns:c16="http://schemas.microsoft.com/office/drawing/2014/chart" uri="{C3380CC4-5D6E-409C-BE32-E72D297353CC}">
              <c16:uniqueId val="{00000001-05B2-4EA0-AAFF-CD2953CF0E7D}"/>
            </c:ext>
          </c:extLst>
        </c:ser>
        <c:dLbls>
          <c:showLegendKey val="0"/>
          <c:showVal val="0"/>
          <c:showCatName val="0"/>
          <c:showSerName val="0"/>
          <c:showPercent val="0"/>
          <c:showBubbleSize val="0"/>
        </c:dLbls>
        <c:smooth val="0"/>
        <c:axId val="873402432"/>
        <c:axId val="873402992"/>
      </c:lineChart>
      <c:catAx>
        <c:axId val="8734024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HS GPA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3402992"/>
        <c:crosses val="autoZero"/>
        <c:auto val="1"/>
        <c:lblAlgn val="ctr"/>
        <c:lblOffset val="100"/>
        <c:noMultiLvlLbl val="0"/>
      </c:catAx>
      <c:valAx>
        <c:axId val="873402992"/>
        <c:scaling>
          <c:orientation val="minMax"/>
          <c:max val="0.60000000000000009"/>
        </c:scaling>
        <c:delete val="1"/>
        <c:axPos val="l"/>
        <c:numFmt formatCode="0%" sourceLinked="1"/>
        <c:majorTickMark val="none"/>
        <c:minorTickMark val="none"/>
        <c:tickLblPos val="nextTo"/>
        <c:crossAx val="8734024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92689-21DC-400C-AC8F-94F51BD72E3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3F2D77C-9701-463F-83AC-B26FDC0FD607}">
      <dgm:prSet phldrT="[Text]" custT="1"/>
      <dgm:spPr/>
      <dgm:t>
        <a:bodyPr/>
        <a:lstStyle/>
        <a:p>
          <a:r>
            <a:rPr lang="en-US" sz="2800" dirty="0" smtClean="0">
              <a:latin typeface="Arial" panose="020B0604020202020204" pitchFamily="34" charset="0"/>
              <a:cs typeface="Arial" panose="020B0604020202020204" pitchFamily="34" charset="0"/>
            </a:rPr>
            <a:t>Institutional Profile</a:t>
          </a:r>
          <a:endParaRPr lang="en-US" sz="2800" dirty="0">
            <a:latin typeface="Arial" panose="020B0604020202020204" pitchFamily="34" charset="0"/>
            <a:cs typeface="Arial" panose="020B0604020202020204" pitchFamily="34" charset="0"/>
          </a:endParaRPr>
        </a:p>
      </dgm:t>
    </dgm:pt>
    <dgm:pt modelId="{1F72D406-67F0-4BA3-818A-4CC85F99DE23}" type="parTrans" cxnId="{ACE244B5-6E13-49E7-8502-BA75E8997BC9}">
      <dgm:prSet/>
      <dgm:spPr/>
      <dgm:t>
        <a:bodyPr/>
        <a:lstStyle/>
        <a:p>
          <a:endParaRPr lang="en-US">
            <a:latin typeface="Arial" panose="020B0604020202020204" pitchFamily="34" charset="0"/>
            <a:cs typeface="Arial" panose="020B0604020202020204" pitchFamily="34" charset="0"/>
          </a:endParaRPr>
        </a:p>
      </dgm:t>
    </dgm:pt>
    <dgm:pt modelId="{30F11804-A905-4869-A771-9AD9F0E077CE}" type="sibTrans" cxnId="{ACE244B5-6E13-49E7-8502-BA75E8997BC9}">
      <dgm:prSet/>
      <dgm:spPr/>
      <dgm:t>
        <a:bodyPr/>
        <a:lstStyle/>
        <a:p>
          <a:endParaRPr lang="en-US">
            <a:latin typeface="Arial" panose="020B0604020202020204" pitchFamily="34" charset="0"/>
            <a:cs typeface="Arial" panose="020B0604020202020204" pitchFamily="34" charset="0"/>
          </a:endParaRPr>
        </a:p>
      </dgm:t>
    </dgm:pt>
    <dgm:pt modelId="{011124D7-D987-41F8-A27E-2CCC5FF9DACE}">
      <dgm:prSet phldrT="[Text]" custT="1"/>
      <dgm:spPr/>
      <dgm:t>
        <a:bodyPr/>
        <a:lstStyle/>
        <a:p>
          <a:r>
            <a:rPr lang="en-US" sz="2800" dirty="0" smtClean="0">
              <a:latin typeface="Arial" panose="020B0604020202020204" pitchFamily="34" charset="0"/>
              <a:cs typeface="Arial" panose="020B0604020202020204" pitchFamily="34" charset="0"/>
            </a:rPr>
            <a:t>Mobility Report Cards (Chetty, et al.)</a:t>
          </a:r>
          <a:endParaRPr lang="en-US" sz="2800" dirty="0">
            <a:latin typeface="Arial" panose="020B0604020202020204" pitchFamily="34" charset="0"/>
            <a:cs typeface="Arial" panose="020B0604020202020204" pitchFamily="34" charset="0"/>
          </a:endParaRPr>
        </a:p>
      </dgm:t>
    </dgm:pt>
    <dgm:pt modelId="{4C5C3226-3EC2-4ED4-B82C-8A9459DA8FB8}" type="parTrans" cxnId="{69DF4342-AF5E-40F3-A72C-7D4288E35CAD}">
      <dgm:prSet/>
      <dgm:spPr/>
      <dgm:t>
        <a:bodyPr/>
        <a:lstStyle/>
        <a:p>
          <a:endParaRPr lang="en-US">
            <a:latin typeface="Arial" panose="020B0604020202020204" pitchFamily="34" charset="0"/>
            <a:cs typeface="Arial" panose="020B0604020202020204" pitchFamily="34" charset="0"/>
          </a:endParaRPr>
        </a:p>
      </dgm:t>
    </dgm:pt>
    <dgm:pt modelId="{D7B77647-DCE6-475D-AB65-F8DED062E1B6}" type="sibTrans" cxnId="{69DF4342-AF5E-40F3-A72C-7D4288E35CAD}">
      <dgm:prSet/>
      <dgm:spPr/>
      <dgm:t>
        <a:bodyPr/>
        <a:lstStyle/>
        <a:p>
          <a:endParaRPr lang="en-US">
            <a:latin typeface="Arial" panose="020B0604020202020204" pitchFamily="34" charset="0"/>
            <a:cs typeface="Arial" panose="020B0604020202020204" pitchFamily="34" charset="0"/>
          </a:endParaRPr>
        </a:p>
      </dgm:t>
    </dgm:pt>
    <dgm:pt modelId="{F5EB6B55-3500-427F-97CF-722950EEA027}">
      <dgm:prSet phldrT="[Text]" custT="1"/>
      <dgm:spPr>
        <a:solidFill>
          <a:schemeClr val="tx2">
            <a:lumMod val="50000"/>
          </a:schemeClr>
        </a:solidFill>
      </dgm:spPr>
      <dgm:t>
        <a:bodyPr/>
        <a:lstStyle/>
        <a:p>
          <a:r>
            <a:rPr lang="en-US" sz="2800" dirty="0" smtClean="0">
              <a:latin typeface="Arial" panose="020B0604020202020204" pitchFamily="34" charset="0"/>
              <a:cs typeface="Arial" panose="020B0604020202020204" pitchFamily="34" charset="0"/>
            </a:rPr>
            <a:t>Why is Stony Brook so successful?</a:t>
          </a:r>
          <a:endParaRPr lang="en-US" sz="2800" dirty="0">
            <a:latin typeface="Arial" panose="020B0604020202020204" pitchFamily="34" charset="0"/>
            <a:cs typeface="Arial" panose="020B0604020202020204" pitchFamily="34" charset="0"/>
          </a:endParaRPr>
        </a:p>
      </dgm:t>
    </dgm:pt>
    <dgm:pt modelId="{040BBA59-8B67-4834-B600-BFE3A5BC2AF9}" type="parTrans" cxnId="{471C44D2-C6F3-4DA1-9DBB-CC9F75A10E66}">
      <dgm:prSet/>
      <dgm:spPr/>
      <dgm:t>
        <a:bodyPr/>
        <a:lstStyle/>
        <a:p>
          <a:endParaRPr lang="en-US">
            <a:latin typeface="Arial" panose="020B0604020202020204" pitchFamily="34" charset="0"/>
            <a:cs typeface="Arial" panose="020B0604020202020204" pitchFamily="34" charset="0"/>
          </a:endParaRPr>
        </a:p>
      </dgm:t>
    </dgm:pt>
    <dgm:pt modelId="{607897F3-E714-41AF-8B84-3B5B1F3C12F9}" type="sibTrans" cxnId="{471C44D2-C6F3-4DA1-9DBB-CC9F75A10E66}">
      <dgm:prSet/>
      <dgm:spPr/>
      <dgm:t>
        <a:bodyPr/>
        <a:lstStyle/>
        <a:p>
          <a:endParaRPr lang="en-US">
            <a:latin typeface="Arial" panose="020B0604020202020204" pitchFamily="34" charset="0"/>
            <a:cs typeface="Arial" panose="020B0604020202020204" pitchFamily="34" charset="0"/>
          </a:endParaRPr>
        </a:p>
      </dgm:t>
    </dgm:pt>
    <dgm:pt modelId="{8ECB1B1C-E362-4F00-8EC5-6A9F15A81993}">
      <dgm:prSet phldrT="[Text]"/>
      <dgm:spPr/>
      <dgm:t>
        <a:bodyPr/>
        <a:lstStyle/>
        <a:p>
          <a:r>
            <a:rPr lang="en-US" dirty="0" smtClean="0">
              <a:latin typeface="Arial" panose="020B0604020202020204" pitchFamily="34" charset="0"/>
              <a:cs typeface="Arial" panose="020B0604020202020204" pitchFamily="34" charset="0"/>
            </a:rPr>
            <a:t>Profile | Graduation rate improvement</a:t>
          </a:r>
          <a:endParaRPr lang="en-US" dirty="0">
            <a:latin typeface="Arial" panose="020B0604020202020204" pitchFamily="34" charset="0"/>
            <a:cs typeface="Arial" panose="020B0604020202020204" pitchFamily="34" charset="0"/>
          </a:endParaRPr>
        </a:p>
      </dgm:t>
    </dgm:pt>
    <dgm:pt modelId="{CE69369D-84C7-424E-8F14-A5B1FAE76170}" type="parTrans" cxnId="{99B1C2A8-AD13-49F1-9E73-F4C9699C6445}">
      <dgm:prSet/>
      <dgm:spPr/>
      <dgm:t>
        <a:bodyPr/>
        <a:lstStyle/>
        <a:p>
          <a:endParaRPr lang="en-US">
            <a:latin typeface="Arial" panose="020B0604020202020204" pitchFamily="34" charset="0"/>
            <a:cs typeface="Arial" panose="020B0604020202020204" pitchFamily="34" charset="0"/>
          </a:endParaRPr>
        </a:p>
      </dgm:t>
    </dgm:pt>
    <dgm:pt modelId="{88605C40-AE6E-48ED-80A9-16C87FEA37DB}" type="sibTrans" cxnId="{99B1C2A8-AD13-49F1-9E73-F4C9699C6445}">
      <dgm:prSet/>
      <dgm:spPr/>
      <dgm:t>
        <a:bodyPr/>
        <a:lstStyle/>
        <a:p>
          <a:endParaRPr lang="en-US">
            <a:latin typeface="Arial" panose="020B0604020202020204" pitchFamily="34" charset="0"/>
            <a:cs typeface="Arial" panose="020B0604020202020204" pitchFamily="34" charset="0"/>
          </a:endParaRPr>
        </a:p>
      </dgm:t>
    </dgm:pt>
    <dgm:pt modelId="{B8F18564-3893-4DA5-9BA7-AA349DF2C38B}">
      <dgm:prSet phldrT="[Text]" custT="1"/>
      <dgm:spPr>
        <a:solidFill>
          <a:srgbClr val="881124"/>
        </a:solidFill>
      </dgm:spPr>
      <dgm:t>
        <a:bodyPr/>
        <a:lstStyle/>
        <a:p>
          <a:r>
            <a:rPr lang="en-US" sz="2800" dirty="0" smtClean="0">
              <a:latin typeface="Arial" panose="020B0604020202020204" pitchFamily="34" charset="0"/>
              <a:cs typeface="Arial" panose="020B0604020202020204" pitchFamily="34" charset="0"/>
            </a:rPr>
            <a:t>Takeaways</a:t>
          </a:r>
          <a:endParaRPr lang="en-US" sz="2800" dirty="0">
            <a:latin typeface="Arial" panose="020B0604020202020204" pitchFamily="34" charset="0"/>
            <a:cs typeface="Arial" panose="020B0604020202020204" pitchFamily="34" charset="0"/>
          </a:endParaRPr>
        </a:p>
      </dgm:t>
    </dgm:pt>
    <dgm:pt modelId="{EEA000D3-08E5-41C9-ABA5-1F713E2E67AB}" type="parTrans" cxnId="{BC969E05-F1EA-4438-8541-037F212558F9}">
      <dgm:prSet/>
      <dgm:spPr/>
      <dgm:t>
        <a:bodyPr/>
        <a:lstStyle/>
        <a:p>
          <a:endParaRPr lang="en-US">
            <a:latin typeface="Arial" panose="020B0604020202020204" pitchFamily="34" charset="0"/>
            <a:cs typeface="Arial" panose="020B0604020202020204" pitchFamily="34" charset="0"/>
          </a:endParaRPr>
        </a:p>
      </dgm:t>
    </dgm:pt>
    <dgm:pt modelId="{1DA226AB-05BD-4E1F-AF30-CB39FDEC6F3C}" type="sibTrans" cxnId="{BC969E05-F1EA-4438-8541-037F212558F9}">
      <dgm:prSet/>
      <dgm:spPr/>
      <dgm:t>
        <a:bodyPr/>
        <a:lstStyle/>
        <a:p>
          <a:endParaRPr lang="en-US">
            <a:latin typeface="Arial" panose="020B0604020202020204" pitchFamily="34" charset="0"/>
            <a:cs typeface="Arial" panose="020B0604020202020204" pitchFamily="34" charset="0"/>
          </a:endParaRPr>
        </a:p>
      </dgm:t>
    </dgm:pt>
    <dgm:pt modelId="{B684A2DB-C561-4CD6-AD10-7878E031A8A3}">
      <dgm:prSet phldrT="[Text]"/>
      <dgm:spPr/>
      <dgm:t>
        <a:bodyPr/>
        <a:lstStyle/>
        <a:p>
          <a:r>
            <a:rPr lang="en-US" dirty="0" smtClean="0">
              <a:latin typeface="Arial" panose="020B0604020202020204" pitchFamily="34" charset="0"/>
              <a:cs typeface="Arial" panose="020B0604020202020204" pitchFamily="34" charset="0"/>
            </a:rPr>
            <a:t>Method | Rankings | Geography | Parents’ income</a:t>
          </a:r>
          <a:endParaRPr lang="en-US" dirty="0">
            <a:latin typeface="Arial" panose="020B0604020202020204" pitchFamily="34" charset="0"/>
            <a:cs typeface="Arial" panose="020B0604020202020204" pitchFamily="34" charset="0"/>
          </a:endParaRPr>
        </a:p>
      </dgm:t>
    </dgm:pt>
    <dgm:pt modelId="{242C69CA-E54D-448D-A243-A42EFCD68AC7}" type="parTrans" cxnId="{CA98F0F6-8109-439A-92F7-7E58EE3E1320}">
      <dgm:prSet/>
      <dgm:spPr/>
      <dgm:t>
        <a:bodyPr/>
        <a:lstStyle/>
        <a:p>
          <a:endParaRPr lang="en-US">
            <a:latin typeface="Arial" panose="020B0604020202020204" pitchFamily="34" charset="0"/>
            <a:cs typeface="Arial" panose="020B0604020202020204" pitchFamily="34" charset="0"/>
          </a:endParaRPr>
        </a:p>
      </dgm:t>
    </dgm:pt>
    <dgm:pt modelId="{68D06953-F921-4DE4-80BF-6F643B097BA3}" type="sibTrans" cxnId="{CA98F0F6-8109-439A-92F7-7E58EE3E1320}">
      <dgm:prSet/>
      <dgm:spPr/>
      <dgm:t>
        <a:bodyPr/>
        <a:lstStyle/>
        <a:p>
          <a:endParaRPr lang="en-US">
            <a:latin typeface="Arial" panose="020B0604020202020204" pitchFamily="34" charset="0"/>
            <a:cs typeface="Arial" panose="020B0604020202020204" pitchFamily="34" charset="0"/>
          </a:endParaRPr>
        </a:p>
      </dgm:t>
    </dgm:pt>
    <dgm:pt modelId="{C1405069-2B34-4541-9163-C7FC826521FD}">
      <dgm:prSet phldrT="[Text]"/>
      <dgm:spPr/>
      <dgm:t>
        <a:bodyPr/>
        <a:lstStyle/>
        <a:p>
          <a:r>
            <a:rPr lang="en-US" dirty="0" smtClean="0">
              <a:latin typeface="Arial" panose="020B0604020202020204" pitchFamily="34" charset="0"/>
              <a:cs typeface="Arial" panose="020B0604020202020204" pitchFamily="34" charset="0"/>
            </a:rPr>
            <a:t>Value proposition | Programs | Geography</a:t>
          </a:r>
          <a:endParaRPr lang="en-US" dirty="0">
            <a:latin typeface="Arial" panose="020B0604020202020204" pitchFamily="34" charset="0"/>
            <a:cs typeface="Arial" panose="020B0604020202020204" pitchFamily="34" charset="0"/>
          </a:endParaRPr>
        </a:p>
      </dgm:t>
    </dgm:pt>
    <dgm:pt modelId="{1DCAC77E-0EEE-4102-B881-672187BF45AB}" type="parTrans" cxnId="{978B6554-7ADD-47E2-9C8C-1BB781110E36}">
      <dgm:prSet/>
      <dgm:spPr/>
      <dgm:t>
        <a:bodyPr/>
        <a:lstStyle/>
        <a:p>
          <a:endParaRPr lang="en-US">
            <a:latin typeface="Arial" panose="020B0604020202020204" pitchFamily="34" charset="0"/>
            <a:cs typeface="Arial" panose="020B0604020202020204" pitchFamily="34" charset="0"/>
          </a:endParaRPr>
        </a:p>
      </dgm:t>
    </dgm:pt>
    <dgm:pt modelId="{BC59F390-33B1-4792-8D53-494D59F2EDBA}" type="sibTrans" cxnId="{978B6554-7ADD-47E2-9C8C-1BB781110E36}">
      <dgm:prSet/>
      <dgm:spPr/>
      <dgm:t>
        <a:bodyPr/>
        <a:lstStyle/>
        <a:p>
          <a:endParaRPr lang="en-US">
            <a:latin typeface="Arial" panose="020B0604020202020204" pitchFamily="34" charset="0"/>
            <a:cs typeface="Arial" panose="020B0604020202020204" pitchFamily="34" charset="0"/>
          </a:endParaRPr>
        </a:p>
      </dgm:t>
    </dgm:pt>
    <dgm:pt modelId="{55DD4D49-CF37-4C45-9CE7-FEB9D8B333BA}" type="pres">
      <dgm:prSet presAssocID="{BFD92689-21DC-400C-AC8F-94F51BD72E36}" presName="linear" presStyleCnt="0">
        <dgm:presLayoutVars>
          <dgm:dir/>
          <dgm:animLvl val="lvl"/>
          <dgm:resizeHandles val="exact"/>
        </dgm:presLayoutVars>
      </dgm:prSet>
      <dgm:spPr/>
      <dgm:t>
        <a:bodyPr/>
        <a:lstStyle/>
        <a:p>
          <a:endParaRPr lang="en-US"/>
        </a:p>
      </dgm:t>
    </dgm:pt>
    <dgm:pt modelId="{2A0B2190-FF11-441F-B9A5-F19C1E99FAE3}" type="pres">
      <dgm:prSet presAssocID="{D3F2D77C-9701-463F-83AC-B26FDC0FD607}" presName="parentLin" presStyleCnt="0"/>
      <dgm:spPr/>
    </dgm:pt>
    <dgm:pt modelId="{2E8728C0-3570-40EC-925B-00DE0898DFFA}" type="pres">
      <dgm:prSet presAssocID="{D3F2D77C-9701-463F-83AC-B26FDC0FD607}" presName="parentLeftMargin" presStyleLbl="node1" presStyleIdx="0" presStyleCnt="4"/>
      <dgm:spPr/>
      <dgm:t>
        <a:bodyPr/>
        <a:lstStyle/>
        <a:p>
          <a:endParaRPr lang="en-US"/>
        </a:p>
      </dgm:t>
    </dgm:pt>
    <dgm:pt modelId="{8E7E671B-747D-44D6-B8C9-B929FD682E84}" type="pres">
      <dgm:prSet presAssocID="{D3F2D77C-9701-463F-83AC-B26FDC0FD607}" presName="parentText" presStyleLbl="node1" presStyleIdx="0" presStyleCnt="4">
        <dgm:presLayoutVars>
          <dgm:chMax val="0"/>
          <dgm:bulletEnabled val="1"/>
        </dgm:presLayoutVars>
      </dgm:prSet>
      <dgm:spPr/>
      <dgm:t>
        <a:bodyPr/>
        <a:lstStyle/>
        <a:p>
          <a:endParaRPr lang="en-US"/>
        </a:p>
      </dgm:t>
    </dgm:pt>
    <dgm:pt modelId="{31F6E75C-191B-4672-BF77-D4FD080B3992}" type="pres">
      <dgm:prSet presAssocID="{D3F2D77C-9701-463F-83AC-B26FDC0FD607}" presName="negativeSpace" presStyleCnt="0"/>
      <dgm:spPr/>
    </dgm:pt>
    <dgm:pt modelId="{75170F3C-0C3E-4671-8E3D-28F92032255F}" type="pres">
      <dgm:prSet presAssocID="{D3F2D77C-9701-463F-83AC-B26FDC0FD607}" presName="childText" presStyleLbl="conFgAcc1" presStyleIdx="0" presStyleCnt="4">
        <dgm:presLayoutVars>
          <dgm:bulletEnabled val="1"/>
        </dgm:presLayoutVars>
      </dgm:prSet>
      <dgm:spPr/>
      <dgm:t>
        <a:bodyPr/>
        <a:lstStyle/>
        <a:p>
          <a:endParaRPr lang="en-US"/>
        </a:p>
      </dgm:t>
    </dgm:pt>
    <dgm:pt modelId="{AF1CC032-98DE-45F3-8553-1288EA228A11}" type="pres">
      <dgm:prSet presAssocID="{30F11804-A905-4869-A771-9AD9F0E077CE}" presName="spaceBetweenRectangles" presStyleCnt="0"/>
      <dgm:spPr/>
    </dgm:pt>
    <dgm:pt modelId="{C53ECA67-0767-43CB-8784-921FE8E2D437}" type="pres">
      <dgm:prSet presAssocID="{011124D7-D987-41F8-A27E-2CCC5FF9DACE}" presName="parentLin" presStyleCnt="0"/>
      <dgm:spPr/>
    </dgm:pt>
    <dgm:pt modelId="{78A3E251-EAC2-4B97-A180-E83F8E4D4E35}" type="pres">
      <dgm:prSet presAssocID="{011124D7-D987-41F8-A27E-2CCC5FF9DACE}" presName="parentLeftMargin" presStyleLbl="node1" presStyleIdx="0" presStyleCnt="4"/>
      <dgm:spPr/>
      <dgm:t>
        <a:bodyPr/>
        <a:lstStyle/>
        <a:p>
          <a:endParaRPr lang="en-US"/>
        </a:p>
      </dgm:t>
    </dgm:pt>
    <dgm:pt modelId="{988BE7EB-B635-4A3E-A9F1-FF5E07A530FE}" type="pres">
      <dgm:prSet presAssocID="{011124D7-D987-41F8-A27E-2CCC5FF9DACE}" presName="parentText" presStyleLbl="node1" presStyleIdx="1" presStyleCnt="4">
        <dgm:presLayoutVars>
          <dgm:chMax val="0"/>
          <dgm:bulletEnabled val="1"/>
        </dgm:presLayoutVars>
      </dgm:prSet>
      <dgm:spPr/>
      <dgm:t>
        <a:bodyPr/>
        <a:lstStyle/>
        <a:p>
          <a:endParaRPr lang="en-US"/>
        </a:p>
      </dgm:t>
    </dgm:pt>
    <dgm:pt modelId="{BFB4A850-18B1-4847-8907-9519B0FA6F44}" type="pres">
      <dgm:prSet presAssocID="{011124D7-D987-41F8-A27E-2CCC5FF9DACE}" presName="negativeSpace" presStyleCnt="0"/>
      <dgm:spPr/>
    </dgm:pt>
    <dgm:pt modelId="{27D9D76D-B0E3-43E1-9237-A4DEB097EB16}" type="pres">
      <dgm:prSet presAssocID="{011124D7-D987-41F8-A27E-2CCC5FF9DACE}" presName="childText" presStyleLbl="conFgAcc1" presStyleIdx="1" presStyleCnt="4">
        <dgm:presLayoutVars>
          <dgm:bulletEnabled val="1"/>
        </dgm:presLayoutVars>
      </dgm:prSet>
      <dgm:spPr/>
      <dgm:t>
        <a:bodyPr/>
        <a:lstStyle/>
        <a:p>
          <a:endParaRPr lang="en-US"/>
        </a:p>
      </dgm:t>
    </dgm:pt>
    <dgm:pt modelId="{230413C7-A69D-4CDE-8C2E-0E2FE0A58570}" type="pres">
      <dgm:prSet presAssocID="{D7B77647-DCE6-475D-AB65-F8DED062E1B6}" presName="spaceBetweenRectangles" presStyleCnt="0"/>
      <dgm:spPr/>
    </dgm:pt>
    <dgm:pt modelId="{F5907018-FEF2-4CE2-BBF9-02A200A117C9}" type="pres">
      <dgm:prSet presAssocID="{F5EB6B55-3500-427F-97CF-722950EEA027}" presName="parentLin" presStyleCnt="0"/>
      <dgm:spPr/>
    </dgm:pt>
    <dgm:pt modelId="{8E580C68-3941-4AE3-9953-E9B95AB6411B}" type="pres">
      <dgm:prSet presAssocID="{F5EB6B55-3500-427F-97CF-722950EEA027}" presName="parentLeftMargin" presStyleLbl="node1" presStyleIdx="1" presStyleCnt="4"/>
      <dgm:spPr/>
      <dgm:t>
        <a:bodyPr/>
        <a:lstStyle/>
        <a:p>
          <a:endParaRPr lang="en-US"/>
        </a:p>
      </dgm:t>
    </dgm:pt>
    <dgm:pt modelId="{EA32A17A-B89A-46F6-AC0E-680D9BF4D7B8}" type="pres">
      <dgm:prSet presAssocID="{F5EB6B55-3500-427F-97CF-722950EEA027}" presName="parentText" presStyleLbl="node1" presStyleIdx="2" presStyleCnt="4">
        <dgm:presLayoutVars>
          <dgm:chMax val="0"/>
          <dgm:bulletEnabled val="1"/>
        </dgm:presLayoutVars>
      </dgm:prSet>
      <dgm:spPr/>
      <dgm:t>
        <a:bodyPr/>
        <a:lstStyle/>
        <a:p>
          <a:endParaRPr lang="en-US"/>
        </a:p>
      </dgm:t>
    </dgm:pt>
    <dgm:pt modelId="{BFD53ED8-850F-4C00-BCAF-0F6098143FAE}" type="pres">
      <dgm:prSet presAssocID="{F5EB6B55-3500-427F-97CF-722950EEA027}" presName="negativeSpace" presStyleCnt="0"/>
      <dgm:spPr/>
    </dgm:pt>
    <dgm:pt modelId="{661EC5EA-6D4B-4C4C-B3AE-CD611B93D2E0}" type="pres">
      <dgm:prSet presAssocID="{F5EB6B55-3500-427F-97CF-722950EEA027}" presName="childText" presStyleLbl="conFgAcc1" presStyleIdx="2" presStyleCnt="4">
        <dgm:presLayoutVars>
          <dgm:bulletEnabled val="1"/>
        </dgm:presLayoutVars>
      </dgm:prSet>
      <dgm:spPr/>
      <dgm:t>
        <a:bodyPr/>
        <a:lstStyle/>
        <a:p>
          <a:endParaRPr lang="en-US"/>
        </a:p>
      </dgm:t>
    </dgm:pt>
    <dgm:pt modelId="{BAFFE122-1B57-4C58-ADE6-00CCBFC45D66}" type="pres">
      <dgm:prSet presAssocID="{607897F3-E714-41AF-8B84-3B5B1F3C12F9}" presName="spaceBetweenRectangles" presStyleCnt="0"/>
      <dgm:spPr/>
    </dgm:pt>
    <dgm:pt modelId="{E0791B71-80F5-422D-ADF2-668B258EFCF3}" type="pres">
      <dgm:prSet presAssocID="{B8F18564-3893-4DA5-9BA7-AA349DF2C38B}" presName="parentLin" presStyleCnt="0"/>
      <dgm:spPr/>
    </dgm:pt>
    <dgm:pt modelId="{68293151-A6DF-4B47-937A-26A19A9274C6}" type="pres">
      <dgm:prSet presAssocID="{B8F18564-3893-4DA5-9BA7-AA349DF2C38B}" presName="parentLeftMargin" presStyleLbl="node1" presStyleIdx="2" presStyleCnt="4"/>
      <dgm:spPr/>
      <dgm:t>
        <a:bodyPr/>
        <a:lstStyle/>
        <a:p>
          <a:endParaRPr lang="en-US"/>
        </a:p>
      </dgm:t>
    </dgm:pt>
    <dgm:pt modelId="{3B09D591-B714-48D2-9519-19D456DA269C}" type="pres">
      <dgm:prSet presAssocID="{B8F18564-3893-4DA5-9BA7-AA349DF2C38B}" presName="parentText" presStyleLbl="node1" presStyleIdx="3" presStyleCnt="4">
        <dgm:presLayoutVars>
          <dgm:chMax val="0"/>
          <dgm:bulletEnabled val="1"/>
        </dgm:presLayoutVars>
      </dgm:prSet>
      <dgm:spPr/>
      <dgm:t>
        <a:bodyPr/>
        <a:lstStyle/>
        <a:p>
          <a:endParaRPr lang="en-US"/>
        </a:p>
      </dgm:t>
    </dgm:pt>
    <dgm:pt modelId="{D1695FA9-897C-4BA6-94A1-8F165FEA7A58}" type="pres">
      <dgm:prSet presAssocID="{B8F18564-3893-4DA5-9BA7-AA349DF2C38B}" presName="negativeSpace" presStyleCnt="0"/>
      <dgm:spPr/>
    </dgm:pt>
    <dgm:pt modelId="{3A98EDEB-6A24-407D-8DA9-E989D18AA569}" type="pres">
      <dgm:prSet presAssocID="{B8F18564-3893-4DA5-9BA7-AA349DF2C38B}" presName="childText" presStyleLbl="conFgAcc1" presStyleIdx="3" presStyleCnt="4">
        <dgm:presLayoutVars>
          <dgm:bulletEnabled val="1"/>
        </dgm:presLayoutVars>
      </dgm:prSet>
      <dgm:spPr/>
    </dgm:pt>
  </dgm:ptLst>
  <dgm:cxnLst>
    <dgm:cxn modelId="{369308E9-71A7-46E9-9D8B-F46C6E8BFCB0}" type="presOf" srcId="{D3F2D77C-9701-463F-83AC-B26FDC0FD607}" destId="{8E7E671B-747D-44D6-B8C9-B929FD682E84}" srcOrd="1" destOrd="0" presId="urn:microsoft.com/office/officeart/2005/8/layout/list1"/>
    <dgm:cxn modelId="{7C0CA3ED-1472-4978-8121-F3F88FE2D181}" type="presOf" srcId="{011124D7-D987-41F8-A27E-2CCC5FF9DACE}" destId="{78A3E251-EAC2-4B97-A180-E83F8E4D4E35}" srcOrd="0" destOrd="0" presId="urn:microsoft.com/office/officeart/2005/8/layout/list1"/>
    <dgm:cxn modelId="{49A50684-5ED9-4CFC-BFB5-F7683013ECAB}" type="presOf" srcId="{D3F2D77C-9701-463F-83AC-B26FDC0FD607}" destId="{2E8728C0-3570-40EC-925B-00DE0898DFFA}" srcOrd="0" destOrd="0" presId="urn:microsoft.com/office/officeart/2005/8/layout/list1"/>
    <dgm:cxn modelId="{BC969E05-F1EA-4438-8541-037F212558F9}" srcId="{BFD92689-21DC-400C-AC8F-94F51BD72E36}" destId="{B8F18564-3893-4DA5-9BA7-AA349DF2C38B}" srcOrd="3" destOrd="0" parTransId="{EEA000D3-08E5-41C9-ABA5-1F713E2E67AB}" sibTransId="{1DA226AB-05BD-4E1F-AF30-CB39FDEC6F3C}"/>
    <dgm:cxn modelId="{69DF4342-AF5E-40F3-A72C-7D4288E35CAD}" srcId="{BFD92689-21DC-400C-AC8F-94F51BD72E36}" destId="{011124D7-D987-41F8-A27E-2CCC5FF9DACE}" srcOrd="1" destOrd="0" parTransId="{4C5C3226-3EC2-4ED4-B82C-8A9459DA8FB8}" sibTransId="{D7B77647-DCE6-475D-AB65-F8DED062E1B6}"/>
    <dgm:cxn modelId="{471C44D2-C6F3-4DA1-9DBB-CC9F75A10E66}" srcId="{BFD92689-21DC-400C-AC8F-94F51BD72E36}" destId="{F5EB6B55-3500-427F-97CF-722950EEA027}" srcOrd="2" destOrd="0" parTransId="{040BBA59-8B67-4834-B600-BFE3A5BC2AF9}" sibTransId="{607897F3-E714-41AF-8B84-3B5B1F3C12F9}"/>
    <dgm:cxn modelId="{B2EA3901-F0C3-4962-9302-8C239F10F3F8}" type="presOf" srcId="{8ECB1B1C-E362-4F00-8EC5-6A9F15A81993}" destId="{75170F3C-0C3E-4671-8E3D-28F92032255F}" srcOrd="0" destOrd="0" presId="urn:microsoft.com/office/officeart/2005/8/layout/list1"/>
    <dgm:cxn modelId="{99B1C2A8-AD13-49F1-9E73-F4C9699C6445}" srcId="{D3F2D77C-9701-463F-83AC-B26FDC0FD607}" destId="{8ECB1B1C-E362-4F00-8EC5-6A9F15A81993}" srcOrd="0" destOrd="0" parTransId="{CE69369D-84C7-424E-8F14-A5B1FAE76170}" sibTransId="{88605C40-AE6E-48ED-80A9-16C87FEA37DB}"/>
    <dgm:cxn modelId="{F68DFFC3-B5FC-4BBE-BD98-78D420639A6D}" type="presOf" srcId="{F5EB6B55-3500-427F-97CF-722950EEA027}" destId="{EA32A17A-B89A-46F6-AC0E-680D9BF4D7B8}" srcOrd="1" destOrd="0" presId="urn:microsoft.com/office/officeart/2005/8/layout/list1"/>
    <dgm:cxn modelId="{74051421-8AA8-46F7-B042-CBE93C382CCC}" type="presOf" srcId="{BFD92689-21DC-400C-AC8F-94F51BD72E36}" destId="{55DD4D49-CF37-4C45-9CE7-FEB9D8B333BA}" srcOrd="0" destOrd="0" presId="urn:microsoft.com/office/officeart/2005/8/layout/list1"/>
    <dgm:cxn modelId="{92FAE68B-D512-47B8-ACDF-6897CA5DCF0B}" type="presOf" srcId="{F5EB6B55-3500-427F-97CF-722950EEA027}" destId="{8E580C68-3941-4AE3-9953-E9B95AB6411B}" srcOrd="0" destOrd="0" presId="urn:microsoft.com/office/officeart/2005/8/layout/list1"/>
    <dgm:cxn modelId="{CA98F0F6-8109-439A-92F7-7E58EE3E1320}" srcId="{011124D7-D987-41F8-A27E-2CCC5FF9DACE}" destId="{B684A2DB-C561-4CD6-AD10-7878E031A8A3}" srcOrd="0" destOrd="0" parTransId="{242C69CA-E54D-448D-A243-A42EFCD68AC7}" sibTransId="{68D06953-F921-4DE4-80BF-6F643B097BA3}"/>
    <dgm:cxn modelId="{978B6554-7ADD-47E2-9C8C-1BB781110E36}" srcId="{F5EB6B55-3500-427F-97CF-722950EEA027}" destId="{C1405069-2B34-4541-9163-C7FC826521FD}" srcOrd="0" destOrd="0" parTransId="{1DCAC77E-0EEE-4102-B881-672187BF45AB}" sibTransId="{BC59F390-33B1-4792-8D53-494D59F2EDBA}"/>
    <dgm:cxn modelId="{067F28E6-AF63-4BCC-B8A1-0F38A9F2FD13}" type="presOf" srcId="{011124D7-D987-41F8-A27E-2CCC5FF9DACE}" destId="{988BE7EB-B635-4A3E-A9F1-FF5E07A530FE}" srcOrd="1" destOrd="0" presId="urn:microsoft.com/office/officeart/2005/8/layout/list1"/>
    <dgm:cxn modelId="{66B6019C-3B36-44D6-AB1C-13202E3E3748}" type="presOf" srcId="{B8F18564-3893-4DA5-9BA7-AA349DF2C38B}" destId="{68293151-A6DF-4B47-937A-26A19A9274C6}" srcOrd="0" destOrd="0" presId="urn:microsoft.com/office/officeart/2005/8/layout/list1"/>
    <dgm:cxn modelId="{5BE37352-59BF-4FC2-8D60-A1D1D405E953}" type="presOf" srcId="{B8F18564-3893-4DA5-9BA7-AA349DF2C38B}" destId="{3B09D591-B714-48D2-9519-19D456DA269C}" srcOrd="1" destOrd="0" presId="urn:microsoft.com/office/officeart/2005/8/layout/list1"/>
    <dgm:cxn modelId="{B755F411-1475-47A3-AE63-35FB84DF8B46}" type="presOf" srcId="{B684A2DB-C561-4CD6-AD10-7878E031A8A3}" destId="{27D9D76D-B0E3-43E1-9237-A4DEB097EB16}" srcOrd="0" destOrd="0" presId="urn:microsoft.com/office/officeart/2005/8/layout/list1"/>
    <dgm:cxn modelId="{ACE244B5-6E13-49E7-8502-BA75E8997BC9}" srcId="{BFD92689-21DC-400C-AC8F-94F51BD72E36}" destId="{D3F2D77C-9701-463F-83AC-B26FDC0FD607}" srcOrd="0" destOrd="0" parTransId="{1F72D406-67F0-4BA3-818A-4CC85F99DE23}" sibTransId="{30F11804-A905-4869-A771-9AD9F0E077CE}"/>
    <dgm:cxn modelId="{415C00A5-7932-4B40-BFFE-18F663D0B221}" type="presOf" srcId="{C1405069-2B34-4541-9163-C7FC826521FD}" destId="{661EC5EA-6D4B-4C4C-B3AE-CD611B93D2E0}" srcOrd="0" destOrd="0" presId="urn:microsoft.com/office/officeart/2005/8/layout/list1"/>
    <dgm:cxn modelId="{965DC79B-8C54-4563-B2BC-649E453E7B51}" type="presParOf" srcId="{55DD4D49-CF37-4C45-9CE7-FEB9D8B333BA}" destId="{2A0B2190-FF11-441F-B9A5-F19C1E99FAE3}" srcOrd="0" destOrd="0" presId="urn:microsoft.com/office/officeart/2005/8/layout/list1"/>
    <dgm:cxn modelId="{82E6B988-9617-4F49-B4B0-1E62B25A84D2}" type="presParOf" srcId="{2A0B2190-FF11-441F-B9A5-F19C1E99FAE3}" destId="{2E8728C0-3570-40EC-925B-00DE0898DFFA}" srcOrd="0" destOrd="0" presId="urn:microsoft.com/office/officeart/2005/8/layout/list1"/>
    <dgm:cxn modelId="{5653A1D9-B763-49CE-BC09-FF6F961A0DC6}" type="presParOf" srcId="{2A0B2190-FF11-441F-B9A5-F19C1E99FAE3}" destId="{8E7E671B-747D-44D6-B8C9-B929FD682E84}" srcOrd="1" destOrd="0" presId="urn:microsoft.com/office/officeart/2005/8/layout/list1"/>
    <dgm:cxn modelId="{2D37ACE5-E91D-4D0C-A55B-75DCEC1DAD8C}" type="presParOf" srcId="{55DD4D49-CF37-4C45-9CE7-FEB9D8B333BA}" destId="{31F6E75C-191B-4672-BF77-D4FD080B3992}" srcOrd="1" destOrd="0" presId="urn:microsoft.com/office/officeart/2005/8/layout/list1"/>
    <dgm:cxn modelId="{AE3F28A4-27D1-4DD9-BDFD-3EDBDA9D49F0}" type="presParOf" srcId="{55DD4D49-CF37-4C45-9CE7-FEB9D8B333BA}" destId="{75170F3C-0C3E-4671-8E3D-28F92032255F}" srcOrd="2" destOrd="0" presId="urn:microsoft.com/office/officeart/2005/8/layout/list1"/>
    <dgm:cxn modelId="{490B65E6-D7EA-45C5-AFBC-46DD855B29AE}" type="presParOf" srcId="{55DD4D49-CF37-4C45-9CE7-FEB9D8B333BA}" destId="{AF1CC032-98DE-45F3-8553-1288EA228A11}" srcOrd="3" destOrd="0" presId="urn:microsoft.com/office/officeart/2005/8/layout/list1"/>
    <dgm:cxn modelId="{C5DE866D-2DD5-4F77-81A5-1390AFC92BB6}" type="presParOf" srcId="{55DD4D49-CF37-4C45-9CE7-FEB9D8B333BA}" destId="{C53ECA67-0767-43CB-8784-921FE8E2D437}" srcOrd="4" destOrd="0" presId="urn:microsoft.com/office/officeart/2005/8/layout/list1"/>
    <dgm:cxn modelId="{5F921D09-3AD0-468B-908E-774E64C51F54}" type="presParOf" srcId="{C53ECA67-0767-43CB-8784-921FE8E2D437}" destId="{78A3E251-EAC2-4B97-A180-E83F8E4D4E35}" srcOrd="0" destOrd="0" presId="urn:microsoft.com/office/officeart/2005/8/layout/list1"/>
    <dgm:cxn modelId="{BD3E5074-D473-43EE-9A5D-E56C439DA824}" type="presParOf" srcId="{C53ECA67-0767-43CB-8784-921FE8E2D437}" destId="{988BE7EB-B635-4A3E-A9F1-FF5E07A530FE}" srcOrd="1" destOrd="0" presId="urn:microsoft.com/office/officeart/2005/8/layout/list1"/>
    <dgm:cxn modelId="{B6A26CA5-AC45-428D-B322-DDFF49B8EF88}" type="presParOf" srcId="{55DD4D49-CF37-4C45-9CE7-FEB9D8B333BA}" destId="{BFB4A850-18B1-4847-8907-9519B0FA6F44}" srcOrd="5" destOrd="0" presId="urn:microsoft.com/office/officeart/2005/8/layout/list1"/>
    <dgm:cxn modelId="{DF774B97-1E07-4EED-8639-53C79017B2F2}" type="presParOf" srcId="{55DD4D49-CF37-4C45-9CE7-FEB9D8B333BA}" destId="{27D9D76D-B0E3-43E1-9237-A4DEB097EB16}" srcOrd="6" destOrd="0" presId="urn:microsoft.com/office/officeart/2005/8/layout/list1"/>
    <dgm:cxn modelId="{59B14540-55B6-4EBE-9A1A-D47C0C6CAB18}" type="presParOf" srcId="{55DD4D49-CF37-4C45-9CE7-FEB9D8B333BA}" destId="{230413C7-A69D-4CDE-8C2E-0E2FE0A58570}" srcOrd="7" destOrd="0" presId="urn:microsoft.com/office/officeart/2005/8/layout/list1"/>
    <dgm:cxn modelId="{CFA59E6C-653B-42CD-8B57-F6E238FF46D3}" type="presParOf" srcId="{55DD4D49-CF37-4C45-9CE7-FEB9D8B333BA}" destId="{F5907018-FEF2-4CE2-BBF9-02A200A117C9}" srcOrd="8" destOrd="0" presId="urn:microsoft.com/office/officeart/2005/8/layout/list1"/>
    <dgm:cxn modelId="{801C7E62-C645-4BFF-AB30-81DF538FEBAB}" type="presParOf" srcId="{F5907018-FEF2-4CE2-BBF9-02A200A117C9}" destId="{8E580C68-3941-4AE3-9953-E9B95AB6411B}" srcOrd="0" destOrd="0" presId="urn:microsoft.com/office/officeart/2005/8/layout/list1"/>
    <dgm:cxn modelId="{E64AFB2D-FE24-45B1-92BE-9F526139FB28}" type="presParOf" srcId="{F5907018-FEF2-4CE2-BBF9-02A200A117C9}" destId="{EA32A17A-B89A-46F6-AC0E-680D9BF4D7B8}" srcOrd="1" destOrd="0" presId="urn:microsoft.com/office/officeart/2005/8/layout/list1"/>
    <dgm:cxn modelId="{344F349F-A5C4-47FA-A5F7-0070DD73883F}" type="presParOf" srcId="{55DD4D49-CF37-4C45-9CE7-FEB9D8B333BA}" destId="{BFD53ED8-850F-4C00-BCAF-0F6098143FAE}" srcOrd="9" destOrd="0" presId="urn:microsoft.com/office/officeart/2005/8/layout/list1"/>
    <dgm:cxn modelId="{628C352F-B9AD-45EA-8A66-D162AEAE9ADC}" type="presParOf" srcId="{55DD4D49-CF37-4C45-9CE7-FEB9D8B333BA}" destId="{661EC5EA-6D4B-4C4C-B3AE-CD611B93D2E0}" srcOrd="10" destOrd="0" presId="urn:microsoft.com/office/officeart/2005/8/layout/list1"/>
    <dgm:cxn modelId="{8583CB5A-6149-4D3F-BA3A-27F0F83735AC}" type="presParOf" srcId="{55DD4D49-CF37-4C45-9CE7-FEB9D8B333BA}" destId="{BAFFE122-1B57-4C58-ADE6-00CCBFC45D66}" srcOrd="11" destOrd="0" presId="urn:microsoft.com/office/officeart/2005/8/layout/list1"/>
    <dgm:cxn modelId="{7BE83849-2C79-4468-B784-C12B1BEA9629}" type="presParOf" srcId="{55DD4D49-CF37-4C45-9CE7-FEB9D8B333BA}" destId="{E0791B71-80F5-422D-ADF2-668B258EFCF3}" srcOrd="12" destOrd="0" presId="urn:microsoft.com/office/officeart/2005/8/layout/list1"/>
    <dgm:cxn modelId="{2D066F9C-83DB-4D35-8C69-C62A7874B7CB}" type="presParOf" srcId="{E0791B71-80F5-422D-ADF2-668B258EFCF3}" destId="{68293151-A6DF-4B47-937A-26A19A9274C6}" srcOrd="0" destOrd="0" presId="urn:microsoft.com/office/officeart/2005/8/layout/list1"/>
    <dgm:cxn modelId="{5DFBB6AD-E652-4D31-B8A4-1920ABFA5F5A}" type="presParOf" srcId="{E0791B71-80F5-422D-ADF2-668B258EFCF3}" destId="{3B09D591-B714-48D2-9519-19D456DA269C}" srcOrd="1" destOrd="0" presId="urn:microsoft.com/office/officeart/2005/8/layout/list1"/>
    <dgm:cxn modelId="{4661CB65-712B-40E1-97E3-25CB72E9408A}" type="presParOf" srcId="{55DD4D49-CF37-4C45-9CE7-FEB9D8B333BA}" destId="{D1695FA9-897C-4BA6-94A1-8F165FEA7A58}" srcOrd="13" destOrd="0" presId="urn:microsoft.com/office/officeart/2005/8/layout/list1"/>
    <dgm:cxn modelId="{DEB80E85-840F-41ED-BB74-0484D7618F1C}" type="presParOf" srcId="{55DD4D49-CF37-4C45-9CE7-FEB9D8B333BA}" destId="{3A98EDEB-6A24-407D-8DA9-E989D18AA56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23F2A-F062-4668-9781-4D6A574F100B}"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n-US"/>
        </a:p>
      </dgm:t>
    </dgm:pt>
    <dgm:pt modelId="{22261917-7610-40A6-A492-5F61AA259519}">
      <dgm:prSet phldrT="[Text]" custT="1"/>
      <dgm:spPr/>
      <dgm:t>
        <a:bodyPr/>
        <a:lstStyle/>
        <a:p>
          <a:r>
            <a:rPr lang="en-US" sz="3200" b="1" dirty="0" smtClean="0">
              <a:latin typeface="Arial" panose="020B0604020202020204" pitchFamily="34" charset="0"/>
              <a:cs typeface="Arial" panose="020B0604020202020204" pitchFamily="34" charset="0"/>
            </a:rPr>
            <a:t>26,256</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Fall 2018 headcount</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enrollment</a:t>
          </a:r>
          <a:endParaRPr lang="en-US" sz="1400" dirty="0">
            <a:latin typeface="Arial" panose="020B0604020202020204" pitchFamily="34" charset="0"/>
            <a:cs typeface="Arial" panose="020B0604020202020204" pitchFamily="34" charset="0"/>
          </a:endParaRPr>
        </a:p>
      </dgm:t>
    </dgm:pt>
    <dgm:pt modelId="{A78BBDBF-ACD9-4842-96EB-37C917953F73}" type="parTrans" cxnId="{097C1758-6AA0-42B3-81C6-F1C105BDE78E}">
      <dgm:prSet/>
      <dgm:spPr/>
      <dgm:t>
        <a:bodyPr/>
        <a:lstStyle/>
        <a:p>
          <a:endParaRPr lang="en-US">
            <a:latin typeface="Arial" panose="020B0604020202020204" pitchFamily="34" charset="0"/>
            <a:cs typeface="Arial" panose="020B0604020202020204" pitchFamily="34" charset="0"/>
          </a:endParaRPr>
        </a:p>
      </dgm:t>
    </dgm:pt>
    <dgm:pt modelId="{EE5186E9-4B78-41D0-BF26-FCA1687C6BCB}" type="sibTrans" cxnId="{097C1758-6AA0-42B3-81C6-F1C105BDE78E}">
      <dgm:prSet/>
      <dgm:spPr/>
      <dgm:t>
        <a:bodyPr/>
        <a:lstStyle/>
        <a:p>
          <a:endParaRPr lang="en-US">
            <a:latin typeface="Arial" panose="020B0604020202020204" pitchFamily="34" charset="0"/>
            <a:cs typeface="Arial" panose="020B0604020202020204" pitchFamily="34" charset="0"/>
          </a:endParaRPr>
        </a:p>
      </dgm:t>
    </dgm:pt>
    <dgm:pt modelId="{D5D6A421-A15F-49AD-ACE2-1CFFB3B9F9EC}">
      <dgm:prSet phldrT="[Text]" custT="1"/>
      <dgm:spPr/>
      <dgm:t>
        <a:bodyPr/>
        <a:lstStyle/>
        <a:p>
          <a:r>
            <a:rPr lang="en-US" sz="3200" b="1" dirty="0" smtClean="0">
              <a:latin typeface="Arial" panose="020B0604020202020204" pitchFamily="34" charset="0"/>
              <a:cs typeface="Arial" panose="020B0604020202020204" pitchFamily="34" charset="0"/>
            </a:rPr>
            <a:t>1323</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Avg SAT 2018</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Incoming Freshmen</a:t>
          </a:r>
          <a:endParaRPr lang="en-US" sz="1200" dirty="0">
            <a:latin typeface="Arial" panose="020B0604020202020204" pitchFamily="34" charset="0"/>
            <a:cs typeface="Arial" panose="020B0604020202020204" pitchFamily="34" charset="0"/>
          </a:endParaRPr>
        </a:p>
      </dgm:t>
    </dgm:pt>
    <dgm:pt modelId="{876D9B0E-C8EA-4CAA-BC12-A1A2975E8EFF}" type="parTrans" cxnId="{C51019BB-B87E-48BD-AB6C-742D3CE6178B}">
      <dgm:prSet/>
      <dgm:spPr/>
      <dgm:t>
        <a:bodyPr/>
        <a:lstStyle/>
        <a:p>
          <a:endParaRPr lang="en-US">
            <a:latin typeface="Arial" panose="020B0604020202020204" pitchFamily="34" charset="0"/>
            <a:cs typeface="Arial" panose="020B0604020202020204" pitchFamily="34" charset="0"/>
          </a:endParaRPr>
        </a:p>
      </dgm:t>
    </dgm:pt>
    <dgm:pt modelId="{AC5FEFAB-7952-438A-88CA-779E3A8AB653}" type="sibTrans" cxnId="{C51019BB-B87E-48BD-AB6C-742D3CE6178B}">
      <dgm:prSet/>
      <dgm:spPr/>
      <dgm:t>
        <a:bodyPr/>
        <a:lstStyle/>
        <a:p>
          <a:endParaRPr lang="en-US">
            <a:latin typeface="Arial" panose="020B0604020202020204" pitchFamily="34" charset="0"/>
            <a:cs typeface="Arial" panose="020B0604020202020204" pitchFamily="34" charset="0"/>
          </a:endParaRPr>
        </a:p>
      </dgm:t>
    </dgm:pt>
    <dgm:pt modelId="{001DF826-C0C4-4777-B8C3-3229D1216441}">
      <dgm:prSet phldrT="[Text]" custT="1"/>
      <dgm:spPr/>
      <dgm:t>
        <a:bodyPr/>
        <a:lstStyle/>
        <a:p>
          <a:r>
            <a:rPr lang="en-US" sz="3200" b="1" dirty="0" smtClean="0">
              <a:latin typeface="Arial" panose="020B0604020202020204" pitchFamily="34" charset="0"/>
              <a:cs typeface="Arial" panose="020B0604020202020204" pitchFamily="34" charset="0"/>
            </a:rPr>
            <a:t>93.5</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Avg HS GPA 2018 Incoming Freshmen</a:t>
          </a:r>
          <a:endParaRPr lang="en-US" sz="1200" dirty="0">
            <a:latin typeface="Arial" panose="020B0604020202020204" pitchFamily="34" charset="0"/>
            <a:cs typeface="Arial" panose="020B0604020202020204" pitchFamily="34" charset="0"/>
          </a:endParaRPr>
        </a:p>
      </dgm:t>
    </dgm:pt>
    <dgm:pt modelId="{A65AB134-3D75-4EE2-B9D6-E1CF892BAA21}" type="parTrans" cxnId="{C869E8C3-E680-442E-831E-8D63D6D61C64}">
      <dgm:prSet/>
      <dgm:spPr/>
      <dgm:t>
        <a:bodyPr/>
        <a:lstStyle/>
        <a:p>
          <a:endParaRPr lang="en-US">
            <a:latin typeface="Arial" panose="020B0604020202020204" pitchFamily="34" charset="0"/>
            <a:cs typeface="Arial" panose="020B0604020202020204" pitchFamily="34" charset="0"/>
          </a:endParaRPr>
        </a:p>
      </dgm:t>
    </dgm:pt>
    <dgm:pt modelId="{42C69F9F-381E-45C2-9922-C42D0E125099}" type="sibTrans" cxnId="{C869E8C3-E680-442E-831E-8D63D6D61C64}">
      <dgm:prSet/>
      <dgm:spPr/>
      <dgm:t>
        <a:bodyPr/>
        <a:lstStyle/>
        <a:p>
          <a:endParaRPr lang="en-US">
            <a:latin typeface="Arial" panose="020B0604020202020204" pitchFamily="34" charset="0"/>
            <a:cs typeface="Arial" panose="020B0604020202020204" pitchFamily="34" charset="0"/>
          </a:endParaRPr>
        </a:p>
      </dgm:t>
    </dgm:pt>
    <dgm:pt modelId="{CFBA86B3-EABD-4C8E-83CB-B60BD378C66C}">
      <dgm:prSet phldrT="[Text]" custT="1"/>
      <dgm:spPr/>
      <dgm:t>
        <a:bodyPr lIns="0" rIns="0"/>
        <a:lstStyle/>
        <a:p>
          <a:r>
            <a:rPr lang="en-US" sz="2800" b="1" dirty="0" smtClean="0">
              <a:latin typeface="Arial" panose="020B0604020202020204" pitchFamily="34" charset="0"/>
              <a:cs typeface="Arial" panose="020B0604020202020204" pitchFamily="34" charset="0"/>
            </a:rPr>
            <a:t>67%   33%</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Undergrad   Graduate</a:t>
          </a:r>
          <a:endParaRPr lang="en-US" sz="1400" dirty="0">
            <a:latin typeface="Arial" panose="020B0604020202020204" pitchFamily="34" charset="0"/>
            <a:cs typeface="Arial" panose="020B0604020202020204" pitchFamily="34" charset="0"/>
          </a:endParaRPr>
        </a:p>
      </dgm:t>
    </dgm:pt>
    <dgm:pt modelId="{09FA4647-1E28-4AFC-BDFF-592A19EFD551}" type="parTrans" cxnId="{34512769-6922-4092-B9E3-E6193C58D1DF}">
      <dgm:prSet/>
      <dgm:spPr/>
      <dgm:t>
        <a:bodyPr/>
        <a:lstStyle/>
        <a:p>
          <a:endParaRPr lang="en-US">
            <a:latin typeface="Arial" panose="020B0604020202020204" pitchFamily="34" charset="0"/>
            <a:cs typeface="Arial" panose="020B0604020202020204" pitchFamily="34" charset="0"/>
          </a:endParaRPr>
        </a:p>
      </dgm:t>
    </dgm:pt>
    <dgm:pt modelId="{13856FAB-6B58-44C3-B613-114F062FCFBF}" type="sibTrans" cxnId="{34512769-6922-4092-B9E3-E6193C58D1DF}">
      <dgm:prSet/>
      <dgm:spPr/>
      <dgm:t>
        <a:bodyPr/>
        <a:lstStyle/>
        <a:p>
          <a:endParaRPr lang="en-US">
            <a:latin typeface="Arial" panose="020B0604020202020204" pitchFamily="34" charset="0"/>
            <a:cs typeface="Arial" panose="020B0604020202020204" pitchFamily="34" charset="0"/>
          </a:endParaRPr>
        </a:p>
      </dgm:t>
    </dgm:pt>
    <dgm:pt modelId="{DB4C1D1F-0887-40FC-BB3A-D94B37B4E269}">
      <dgm:prSet phldrT="[Text]" custT="1"/>
      <dgm:spPr/>
      <dgm:t>
        <a:bodyPr lIns="0" rIns="0"/>
        <a:lstStyle/>
        <a:p>
          <a:r>
            <a:rPr lang="en-US" sz="2800" b="1" dirty="0" smtClean="0">
              <a:latin typeface="Arial" panose="020B0604020202020204" pitchFamily="34" charset="0"/>
              <a:cs typeface="Arial" panose="020B0604020202020204" pitchFamily="34" charset="0"/>
            </a:rPr>
            <a:t>36%  17%</a:t>
          </a:r>
          <a:br>
            <a:rPr lang="en-US" sz="2800" b="1"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White           URM</a:t>
          </a:r>
          <a:endParaRPr lang="en-US" sz="2400" dirty="0">
            <a:latin typeface="Arial" panose="020B0604020202020204" pitchFamily="34" charset="0"/>
            <a:cs typeface="Arial" panose="020B0604020202020204" pitchFamily="34" charset="0"/>
          </a:endParaRPr>
        </a:p>
      </dgm:t>
    </dgm:pt>
    <dgm:pt modelId="{E3068621-FEFA-4378-9AD6-11C8404135CD}" type="parTrans" cxnId="{E44A4D15-7E91-4F2F-A812-B8AA66176812}">
      <dgm:prSet/>
      <dgm:spPr/>
      <dgm:t>
        <a:bodyPr/>
        <a:lstStyle/>
        <a:p>
          <a:endParaRPr lang="en-US">
            <a:latin typeface="Arial" panose="020B0604020202020204" pitchFamily="34" charset="0"/>
            <a:cs typeface="Arial" panose="020B0604020202020204" pitchFamily="34" charset="0"/>
          </a:endParaRPr>
        </a:p>
      </dgm:t>
    </dgm:pt>
    <dgm:pt modelId="{2385CAE2-AB5C-4A16-8C74-06A7F21BE5AE}" type="sibTrans" cxnId="{E44A4D15-7E91-4F2F-A812-B8AA66176812}">
      <dgm:prSet/>
      <dgm:spPr/>
      <dgm:t>
        <a:bodyPr/>
        <a:lstStyle/>
        <a:p>
          <a:endParaRPr lang="en-US">
            <a:latin typeface="Arial" panose="020B0604020202020204" pitchFamily="34" charset="0"/>
            <a:cs typeface="Arial" panose="020B0604020202020204" pitchFamily="34" charset="0"/>
          </a:endParaRPr>
        </a:p>
      </dgm:t>
    </dgm:pt>
    <dgm:pt modelId="{7C0B425D-56F5-444A-8F24-9E2087182684}">
      <dgm:prSet phldrT="[Text]" custT="1"/>
      <dgm:spPr/>
      <dgm:t>
        <a:bodyPr/>
        <a:lstStyle/>
        <a:p>
          <a:r>
            <a:rPr lang="en-US" sz="3200" b="1" dirty="0" smtClean="0">
              <a:latin typeface="Arial" panose="020B0604020202020204" pitchFamily="34" charset="0"/>
              <a:cs typeface="Arial" panose="020B0604020202020204" pitchFamily="34" charset="0"/>
            </a:rPr>
            <a:t>1/3</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Receive Pell Grants</a:t>
          </a:r>
          <a:endParaRPr lang="en-US" sz="1200" dirty="0">
            <a:latin typeface="Arial" panose="020B0604020202020204" pitchFamily="34" charset="0"/>
            <a:cs typeface="Arial" panose="020B0604020202020204" pitchFamily="34" charset="0"/>
          </a:endParaRPr>
        </a:p>
      </dgm:t>
    </dgm:pt>
    <dgm:pt modelId="{77F5C445-6EA2-4537-8CE8-43FE921BFF94}" type="parTrans" cxnId="{8E37D1D3-BB62-4512-A360-949983296770}">
      <dgm:prSet/>
      <dgm:spPr/>
      <dgm:t>
        <a:bodyPr/>
        <a:lstStyle/>
        <a:p>
          <a:endParaRPr lang="en-US"/>
        </a:p>
      </dgm:t>
    </dgm:pt>
    <dgm:pt modelId="{9D3B318F-8052-4D6D-94AC-13E19D6E33E1}" type="sibTrans" cxnId="{8E37D1D3-BB62-4512-A360-949983296770}">
      <dgm:prSet/>
      <dgm:spPr/>
      <dgm:t>
        <a:bodyPr/>
        <a:lstStyle/>
        <a:p>
          <a:endParaRPr lang="en-US"/>
        </a:p>
      </dgm:t>
    </dgm:pt>
    <dgm:pt modelId="{CBB19F6C-3101-4E05-B60D-8078F60AEAB9}">
      <dgm:prSet phldrT="[Text]" custT="1"/>
      <dgm:spPr/>
      <dgm:t>
        <a:bodyPr/>
        <a:lstStyle/>
        <a:p>
          <a:r>
            <a:rPr lang="en-US" sz="3200" b="1" dirty="0" smtClean="0">
              <a:latin typeface="Arial" panose="020B0604020202020204" pitchFamily="34" charset="0"/>
              <a:cs typeface="Arial" panose="020B0604020202020204" pitchFamily="34" charset="0"/>
            </a:rPr>
            <a:t>14,907</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Fall 2018 employees including hospital</a:t>
          </a:r>
          <a:endParaRPr lang="en-US" sz="1700" dirty="0">
            <a:latin typeface="Arial" panose="020B0604020202020204" pitchFamily="34" charset="0"/>
            <a:cs typeface="Arial" panose="020B0604020202020204" pitchFamily="34" charset="0"/>
          </a:endParaRPr>
        </a:p>
      </dgm:t>
    </dgm:pt>
    <dgm:pt modelId="{DB8E6B4E-EC05-48B3-868A-F7B28DEDE3BA}" type="parTrans" cxnId="{7FB9A0E4-B858-4199-BF84-7AB3D3A0AAC4}">
      <dgm:prSet/>
      <dgm:spPr/>
      <dgm:t>
        <a:bodyPr/>
        <a:lstStyle/>
        <a:p>
          <a:endParaRPr lang="en-US"/>
        </a:p>
      </dgm:t>
    </dgm:pt>
    <dgm:pt modelId="{CF4C2257-6CC4-4A92-B21F-D32EEA61B673}" type="sibTrans" cxnId="{7FB9A0E4-B858-4199-BF84-7AB3D3A0AAC4}">
      <dgm:prSet/>
      <dgm:spPr/>
      <dgm:t>
        <a:bodyPr/>
        <a:lstStyle/>
        <a:p>
          <a:endParaRPr lang="en-US"/>
        </a:p>
      </dgm:t>
    </dgm:pt>
    <dgm:pt modelId="{792A319F-6B23-49F5-80D1-42409C16EE2B}">
      <dgm:prSet phldrT="[Text]" custT="1"/>
      <dgm:spPr/>
      <dgm:t>
        <a:bodyPr/>
        <a:lstStyle/>
        <a:p>
          <a:r>
            <a:rPr lang="en-US" sz="3200" b="1" dirty="0" smtClean="0">
              <a:latin typeface="Arial" panose="020B0604020202020204" pitchFamily="34" charset="0"/>
              <a:cs typeface="Arial" panose="020B0604020202020204" pitchFamily="34" charset="0"/>
            </a:rPr>
            <a:t>2,738</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Faculty</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full-time &amp; part-time</a:t>
          </a:r>
          <a:endParaRPr lang="en-US" sz="1700" dirty="0">
            <a:latin typeface="Arial" panose="020B0604020202020204" pitchFamily="34" charset="0"/>
            <a:cs typeface="Arial" panose="020B0604020202020204" pitchFamily="34" charset="0"/>
          </a:endParaRPr>
        </a:p>
      </dgm:t>
    </dgm:pt>
    <dgm:pt modelId="{80F18792-F728-4D05-9CD4-3CEC057F8231}" type="parTrans" cxnId="{277A003E-873E-4DA9-8414-54C370E93739}">
      <dgm:prSet/>
      <dgm:spPr/>
      <dgm:t>
        <a:bodyPr/>
        <a:lstStyle/>
        <a:p>
          <a:endParaRPr lang="en-US"/>
        </a:p>
      </dgm:t>
    </dgm:pt>
    <dgm:pt modelId="{B3F5E3E1-11AE-4CA2-A786-747690FEE351}" type="sibTrans" cxnId="{277A003E-873E-4DA9-8414-54C370E93739}">
      <dgm:prSet/>
      <dgm:spPr/>
      <dgm:t>
        <a:bodyPr/>
        <a:lstStyle/>
        <a:p>
          <a:endParaRPr lang="en-US"/>
        </a:p>
      </dgm:t>
    </dgm:pt>
    <dgm:pt modelId="{3C39D733-6F3F-42ED-A8D2-E54AE1C5173A}">
      <dgm:prSet phldrT="[Text]" custT="1"/>
      <dgm:spPr/>
      <dgm:t>
        <a:bodyPr/>
        <a:lstStyle/>
        <a:p>
          <a:r>
            <a:rPr lang="en-US" sz="3200" b="1" dirty="0" smtClean="0">
              <a:latin typeface="Arial" panose="020B0604020202020204" pitchFamily="34" charset="0"/>
              <a:cs typeface="Arial" panose="020B0604020202020204" pitchFamily="34" charset="0"/>
            </a:rPr>
            <a:t>#80</a:t>
          </a:r>
          <a:r>
            <a:rPr lang="en-US" sz="1700" dirty="0" smtClean="0">
              <a:latin typeface="Arial" panose="020B0604020202020204" pitchFamily="34" charset="0"/>
              <a:cs typeface="Arial" panose="020B0604020202020204" pitchFamily="34" charset="0"/>
            </a:rPr>
            <a:t/>
          </a:r>
          <a:br>
            <a:rPr lang="en-US" sz="17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U.S. News &amp; World Report Rank 2019</a:t>
          </a:r>
        </a:p>
      </dgm:t>
    </dgm:pt>
    <dgm:pt modelId="{38AB54DF-25EA-466F-8E1B-0F89CF0CA7F9}" type="parTrans" cxnId="{33A331EE-76F8-41FC-9A32-A6D4498FCA40}">
      <dgm:prSet/>
      <dgm:spPr/>
      <dgm:t>
        <a:bodyPr/>
        <a:lstStyle/>
        <a:p>
          <a:endParaRPr lang="en-US"/>
        </a:p>
      </dgm:t>
    </dgm:pt>
    <dgm:pt modelId="{1D200413-8637-4844-93A4-CD3E8B4BE890}" type="sibTrans" cxnId="{33A331EE-76F8-41FC-9A32-A6D4498FCA40}">
      <dgm:prSet/>
      <dgm:spPr/>
      <dgm:t>
        <a:bodyPr/>
        <a:lstStyle/>
        <a:p>
          <a:endParaRPr lang="en-US"/>
        </a:p>
      </dgm:t>
    </dgm:pt>
    <dgm:pt modelId="{095A9D4D-6563-4E18-A3A2-3AF34FF9E555}">
      <dgm:prSet phldrT="[Text]" custT="1"/>
      <dgm:spPr/>
      <dgm:t>
        <a:bodyPr lIns="0" rIns="0"/>
        <a:lstStyle/>
        <a:p>
          <a:r>
            <a:rPr lang="en-US" sz="3200" b="1" dirty="0" smtClean="0">
              <a:latin typeface="Arial" panose="020B0604020202020204" pitchFamily="34" charset="0"/>
              <a:cs typeface="Arial" panose="020B0604020202020204" pitchFamily="34" charset="0"/>
            </a:rPr>
            <a:t>2.8 Billion</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USD Annual Budget</a:t>
          </a:r>
          <a:endParaRPr lang="en-US" sz="2200" dirty="0" smtClean="0">
            <a:latin typeface="Arial" panose="020B0604020202020204" pitchFamily="34" charset="0"/>
            <a:cs typeface="Arial" panose="020B0604020202020204" pitchFamily="34" charset="0"/>
          </a:endParaRPr>
        </a:p>
      </dgm:t>
    </dgm:pt>
    <dgm:pt modelId="{84EE8E18-AAF5-42AA-B312-E1AE4940579C}" type="parTrans" cxnId="{656652B7-3F2B-4623-BA47-514B18C615C4}">
      <dgm:prSet/>
      <dgm:spPr/>
      <dgm:t>
        <a:bodyPr/>
        <a:lstStyle/>
        <a:p>
          <a:endParaRPr lang="en-US"/>
        </a:p>
      </dgm:t>
    </dgm:pt>
    <dgm:pt modelId="{1589A3E5-43CF-44F0-B425-44A5129B8EEC}" type="sibTrans" cxnId="{656652B7-3F2B-4623-BA47-514B18C615C4}">
      <dgm:prSet/>
      <dgm:spPr/>
      <dgm:t>
        <a:bodyPr/>
        <a:lstStyle/>
        <a:p>
          <a:endParaRPr lang="en-US"/>
        </a:p>
      </dgm:t>
    </dgm:pt>
    <dgm:pt modelId="{9AAEC8CD-4AE8-47D2-8D42-5113CCFA1192}">
      <dgm:prSet phldrT="[Text]" custT="1"/>
      <dgm:spPr/>
      <dgm:t>
        <a:bodyPr/>
        <a:lstStyle/>
        <a:p>
          <a:r>
            <a:rPr lang="en-US" sz="3200" b="1" dirty="0" smtClean="0">
              <a:latin typeface="Arial" panose="020B0604020202020204" pitchFamily="34" charset="0"/>
              <a:cs typeface="Arial" panose="020B0604020202020204" pitchFamily="34" charset="0"/>
            </a:rPr>
            <a:t>1957</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Founded</a:t>
          </a:r>
          <a:endParaRPr lang="en-US" sz="1400" dirty="0">
            <a:latin typeface="Arial" panose="020B0604020202020204" pitchFamily="34" charset="0"/>
            <a:cs typeface="Arial" panose="020B0604020202020204" pitchFamily="34" charset="0"/>
          </a:endParaRPr>
        </a:p>
      </dgm:t>
    </dgm:pt>
    <dgm:pt modelId="{84AC09E7-39BA-4D2C-8474-BAEA2B5B492D}" type="parTrans" cxnId="{C6ECCFDB-6018-41A2-BDEE-4C6ABFFEB2D2}">
      <dgm:prSet/>
      <dgm:spPr/>
      <dgm:t>
        <a:bodyPr/>
        <a:lstStyle/>
        <a:p>
          <a:endParaRPr lang="en-US"/>
        </a:p>
      </dgm:t>
    </dgm:pt>
    <dgm:pt modelId="{79E15FBA-CC30-4BEF-A692-A380A4CAA132}" type="sibTrans" cxnId="{C6ECCFDB-6018-41A2-BDEE-4C6ABFFEB2D2}">
      <dgm:prSet/>
      <dgm:spPr/>
      <dgm:t>
        <a:bodyPr/>
        <a:lstStyle/>
        <a:p>
          <a:endParaRPr lang="en-US"/>
        </a:p>
      </dgm:t>
    </dgm:pt>
    <dgm:pt modelId="{AA02F775-8B8D-485E-A942-A6CB8CEBCC85}">
      <dgm:prSet phldrT="[Text]" custT="1"/>
      <dgm:spPr/>
      <dgm:t>
        <a:bodyPr/>
        <a:lstStyle/>
        <a:p>
          <a:r>
            <a:rPr lang="en-US" sz="3200" b="1" dirty="0" smtClean="0">
              <a:latin typeface="Arial" panose="020B0604020202020204" pitchFamily="34" charset="0"/>
              <a:cs typeface="Arial" panose="020B0604020202020204" pitchFamily="34" charset="0"/>
            </a:rPr>
            <a:t>2001</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Joined AAU</a:t>
          </a:r>
          <a:endParaRPr lang="en-US" sz="1400" dirty="0">
            <a:latin typeface="Arial" panose="020B0604020202020204" pitchFamily="34" charset="0"/>
            <a:cs typeface="Arial" panose="020B0604020202020204" pitchFamily="34" charset="0"/>
          </a:endParaRPr>
        </a:p>
      </dgm:t>
    </dgm:pt>
    <dgm:pt modelId="{3E24C54D-6177-4AE2-ACD7-C8A7171C63CC}" type="parTrans" cxnId="{15AB276E-EAF6-44BC-A579-B4044285B7BA}">
      <dgm:prSet/>
      <dgm:spPr/>
      <dgm:t>
        <a:bodyPr/>
        <a:lstStyle/>
        <a:p>
          <a:endParaRPr lang="en-US"/>
        </a:p>
      </dgm:t>
    </dgm:pt>
    <dgm:pt modelId="{690AA563-2D2E-454B-A279-3F31C24B0EEB}" type="sibTrans" cxnId="{15AB276E-EAF6-44BC-A579-B4044285B7BA}">
      <dgm:prSet/>
      <dgm:spPr/>
      <dgm:t>
        <a:bodyPr/>
        <a:lstStyle/>
        <a:p>
          <a:endParaRPr lang="en-US"/>
        </a:p>
      </dgm:t>
    </dgm:pt>
    <dgm:pt modelId="{C6A2C89D-CC85-49EB-9DDC-803D5996A18E}" type="pres">
      <dgm:prSet presAssocID="{5E323F2A-F062-4668-9781-4D6A574F100B}" presName="diagram" presStyleCnt="0">
        <dgm:presLayoutVars>
          <dgm:dir/>
          <dgm:resizeHandles val="exact"/>
        </dgm:presLayoutVars>
      </dgm:prSet>
      <dgm:spPr/>
      <dgm:t>
        <a:bodyPr/>
        <a:lstStyle/>
        <a:p>
          <a:endParaRPr lang="en-US"/>
        </a:p>
      </dgm:t>
    </dgm:pt>
    <dgm:pt modelId="{E90E6828-F822-4E7A-B648-AE0613EC094B}" type="pres">
      <dgm:prSet presAssocID="{22261917-7610-40A6-A492-5F61AA259519}" presName="node" presStyleLbl="node1" presStyleIdx="0" presStyleCnt="12" custScaleX="107197">
        <dgm:presLayoutVars>
          <dgm:bulletEnabled val="1"/>
        </dgm:presLayoutVars>
      </dgm:prSet>
      <dgm:spPr/>
      <dgm:t>
        <a:bodyPr/>
        <a:lstStyle/>
        <a:p>
          <a:endParaRPr lang="en-US"/>
        </a:p>
      </dgm:t>
    </dgm:pt>
    <dgm:pt modelId="{01CC70C5-D156-4834-9974-A96B0F9B8A8B}" type="pres">
      <dgm:prSet presAssocID="{EE5186E9-4B78-41D0-BF26-FCA1687C6BCB}" presName="sibTrans" presStyleCnt="0"/>
      <dgm:spPr/>
    </dgm:pt>
    <dgm:pt modelId="{9212F73D-3C7D-4527-A675-8ED220DD7AAF}" type="pres">
      <dgm:prSet presAssocID="{D5D6A421-A15F-49AD-ACE2-1CFFB3B9F9EC}" presName="node" presStyleLbl="node1" presStyleIdx="1" presStyleCnt="12">
        <dgm:presLayoutVars>
          <dgm:bulletEnabled val="1"/>
        </dgm:presLayoutVars>
      </dgm:prSet>
      <dgm:spPr/>
      <dgm:t>
        <a:bodyPr/>
        <a:lstStyle/>
        <a:p>
          <a:endParaRPr lang="en-US"/>
        </a:p>
      </dgm:t>
    </dgm:pt>
    <dgm:pt modelId="{1ACA50C7-A3C8-403D-A944-5FA6E7967B96}" type="pres">
      <dgm:prSet presAssocID="{AC5FEFAB-7952-438A-88CA-779E3A8AB653}" presName="sibTrans" presStyleCnt="0"/>
      <dgm:spPr/>
    </dgm:pt>
    <dgm:pt modelId="{3D95C579-C9BD-45A3-A51B-F237C9314958}" type="pres">
      <dgm:prSet presAssocID="{001DF826-C0C4-4777-B8C3-3229D1216441}" presName="node" presStyleLbl="node1" presStyleIdx="2" presStyleCnt="12">
        <dgm:presLayoutVars>
          <dgm:bulletEnabled val="1"/>
        </dgm:presLayoutVars>
      </dgm:prSet>
      <dgm:spPr/>
      <dgm:t>
        <a:bodyPr/>
        <a:lstStyle/>
        <a:p>
          <a:endParaRPr lang="en-US"/>
        </a:p>
      </dgm:t>
    </dgm:pt>
    <dgm:pt modelId="{55A5D39C-C928-4E1B-9912-0BC5703B3FF0}" type="pres">
      <dgm:prSet presAssocID="{42C69F9F-381E-45C2-9922-C42D0E125099}" presName="sibTrans" presStyleCnt="0"/>
      <dgm:spPr/>
    </dgm:pt>
    <dgm:pt modelId="{ED5B9660-61F9-4116-AF59-C8F55E1EDEB6}" type="pres">
      <dgm:prSet presAssocID="{CFBA86B3-EABD-4C8E-83CB-B60BD378C66C}" presName="node" presStyleLbl="node1" presStyleIdx="3" presStyleCnt="12" custScaleX="107197">
        <dgm:presLayoutVars>
          <dgm:bulletEnabled val="1"/>
        </dgm:presLayoutVars>
      </dgm:prSet>
      <dgm:spPr/>
      <dgm:t>
        <a:bodyPr/>
        <a:lstStyle/>
        <a:p>
          <a:endParaRPr lang="en-US"/>
        </a:p>
      </dgm:t>
    </dgm:pt>
    <dgm:pt modelId="{48976111-3251-4F61-A6DA-14BC3CB9B077}" type="pres">
      <dgm:prSet presAssocID="{13856FAB-6B58-44C3-B613-114F062FCFBF}" presName="sibTrans" presStyleCnt="0"/>
      <dgm:spPr/>
    </dgm:pt>
    <dgm:pt modelId="{378639B0-1AF9-43A6-BF03-FA8628447C98}" type="pres">
      <dgm:prSet presAssocID="{7C0B425D-56F5-444A-8F24-9E2087182684}" presName="node" presStyleLbl="node1" presStyleIdx="4" presStyleCnt="12">
        <dgm:presLayoutVars>
          <dgm:bulletEnabled val="1"/>
        </dgm:presLayoutVars>
      </dgm:prSet>
      <dgm:spPr/>
      <dgm:t>
        <a:bodyPr/>
        <a:lstStyle/>
        <a:p>
          <a:endParaRPr lang="en-US"/>
        </a:p>
      </dgm:t>
    </dgm:pt>
    <dgm:pt modelId="{2762D9ED-658C-4889-A4CB-A196D72D6A4E}" type="pres">
      <dgm:prSet presAssocID="{9D3B318F-8052-4D6D-94AC-13E19D6E33E1}" presName="sibTrans" presStyleCnt="0"/>
      <dgm:spPr/>
    </dgm:pt>
    <dgm:pt modelId="{3B68AF9B-57A4-48B7-82D1-B722DAC976A0}" type="pres">
      <dgm:prSet presAssocID="{DB4C1D1F-0887-40FC-BB3A-D94B37B4E269}" presName="node" presStyleLbl="node1" presStyleIdx="5" presStyleCnt="12">
        <dgm:presLayoutVars>
          <dgm:bulletEnabled val="1"/>
        </dgm:presLayoutVars>
      </dgm:prSet>
      <dgm:spPr/>
      <dgm:t>
        <a:bodyPr/>
        <a:lstStyle/>
        <a:p>
          <a:endParaRPr lang="en-US"/>
        </a:p>
      </dgm:t>
    </dgm:pt>
    <dgm:pt modelId="{D4E412A0-829F-47E2-AF46-80D793DC02B3}" type="pres">
      <dgm:prSet presAssocID="{2385CAE2-AB5C-4A16-8C74-06A7F21BE5AE}" presName="sibTrans" presStyleCnt="0"/>
      <dgm:spPr/>
    </dgm:pt>
    <dgm:pt modelId="{3808C335-6C78-43AA-81DD-7537B0361A8C}" type="pres">
      <dgm:prSet presAssocID="{CBB19F6C-3101-4E05-B60D-8078F60AEAB9}" presName="node" presStyleLbl="node1" presStyleIdx="6" presStyleCnt="12" custScaleX="107197">
        <dgm:presLayoutVars>
          <dgm:bulletEnabled val="1"/>
        </dgm:presLayoutVars>
      </dgm:prSet>
      <dgm:spPr/>
      <dgm:t>
        <a:bodyPr/>
        <a:lstStyle/>
        <a:p>
          <a:endParaRPr lang="en-US"/>
        </a:p>
      </dgm:t>
    </dgm:pt>
    <dgm:pt modelId="{289F47DB-5A53-4C69-990D-0682611740BF}" type="pres">
      <dgm:prSet presAssocID="{CF4C2257-6CC4-4A92-B21F-D32EEA61B673}" presName="sibTrans" presStyleCnt="0"/>
      <dgm:spPr/>
    </dgm:pt>
    <dgm:pt modelId="{2C016D34-27E7-434C-ABF6-FCB41424A962}" type="pres">
      <dgm:prSet presAssocID="{792A319F-6B23-49F5-80D1-42409C16EE2B}" presName="node" presStyleLbl="node1" presStyleIdx="7" presStyleCnt="12">
        <dgm:presLayoutVars>
          <dgm:bulletEnabled val="1"/>
        </dgm:presLayoutVars>
      </dgm:prSet>
      <dgm:spPr/>
      <dgm:t>
        <a:bodyPr/>
        <a:lstStyle/>
        <a:p>
          <a:endParaRPr lang="en-US"/>
        </a:p>
      </dgm:t>
    </dgm:pt>
    <dgm:pt modelId="{F8A41261-7AD0-4679-9D97-00919FDC494D}" type="pres">
      <dgm:prSet presAssocID="{B3F5E3E1-11AE-4CA2-A786-747690FEE351}" presName="sibTrans" presStyleCnt="0"/>
      <dgm:spPr/>
    </dgm:pt>
    <dgm:pt modelId="{0988AEF0-A9D6-4698-B4B0-E4F57F22663F}" type="pres">
      <dgm:prSet presAssocID="{3C39D733-6F3F-42ED-A8D2-E54AE1C5173A}" presName="node" presStyleLbl="node1" presStyleIdx="8" presStyleCnt="12">
        <dgm:presLayoutVars>
          <dgm:bulletEnabled val="1"/>
        </dgm:presLayoutVars>
      </dgm:prSet>
      <dgm:spPr/>
      <dgm:t>
        <a:bodyPr/>
        <a:lstStyle/>
        <a:p>
          <a:endParaRPr lang="en-US"/>
        </a:p>
      </dgm:t>
    </dgm:pt>
    <dgm:pt modelId="{951B9E61-A852-44BA-BE85-A97C84459133}" type="pres">
      <dgm:prSet presAssocID="{1D200413-8637-4844-93A4-CD3E8B4BE890}" presName="sibTrans" presStyleCnt="0"/>
      <dgm:spPr/>
    </dgm:pt>
    <dgm:pt modelId="{67779282-8B4A-4F11-834C-E60D2DE25D34}" type="pres">
      <dgm:prSet presAssocID="{095A9D4D-6563-4E18-A3A2-3AF34FF9E555}" presName="node" presStyleLbl="node1" presStyleIdx="9" presStyleCnt="12" custScaleX="107197">
        <dgm:presLayoutVars>
          <dgm:bulletEnabled val="1"/>
        </dgm:presLayoutVars>
      </dgm:prSet>
      <dgm:spPr/>
      <dgm:t>
        <a:bodyPr/>
        <a:lstStyle/>
        <a:p>
          <a:endParaRPr lang="en-US"/>
        </a:p>
      </dgm:t>
    </dgm:pt>
    <dgm:pt modelId="{D595880C-AC5C-4EB8-A0D3-0240024980ED}" type="pres">
      <dgm:prSet presAssocID="{1589A3E5-43CF-44F0-B425-44A5129B8EEC}" presName="sibTrans" presStyleCnt="0"/>
      <dgm:spPr/>
    </dgm:pt>
    <dgm:pt modelId="{C8BDF1E3-16E6-4F62-8DDB-740E695BACAD}" type="pres">
      <dgm:prSet presAssocID="{9AAEC8CD-4AE8-47D2-8D42-5113CCFA1192}" presName="node" presStyleLbl="node1" presStyleIdx="10" presStyleCnt="12">
        <dgm:presLayoutVars>
          <dgm:bulletEnabled val="1"/>
        </dgm:presLayoutVars>
      </dgm:prSet>
      <dgm:spPr/>
      <dgm:t>
        <a:bodyPr/>
        <a:lstStyle/>
        <a:p>
          <a:endParaRPr lang="en-US"/>
        </a:p>
      </dgm:t>
    </dgm:pt>
    <dgm:pt modelId="{85569AB3-0598-454F-9942-0A6D40AE34AC}" type="pres">
      <dgm:prSet presAssocID="{79E15FBA-CC30-4BEF-A692-A380A4CAA132}" presName="sibTrans" presStyleCnt="0"/>
      <dgm:spPr/>
    </dgm:pt>
    <dgm:pt modelId="{ACBCB171-3183-463F-B84C-B4FF059EC1CB}" type="pres">
      <dgm:prSet presAssocID="{AA02F775-8B8D-485E-A942-A6CB8CEBCC85}" presName="node" presStyleLbl="node1" presStyleIdx="11" presStyleCnt="12">
        <dgm:presLayoutVars>
          <dgm:bulletEnabled val="1"/>
        </dgm:presLayoutVars>
      </dgm:prSet>
      <dgm:spPr/>
      <dgm:t>
        <a:bodyPr/>
        <a:lstStyle/>
        <a:p>
          <a:endParaRPr lang="en-US"/>
        </a:p>
      </dgm:t>
    </dgm:pt>
  </dgm:ptLst>
  <dgm:cxnLst>
    <dgm:cxn modelId="{91AF013E-17B8-468F-995C-CF732785900D}" type="presOf" srcId="{AA02F775-8B8D-485E-A942-A6CB8CEBCC85}" destId="{ACBCB171-3183-463F-B84C-B4FF059EC1CB}" srcOrd="0" destOrd="0" presId="urn:microsoft.com/office/officeart/2005/8/layout/default"/>
    <dgm:cxn modelId="{DF0EEA1C-2C8D-4628-B9D2-F199B344B277}" type="presOf" srcId="{22261917-7610-40A6-A492-5F61AA259519}" destId="{E90E6828-F822-4E7A-B648-AE0613EC094B}" srcOrd="0" destOrd="0" presId="urn:microsoft.com/office/officeart/2005/8/layout/default"/>
    <dgm:cxn modelId="{8E37D1D3-BB62-4512-A360-949983296770}" srcId="{5E323F2A-F062-4668-9781-4D6A574F100B}" destId="{7C0B425D-56F5-444A-8F24-9E2087182684}" srcOrd="4" destOrd="0" parTransId="{77F5C445-6EA2-4537-8CE8-43FE921BFF94}" sibTransId="{9D3B318F-8052-4D6D-94AC-13E19D6E33E1}"/>
    <dgm:cxn modelId="{3BEC5EC8-5D8B-4D52-8FE3-B826DD75C3AE}" type="presOf" srcId="{095A9D4D-6563-4E18-A3A2-3AF34FF9E555}" destId="{67779282-8B4A-4F11-834C-E60D2DE25D34}" srcOrd="0" destOrd="0" presId="urn:microsoft.com/office/officeart/2005/8/layout/default"/>
    <dgm:cxn modelId="{A0521856-21B2-44B7-92F6-1834A470140C}" type="presOf" srcId="{CFBA86B3-EABD-4C8E-83CB-B60BD378C66C}" destId="{ED5B9660-61F9-4116-AF59-C8F55E1EDEB6}" srcOrd="0" destOrd="0" presId="urn:microsoft.com/office/officeart/2005/8/layout/default"/>
    <dgm:cxn modelId="{7FB9A0E4-B858-4199-BF84-7AB3D3A0AAC4}" srcId="{5E323F2A-F062-4668-9781-4D6A574F100B}" destId="{CBB19F6C-3101-4E05-B60D-8078F60AEAB9}" srcOrd="6" destOrd="0" parTransId="{DB8E6B4E-EC05-48B3-868A-F7B28DEDE3BA}" sibTransId="{CF4C2257-6CC4-4A92-B21F-D32EEA61B673}"/>
    <dgm:cxn modelId="{656652B7-3F2B-4623-BA47-514B18C615C4}" srcId="{5E323F2A-F062-4668-9781-4D6A574F100B}" destId="{095A9D4D-6563-4E18-A3A2-3AF34FF9E555}" srcOrd="9" destOrd="0" parTransId="{84EE8E18-AAF5-42AA-B312-E1AE4940579C}" sibTransId="{1589A3E5-43CF-44F0-B425-44A5129B8EEC}"/>
    <dgm:cxn modelId="{A4293DB5-2300-41EC-9106-E14D2B20D52E}" type="presOf" srcId="{DB4C1D1F-0887-40FC-BB3A-D94B37B4E269}" destId="{3B68AF9B-57A4-48B7-82D1-B722DAC976A0}" srcOrd="0" destOrd="0" presId="urn:microsoft.com/office/officeart/2005/8/layout/default"/>
    <dgm:cxn modelId="{32EB8A59-DCCF-4AF7-A031-2708B9010924}" type="presOf" srcId="{7C0B425D-56F5-444A-8F24-9E2087182684}" destId="{378639B0-1AF9-43A6-BF03-FA8628447C98}" srcOrd="0" destOrd="0" presId="urn:microsoft.com/office/officeart/2005/8/layout/default"/>
    <dgm:cxn modelId="{5FF6AC35-EA7F-4509-B211-1B6A089DB11D}" type="presOf" srcId="{792A319F-6B23-49F5-80D1-42409C16EE2B}" destId="{2C016D34-27E7-434C-ABF6-FCB41424A962}" srcOrd="0" destOrd="0" presId="urn:microsoft.com/office/officeart/2005/8/layout/default"/>
    <dgm:cxn modelId="{277A003E-873E-4DA9-8414-54C370E93739}" srcId="{5E323F2A-F062-4668-9781-4D6A574F100B}" destId="{792A319F-6B23-49F5-80D1-42409C16EE2B}" srcOrd="7" destOrd="0" parTransId="{80F18792-F728-4D05-9CD4-3CEC057F8231}" sibTransId="{B3F5E3E1-11AE-4CA2-A786-747690FEE351}"/>
    <dgm:cxn modelId="{B1FD34A8-9843-462F-A4C6-71AEEBB4DB52}" type="presOf" srcId="{3C39D733-6F3F-42ED-A8D2-E54AE1C5173A}" destId="{0988AEF0-A9D6-4698-B4B0-E4F57F22663F}" srcOrd="0" destOrd="0" presId="urn:microsoft.com/office/officeart/2005/8/layout/default"/>
    <dgm:cxn modelId="{D430CA52-5A8F-43B5-AC5A-5A6C10F2E7AC}" type="presOf" srcId="{5E323F2A-F062-4668-9781-4D6A574F100B}" destId="{C6A2C89D-CC85-49EB-9DDC-803D5996A18E}" srcOrd="0" destOrd="0" presId="urn:microsoft.com/office/officeart/2005/8/layout/default"/>
    <dgm:cxn modelId="{15AB276E-EAF6-44BC-A579-B4044285B7BA}" srcId="{5E323F2A-F062-4668-9781-4D6A574F100B}" destId="{AA02F775-8B8D-485E-A942-A6CB8CEBCC85}" srcOrd="11" destOrd="0" parTransId="{3E24C54D-6177-4AE2-ACD7-C8A7171C63CC}" sibTransId="{690AA563-2D2E-454B-A279-3F31C24B0EEB}"/>
    <dgm:cxn modelId="{F2E99277-112D-41EB-8FBE-7D09DCBDC271}" type="presOf" srcId="{001DF826-C0C4-4777-B8C3-3229D1216441}" destId="{3D95C579-C9BD-45A3-A51B-F237C9314958}" srcOrd="0" destOrd="0" presId="urn:microsoft.com/office/officeart/2005/8/layout/default"/>
    <dgm:cxn modelId="{E44A4D15-7E91-4F2F-A812-B8AA66176812}" srcId="{5E323F2A-F062-4668-9781-4D6A574F100B}" destId="{DB4C1D1F-0887-40FC-BB3A-D94B37B4E269}" srcOrd="5" destOrd="0" parTransId="{E3068621-FEFA-4378-9AD6-11C8404135CD}" sibTransId="{2385CAE2-AB5C-4A16-8C74-06A7F21BE5AE}"/>
    <dgm:cxn modelId="{C51019BB-B87E-48BD-AB6C-742D3CE6178B}" srcId="{5E323F2A-F062-4668-9781-4D6A574F100B}" destId="{D5D6A421-A15F-49AD-ACE2-1CFFB3B9F9EC}" srcOrd="1" destOrd="0" parTransId="{876D9B0E-C8EA-4CAA-BC12-A1A2975E8EFF}" sibTransId="{AC5FEFAB-7952-438A-88CA-779E3A8AB653}"/>
    <dgm:cxn modelId="{33A331EE-76F8-41FC-9A32-A6D4498FCA40}" srcId="{5E323F2A-F062-4668-9781-4D6A574F100B}" destId="{3C39D733-6F3F-42ED-A8D2-E54AE1C5173A}" srcOrd="8" destOrd="0" parTransId="{38AB54DF-25EA-466F-8E1B-0F89CF0CA7F9}" sibTransId="{1D200413-8637-4844-93A4-CD3E8B4BE890}"/>
    <dgm:cxn modelId="{487A0585-1292-428C-A2D4-E4965D4C6DC8}" type="presOf" srcId="{CBB19F6C-3101-4E05-B60D-8078F60AEAB9}" destId="{3808C335-6C78-43AA-81DD-7537B0361A8C}" srcOrd="0" destOrd="0" presId="urn:microsoft.com/office/officeart/2005/8/layout/default"/>
    <dgm:cxn modelId="{C869E8C3-E680-442E-831E-8D63D6D61C64}" srcId="{5E323F2A-F062-4668-9781-4D6A574F100B}" destId="{001DF826-C0C4-4777-B8C3-3229D1216441}" srcOrd="2" destOrd="0" parTransId="{A65AB134-3D75-4EE2-B9D6-E1CF892BAA21}" sibTransId="{42C69F9F-381E-45C2-9922-C42D0E125099}"/>
    <dgm:cxn modelId="{34512769-6922-4092-B9E3-E6193C58D1DF}" srcId="{5E323F2A-F062-4668-9781-4D6A574F100B}" destId="{CFBA86B3-EABD-4C8E-83CB-B60BD378C66C}" srcOrd="3" destOrd="0" parTransId="{09FA4647-1E28-4AFC-BDFF-592A19EFD551}" sibTransId="{13856FAB-6B58-44C3-B613-114F062FCFBF}"/>
    <dgm:cxn modelId="{097C1758-6AA0-42B3-81C6-F1C105BDE78E}" srcId="{5E323F2A-F062-4668-9781-4D6A574F100B}" destId="{22261917-7610-40A6-A492-5F61AA259519}" srcOrd="0" destOrd="0" parTransId="{A78BBDBF-ACD9-4842-96EB-37C917953F73}" sibTransId="{EE5186E9-4B78-41D0-BF26-FCA1687C6BCB}"/>
    <dgm:cxn modelId="{1D703BE7-6637-4336-A8B5-FDE9B5718A70}" type="presOf" srcId="{D5D6A421-A15F-49AD-ACE2-1CFFB3B9F9EC}" destId="{9212F73D-3C7D-4527-A675-8ED220DD7AAF}" srcOrd="0" destOrd="0" presId="urn:microsoft.com/office/officeart/2005/8/layout/default"/>
    <dgm:cxn modelId="{C6ECCFDB-6018-41A2-BDEE-4C6ABFFEB2D2}" srcId="{5E323F2A-F062-4668-9781-4D6A574F100B}" destId="{9AAEC8CD-4AE8-47D2-8D42-5113CCFA1192}" srcOrd="10" destOrd="0" parTransId="{84AC09E7-39BA-4D2C-8474-BAEA2B5B492D}" sibTransId="{79E15FBA-CC30-4BEF-A692-A380A4CAA132}"/>
    <dgm:cxn modelId="{4FD5DCD9-347C-42DF-AF74-54E715BA7629}" type="presOf" srcId="{9AAEC8CD-4AE8-47D2-8D42-5113CCFA1192}" destId="{C8BDF1E3-16E6-4F62-8DDB-740E695BACAD}" srcOrd="0" destOrd="0" presId="urn:microsoft.com/office/officeart/2005/8/layout/default"/>
    <dgm:cxn modelId="{33554067-4820-4042-AE69-B967ED930C20}" type="presParOf" srcId="{C6A2C89D-CC85-49EB-9DDC-803D5996A18E}" destId="{E90E6828-F822-4E7A-B648-AE0613EC094B}" srcOrd="0" destOrd="0" presId="urn:microsoft.com/office/officeart/2005/8/layout/default"/>
    <dgm:cxn modelId="{9001D2F5-AE7F-453D-BD62-15870412B277}" type="presParOf" srcId="{C6A2C89D-CC85-49EB-9DDC-803D5996A18E}" destId="{01CC70C5-D156-4834-9974-A96B0F9B8A8B}" srcOrd="1" destOrd="0" presId="urn:microsoft.com/office/officeart/2005/8/layout/default"/>
    <dgm:cxn modelId="{0F094820-E5F4-4266-9482-3E0774F46E9C}" type="presParOf" srcId="{C6A2C89D-CC85-49EB-9DDC-803D5996A18E}" destId="{9212F73D-3C7D-4527-A675-8ED220DD7AAF}" srcOrd="2" destOrd="0" presId="urn:microsoft.com/office/officeart/2005/8/layout/default"/>
    <dgm:cxn modelId="{DCB8B30C-93AC-46A9-868A-907A35309173}" type="presParOf" srcId="{C6A2C89D-CC85-49EB-9DDC-803D5996A18E}" destId="{1ACA50C7-A3C8-403D-A944-5FA6E7967B96}" srcOrd="3" destOrd="0" presId="urn:microsoft.com/office/officeart/2005/8/layout/default"/>
    <dgm:cxn modelId="{EE87F3E5-8F7D-41B8-9217-F713B0C87D80}" type="presParOf" srcId="{C6A2C89D-CC85-49EB-9DDC-803D5996A18E}" destId="{3D95C579-C9BD-45A3-A51B-F237C9314958}" srcOrd="4" destOrd="0" presId="urn:microsoft.com/office/officeart/2005/8/layout/default"/>
    <dgm:cxn modelId="{56220804-71EB-4BC4-9235-A9EBD94AE640}" type="presParOf" srcId="{C6A2C89D-CC85-49EB-9DDC-803D5996A18E}" destId="{55A5D39C-C928-4E1B-9912-0BC5703B3FF0}" srcOrd="5" destOrd="0" presId="urn:microsoft.com/office/officeart/2005/8/layout/default"/>
    <dgm:cxn modelId="{778CD9A7-1FED-4648-AFFE-885E3DB20B4B}" type="presParOf" srcId="{C6A2C89D-CC85-49EB-9DDC-803D5996A18E}" destId="{ED5B9660-61F9-4116-AF59-C8F55E1EDEB6}" srcOrd="6" destOrd="0" presId="urn:microsoft.com/office/officeart/2005/8/layout/default"/>
    <dgm:cxn modelId="{BE0A383D-75C6-4024-8C93-E678DE366838}" type="presParOf" srcId="{C6A2C89D-CC85-49EB-9DDC-803D5996A18E}" destId="{48976111-3251-4F61-A6DA-14BC3CB9B077}" srcOrd="7" destOrd="0" presId="urn:microsoft.com/office/officeart/2005/8/layout/default"/>
    <dgm:cxn modelId="{A3E28F31-86FC-47B8-ABF2-F811A0A73F8C}" type="presParOf" srcId="{C6A2C89D-CC85-49EB-9DDC-803D5996A18E}" destId="{378639B0-1AF9-43A6-BF03-FA8628447C98}" srcOrd="8" destOrd="0" presId="urn:microsoft.com/office/officeart/2005/8/layout/default"/>
    <dgm:cxn modelId="{3AB6FF3A-6C23-4DE7-AEB1-8E882B75A220}" type="presParOf" srcId="{C6A2C89D-CC85-49EB-9DDC-803D5996A18E}" destId="{2762D9ED-658C-4889-A4CB-A196D72D6A4E}" srcOrd="9" destOrd="0" presId="urn:microsoft.com/office/officeart/2005/8/layout/default"/>
    <dgm:cxn modelId="{44B04A61-6161-4DFC-AD23-FA3146F239CF}" type="presParOf" srcId="{C6A2C89D-CC85-49EB-9DDC-803D5996A18E}" destId="{3B68AF9B-57A4-48B7-82D1-B722DAC976A0}" srcOrd="10" destOrd="0" presId="urn:microsoft.com/office/officeart/2005/8/layout/default"/>
    <dgm:cxn modelId="{86C64985-D44A-4D75-BD56-5986A06A7D50}" type="presParOf" srcId="{C6A2C89D-CC85-49EB-9DDC-803D5996A18E}" destId="{D4E412A0-829F-47E2-AF46-80D793DC02B3}" srcOrd="11" destOrd="0" presId="urn:microsoft.com/office/officeart/2005/8/layout/default"/>
    <dgm:cxn modelId="{13B7AF52-CEE2-48FB-9B3A-394E7A45ED4C}" type="presParOf" srcId="{C6A2C89D-CC85-49EB-9DDC-803D5996A18E}" destId="{3808C335-6C78-43AA-81DD-7537B0361A8C}" srcOrd="12" destOrd="0" presId="urn:microsoft.com/office/officeart/2005/8/layout/default"/>
    <dgm:cxn modelId="{CF953806-B2F3-4ECE-AD99-00C80D09F994}" type="presParOf" srcId="{C6A2C89D-CC85-49EB-9DDC-803D5996A18E}" destId="{289F47DB-5A53-4C69-990D-0682611740BF}" srcOrd="13" destOrd="0" presId="urn:microsoft.com/office/officeart/2005/8/layout/default"/>
    <dgm:cxn modelId="{8C5F8C6C-3015-492D-ADDE-E43153454587}" type="presParOf" srcId="{C6A2C89D-CC85-49EB-9DDC-803D5996A18E}" destId="{2C016D34-27E7-434C-ABF6-FCB41424A962}" srcOrd="14" destOrd="0" presId="urn:microsoft.com/office/officeart/2005/8/layout/default"/>
    <dgm:cxn modelId="{287DA9E6-D308-4E49-A86F-297C6896F9CF}" type="presParOf" srcId="{C6A2C89D-CC85-49EB-9DDC-803D5996A18E}" destId="{F8A41261-7AD0-4679-9D97-00919FDC494D}" srcOrd="15" destOrd="0" presId="urn:microsoft.com/office/officeart/2005/8/layout/default"/>
    <dgm:cxn modelId="{F0C3D807-F935-4182-8AB9-6F1FD37F38CD}" type="presParOf" srcId="{C6A2C89D-CC85-49EB-9DDC-803D5996A18E}" destId="{0988AEF0-A9D6-4698-B4B0-E4F57F22663F}" srcOrd="16" destOrd="0" presId="urn:microsoft.com/office/officeart/2005/8/layout/default"/>
    <dgm:cxn modelId="{CF84A8E9-628A-4DAE-B6CA-E4ED8DD8C592}" type="presParOf" srcId="{C6A2C89D-CC85-49EB-9DDC-803D5996A18E}" destId="{951B9E61-A852-44BA-BE85-A97C84459133}" srcOrd="17" destOrd="0" presId="urn:microsoft.com/office/officeart/2005/8/layout/default"/>
    <dgm:cxn modelId="{5FC4C83C-96BE-4DB5-9DA0-2E4C54730535}" type="presParOf" srcId="{C6A2C89D-CC85-49EB-9DDC-803D5996A18E}" destId="{67779282-8B4A-4F11-834C-E60D2DE25D34}" srcOrd="18" destOrd="0" presId="urn:microsoft.com/office/officeart/2005/8/layout/default"/>
    <dgm:cxn modelId="{F4D0B792-23F8-43D8-A85E-BF67E5F81BCA}" type="presParOf" srcId="{C6A2C89D-CC85-49EB-9DDC-803D5996A18E}" destId="{D595880C-AC5C-4EB8-A0D3-0240024980ED}" srcOrd="19" destOrd="0" presId="urn:microsoft.com/office/officeart/2005/8/layout/default"/>
    <dgm:cxn modelId="{F5807259-352D-4BBB-BA49-6C602A06EBDC}" type="presParOf" srcId="{C6A2C89D-CC85-49EB-9DDC-803D5996A18E}" destId="{C8BDF1E3-16E6-4F62-8DDB-740E695BACAD}" srcOrd="20" destOrd="0" presId="urn:microsoft.com/office/officeart/2005/8/layout/default"/>
    <dgm:cxn modelId="{B3116696-4E86-46EE-A8EA-E8BF92CEBC3D}" type="presParOf" srcId="{C6A2C89D-CC85-49EB-9DDC-803D5996A18E}" destId="{85569AB3-0598-454F-9942-0A6D40AE34AC}" srcOrd="21" destOrd="0" presId="urn:microsoft.com/office/officeart/2005/8/layout/default"/>
    <dgm:cxn modelId="{FA140ABC-4FD7-4927-807E-DB7B4F34C9BA}" type="presParOf" srcId="{C6A2C89D-CC85-49EB-9DDC-803D5996A18E}" destId="{ACBCB171-3183-463F-B84C-B4FF059EC1C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BC441-B4E2-42B7-ABCD-F48EEADFE64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FFCDDEB-E091-4234-ACDA-D0B6BA51568C}">
      <dgm:prSet phldrT="[Text]"/>
      <dgm:spPr/>
      <dgm:t>
        <a:bodyPr/>
        <a:lstStyle/>
        <a:p>
          <a:r>
            <a:rPr lang="en-US" dirty="0" smtClean="0">
              <a:latin typeface="Arial" panose="020B0604020202020204" pitchFamily="34" charset="0"/>
              <a:cs typeface="Arial" panose="020B0604020202020204" pitchFamily="34" charset="0"/>
            </a:rPr>
            <a:t>Research question</a:t>
          </a:r>
          <a:endParaRPr lang="en-US" dirty="0">
            <a:latin typeface="Arial" panose="020B0604020202020204" pitchFamily="34" charset="0"/>
            <a:cs typeface="Arial" panose="020B0604020202020204" pitchFamily="34" charset="0"/>
          </a:endParaRPr>
        </a:p>
      </dgm:t>
    </dgm:pt>
    <dgm:pt modelId="{AEDE2600-213E-4C0F-860A-269197924CBB}" type="parTrans" cxnId="{A077785B-9785-4B98-9450-CD08C14AB70A}">
      <dgm:prSet/>
      <dgm:spPr/>
      <dgm:t>
        <a:bodyPr/>
        <a:lstStyle/>
        <a:p>
          <a:endParaRPr lang="en-US">
            <a:latin typeface="Arial" panose="020B0604020202020204" pitchFamily="34" charset="0"/>
            <a:cs typeface="Arial" panose="020B0604020202020204" pitchFamily="34" charset="0"/>
          </a:endParaRPr>
        </a:p>
      </dgm:t>
    </dgm:pt>
    <dgm:pt modelId="{9A8F1FA0-7E82-4995-BD3D-F3D32CBA112B}" type="sibTrans" cxnId="{A077785B-9785-4B98-9450-CD08C14AB70A}">
      <dgm:prSet/>
      <dgm:spPr/>
      <dgm:t>
        <a:bodyPr/>
        <a:lstStyle/>
        <a:p>
          <a:endParaRPr lang="en-US">
            <a:latin typeface="Arial" panose="020B0604020202020204" pitchFamily="34" charset="0"/>
            <a:cs typeface="Arial" panose="020B0604020202020204" pitchFamily="34" charset="0"/>
          </a:endParaRPr>
        </a:p>
      </dgm:t>
    </dgm:pt>
    <dgm:pt modelId="{9D5FA411-4477-458A-84D2-1725DDF82C5B}">
      <dgm:prSet phldrT="[Text]"/>
      <dgm:spPr/>
      <dgm:t>
        <a:bodyPr/>
        <a:lstStyle/>
        <a:p>
          <a:r>
            <a:rPr lang="en-US" dirty="0" smtClean="0">
              <a:latin typeface="Arial" panose="020B0604020202020204" pitchFamily="34" charset="0"/>
              <a:cs typeface="Arial" panose="020B0604020202020204" pitchFamily="34" charset="0"/>
            </a:rPr>
            <a:t>What role do colleges play in intergenerational income mobility?</a:t>
          </a:r>
          <a:endParaRPr lang="en-US" dirty="0">
            <a:latin typeface="Arial" panose="020B0604020202020204" pitchFamily="34" charset="0"/>
            <a:cs typeface="Arial" panose="020B0604020202020204" pitchFamily="34" charset="0"/>
          </a:endParaRPr>
        </a:p>
      </dgm:t>
    </dgm:pt>
    <dgm:pt modelId="{DBA8E0F5-A6D4-4FF9-9FB4-586CFCF8FDB2}" type="parTrans" cxnId="{6D4938F1-5269-409C-B24F-6731F04D27C4}">
      <dgm:prSet/>
      <dgm:spPr/>
      <dgm:t>
        <a:bodyPr/>
        <a:lstStyle/>
        <a:p>
          <a:endParaRPr lang="en-US">
            <a:latin typeface="Arial" panose="020B0604020202020204" pitchFamily="34" charset="0"/>
            <a:cs typeface="Arial" panose="020B0604020202020204" pitchFamily="34" charset="0"/>
          </a:endParaRPr>
        </a:p>
      </dgm:t>
    </dgm:pt>
    <dgm:pt modelId="{05D40C2A-9472-4E11-A2DC-BEC133B4C73F}" type="sibTrans" cxnId="{6D4938F1-5269-409C-B24F-6731F04D27C4}">
      <dgm:prSet/>
      <dgm:spPr/>
      <dgm:t>
        <a:bodyPr/>
        <a:lstStyle/>
        <a:p>
          <a:endParaRPr lang="en-US">
            <a:latin typeface="Arial" panose="020B0604020202020204" pitchFamily="34" charset="0"/>
            <a:cs typeface="Arial" panose="020B0604020202020204" pitchFamily="34" charset="0"/>
          </a:endParaRPr>
        </a:p>
      </dgm:t>
    </dgm:pt>
    <dgm:pt modelId="{D3DBDCD0-4087-4554-A0DB-183237A341E7}">
      <dgm:prSet phldrT="[Text]"/>
      <dgm:spPr/>
      <dgm:t>
        <a:bodyPr/>
        <a:lstStyle/>
        <a:p>
          <a:r>
            <a:rPr lang="en-US" dirty="0" smtClean="0">
              <a:latin typeface="Arial" panose="020B0604020202020204" pitchFamily="34" charset="0"/>
              <a:cs typeface="Arial" panose="020B0604020202020204" pitchFamily="34" charset="0"/>
            </a:rPr>
            <a:t>Primary Sample</a:t>
          </a:r>
          <a:endParaRPr lang="en-US" dirty="0">
            <a:latin typeface="Arial" panose="020B0604020202020204" pitchFamily="34" charset="0"/>
            <a:cs typeface="Arial" panose="020B0604020202020204" pitchFamily="34" charset="0"/>
          </a:endParaRPr>
        </a:p>
      </dgm:t>
    </dgm:pt>
    <dgm:pt modelId="{2E39DEE9-6734-4FAC-BFE4-2585994BF006}" type="parTrans" cxnId="{83571DFA-7B91-4113-8571-B82C21BD63A6}">
      <dgm:prSet/>
      <dgm:spPr/>
      <dgm:t>
        <a:bodyPr/>
        <a:lstStyle/>
        <a:p>
          <a:endParaRPr lang="en-US">
            <a:latin typeface="Arial" panose="020B0604020202020204" pitchFamily="34" charset="0"/>
            <a:cs typeface="Arial" panose="020B0604020202020204" pitchFamily="34" charset="0"/>
          </a:endParaRPr>
        </a:p>
      </dgm:t>
    </dgm:pt>
    <dgm:pt modelId="{AA030362-AE5A-4244-96CE-C297E932AFEE}" type="sibTrans" cxnId="{83571DFA-7B91-4113-8571-B82C21BD63A6}">
      <dgm:prSet/>
      <dgm:spPr/>
      <dgm:t>
        <a:bodyPr/>
        <a:lstStyle/>
        <a:p>
          <a:endParaRPr lang="en-US">
            <a:latin typeface="Arial" panose="020B0604020202020204" pitchFamily="34" charset="0"/>
            <a:cs typeface="Arial" panose="020B0604020202020204" pitchFamily="34" charset="0"/>
          </a:endParaRPr>
        </a:p>
      </dgm:t>
    </dgm:pt>
    <dgm:pt modelId="{3202417A-B172-4C07-8889-2E672802BD8A}">
      <dgm:prSet phldrT="[Text]"/>
      <dgm:spPr/>
      <dgm:t>
        <a:bodyPr/>
        <a:lstStyle/>
        <a:p>
          <a:r>
            <a:rPr lang="en-US" dirty="0" smtClean="0">
              <a:latin typeface="Arial" panose="020B0604020202020204" pitchFamily="34" charset="0"/>
              <a:cs typeface="Arial" panose="020B0604020202020204" pitchFamily="34" charset="0"/>
            </a:rPr>
            <a:t>11 million children born 1980-82 claimed as dependents by tax filers in the U.S.</a:t>
          </a:r>
          <a:endParaRPr lang="en-US" dirty="0">
            <a:latin typeface="Arial" panose="020B0604020202020204" pitchFamily="34" charset="0"/>
            <a:cs typeface="Arial" panose="020B0604020202020204" pitchFamily="34" charset="0"/>
          </a:endParaRPr>
        </a:p>
      </dgm:t>
    </dgm:pt>
    <dgm:pt modelId="{0BD14761-5AEB-4D42-A856-57678F1AC3BE}" type="parTrans" cxnId="{38653098-1562-4081-B8F5-8B765A4C72C4}">
      <dgm:prSet/>
      <dgm:spPr/>
      <dgm:t>
        <a:bodyPr/>
        <a:lstStyle/>
        <a:p>
          <a:endParaRPr lang="en-US">
            <a:latin typeface="Arial" panose="020B0604020202020204" pitchFamily="34" charset="0"/>
            <a:cs typeface="Arial" panose="020B0604020202020204" pitchFamily="34" charset="0"/>
          </a:endParaRPr>
        </a:p>
      </dgm:t>
    </dgm:pt>
    <dgm:pt modelId="{9BD515D9-2038-4B35-8C8B-F6A725E2A7A5}" type="sibTrans" cxnId="{38653098-1562-4081-B8F5-8B765A4C72C4}">
      <dgm:prSet/>
      <dgm:spPr/>
      <dgm:t>
        <a:bodyPr/>
        <a:lstStyle/>
        <a:p>
          <a:endParaRPr lang="en-US">
            <a:latin typeface="Arial" panose="020B0604020202020204" pitchFamily="34" charset="0"/>
            <a:cs typeface="Arial" panose="020B0604020202020204" pitchFamily="34" charset="0"/>
          </a:endParaRPr>
        </a:p>
      </dgm:t>
    </dgm:pt>
    <dgm:pt modelId="{7A7D6318-CF14-4288-A8EA-0EDAEBBCFB18}">
      <dgm:prSet phldrT="[Text]"/>
      <dgm:spPr/>
      <dgm:t>
        <a:bodyPr/>
        <a:lstStyle/>
        <a:p>
          <a:r>
            <a:rPr lang="en-US" dirty="0" smtClean="0">
              <a:latin typeface="Arial" panose="020B0604020202020204" pitchFamily="34" charset="0"/>
              <a:cs typeface="Arial" panose="020B0604020202020204" pitchFamily="34" charset="0"/>
            </a:rPr>
            <a:t>Data source</a:t>
          </a:r>
          <a:endParaRPr lang="en-US" dirty="0">
            <a:latin typeface="Arial" panose="020B0604020202020204" pitchFamily="34" charset="0"/>
            <a:cs typeface="Arial" panose="020B0604020202020204" pitchFamily="34" charset="0"/>
          </a:endParaRPr>
        </a:p>
      </dgm:t>
    </dgm:pt>
    <dgm:pt modelId="{73EF430C-6453-49B6-BB0D-75FBB5DCD3E3}" type="parTrans" cxnId="{51EEEF76-58A2-4265-8FCB-B69E07F62C8A}">
      <dgm:prSet/>
      <dgm:spPr/>
      <dgm:t>
        <a:bodyPr/>
        <a:lstStyle/>
        <a:p>
          <a:endParaRPr lang="en-US">
            <a:latin typeface="Arial" panose="020B0604020202020204" pitchFamily="34" charset="0"/>
            <a:cs typeface="Arial" panose="020B0604020202020204" pitchFamily="34" charset="0"/>
          </a:endParaRPr>
        </a:p>
      </dgm:t>
    </dgm:pt>
    <dgm:pt modelId="{BEBA74CC-51B8-4F01-999C-3F0B199B7B5D}" type="sibTrans" cxnId="{51EEEF76-58A2-4265-8FCB-B69E07F62C8A}">
      <dgm:prSet/>
      <dgm:spPr/>
      <dgm:t>
        <a:bodyPr/>
        <a:lstStyle/>
        <a:p>
          <a:endParaRPr lang="en-US">
            <a:latin typeface="Arial" panose="020B0604020202020204" pitchFamily="34" charset="0"/>
            <a:cs typeface="Arial" panose="020B0604020202020204" pitchFamily="34" charset="0"/>
          </a:endParaRPr>
        </a:p>
      </dgm:t>
    </dgm:pt>
    <dgm:pt modelId="{9EC1762A-4C9B-44DC-A348-18DFD0AB367D}">
      <dgm:prSet phldrT="[Text]"/>
      <dgm:spPr/>
      <dgm:t>
        <a:bodyPr/>
        <a:lstStyle/>
        <a:p>
          <a:r>
            <a:rPr lang="en-US" dirty="0" smtClean="0">
              <a:latin typeface="Arial" panose="020B0604020202020204" pitchFamily="34" charset="0"/>
              <a:cs typeface="Arial" panose="020B0604020202020204" pitchFamily="34" charset="0"/>
            </a:rPr>
            <a:t>Focus on change in percentile ranks</a:t>
          </a:r>
          <a:endParaRPr lang="en-US" dirty="0">
            <a:latin typeface="Arial" panose="020B0604020202020204" pitchFamily="34" charset="0"/>
            <a:cs typeface="Arial" panose="020B0604020202020204" pitchFamily="34" charset="0"/>
          </a:endParaRPr>
        </a:p>
      </dgm:t>
    </dgm:pt>
    <dgm:pt modelId="{7F79597D-FFA2-4854-B264-154DD4199C61}" type="parTrans" cxnId="{EB4270CC-4890-4569-80FC-AC8CADAC17CC}">
      <dgm:prSet/>
      <dgm:spPr/>
      <dgm:t>
        <a:bodyPr/>
        <a:lstStyle/>
        <a:p>
          <a:endParaRPr lang="en-US">
            <a:latin typeface="Arial" panose="020B0604020202020204" pitchFamily="34" charset="0"/>
            <a:cs typeface="Arial" panose="020B0604020202020204" pitchFamily="34" charset="0"/>
          </a:endParaRPr>
        </a:p>
      </dgm:t>
    </dgm:pt>
    <dgm:pt modelId="{F1C1C1CA-BD75-403D-AC62-33DAF044CE95}" type="sibTrans" cxnId="{EB4270CC-4890-4569-80FC-AC8CADAC17CC}">
      <dgm:prSet/>
      <dgm:spPr/>
      <dgm:t>
        <a:bodyPr/>
        <a:lstStyle/>
        <a:p>
          <a:endParaRPr lang="en-US">
            <a:latin typeface="Arial" panose="020B0604020202020204" pitchFamily="34" charset="0"/>
            <a:cs typeface="Arial" panose="020B0604020202020204" pitchFamily="34" charset="0"/>
          </a:endParaRPr>
        </a:p>
      </dgm:t>
    </dgm:pt>
    <dgm:pt modelId="{D0658571-219C-405A-945C-B5DDFFE098B7}">
      <dgm:prSet phldrT="[Text]"/>
      <dgm:spPr/>
      <dgm:t>
        <a:bodyPr/>
        <a:lstStyle/>
        <a:p>
          <a:r>
            <a:rPr lang="en-US" dirty="0" smtClean="0">
              <a:latin typeface="Arial" panose="020B0604020202020204" pitchFamily="34" charset="0"/>
              <a:cs typeface="Arial" panose="020B0604020202020204" pitchFamily="34" charset="0"/>
            </a:rPr>
            <a:t>De-identified data from 1996-2014 income tax returns</a:t>
          </a:r>
          <a:endParaRPr lang="en-US" dirty="0">
            <a:latin typeface="Arial" panose="020B0604020202020204" pitchFamily="34" charset="0"/>
            <a:cs typeface="Arial" panose="020B0604020202020204" pitchFamily="34" charset="0"/>
          </a:endParaRPr>
        </a:p>
      </dgm:t>
    </dgm:pt>
    <dgm:pt modelId="{9CCE6FB4-3EED-4A36-B548-1EAB628668AF}" type="parTrans" cxnId="{F97E1765-9C71-44BF-A165-0EA367934858}">
      <dgm:prSet/>
      <dgm:spPr/>
      <dgm:t>
        <a:bodyPr/>
        <a:lstStyle/>
        <a:p>
          <a:endParaRPr lang="en-US">
            <a:latin typeface="Arial" panose="020B0604020202020204" pitchFamily="34" charset="0"/>
            <a:cs typeface="Arial" panose="020B0604020202020204" pitchFamily="34" charset="0"/>
          </a:endParaRPr>
        </a:p>
      </dgm:t>
    </dgm:pt>
    <dgm:pt modelId="{ED57C6EF-52D4-4F0A-982C-9796A5654A07}" type="sibTrans" cxnId="{F97E1765-9C71-44BF-A165-0EA367934858}">
      <dgm:prSet/>
      <dgm:spPr/>
      <dgm:t>
        <a:bodyPr/>
        <a:lstStyle/>
        <a:p>
          <a:endParaRPr lang="en-US">
            <a:latin typeface="Arial" panose="020B0604020202020204" pitchFamily="34" charset="0"/>
            <a:cs typeface="Arial" panose="020B0604020202020204" pitchFamily="34" charset="0"/>
          </a:endParaRPr>
        </a:p>
      </dgm:t>
    </dgm:pt>
    <dgm:pt modelId="{4FD92B16-AFD7-47A9-BC39-F61B7E4DA23A}">
      <dgm:prSet phldrT="[Text]"/>
      <dgm:spPr/>
      <dgm:t>
        <a:bodyPr/>
        <a:lstStyle/>
        <a:p>
          <a:r>
            <a:rPr lang="en-US" dirty="0" smtClean="0">
              <a:latin typeface="Arial" panose="020B0604020202020204" pitchFamily="34" charset="0"/>
              <a:cs typeface="Arial" panose="020B0604020202020204" pitchFamily="34" charset="0"/>
            </a:rPr>
            <a:t>What proportion of students from bottom fifth of parental income distribution reach the top fifth of graduate income distribution? </a:t>
          </a:r>
          <a:endParaRPr lang="en-US" dirty="0">
            <a:latin typeface="Arial" panose="020B0604020202020204" pitchFamily="34" charset="0"/>
            <a:cs typeface="Arial" panose="020B0604020202020204" pitchFamily="34" charset="0"/>
          </a:endParaRPr>
        </a:p>
      </dgm:t>
    </dgm:pt>
    <dgm:pt modelId="{3A48F751-12E2-409A-91ED-B262519E253A}" type="parTrans" cxnId="{06C4D3F3-F1F3-4F43-89B0-10A20DDF2031}">
      <dgm:prSet/>
      <dgm:spPr/>
      <dgm:t>
        <a:bodyPr/>
        <a:lstStyle/>
        <a:p>
          <a:endParaRPr lang="en-US">
            <a:latin typeface="Arial" panose="020B0604020202020204" pitchFamily="34" charset="0"/>
            <a:cs typeface="Arial" panose="020B0604020202020204" pitchFamily="34" charset="0"/>
          </a:endParaRPr>
        </a:p>
      </dgm:t>
    </dgm:pt>
    <dgm:pt modelId="{99A341E2-5A6E-442B-99A6-643BB9F48941}" type="sibTrans" cxnId="{06C4D3F3-F1F3-4F43-89B0-10A20DDF2031}">
      <dgm:prSet/>
      <dgm:spPr/>
      <dgm:t>
        <a:bodyPr/>
        <a:lstStyle/>
        <a:p>
          <a:endParaRPr lang="en-US">
            <a:latin typeface="Arial" panose="020B0604020202020204" pitchFamily="34" charset="0"/>
            <a:cs typeface="Arial" panose="020B0604020202020204" pitchFamily="34" charset="0"/>
          </a:endParaRPr>
        </a:p>
      </dgm:t>
    </dgm:pt>
    <dgm:pt modelId="{165A7986-691F-4FB2-BD2B-AF35C9EFD5CC}">
      <dgm:prSet phldrT="[Text]"/>
      <dgm:spPr/>
      <dgm:t>
        <a:bodyPr/>
        <a:lstStyle/>
        <a:p>
          <a:r>
            <a:rPr lang="en-US" dirty="0" smtClean="0">
              <a:latin typeface="Arial" panose="020B0604020202020204" pitchFamily="34" charset="0"/>
              <a:cs typeface="Arial" panose="020B0604020202020204" pitchFamily="34" charset="0"/>
            </a:rPr>
            <a:t>Attendance data reported by institutions to IRS on Form 1098-T</a:t>
          </a:r>
          <a:endParaRPr lang="en-US" dirty="0">
            <a:latin typeface="Arial" panose="020B0604020202020204" pitchFamily="34" charset="0"/>
            <a:cs typeface="Arial" panose="020B0604020202020204" pitchFamily="34" charset="0"/>
          </a:endParaRPr>
        </a:p>
      </dgm:t>
    </dgm:pt>
    <dgm:pt modelId="{0459D5FC-6D5C-44DE-B9BB-CED8EB280AD2}" type="parTrans" cxnId="{00D70E0D-8086-4C37-91BF-D5DCD6EB2FE9}">
      <dgm:prSet/>
      <dgm:spPr/>
      <dgm:t>
        <a:bodyPr/>
        <a:lstStyle/>
        <a:p>
          <a:endParaRPr lang="en-US"/>
        </a:p>
      </dgm:t>
    </dgm:pt>
    <dgm:pt modelId="{49D766B3-DFB4-40E8-A95B-2159993E3767}" type="sibTrans" cxnId="{00D70E0D-8086-4C37-91BF-D5DCD6EB2FE9}">
      <dgm:prSet/>
      <dgm:spPr/>
      <dgm:t>
        <a:bodyPr/>
        <a:lstStyle/>
        <a:p>
          <a:endParaRPr lang="en-US"/>
        </a:p>
      </dgm:t>
    </dgm:pt>
    <dgm:pt modelId="{B32D1A27-027E-43DD-8718-3136720E1347}" type="pres">
      <dgm:prSet presAssocID="{7F7BC441-B4E2-42B7-ABCD-F48EEADFE64F}" presName="linear" presStyleCnt="0">
        <dgm:presLayoutVars>
          <dgm:animLvl val="lvl"/>
          <dgm:resizeHandles val="exact"/>
        </dgm:presLayoutVars>
      </dgm:prSet>
      <dgm:spPr/>
      <dgm:t>
        <a:bodyPr/>
        <a:lstStyle/>
        <a:p>
          <a:endParaRPr lang="en-US"/>
        </a:p>
      </dgm:t>
    </dgm:pt>
    <dgm:pt modelId="{3FDBDC95-830C-4C20-8BC6-606B8AF117C4}" type="pres">
      <dgm:prSet presAssocID="{BFFCDDEB-E091-4234-ACDA-D0B6BA51568C}" presName="parentText" presStyleLbl="node1" presStyleIdx="0" presStyleCnt="4">
        <dgm:presLayoutVars>
          <dgm:chMax val="0"/>
          <dgm:bulletEnabled val="1"/>
        </dgm:presLayoutVars>
      </dgm:prSet>
      <dgm:spPr/>
      <dgm:t>
        <a:bodyPr/>
        <a:lstStyle/>
        <a:p>
          <a:endParaRPr lang="en-US"/>
        </a:p>
      </dgm:t>
    </dgm:pt>
    <dgm:pt modelId="{A054BC1A-D1D7-4CF7-A2D2-6DBE6BD6CA44}" type="pres">
      <dgm:prSet presAssocID="{BFFCDDEB-E091-4234-ACDA-D0B6BA51568C}" presName="childText" presStyleLbl="revTx" presStyleIdx="0" presStyleCnt="4">
        <dgm:presLayoutVars>
          <dgm:bulletEnabled val="1"/>
        </dgm:presLayoutVars>
      </dgm:prSet>
      <dgm:spPr/>
      <dgm:t>
        <a:bodyPr/>
        <a:lstStyle/>
        <a:p>
          <a:endParaRPr lang="en-US"/>
        </a:p>
      </dgm:t>
    </dgm:pt>
    <dgm:pt modelId="{DEEC5AD2-9378-40CC-A614-10129D0E8C1A}" type="pres">
      <dgm:prSet presAssocID="{D3DBDCD0-4087-4554-A0DB-183237A341E7}" presName="parentText" presStyleLbl="node1" presStyleIdx="1" presStyleCnt="4">
        <dgm:presLayoutVars>
          <dgm:chMax val="0"/>
          <dgm:bulletEnabled val="1"/>
        </dgm:presLayoutVars>
      </dgm:prSet>
      <dgm:spPr/>
      <dgm:t>
        <a:bodyPr/>
        <a:lstStyle/>
        <a:p>
          <a:endParaRPr lang="en-US"/>
        </a:p>
      </dgm:t>
    </dgm:pt>
    <dgm:pt modelId="{8C662A04-5E94-4E43-8953-44209784F33E}" type="pres">
      <dgm:prSet presAssocID="{D3DBDCD0-4087-4554-A0DB-183237A341E7}" presName="childText" presStyleLbl="revTx" presStyleIdx="1" presStyleCnt="4">
        <dgm:presLayoutVars>
          <dgm:bulletEnabled val="1"/>
        </dgm:presLayoutVars>
      </dgm:prSet>
      <dgm:spPr/>
      <dgm:t>
        <a:bodyPr/>
        <a:lstStyle/>
        <a:p>
          <a:endParaRPr lang="en-US"/>
        </a:p>
      </dgm:t>
    </dgm:pt>
    <dgm:pt modelId="{74243534-C96A-4E1E-94A0-A285ACE9F840}" type="pres">
      <dgm:prSet presAssocID="{7A7D6318-CF14-4288-A8EA-0EDAEBBCFB18}" presName="parentText" presStyleLbl="node1" presStyleIdx="2" presStyleCnt="4">
        <dgm:presLayoutVars>
          <dgm:chMax val="0"/>
          <dgm:bulletEnabled val="1"/>
        </dgm:presLayoutVars>
      </dgm:prSet>
      <dgm:spPr/>
      <dgm:t>
        <a:bodyPr/>
        <a:lstStyle/>
        <a:p>
          <a:endParaRPr lang="en-US"/>
        </a:p>
      </dgm:t>
    </dgm:pt>
    <dgm:pt modelId="{D6594F83-00F9-4B1F-B62A-8AFF1DD86605}" type="pres">
      <dgm:prSet presAssocID="{7A7D6318-CF14-4288-A8EA-0EDAEBBCFB18}" presName="childText" presStyleLbl="revTx" presStyleIdx="2" presStyleCnt="4">
        <dgm:presLayoutVars>
          <dgm:bulletEnabled val="1"/>
        </dgm:presLayoutVars>
      </dgm:prSet>
      <dgm:spPr/>
      <dgm:t>
        <a:bodyPr/>
        <a:lstStyle/>
        <a:p>
          <a:endParaRPr lang="en-US"/>
        </a:p>
      </dgm:t>
    </dgm:pt>
    <dgm:pt modelId="{2F1946D2-E25F-4667-B692-0D9F9D630F4B}" type="pres">
      <dgm:prSet presAssocID="{9EC1762A-4C9B-44DC-A348-18DFD0AB367D}" presName="parentText" presStyleLbl="node1" presStyleIdx="3" presStyleCnt="4">
        <dgm:presLayoutVars>
          <dgm:chMax val="0"/>
          <dgm:bulletEnabled val="1"/>
        </dgm:presLayoutVars>
      </dgm:prSet>
      <dgm:spPr/>
      <dgm:t>
        <a:bodyPr/>
        <a:lstStyle/>
        <a:p>
          <a:endParaRPr lang="en-US"/>
        </a:p>
      </dgm:t>
    </dgm:pt>
    <dgm:pt modelId="{FA8A44DF-DFAB-4E50-89C9-F6DB2020F7BF}" type="pres">
      <dgm:prSet presAssocID="{9EC1762A-4C9B-44DC-A348-18DFD0AB367D}" presName="childText" presStyleLbl="revTx" presStyleIdx="3" presStyleCnt="4">
        <dgm:presLayoutVars>
          <dgm:bulletEnabled val="1"/>
        </dgm:presLayoutVars>
      </dgm:prSet>
      <dgm:spPr/>
      <dgm:t>
        <a:bodyPr/>
        <a:lstStyle/>
        <a:p>
          <a:endParaRPr lang="en-US"/>
        </a:p>
      </dgm:t>
    </dgm:pt>
  </dgm:ptLst>
  <dgm:cxnLst>
    <dgm:cxn modelId="{83571DFA-7B91-4113-8571-B82C21BD63A6}" srcId="{7F7BC441-B4E2-42B7-ABCD-F48EEADFE64F}" destId="{D3DBDCD0-4087-4554-A0DB-183237A341E7}" srcOrd="1" destOrd="0" parTransId="{2E39DEE9-6734-4FAC-BFE4-2585994BF006}" sibTransId="{AA030362-AE5A-4244-96CE-C297E932AFEE}"/>
    <dgm:cxn modelId="{B7D7A1F7-BFB1-4BE2-A8E8-00F38223DBAB}" type="presOf" srcId="{7A7D6318-CF14-4288-A8EA-0EDAEBBCFB18}" destId="{74243534-C96A-4E1E-94A0-A285ACE9F840}" srcOrd="0" destOrd="0" presId="urn:microsoft.com/office/officeart/2005/8/layout/vList2"/>
    <dgm:cxn modelId="{E5D1BA82-C639-4F1D-A1D8-3A28AB989EB7}" type="presOf" srcId="{9EC1762A-4C9B-44DC-A348-18DFD0AB367D}" destId="{2F1946D2-E25F-4667-B692-0D9F9D630F4B}" srcOrd="0" destOrd="0" presId="urn:microsoft.com/office/officeart/2005/8/layout/vList2"/>
    <dgm:cxn modelId="{9A95A3C5-620A-4A39-B59D-BFB538F9FEB6}" type="presOf" srcId="{D3DBDCD0-4087-4554-A0DB-183237A341E7}" destId="{DEEC5AD2-9378-40CC-A614-10129D0E8C1A}" srcOrd="0" destOrd="0" presId="urn:microsoft.com/office/officeart/2005/8/layout/vList2"/>
    <dgm:cxn modelId="{38653098-1562-4081-B8F5-8B765A4C72C4}" srcId="{D3DBDCD0-4087-4554-A0DB-183237A341E7}" destId="{3202417A-B172-4C07-8889-2E672802BD8A}" srcOrd="0" destOrd="0" parTransId="{0BD14761-5AEB-4D42-A856-57678F1AC3BE}" sibTransId="{9BD515D9-2038-4B35-8C8B-F6A725E2A7A5}"/>
    <dgm:cxn modelId="{6564B182-CBAE-4331-8E3C-7637A34060D2}" type="presOf" srcId="{3202417A-B172-4C07-8889-2E672802BD8A}" destId="{8C662A04-5E94-4E43-8953-44209784F33E}" srcOrd="0" destOrd="0" presId="urn:microsoft.com/office/officeart/2005/8/layout/vList2"/>
    <dgm:cxn modelId="{978B0BAF-9492-4E10-9118-F85E34E94FA1}" type="presOf" srcId="{9D5FA411-4477-458A-84D2-1725DDF82C5B}" destId="{A054BC1A-D1D7-4CF7-A2D2-6DBE6BD6CA44}" srcOrd="0" destOrd="0" presId="urn:microsoft.com/office/officeart/2005/8/layout/vList2"/>
    <dgm:cxn modelId="{08E3E699-0D78-431C-9EE7-E9EE24A82420}" type="presOf" srcId="{4FD92B16-AFD7-47A9-BC39-F61B7E4DA23A}" destId="{FA8A44DF-DFAB-4E50-89C9-F6DB2020F7BF}" srcOrd="0" destOrd="0" presId="urn:microsoft.com/office/officeart/2005/8/layout/vList2"/>
    <dgm:cxn modelId="{6D4938F1-5269-409C-B24F-6731F04D27C4}" srcId="{BFFCDDEB-E091-4234-ACDA-D0B6BA51568C}" destId="{9D5FA411-4477-458A-84D2-1725DDF82C5B}" srcOrd="0" destOrd="0" parTransId="{DBA8E0F5-A6D4-4FF9-9FB4-586CFCF8FDB2}" sibTransId="{05D40C2A-9472-4E11-A2DC-BEC133B4C73F}"/>
    <dgm:cxn modelId="{8DCF2230-5859-4BF7-AD29-521D41BB5492}" type="presOf" srcId="{D0658571-219C-405A-945C-B5DDFFE098B7}" destId="{D6594F83-00F9-4B1F-B62A-8AFF1DD86605}" srcOrd="0" destOrd="0" presId="urn:microsoft.com/office/officeart/2005/8/layout/vList2"/>
    <dgm:cxn modelId="{38224686-DF7F-405E-9352-5937AF67F198}" type="presOf" srcId="{BFFCDDEB-E091-4234-ACDA-D0B6BA51568C}" destId="{3FDBDC95-830C-4C20-8BC6-606B8AF117C4}" srcOrd="0" destOrd="0" presId="urn:microsoft.com/office/officeart/2005/8/layout/vList2"/>
    <dgm:cxn modelId="{F939A83F-01C0-4BFB-AE6F-3EB7D476EB9F}" type="presOf" srcId="{165A7986-691F-4FB2-BD2B-AF35C9EFD5CC}" destId="{D6594F83-00F9-4B1F-B62A-8AFF1DD86605}" srcOrd="0" destOrd="1" presId="urn:microsoft.com/office/officeart/2005/8/layout/vList2"/>
    <dgm:cxn modelId="{00D70E0D-8086-4C37-91BF-D5DCD6EB2FE9}" srcId="{7A7D6318-CF14-4288-A8EA-0EDAEBBCFB18}" destId="{165A7986-691F-4FB2-BD2B-AF35C9EFD5CC}" srcOrd="1" destOrd="0" parTransId="{0459D5FC-6D5C-44DE-B9BB-CED8EB280AD2}" sibTransId="{49D766B3-DFB4-40E8-A95B-2159993E3767}"/>
    <dgm:cxn modelId="{F97E1765-9C71-44BF-A165-0EA367934858}" srcId="{7A7D6318-CF14-4288-A8EA-0EDAEBBCFB18}" destId="{D0658571-219C-405A-945C-B5DDFFE098B7}" srcOrd="0" destOrd="0" parTransId="{9CCE6FB4-3EED-4A36-B548-1EAB628668AF}" sibTransId="{ED57C6EF-52D4-4F0A-982C-9796A5654A07}"/>
    <dgm:cxn modelId="{51EEEF76-58A2-4265-8FCB-B69E07F62C8A}" srcId="{7F7BC441-B4E2-42B7-ABCD-F48EEADFE64F}" destId="{7A7D6318-CF14-4288-A8EA-0EDAEBBCFB18}" srcOrd="2" destOrd="0" parTransId="{73EF430C-6453-49B6-BB0D-75FBB5DCD3E3}" sibTransId="{BEBA74CC-51B8-4F01-999C-3F0B199B7B5D}"/>
    <dgm:cxn modelId="{A077785B-9785-4B98-9450-CD08C14AB70A}" srcId="{7F7BC441-B4E2-42B7-ABCD-F48EEADFE64F}" destId="{BFFCDDEB-E091-4234-ACDA-D0B6BA51568C}" srcOrd="0" destOrd="0" parTransId="{AEDE2600-213E-4C0F-860A-269197924CBB}" sibTransId="{9A8F1FA0-7E82-4995-BD3D-F3D32CBA112B}"/>
    <dgm:cxn modelId="{EB4270CC-4890-4569-80FC-AC8CADAC17CC}" srcId="{7F7BC441-B4E2-42B7-ABCD-F48EEADFE64F}" destId="{9EC1762A-4C9B-44DC-A348-18DFD0AB367D}" srcOrd="3" destOrd="0" parTransId="{7F79597D-FFA2-4854-B264-154DD4199C61}" sibTransId="{F1C1C1CA-BD75-403D-AC62-33DAF044CE95}"/>
    <dgm:cxn modelId="{D64CDDAB-F3AB-4900-BFBF-66437ACFB88F}" type="presOf" srcId="{7F7BC441-B4E2-42B7-ABCD-F48EEADFE64F}" destId="{B32D1A27-027E-43DD-8718-3136720E1347}" srcOrd="0" destOrd="0" presId="urn:microsoft.com/office/officeart/2005/8/layout/vList2"/>
    <dgm:cxn modelId="{06C4D3F3-F1F3-4F43-89B0-10A20DDF2031}" srcId="{9EC1762A-4C9B-44DC-A348-18DFD0AB367D}" destId="{4FD92B16-AFD7-47A9-BC39-F61B7E4DA23A}" srcOrd="0" destOrd="0" parTransId="{3A48F751-12E2-409A-91ED-B262519E253A}" sibTransId="{99A341E2-5A6E-442B-99A6-643BB9F48941}"/>
    <dgm:cxn modelId="{10BC6234-E6FB-41CB-AD1F-6DC503994366}" type="presParOf" srcId="{B32D1A27-027E-43DD-8718-3136720E1347}" destId="{3FDBDC95-830C-4C20-8BC6-606B8AF117C4}" srcOrd="0" destOrd="0" presId="urn:microsoft.com/office/officeart/2005/8/layout/vList2"/>
    <dgm:cxn modelId="{AAA1BC36-142F-4C2E-9689-0C9230DF7999}" type="presParOf" srcId="{B32D1A27-027E-43DD-8718-3136720E1347}" destId="{A054BC1A-D1D7-4CF7-A2D2-6DBE6BD6CA44}" srcOrd="1" destOrd="0" presId="urn:microsoft.com/office/officeart/2005/8/layout/vList2"/>
    <dgm:cxn modelId="{FD63A183-658F-4979-BA32-A038624306AD}" type="presParOf" srcId="{B32D1A27-027E-43DD-8718-3136720E1347}" destId="{DEEC5AD2-9378-40CC-A614-10129D0E8C1A}" srcOrd="2" destOrd="0" presId="urn:microsoft.com/office/officeart/2005/8/layout/vList2"/>
    <dgm:cxn modelId="{96773681-9E9D-4092-894F-DEDEF9446E80}" type="presParOf" srcId="{B32D1A27-027E-43DD-8718-3136720E1347}" destId="{8C662A04-5E94-4E43-8953-44209784F33E}" srcOrd="3" destOrd="0" presId="urn:microsoft.com/office/officeart/2005/8/layout/vList2"/>
    <dgm:cxn modelId="{71F5185D-9F9B-4380-B885-77D63EB46B2D}" type="presParOf" srcId="{B32D1A27-027E-43DD-8718-3136720E1347}" destId="{74243534-C96A-4E1E-94A0-A285ACE9F840}" srcOrd="4" destOrd="0" presId="urn:microsoft.com/office/officeart/2005/8/layout/vList2"/>
    <dgm:cxn modelId="{3B660A3F-6C94-49A5-8883-38C4880F796C}" type="presParOf" srcId="{B32D1A27-027E-43DD-8718-3136720E1347}" destId="{D6594F83-00F9-4B1F-B62A-8AFF1DD86605}" srcOrd="5" destOrd="0" presId="urn:microsoft.com/office/officeart/2005/8/layout/vList2"/>
    <dgm:cxn modelId="{CCA5E49D-1B11-4715-A0C8-D2804AACF276}" type="presParOf" srcId="{B32D1A27-027E-43DD-8718-3136720E1347}" destId="{2F1946D2-E25F-4667-B692-0D9F9D630F4B}" srcOrd="6" destOrd="0" presId="urn:microsoft.com/office/officeart/2005/8/layout/vList2"/>
    <dgm:cxn modelId="{E62EB40D-2AB4-4405-8F60-D80C6FC3998A}" type="presParOf" srcId="{B32D1A27-027E-43DD-8718-3136720E1347}" destId="{FA8A44DF-DFAB-4E50-89C9-F6DB2020F7B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3CD0F-2066-41CF-A9B7-9FA5542FAAFE}"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73B20BDD-EA66-4176-90BC-94B6DD0976EF}">
      <dgm:prSet phldrT="[Text]"/>
      <dgm:spPr/>
      <dgm:t>
        <a:bodyPr/>
        <a:lstStyle/>
        <a:p>
          <a:r>
            <a:rPr lang="en-US" dirty="0" smtClean="0">
              <a:latin typeface="Arial" panose="020B0604020202020204" pitchFamily="34" charset="0"/>
              <a:cs typeface="Arial" panose="020B0604020202020204" pitchFamily="34" charset="0"/>
            </a:rPr>
            <a:t>Differences by Sector</a:t>
          </a:r>
          <a:endParaRPr lang="en-US" dirty="0">
            <a:latin typeface="Arial" panose="020B0604020202020204" pitchFamily="34" charset="0"/>
            <a:cs typeface="Arial" panose="020B0604020202020204" pitchFamily="34" charset="0"/>
          </a:endParaRPr>
        </a:p>
      </dgm:t>
    </dgm:pt>
    <dgm:pt modelId="{37E0C335-4572-4734-A061-398BB0F57423}" type="parTrans" cxnId="{5A9E90BC-3DBD-44F9-944A-1CA5FD740AC7}">
      <dgm:prSet/>
      <dgm:spPr/>
      <dgm:t>
        <a:bodyPr/>
        <a:lstStyle/>
        <a:p>
          <a:endParaRPr lang="en-US">
            <a:latin typeface="Arial" panose="020B0604020202020204" pitchFamily="34" charset="0"/>
            <a:cs typeface="Arial" panose="020B0604020202020204" pitchFamily="34" charset="0"/>
          </a:endParaRPr>
        </a:p>
      </dgm:t>
    </dgm:pt>
    <dgm:pt modelId="{9D3259C8-D57F-49A6-A50A-CC5B50E6629E}" type="sibTrans" cxnId="{5A9E90BC-3DBD-44F9-944A-1CA5FD740AC7}">
      <dgm:prSet/>
      <dgm:spPr/>
      <dgm:t>
        <a:bodyPr/>
        <a:lstStyle/>
        <a:p>
          <a:endParaRPr lang="en-US">
            <a:latin typeface="Arial" panose="020B0604020202020204" pitchFamily="34" charset="0"/>
            <a:cs typeface="Arial" panose="020B0604020202020204" pitchFamily="34" charset="0"/>
          </a:endParaRPr>
        </a:p>
      </dgm:t>
    </dgm:pt>
    <dgm:pt modelId="{7EB77C60-36CC-42C1-B0C8-6BEFCB41E9AB}">
      <dgm:prSet/>
      <dgm:spPr/>
      <dgm:t>
        <a:bodyPr/>
        <a:lstStyle/>
        <a:p>
          <a:r>
            <a:rPr lang="en-US" dirty="0" smtClean="0">
              <a:latin typeface="Arial" panose="020B0604020202020204" pitchFamily="34" charset="0"/>
              <a:cs typeface="Arial" panose="020B0604020202020204" pitchFamily="34" charset="0"/>
            </a:rPr>
            <a:t>Elite institutions provided low-income students with most access to top 1%</a:t>
          </a:r>
          <a:endParaRPr lang="en-US" dirty="0">
            <a:latin typeface="Arial" panose="020B0604020202020204" pitchFamily="34" charset="0"/>
            <a:cs typeface="Arial" panose="020B0604020202020204" pitchFamily="34" charset="0"/>
          </a:endParaRPr>
        </a:p>
      </dgm:t>
    </dgm:pt>
    <dgm:pt modelId="{D3C3ABC2-466C-44D3-B3DE-26F0636AFEE5}" type="parTrans" cxnId="{0FD0215D-9769-48A4-81FF-731F3784B5FB}">
      <dgm:prSet/>
      <dgm:spPr/>
      <dgm:t>
        <a:bodyPr/>
        <a:lstStyle/>
        <a:p>
          <a:endParaRPr lang="en-US">
            <a:latin typeface="Arial" panose="020B0604020202020204" pitchFamily="34" charset="0"/>
            <a:cs typeface="Arial" panose="020B0604020202020204" pitchFamily="34" charset="0"/>
          </a:endParaRPr>
        </a:p>
      </dgm:t>
    </dgm:pt>
    <dgm:pt modelId="{E2F84569-D13E-457B-842E-FE394AE7972E}" type="sibTrans" cxnId="{0FD0215D-9769-48A4-81FF-731F3784B5FB}">
      <dgm:prSet/>
      <dgm:spPr/>
      <dgm:t>
        <a:bodyPr/>
        <a:lstStyle/>
        <a:p>
          <a:endParaRPr lang="en-US">
            <a:latin typeface="Arial" panose="020B0604020202020204" pitchFamily="34" charset="0"/>
            <a:cs typeface="Arial" panose="020B0604020202020204" pitchFamily="34" charset="0"/>
          </a:endParaRPr>
        </a:p>
      </dgm:t>
    </dgm:pt>
    <dgm:pt modelId="{D891E37A-0CF5-44AB-9F9C-372601B55683}">
      <dgm:prSet/>
      <dgm:spPr/>
      <dgm:t>
        <a:bodyPr/>
        <a:lstStyle/>
        <a:p>
          <a:r>
            <a:rPr lang="en-US" dirty="0" smtClean="0">
              <a:latin typeface="Arial" panose="020B0604020202020204" pitchFamily="34" charset="0"/>
              <a:cs typeface="Arial" panose="020B0604020202020204" pitchFamily="34" charset="0"/>
            </a:rPr>
            <a:t>Comprehensives and community colleges provided most access to top 20%</a:t>
          </a:r>
          <a:endParaRPr lang="en-US" dirty="0">
            <a:latin typeface="Arial" panose="020B0604020202020204" pitchFamily="34" charset="0"/>
            <a:cs typeface="Arial" panose="020B0604020202020204" pitchFamily="34" charset="0"/>
          </a:endParaRPr>
        </a:p>
      </dgm:t>
    </dgm:pt>
    <dgm:pt modelId="{A2A9F783-F8D0-4F77-8C23-A5C3D484E6E0}" type="parTrans" cxnId="{01D67955-5799-4051-949C-637855704BAB}">
      <dgm:prSet/>
      <dgm:spPr/>
      <dgm:t>
        <a:bodyPr/>
        <a:lstStyle/>
        <a:p>
          <a:endParaRPr lang="en-US">
            <a:latin typeface="Arial" panose="020B0604020202020204" pitchFamily="34" charset="0"/>
            <a:cs typeface="Arial" panose="020B0604020202020204" pitchFamily="34" charset="0"/>
          </a:endParaRPr>
        </a:p>
      </dgm:t>
    </dgm:pt>
    <dgm:pt modelId="{50A6AF18-9AF0-4126-8AD7-07A57A17FE96}" type="sibTrans" cxnId="{01D67955-5799-4051-949C-637855704BAB}">
      <dgm:prSet/>
      <dgm:spPr/>
      <dgm:t>
        <a:bodyPr/>
        <a:lstStyle/>
        <a:p>
          <a:endParaRPr lang="en-US">
            <a:latin typeface="Arial" panose="020B0604020202020204" pitchFamily="34" charset="0"/>
            <a:cs typeface="Arial" panose="020B0604020202020204" pitchFamily="34" charset="0"/>
          </a:endParaRPr>
        </a:p>
      </dgm:t>
    </dgm:pt>
    <dgm:pt modelId="{BB2C7783-F5F8-4286-A2D8-D112F82CB72C}">
      <dgm:prSet/>
      <dgm:spPr/>
      <dgm:t>
        <a:bodyPr/>
        <a:lstStyle/>
        <a:p>
          <a:r>
            <a:rPr lang="en-US" dirty="0" smtClean="0">
              <a:latin typeface="Arial" panose="020B0604020202020204" pitchFamily="34" charset="0"/>
              <a:cs typeface="Arial" panose="020B0604020202020204" pitchFamily="34" charset="0"/>
            </a:rPr>
            <a:t>[Stony Brook is an exception]</a:t>
          </a:r>
          <a:endParaRPr lang="en-US" dirty="0">
            <a:latin typeface="Arial" panose="020B0604020202020204" pitchFamily="34" charset="0"/>
            <a:cs typeface="Arial" panose="020B0604020202020204" pitchFamily="34" charset="0"/>
          </a:endParaRPr>
        </a:p>
      </dgm:t>
    </dgm:pt>
    <dgm:pt modelId="{C000E3A9-471C-4486-BA5B-D483E8956406}" type="parTrans" cxnId="{95319C57-79B6-425C-8969-AF920B10F051}">
      <dgm:prSet/>
      <dgm:spPr/>
      <dgm:t>
        <a:bodyPr/>
        <a:lstStyle/>
        <a:p>
          <a:endParaRPr lang="en-US">
            <a:latin typeface="Arial" panose="020B0604020202020204" pitchFamily="34" charset="0"/>
            <a:cs typeface="Arial" panose="020B0604020202020204" pitchFamily="34" charset="0"/>
          </a:endParaRPr>
        </a:p>
      </dgm:t>
    </dgm:pt>
    <dgm:pt modelId="{24D860C9-AE2E-4ADA-995E-BE746B70253E}" type="sibTrans" cxnId="{95319C57-79B6-425C-8969-AF920B10F051}">
      <dgm:prSet/>
      <dgm:spPr/>
      <dgm:t>
        <a:bodyPr/>
        <a:lstStyle/>
        <a:p>
          <a:endParaRPr lang="en-US">
            <a:latin typeface="Arial" panose="020B0604020202020204" pitchFamily="34" charset="0"/>
            <a:cs typeface="Arial" panose="020B0604020202020204" pitchFamily="34" charset="0"/>
          </a:endParaRPr>
        </a:p>
      </dgm:t>
    </dgm:pt>
    <dgm:pt modelId="{1670817A-BA30-4536-BA01-390EAE507751}">
      <dgm:prSet/>
      <dgm:spPr/>
      <dgm:t>
        <a:bodyPr/>
        <a:lstStyle/>
        <a:p>
          <a:r>
            <a:rPr lang="en-US" dirty="0" smtClean="0">
              <a:latin typeface="Arial" panose="020B0604020202020204" pitchFamily="34" charset="0"/>
              <a:cs typeface="Arial" panose="020B0604020202020204" pitchFamily="34" charset="0"/>
            </a:rPr>
            <a:t>“Overplacement” Not a Concern</a:t>
          </a:r>
          <a:endParaRPr lang="en-US" dirty="0">
            <a:latin typeface="Arial" panose="020B0604020202020204" pitchFamily="34" charset="0"/>
            <a:cs typeface="Arial" panose="020B0604020202020204" pitchFamily="34" charset="0"/>
          </a:endParaRPr>
        </a:p>
      </dgm:t>
    </dgm:pt>
    <dgm:pt modelId="{C2BE64F3-89DD-48CB-9A67-51A0835D3B37}" type="parTrans" cxnId="{F412C3D3-9E7F-43D3-8F9E-6E721BBB02A0}">
      <dgm:prSet/>
      <dgm:spPr/>
      <dgm:t>
        <a:bodyPr/>
        <a:lstStyle/>
        <a:p>
          <a:endParaRPr lang="en-US">
            <a:latin typeface="Arial" panose="020B0604020202020204" pitchFamily="34" charset="0"/>
            <a:cs typeface="Arial" panose="020B0604020202020204" pitchFamily="34" charset="0"/>
          </a:endParaRPr>
        </a:p>
      </dgm:t>
    </dgm:pt>
    <dgm:pt modelId="{1251F11A-006D-4127-93EC-5E28226E8CD2}" type="sibTrans" cxnId="{F412C3D3-9E7F-43D3-8F9E-6E721BBB02A0}">
      <dgm:prSet/>
      <dgm:spPr/>
      <dgm:t>
        <a:bodyPr/>
        <a:lstStyle/>
        <a:p>
          <a:endParaRPr lang="en-US">
            <a:latin typeface="Arial" panose="020B0604020202020204" pitchFamily="34" charset="0"/>
            <a:cs typeface="Arial" panose="020B0604020202020204" pitchFamily="34" charset="0"/>
          </a:endParaRPr>
        </a:p>
      </dgm:t>
    </dgm:pt>
    <dgm:pt modelId="{D909DB5B-50CE-4E56-94BE-38D8844C763E}">
      <dgm:prSet/>
      <dgm:spPr/>
      <dgm:t>
        <a:bodyPr/>
        <a:lstStyle/>
        <a:p>
          <a:r>
            <a:rPr lang="en-US" dirty="0" smtClean="0">
              <a:latin typeface="Arial" panose="020B0604020202020204" pitchFamily="34" charset="0"/>
              <a:cs typeface="Arial" panose="020B0604020202020204" pitchFamily="34" charset="0"/>
            </a:rPr>
            <a:t>Low-income students exhibited similar outcomes to peers at selective institutions</a:t>
          </a:r>
          <a:endParaRPr lang="en-US" dirty="0">
            <a:latin typeface="Arial" panose="020B0604020202020204" pitchFamily="34" charset="0"/>
            <a:cs typeface="Arial" panose="020B0604020202020204" pitchFamily="34" charset="0"/>
          </a:endParaRPr>
        </a:p>
      </dgm:t>
    </dgm:pt>
    <dgm:pt modelId="{CC486610-08E8-4273-BCF4-369BD37FE313}" type="parTrans" cxnId="{69FFECBC-5F11-46FA-AC07-516E204D1531}">
      <dgm:prSet/>
      <dgm:spPr/>
      <dgm:t>
        <a:bodyPr/>
        <a:lstStyle/>
        <a:p>
          <a:endParaRPr lang="en-US">
            <a:latin typeface="Arial" panose="020B0604020202020204" pitchFamily="34" charset="0"/>
            <a:cs typeface="Arial" panose="020B0604020202020204" pitchFamily="34" charset="0"/>
          </a:endParaRPr>
        </a:p>
      </dgm:t>
    </dgm:pt>
    <dgm:pt modelId="{9EBB15DB-8DD2-4B28-ABA4-B32DD941E05D}" type="sibTrans" cxnId="{69FFECBC-5F11-46FA-AC07-516E204D1531}">
      <dgm:prSet/>
      <dgm:spPr/>
      <dgm:t>
        <a:bodyPr/>
        <a:lstStyle/>
        <a:p>
          <a:endParaRPr lang="en-US">
            <a:latin typeface="Arial" panose="020B0604020202020204" pitchFamily="34" charset="0"/>
            <a:cs typeface="Arial" panose="020B0604020202020204" pitchFamily="34" charset="0"/>
          </a:endParaRPr>
        </a:p>
      </dgm:t>
    </dgm:pt>
    <dgm:pt modelId="{C5C5ABCD-70FE-471D-A034-DE5E5FAFCEE5}">
      <dgm:prSet/>
      <dgm:spPr/>
      <dgm:t>
        <a:bodyPr/>
        <a:lstStyle/>
        <a:p>
          <a:r>
            <a:rPr lang="en-US" dirty="0" smtClean="0">
              <a:latin typeface="Arial" panose="020B0604020202020204" pitchFamily="34" charset="0"/>
              <a:cs typeface="Arial" panose="020B0604020202020204" pitchFamily="34" charset="0"/>
            </a:rPr>
            <a:t>Solutions to mobility may reside in comprehensive sector</a:t>
          </a:r>
          <a:endParaRPr lang="en-US" dirty="0">
            <a:latin typeface="Arial" panose="020B0604020202020204" pitchFamily="34" charset="0"/>
            <a:cs typeface="Arial" panose="020B0604020202020204" pitchFamily="34" charset="0"/>
          </a:endParaRPr>
        </a:p>
      </dgm:t>
    </dgm:pt>
    <dgm:pt modelId="{DB90D3FF-749C-4FD0-ACE6-131C00B3EF02}" type="parTrans" cxnId="{447C1720-31EB-4D88-B79A-A64E7744B7D7}">
      <dgm:prSet/>
      <dgm:spPr/>
      <dgm:t>
        <a:bodyPr/>
        <a:lstStyle/>
        <a:p>
          <a:endParaRPr lang="en-US">
            <a:latin typeface="Arial" panose="020B0604020202020204" pitchFamily="34" charset="0"/>
            <a:cs typeface="Arial" panose="020B0604020202020204" pitchFamily="34" charset="0"/>
          </a:endParaRPr>
        </a:p>
      </dgm:t>
    </dgm:pt>
    <dgm:pt modelId="{6ECBF68B-1D30-43D5-8104-8B31F9E03B36}" type="sibTrans" cxnId="{447C1720-31EB-4D88-B79A-A64E7744B7D7}">
      <dgm:prSet/>
      <dgm:spPr/>
      <dgm:t>
        <a:bodyPr/>
        <a:lstStyle/>
        <a:p>
          <a:endParaRPr lang="en-US">
            <a:latin typeface="Arial" panose="020B0604020202020204" pitchFamily="34" charset="0"/>
            <a:cs typeface="Arial" panose="020B0604020202020204" pitchFamily="34" charset="0"/>
          </a:endParaRPr>
        </a:p>
      </dgm:t>
    </dgm:pt>
    <dgm:pt modelId="{BBE529C4-E40F-4FC8-8BEF-5B62D2C34BFE}">
      <dgm:prSet/>
      <dgm:spPr/>
      <dgm:t>
        <a:bodyPr/>
        <a:lstStyle/>
        <a:p>
          <a:r>
            <a:rPr lang="en-US" dirty="0" smtClean="0">
              <a:latin typeface="Arial" panose="020B0604020202020204" pitchFamily="34" charset="0"/>
              <a:cs typeface="Arial" panose="020B0604020202020204" pitchFamily="34" charset="0"/>
            </a:rPr>
            <a:t>Because Cal State and CUNY exhibit high mobility rates look there for answers</a:t>
          </a:r>
          <a:endParaRPr lang="en-US" dirty="0">
            <a:latin typeface="Arial" panose="020B0604020202020204" pitchFamily="34" charset="0"/>
            <a:cs typeface="Arial" panose="020B0604020202020204" pitchFamily="34" charset="0"/>
          </a:endParaRPr>
        </a:p>
      </dgm:t>
    </dgm:pt>
    <dgm:pt modelId="{89FA8C0F-2C94-4A46-A215-69A7E2DC7691}" type="parTrans" cxnId="{045DAF8E-172B-46D9-B6B2-4A50BF9D03D1}">
      <dgm:prSet/>
      <dgm:spPr/>
      <dgm:t>
        <a:bodyPr/>
        <a:lstStyle/>
        <a:p>
          <a:endParaRPr lang="en-US">
            <a:latin typeface="Arial" panose="020B0604020202020204" pitchFamily="34" charset="0"/>
            <a:cs typeface="Arial" panose="020B0604020202020204" pitchFamily="34" charset="0"/>
          </a:endParaRPr>
        </a:p>
      </dgm:t>
    </dgm:pt>
    <dgm:pt modelId="{71CB1887-B8F7-4631-AC8A-C5116C5BBB87}" type="sibTrans" cxnId="{045DAF8E-172B-46D9-B6B2-4A50BF9D03D1}">
      <dgm:prSet/>
      <dgm:spPr/>
      <dgm:t>
        <a:bodyPr/>
        <a:lstStyle/>
        <a:p>
          <a:endParaRPr lang="en-US">
            <a:latin typeface="Arial" panose="020B0604020202020204" pitchFamily="34" charset="0"/>
            <a:cs typeface="Arial" panose="020B0604020202020204" pitchFamily="34" charset="0"/>
          </a:endParaRPr>
        </a:p>
      </dgm:t>
    </dgm:pt>
    <dgm:pt modelId="{9CCCD5A6-64A2-41B7-B7DE-B86F3563926E}">
      <dgm:prSet/>
      <dgm:spPr/>
      <dgm:t>
        <a:bodyPr/>
        <a:lstStyle/>
        <a:p>
          <a:r>
            <a:rPr lang="en-US" dirty="0" smtClean="0">
              <a:latin typeface="Arial" panose="020B0604020202020204" pitchFamily="34" charset="0"/>
              <a:cs typeface="Arial" panose="020B0604020202020204" pitchFamily="34" charset="0"/>
            </a:rPr>
            <a:t>[I will complicate this in a moment]</a:t>
          </a:r>
          <a:endParaRPr lang="en-US" dirty="0">
            <a:latin typeface="Arial" panose="020B0604020202020204" pitchFamily="34" charset="0"/>
            <a:cs typeface="Arial" panose="020B0604020202020204" pitchFamily="34" charset="0"/>
          </a:endParaRPr>
        </a:p>
      </dgm:t>
    </dgm:pt>
    <dgm:pt modelId="{943C5157-E83A-47B8-9826-59759C25EBD6}" type="parTrans" cxnId="{24817B02-6833-4868-A15F-C8D2E4C61FA3}">
      <dgm:prSet/>
      <dgm:spPr/>
      <dgm:t>
        <a:bodyPr/>
        <a:lstStyle/>
        <a:p>
          <a:endParaRPr lang="en-US">
            <a:latin typeface="Arial" panose="020B0604020202020204" pitchFamily="34" charset="0"/>
            <a:cs typeface="Arial" panose="020B0604020202020204" pitchFamily="34" charset="0"/>
          </a:endParaRPr>
        </a:p>
      </dgm:t>
    </dgm:pt>
    <dgm:pt modelId="{FE450411-08F0-4FD0-9703-EF1A6DEFE293}" type="sibTrans" cxnId="{24817B02-6833-4868-A15F-C8D2E4C61FA3}">
      <dgm:prSet/>
      <dgm:spPr/>
      <dgm:t>
        <a:bodyPr/>
        <a:lstStyle/>
        <a:p>
          <a:endParaRPr lang="en-US">
            <a:latin typeface="Arial" panose="020B0604020202020204" pitchFamily="34" charset="0"/>
            <a:cs typeface="Arial" panose="020B0604020202020204" pitchFamily="34" charset="0"/>
          </a:endParaRPr>
        </a:p>
      </dgm:t>
    </dgm:pt>
    <dgm:pt modelId="{FB00CED2-3E1F-4164-8C9D-6836A09773A0}">
      <dgm:prSet/>
      <dgm:spPr/>
      <dgm:t>
        <a:bodyPr/>
        <a:lstStyle/>
        <a:p>
          <a:r>
            <a:rPr lang="en-US" dirty="0" smtClean="0">
              <a:latin typeface="Arial" panose="020B0604020202020204" pitchFamily="34" charset="0"/>
              <a:cs typeface="Arial" panose="020B0604020202020204" pitchFamily="34" charset="0"/>
            </a:rPr>
            <a:t>Access declining at high mobility institutions</a:t>
          </a:r>
          <a:endParaRPr lang="en-US" dirty="0">
            <a:latin typeface="Arial" panose="020B0604020202020204" pitchFamily="34" charset="0"/>
            <a:cs typeface="Arial" panose="020B0604020202020204" pitchFamily="34" charset="0"/>
          </a:endParaRPr>
        </a:p>
      </dgm:t>
    </dgm:pt>
    <dgm:pt modelId="{4AC2C656-6262-4924-BB80-0DDC905ED67A}" type="parTrans" cxnId="{72ABD39D-83D1-46CE-BCF4-FAFC29FEE043}">
      <dgm:prSet/>
      <dgm:spPr/>
      <dgm:t>
        <a:bodyPr/>
        <a:lstStyle/>
        <a:p>
          <a:endParaRPr lang="en-US">
            <a:latin typeface="Arial" panose="020B0604020202020204" pitchFamily="34" charset="0"/>
            <a:cs typeface="Arial" panose="020B0604020202020204" pitchFamily="34" charset="0"/>
          </a:endParaRPr>
        </a:p>
      </dgm:t>
    </dgm:pt>
    <dgm:pt modelId="{55FDA5BD-1100-4292-AB40-1905CF9BC9FD}" type="sibTrans" cxnId="{72ABD39D-83D1-46CE-BCF4-FAFC29FEE043}">
      <dgm:prSet/>
      <dgm:spPr/>
      <dgm:t>
        <a:bodyPr/>
        <a:lstStyle/>
        <a:p>
          <a:endParaRPr lang="en-US">
            <a:latin typeface="Arial" panose="020B0604020202020204" pitchFamily="34" charset="0"/>
            <a:cs typeface="Arial" panose="020B0604020202020204" pitchFamily="34" charset="0"/>
          </a:endParaRPr>
        </a:p>
      </dgm:t>
    </dgm:pt>
    <dgm:pt modelId="{90804193-3276-4455-87D3-5AE83471EF77}">
      <dgm:prSet/>
      <dgm:spPr/>
      <dgm:t>
        <a:bodyPr/>
        <a:lstStyle/>
        <a:p>
          <a:r>
            <a:rPr lang="en-US" dirty="0" smtClean="0">
              <a:latin typeface="Arial" panose="020B0604020202020204" pitchFamily="34" charset="0"/>
              <a:cs typeface="Arial" panose="020B0604020202020204" pitchFamily="34" charset="0"/>
            </a:rPr>
            <a:t>When they got in</a:t>
          </a:r>
          <a:endParaRPr lang="en-US" dirty="0">
            <a:latin typeface="Arial" panose="020B0604020202020204" pitchFamily="34" charset="0"/>
            <a:cs typeface="Arial" panose="020B0604020202020204" pitchFamily="34" charset="0"/>
          </a:endParaRPr>
        </a:p>
      </dgm:t>
    </dgm:pt>
    <dgm:pt modelId="{8D3A6391-FDE8-4B26-B8C3-C13F7AFD97CC}" type="parTrans" cxnId="{A752B943-2263-4B50-A8ED-B646B087BE84}">
      <dgm:prSet/>
      <dgm:spPr/>
      <dgm:t>
        <a:bodyPr/>
        <a:lstStyle/>
        <a:p>
          <a:endParaRPr lang="en-US">
            <a:latin typeface="Arial" panose="020B0604020202020204" pitchFamily="34" charset="0"/>
            <a:cs typeface="Arial" panose="020B0604020202020204" pitchFamily="34" charset="0"/>
          </a:endParaRPr>
        </a:p>
      </dgm:t>
    </dgm:pt>
    <dgm:pt modelId="{2C0CBE88-CE40-47F1-B98E-8CDBA5225D29}" type="sibTrans" cxnId="{A752B943-2263-4B50-A8ED-B646B087BE84}">
      <dgm:prSet/>
      <dgm:spPr/>
      <dgm:t>
        <a:bodyPr/>
        <a:lstStyle/>
        <a:p>
          <a:endParaRPr lang="en-US">
            <a:latin typeface="Arial" panose="020B0604020202020204" pitchFamily="34" charset="0"/>
            <a:cs typeface="Arial" panose="020B0604020202020204" pitchFamily="34" charset="0"/>
          </a:endParaRPr>
        </a:p>
      </dgm:t>
    </dgm:pt>
    <dgm:pt modelId="{4BAA31FD-575E-49A6-A749-B34816399CDF}">
      <dgm:prSet/>
      <dgm:spPr/>
      <dgm:t>
        <a:bodyPr/>
        <a:lstStyle/>
        <a:p>
          <a:r>
            <a:rPr lang="en-US" dirty="0" smtClean="0">
              <a:latin typeface="Arial" panose="020B0604020202020204" pitchFamily="34" charset="0"/>
              <a:cs typeface="Arial" panose="020B0604020202020204" pitchFamily="34" charset="0"/>
            </a:rPr>
            <a:t>When they graduated</a:t>
          </a:r>
          <a:endParaRPr lang="en-US" dirty="0">
            <a:latin typeface="Arial" panose="020B0604020202020204" pitchFamily="34" charset="0"/>
            <a:cs typeface="Arial" panose="020B0604020202020204" pitchFamily="34" charset="0"/>
          </a:endParaRPr>
        </a:p>
      </dgm:t>
    </dgm:pt>
    <dgm:pt modelId="{782F8418-9D40-4A0E-A6A1-4663833064E2}" type="parTrans" cxnId="{E67BFB18-3C39-43D0-B01C-595916A14D37}">
      <dgm:prSet/>
      <dgm:spPr/>
      <dgm:t>
        <a:bodyPr/>
        <a:lstStyle/>
        <a:p>
          <a:endParaRPr lang="en-US">
            <a:latin typeface="Arial" panose="020B0604020202020204" pitchFamily="34" charset="0"/>
            <a:cs typeface="Arial" panose="020B0604020202020204" pitchFamily="34" charset="0"/>
          </a:endParaRPr>
        </a:p>
      </dgm:t>
    </dgm:pt>
    <dgm:pt modelId="{1972B847-0891-4C78-952A-37F88FFFFF7C}" type="sibTrans" cxnId="{E67BFB18-3C39-43D0-B01C-595916A14D37}">
      <dgm:prSet/>
      <dgm:spPr/>
      <dgm:t>
        <a:bodyPr/>
        <a:lstStyle/>
        <a:p>
          <a:endParaRPr lang="en-US">
            <a:latin typeface="Arial" panose="020B0604020202020204" pitchFamily="34" charset="0"/>
            <a:cs typeface="Arial" panose="020B0604020202020204" pitchFamily="34" charset="0"/>
          </a:endParaRPr>
        </a:p>
      </dgm:t>
    </dgm:pt>
    <dgm:pt modelId="{B15216BE-C36E-4A2C-B3C2-B982FA199B20}">
      <dgm:prSet/>
      <dgm:spPr/>
      <dgm:t>
        <a:bodyPr/>
        <a:lstStyle/>
        <a:p>
          <a:r>
            <a:rPr lang="en-US" dirty="0" smtClean="0">
              <a:latin typeface="Arial" panose="020B0604020202020204" pitchFamily="34" charset="0"/>
              <a:cs typeface="Arial" panose="020B0604020202020204" pitchFamily="34" charset="0"/>
            </a:rPr>
            <a:t>Calls for some reconsideration of aid policies, state support</a:t>
          </a:r>
          <a:endParaRPr lang="en-US" dirty="0">
            <a:latin typeface="Arial" panose="020B0604020202020204" pitchFamily="34" charset="0"/>
            <a:cs typeface="Arial" panose="020B0604020202020204" pitchFamily="34" charset="0"/>
          </a:endParaRPr>
        </a:p>
      </dgm:t>
    </dgm:pt>
    <dgm:pt modelId="{64947AF1-7E97-45F6-A2FE-5789F75B5AC1}" type="parTrans" cxnId="{FB6C2636-66CE-4092-A428-669548185CC8}">
      <dgm:prSet/>
      <dgm:spPr/>
      <dgm:t>
        <a:bodyPr/>
        <a:lstStyle/>
        <a:p>
          <a:endParaRPr lang="en-US">
            <a:latin typeface="Arial" panose="020B0604020202020204" pitchFamily="34" charset="0"/>
            <a:cs typeface="Arial" panose="020B0604020202020204" pitchFamily="34" charset="0"/>
          </a:endParaRPr>
        </a:p>
      </dgm:t>
    </dgm:pt>
    <dgm:pt modelId="{C46744D6-E908-4712-9140-1FC2A35410A4}" type="sibTrans" cxnId="{FB6C2636-66CE-4092-A428-669548185CC8}">
      <dgm:prSet/>
      <dgm:spPr/>
      <dgm:t>
        <a:bodyPr/>
        <a:lstStyle/>
        <a:p>
          <a:endParaRPr lang="en-US">
            <a:latin typeface="Arial" panose="020B0604020202020204" pitchFamily="34" charset="0"/>
            <a:cs typeface="Arial" panose="020B0604020202020204" pitchFamily="34" charset="0"/>
          </a:endParaRPr>
        </a:p>
      </dgm:t>
    </dgm:pt>
    <dgm:pt modelId="{BD5E3174-2ABF-4435-8E8C-44AB45820D21}">
      <dgm:prSet/>
      <dgm:spPr/>
      <dgm:t>
        <a:bodyPr/>
        <a:lstStyle/>
        <a:p>
          <a:r>
            <a:rPr lang="en-US" dirty="0" smtClean="0">
              <a:latin typeface="Arial" panose="020B0604020202020204" pitchFamily="34" charset="0"/>
              <a:cs typeface="Arial" panose="020B0604020202020204" pitchFamily="34" charset="0"/>
            </a:rPr>
            <a:t>New America follow-up</a:t>
          </a:r>
          <a:endParaRPr lang="en-US" dirty="0">
            <a:latin typeface="Arial" panose="020B0604020202020204" pitchFamily="34" charset="0"/>
            <a:cs typeface="Arial" panose="020B0604020202020204" pitchFamily="34" charset="0"/>
          </a:endParaRPr>
        </a:p>
      </dgm:t>
    </dgm:pt>
    <dgm:pt modelId="{4F9AA396-926E-4C57-8FF2-85C3D4FF1310}" type="parTrans" cxnId="{80E9FEBE-25F7-4CE6-AB8C-89234653EB1B}">
      <dgm:prSet/>
      <dgm:spPr/>
      <dgm:t>
        <a:bodyPr/>
        <a:lstStyle/>
        <a:p>
          <a:endParaRPr lang="en-US">
            <a:latin typeface="Arial" panose="020B0604020202020204" pitchFamily="34" charset="0"/>
            <a:cs typeface="Arial" panose="020B0604020202020204" pitchFamily="34" charset="0"/>
          </a:endParaRPr>
        </a:p>
      </dgm:t>
    </dgm:pt>
    <dgm:pt modelId="{ED9C0018-676D-426D-BB26-F37008F4481C}" type="sibTrans" cxnId="{80E9FEBE-25F7-4CE6-AB8C-89234653EB1B}">
      <dgm:prSet/>
      <dgm:spPr/>
      <dgm:t>
        <a:bodyPr/>
        <a:lstStyle/>
        <a:p>
          <a:endParaRPr lang="en-US">
            <a:latin typeface="Arial" panose="020B0604020202020204" pitchFamily="34" charset="0"/>
            <a:cs typeface="Arial" panose="020B0604020202020204" pitchFamily="34" charset="0"/>
          </a:endParaRPr>
        </a:p>
      </dgm:t>
    </dgm:pt>
    <dgm:pt modelId="{9EF895E5-72C6-43DE-9324-C53C70DC6940}" type="pres">
      <dgm:prSet presAssocID="{40E3CD0F-2066-41CF-A9B7-9FA5542FAAFE}" presName="theList" presStyleCnt="0">
        <dgm:presLayoutVars>
          <dgm:dir/>
          <dgm:animLvl val="lvl"/>
          <dgm:resizeHandles val="exact"/>
        </dgm:presLayoutVars>
      </dgm:prSet>
      <dgm:spPr/>
      <dgm:t>
        <a:bodyPr/>
        <a:lstStyle/>
        <a:p>
          <a:endParaRPr lang="en-US"/>
        </a:p>
      </dgm:t>
    </dgm:pt>
    <dgm:pt modelId="{E716FBF4-F4B0-4DCD-8BF3-1BCCBE8F8B8D}" type="pres">
      <dgm:prSet presAssocID="{73B20BDD-EA66-4176-90BC-94B6DD0976EF}" presName="compNode" presStyleCnt="0"/>
      <dgm:spPr/>
    </dgm:pt>
    <dgm:pt modelId="{ECB5DD34-9E2A-4393-8402-3F24E71524CC}" type="pres">
      <dgm:prSet presAssocID="{73B20BDD-EA66-4176-90BC-94B6DD0976EF}" presName="aNode" presStyleLbl="bgShp" presStyleIdx="0" presStyleCnt="4"/>
      <dgm:spPr/>
      <dgm:t>
        <a:bodyPr/>
        <a:lstStyle/>
        <a:p>
          <a:endParaRPr lang="en-US"/>
        </a:p>
      </dgm:t>
    </dgm:pt>
    <dgm:pt modelId="{29CFAC02-1C81-43C4-B59F-FC351D019CD6}" type="pres">
      <dgm:prSet presAssocID="{73B20BDD-EA66-4176-90BC-94B6DD0976EF}" presName="textNode" presStyleLbl="bgShp" presStyleIdx="0" presStyleCnt="4"/>
      <dgm:spPr/>
      <dgm:t>
        <a:bodyPr/>
        <a:lstStyle/>
        <a:p>
          <a:endParaRPr lang="en-US"/>
        </a:p>
      </dgm:t>
    </dgm:pt>
    <dgm:pt modelId="{309C53D0-3E77-42DB-99BB-9DD9B62898CE}" type="pres">
      <dgm:prSet presAssocID="{73B20BDD-EA66-4176-90BC-94B6DD0976EF}" presName="compChildNode" presStyleCnt="0"/>
      <dgm:spPr/>
    </dgm:pt>
    <dgm:pt modelId="{2C8504E4-D217-4AD6-959A-8907DE962728}" type="pres">
      <dgm:prSet presAssocID="{73B20BDD-EA66-4176-90BC-94B6DD0976EF}" presName="theInnerList" presStyleCnt="0"/>
      <dgm:spPr/>
    </dgm:pt>
    <dgm:pt modelId="{D70A171A-52C6-4B2D-B970-3AF0AACFC5E7}" type="pres">
      <dgm:prSet presAssocID="{7EB77C60-36CC-42C1-B0C8-6BEFCB41E9AB}" presName="childNode" presStyleLbl="node1" presStyleIdx="0" presStyleCnt="10">
        <dgm:presLayoutVars>
          <dgm:bulletEnabled val="1"/>
        </dgm:presLayoutVars>
      </dgm:prSet>
      <dgm:spPr/>
      <dgm:t>
        <a:bodyPr/>
        <a:lstStyle/>
        <a:p>
          <a:endParaRPr lang="en-US"/>
        </a:p>
      </dgm:t>
    </dgm:pt>
    <dgm:pt modelId="{9EB7588D-4621-4CA2-A451-CC722D22A138}" type="pres">
      <dgm:prSet presAssocID="{7EB77C60-36CC-42C1-B0C8-6BEFCB41E9AB}" presName="aSpace2" presStyleCnt="0"/>
      <dgm:spPr/>
    </dgm:pt>
    <dgm:pt modelId="{2ADD1A88-FE3B-453E-89A2-FD13D15F7EDD}" type="pres">
      <dgm:prSet presAssocID="{D891E37A-0CF5-44AB-9F9C-372601B55683}" presName="childNode" presStyleLbl="node1" presStyleIdx="1" presStyleCnt="10">
        <dgm:presLayoutVars>
          <dgm:bulletEnabled val="1"/>
        </dgm:presLayoutVars>
      </dgm:prSet>
      <dgm:spPr/>
      <dgm:t>
        <a:bodyPr/>
        <a:lstStyle/>
        <a:p>
          <a:endParaRPr lang="en-US"/>
        </a:p>
      </dgm:t>
    </dgm:pt>
    <dgm:pt modelId="{6697266F-56EF-4D25-9888-53B103505F78}" type="pres">
      <dgm:prSet presAssocID="{D891E37A-0CF5-44AB-9F9C-372601B55683}" presName="aSpace2" presStyleCnt="0"/>
      <dgm:spPr/>
    </dgm:pt>
    <dgm:pt modelId="{563D8D2C-305E-4501-9A0C-C1B40BCF6891}" type="pres">
      <dgm:prSet presAssocID="{BB2C7783-F5F8-4286-A2D8-D112F82CB72C}" presName="childNode" presStyleLbl="node1" presStyleIdx="2" presStyleCnt="10">
        <dgm:presLayoutVars>
          <dgm:bulletEnabled val="1"/>
        </dgm:presLayoutVars>
      </dgm:prSet>
      <dgm:spPr/>
      <dgm:t>
        <a:bodyPr/>
        <a:lstStyle/>
        <a:p>
          <a:endParaRPr lang="en-US"/>
        </a:p>
      </dgm:t>
    </dgm:pt>
    <dgm:pt modelId="{839A0430-130C-4BCE-9484-79313A30629E}" type="pres">
      <dgm:prSet presAssocID="{73B20BDD-EA66-4176-90BC-94B6DD0976EF}" presName="aSpace" presStyleCnt="0"/>
      <dgm:spPr/>
    </dgm:pt>
    <dgm:pt modelId="{805127F2-B5C5-4E4D-B6BC-ECFF1F7DB294}" type="pres">
      <dgm:prSet presAssocID="{1670817A-BA30-4536-BA01-390EAE507751}" presName="compNode" presStyleCnt="0"/>
      <dgm:spPr/>
    </dgm:pt>
    <dgm:pt modelId="{DAA43D23-3AEB-4C34-A785-9AF47179303E}" type="pres">
      <dgm:prSet presAssocID="{1670817A-BA30-4536-BA01-390EAE507751}" presName="aNode" presStyleLbl="bgShp" presStyleIdx="1" presStyleCnt="4"/>
      <dgm:spPr/>
      <dgm:t>
        <a:bodyPr/>
        <a:lstStyle/>
        <a:p>
          <a:endParaRPr lang="en-US"/>
        </a:p>
      </dgm:t>
    </dgm:pt>
    <dgm:pt modelId="{A07E10C9-ECBE-4D71-8F8C-79515FE4D764}" type="pres">
      <dgm:prSet presAssocID="{1670817A-BA30-4536-BA01-390EAE507751}" presName="textNode" presStyleLbl="bgShp" presStyleIdx="1" presStyleCnt="4"/>
      <dgm:spPr/>
      <dgm:t>
        <a:bodyPr/>
        <a:lstStyle/>
        <a:p>
          <a:endParaRPr lang="en-US"/>
        </a:p>
      </dgm:t>
    </dgm:pt>
    <dgm:pt modelId="{88E69F0C-6AE0-4AC4-8751-D85363569A0E}" type="pres">
      <dgm:prSet presAssocID="{1670817A-BA30-4536-BA01-390EAE507751}" presName="compChildNode" presStyleCnt="0"/>
      <dgm:spPr/>
    </dgm:pt>
    <dgm:pt modelId="{F1F9330A-B6B6-4D8D-9D04-26EA13D1464B}" type="pres">
      <dgm:prSet presAssocID="{1670817A-BA30-4536-BA01-390EAE507751}" presName="theInnerList" presStyleCnt="0"/>
      <dgm:spPr/>
    </dgm:pt>
    <dgm:pt modelId="{28177DBD-E6EE-4998-A362-26EEC4B803AC}" type="pres">
      <dgm:prSet presAssocID="{D909DB5B-50CE-4E56-94BE-38D8844C763E}" presName="childNode" presStyleLbl="node1" presStyleIdx="3" presStyleCnt="10">
        <dgm:presLayoutVars>
          <dgm:bulletEnabled val="1"/>
        </dgm:presLayoutVars>
      </dgm:prSet>
      <dgm:spPr/>
      <dgm:t>
        <a:bodyPr/>
        <a:lstStyle/>
        <a:p>
          <a:endParaRPr lang="en-US"/>
        </a:p>
      </dgm:t>
    </dgm:pt>
    <dgm:pt modelId="{2413FB01-81F9-490D-8093-936A1F7BBFD8}" type="pres">
      <dgm:prSet presAssocID="{D909DB5B-50CE-4E56-94BE-38D8844C763E}" presName="aSpace2" presStyleCnt="0"/>
      <dgm:spPr/>
    </dgm:pt>
    <dgm:pt modelId="{CF6F5F27-88C1-4B54-8D44-A87A355C2B2A}" type="pres">
      <dgm:prSet presAssocID="{90804193-3276-4455-87D3-5AE83471EF77}" presName="childNode" presStyleLbl="node1" presStyleIdx="4" presStyleCnt="10">
        <dgm:presLayoutVars>
          <dgm:bulletEnabled val="1"/>
        </dgm:presLayoutVars>
      </dgm:prSet>
      <dgm:spPr/>
      <dgm:t>
        <a:bodyPr/>
        <a:lstStyle/>
        <a:p>
          <a:endParaRPr lang="en-US"/>
        </a:p>
      </dgm:t>
    </dgm:pt>
    <dgm:pt modelId="{3F0A4FAC-510A-4D5F-9788-40BBE10B66DD}" type="pres">
      <dgm:prSet presAssocID="{90804193-3276-4455-87D3-5AE83471EF77}" presName="aSpace2" presStyleCnt="0"/>
      <dgm:spPr/>
    </dgm:pt>
    <dgm:pt modelId="{8B53BD1B-FAEE-4E02-9030-8643F747862C}" type="pres">
      <dgm:prSet presAssocID="{4BAA31FD-575E-49A6-A749-B34816399CDF}" presName="childNode" presStyleLbl="node1" presStyleIdx="5" presStyleCnt="10">
        <dgm:presLayoutVars>
          <dgm:bulletEnabled val="1"/>
        </dgm:presLayoutVars>
      </dgm:prSet>
      <dgm:spPr/>
      <dgm:t>
        <a:bodyPr/>
        <a:lstStyle/>
        <a:p>
          <a:endParaRPr lang="en-US"/>
        </a:p>
      </dgm:t>
    </dgm:pt>
    <dgm:pt modelId="{4C22FB9E-10B4-48E5-AB82-791B85F67984}" type="pres">
      <dgm:prSet presAssocID="{1670817A-BA30-4536-BA01-390EAE507751}" presName="aSpace" presStyleCnt="0"/>
      <dgm:spPr/>
    </dgm:pt>
    <dgm:pt modelId="{F98F5D57-7331-419A-AE83-0F775C7E7F91}" type="pres">
      <dgm:prSet presAssocID="{C5C5ABCD-70FE-471D-A034-DE5E5FAFCEE5}" presName="compNode" presStyleCnt="0"/>
      <dgm:spPr/>
    </dgm:pt>
    <dgm:pt modelId="{65B8BD12-F298-4880-AA7B-5FD4CEA8A17F}" type="pres">
      <dgm:prSet presAssocID="{C5C5ABCD-70FE-471D-A034-DE5E5FAFCEE5}" presName="aNode" presStyleLbl="bgShp" presStyleIdx="2" presStyleCnt="4"/>
      <dgm:spPr/>
      <dgm:t>
        <a:bodyPr/>
        <a:lstStyle/>
        <a:p>
          <a:endParaRPr lang="en-US"/>
        </a:p>
      </dgm:t>
    </dgm:pt>
    <dgm:pt modelId="{DFB5B55E-4558-464A-ABC2-7BEA4A613E68}" type="pres">
      <dgm:prSet presAssocID="{C5C5ABCD-70FE-471D-A034-DE5E5FAFCEE5}" presName="textNode" presStyleLbl="bgShp" presStyleIdx="2" presStyleCnt="4"/>
      <dgm:spPr/>
      <dgm:t>
        <a:bodyPr/>
        <a:lstStyle/>
        <a:p>
          <a:endParaRPr lang="en-US"/>
        </a:p>
      </dgm:t>
    </dgm:pt>
    <dgm:pt modelId="{56AEC969-87A2-4955-8A6F-C2995F03B6CB}" type="pres">
      <dgm:prSet presAssocID="{C5C5ABCD-70FE-471D-A034-DE5E5FAFCEE5}" presName="compChildNode" presStyleCnt="0"/>
      <dgm:spPr/>
    </dgm:pt>
    <dgm:pt modelId="{1CFB98AE-D3F3-4902-9460-A4BE1E5014B6}" type="pres">
      <dgm:prSet presAssocID="{C5C5ABCD-70FE-471D-A034-DE5E5FAFCEE5}" presName="theInnerList" presStyleCnt="0"/>
      <dgm:spPr/>
    </dgm:pt>
    <dgm:pt modelId="{6C48FFE8-E461-4159-852B-FE8EE354DBDC}" type="pres">
      <dgm:prSet presAssocID="{BBE529C4-E40F-4FC8-8BEF-5B62D2C34BFE}" presName="childNode" presStyleLbl="node1" presStyleIdx="6" presStyleCnt="10">
        <dgm:presLayoutVars>
          <dgm:bulletEnabled val="1"/>
        </dgm:presLayoutVars>
      </dgm:prSet>
      <dgm:spPr/>
      <dgm:t>
        <a:bodyPr/>
        <a:lstStyle/>
        <a:p>
          <a:endParaRPr lang="en-US"/>
        </a:p>
      </dgm:t>
    </dgm:pt>
    <dgm:pt modelId="{E3C9EA81-358C-41DD-B683-B0775F032FA2}" type="pres">
      <dgm:prSet presAssocID="{BBE529C4-E40F-4FC8-8BEF-5B62D2C34BFE}" presName="aSpace2" presStyleCnt="0"/>
      <dgm:spPr/>
    </dgm:pt>
    <dgm:pt modelId="{49FDE0DB-08C6-43A7-BB08-0B30F5E4FB55}" type="pres">
      <dgm:prSet presAssocID="{9CCCD5A6-64A2-41B7-B7DE-B86F3563926E}" presName="childNode" presStyleLbl="node1" presStyleIdx="7" presStyleCnt="10">
        <dgm:presLayoutVars>
          <dgm:bulletEnabled val="1"/>
        </dgm:presLayoutVars>
      </dgm:prSet>
      <dgm:spPr/>
      <dgm:t>
        <a:bodyPr/>
        <a:lstStyle/>
        <a:p>
          <a:endParaRPr lang="en-US"/>
        </a:p>
      </dgm:t>
    </dgm:pt>
    <dgm:pt modelId="{3F56CD1D-8659-4EB9-A3A5-C64F3406B757}" type="pres">
      <dgm:prSet presAssocID="{C5C5ABCD-70FE-471D-A034-DE5E5FAFCEE5}" presName="aSpace" presStyleCnt="0"/>
      <dgm:spPr/>
    </dgm:pt>
    <dgm:pt modelId="{2CC416DD-5E67-4DF8-B983-5DEC98E17DAA}" type="pres">
      <dgm:prSet presAssocID="{FB00CED2-3E1F-4164-8C9D-6836A09773A0}" presName="compNode" presStyleCnt="0"/>
      <dgm:spPr/>
    </dgm:pt>
    <dgm:pt modelId="{561ED9D1-6217-43F7-9A53-27D133053373}" type="pres">
      <dgm:prSet presAssocID="{FB00CED2-3E1F-4164-8C9D-6836A09773A0}" presName="aNode" presStyleLbl="bgShp" presStyleIdx="3" presStyleCnt="4"/>
      <dgm:spPr/>
      <dgm:t>
        <a:bodyPr/>
        <a:lstStyle/>
        <a:p>
          <a:endParaRPr lang="en-US"/>
        </a:p>
      </dgm:t>
    </dgm:pt>
    <dgm:pt modelId="{39EE1554-5960-40E3-9850-298DF176EE5C}" type="pres">
      <dgm:prSet presAssocID="{FB00CED2-3E1F-4164-8C9D-6836A09773A0}" presName="textNode" presStyleLbl="bgShp" presStyleIdx="3" presStyleCnt="4"/>
      <dgm:spPr/>
      <dgm:t>
        <a:bodyPr/>
        <a:lstStyle/>
        <a:p>
          <a:endParaRPr lang="en-US"/>
        </a:p>
      </dgm:t>
    </dgm:pt>
    <dgm:pt modelId="{051ABE23-4AFB-400E-A507-681AD75C3350}" type="pres">
      <dgm:prSet presAssocID="{FB00CED2-3E1F-4164-8C9D-6836A09773A0}" presName="compChildNode" presStyleCnt="0"/>
      <dgm:spPr/>
    </dgm:pt>
    <dgm:pt modelId="{72230351-7647-4743-8D3F-313302A7929C}" type="pres">
      <dgm:prSet presAssocID="{FB00CED2-3E1F-4164-8C9D-6836A09773A0}" presName="theInnerList" presStyleCnt="0"/>
      <dgm:spPr/>
    </dgm:pt>
    <dgm:pt modelId="{9FAE2A0F-ADD4-49BD-98C9-445DCBDF2AAF}" type="pres">
      <dgm:prSet presAssocID="{B15216BE-C36E-4A2C-B3C2-B982FA199B20}" presName="childNode" presStyleLbl="node1" presStyleIdx="8" presStyleCnt="10">
        <dgm:presLayoutVars>
          <dgm:bulletEnabled val="1"/>
        </dgm:presLayoutVars>
      </dgm:prSet>
      <dgm:spPr/>
      <dgm:t>
        <a:bodyPr/>
        <a:lstStyle/>
        <a:p>
          <a:endParaRPr lang="en-US"/>
        </a:p>
      </dgm:t>
    </dgm:pt>
    <dgm:pt modelId="{A6F762CC-4CD0-40DE-83EE-4D194823A31B}" type="pres">
      <dgm:prSet presAssocID="{B15216BE-C36E-4A2C-B3C2-B982FA199B20}" presName="aSpace2" presStyleCnt="0"/>
      <dgm:spPr/>
    </dgm:pt>
    <dgm:pt modelId="{6DA640A7-E6F8-403F-B49F-7686BA4FED5A}" type="pres">
      <dgm:prSet presAssocID="{BD5E3174-2ABF-4435-8E8C-44AB45820D21}" presName="childNode" presStyleLbl="node1" presStyleIdx="9" presStyleCnt="10">
        <dgm:presLayoutVars>
          <dgm:bulletEnabled val="1"/>
        </dgm:presLayoutVars>
      </dgm:prSet>
      <dgm:spPr/>
      <dgm:t>
        <a:bodyPr/>
        <a:lstStyle/>
        <a:p>
          <a:endParaRPr lang="en-US"/>
        </a:p>
      </dgm:t>
    </dgm:pt>
  </dgm:ptLst>
  <dgm:cxnLst>
    <dgm:cxn modelId="{A3981ACB-7C88-490C-9CBD-A1F6D0E90465}" type="presOf" srcId="{1670817A-BA30-4536-BA01-390EAE507751}" destId="{DAA43D23-3AEB-4C34-A785-9AF47179303E}" srcOrd="0" destOrd="0" presId="urn:microsoft.com/office/officeart/2005/8/layout/lProcess2"/>
    <dgm:cxn modelId="{B0B60C35-86E6-47CD-85CE-A533EA65A95D}" type="presOf" srcId="{90804193-3276-4455-87D3-5AE83471EF77}" destId="{CF6F5F27-88C1-4B54-8D44-A87A355C2B2A}" srcOrd="0" destOrd="0" presId="urn:microsoft.com/office/officeart/2005/8/layout/lProcess2"/>
    <dgm:cxn modelId="{3C13CB9A-4BAB-4AF0-8F6F-C256F53463CC}" type="presOf" srcId="{B15216BE-C36E-4A2C-B3C2-B982FA199B20}" destId="{9FAE2A0F-ADD4-49BD-98C9-445DCBDF2AAF}" srcOrd="0" destOrd="0" presId="urn:microsoft.com/office/officeart/2005/8/layout/lProcess2"/>
    <dgm:cxn modelId="{5A9E90BC-3DBD-44F9-944A-1CA5FD740AC7}" srcId="{40E3CD0F-2066-41CF-A9B7-9FA5542FAAFE}" destId="{73B20BDD-EA66-4176-90BC-94B6DD0976EF}" srcOrd="0" destOrd="0" parTransId="{37E0C335-4572-4734-A061-398BB0F57423}" sibTransId="{9D3259C8-D57F-49A6-A50A-CC5B50E6629E}"/>
    <dgm:cxn modelId="{0FD0215D-9769-48A4-81FF-731F3784B5FB}" srcId="{73B20BDD-EA66-4176-90BC-94B6DD0976EF}" destId="{7EB77C60-36CC-42C1-B0C8-6BEFCB41E9AB}" srcOrd="0" destOrd="0" parTransId="{D3C3ABC2-466C-44D3-B3DE-26F0636AFEE5}" sibTransId="{E2F84569-D13E-457B-842E-FE394AE7972E}"/>
    <dgm:cxn modelId="{EEAC3559-16F8-41C9-9B25-0F1A08DCCEE0}" type="presOf" srcId="{73B20BDD-EA66-4176-90BC-94B6DD0976EF}" destId="{ECB5DD34-9E2A-4393-8402-3F24E71524CC}" srcOrd="0" destOrd="0" presId="urn:microsoft.com/office/officeart/2005/8/layout/lProcess2"/>
    <dgm:cxn modelId="{E67BFB18-3C39-43D0-B01C-595916A14D37}" srcId="{1670817A-BA30-4536-BA01-390EAE507751}" destId="{4BAA31FD-575E-49A6-A749-B34816399CDF}" srcOrd="2" destOrd="0" parTransId="{782F8418-9D40-4A0E-A6A1-4663833064E2}" sibTransId="{1972B847-0891-4C78-952A-37F88FFFFF7C}"/>
    <dgm:cxn modelId="{0E9C7401-16A2-4133-8721-50C76B78C033}" type="presOf" srcId="{FB00CED2-3E1F-4164-8C9D-6836A09773A0}" destId="{39EE1554-5960-40E3-9850-298DF176EE5C}" srcOrd="1" destOrd="0" presId="urn:microsoft.com/office/officeart/2005/8/layout/lProcess2"/>
    <dgm:cxn modelId="{FB6C2636-66CE-4092-A428-669548185CC8}" srcId="{FB00CED2-3E1F-4164-8C9D-6836A09773A0}" destId="{B15216BE-C36E-4A2C-B3C2-B982FA199B20}" srcOrd="0" destOrd="0" parTransId="{64947AF1-7E97-45F6-A2FE-5789F75B5AC1}" sibTransId="{C46744D6-E908-4712-9140-1FC2A35410A4}"/>
    <dgm:cxn modelId="{95319C57-79B6-425C-8969-AF920B10F051}" srcId="{73B20BDD-EA66-4176-90BC-94B6DD0976EF}" destId="{BB2C7783-F5F8-4286-A2D8-D112F82CB72C}" srcOrd="2" destOrd="0" parTransId="{C000E3A9-471C-4486-BA5B-D483E8956406}" sibTransId="{24D860C9-AE2E-4ADA-995E-BE746B70253E}"/>
    <dgm:cxn modelId="{228A90AC-0CE5-4150-9114-1F24D921C58A}" type="presOf" srcId="{73B20BDD-EA66-4176-90BC-94B6DD0976EF}" destId="{29CFAC02-1C81-43C4-B59F-FC351D019CD6}" srcOrd="1" destOrd="0" presId="urn:microsoft.com/office/officeart/2005/8/layout/lProcess2"/>
    <dgm:cxn modelId="{ED105A45-7554-4FA3-9B27-2F14AC348D44}" type="presOf" srcId="{7EB77C60-36CC-42C1-B0C8-6BEFCB41E9AB}" destId="{D70A171A-52C6-4B2D-B970-3AF0AACFC5E7}" srcOrd="0" destOrd="0" presId="urn:microsoft.com/office/officeart/2005/8/layout/lProcess2"/>
    <dgm:cxn modelId="{0296E89A-533C-4186-9291-B2771129E8CF}" type="presOf" srcId="{C5C5ABCD-70FE-471D-A034-DE5E5FAFCEE5}" destId="{65B8BD12-F298-4880-AA7B-5FD4CEA8A17F}" srcOrd="0" destOrd="0" presId="urn:microsoft.com/office/officeart/2005/8/layout/lProcess2"/>
    <dgm:cxn modelId="{D85C41EA-8622-4F7B-BD2C-E86D07F0C0EB}" type="presOf" srcId="{4BAA31FD-575E-49A6-A749-B34816399CDF}" destId="{8B53BD1B-FAEE-4E02-9030-8643F747862C}" srcOrd="0" destOrd="0" presId="urn:microsoft.com/office/officeart/2005/8/layout/lProcess2"/>
    <dgm:cxn modelId="{B7486A2B-719F-4D8B-AAA4-6CE088202884}" type="presOf" srcId="{D909DB5B-50CE-4E56-94BE-38D8844C763E}" destId="{28177DBD-E6EE-4998-A362-26EEC4B803AC}" srcOrd="0" destOrd="0" presId="urn:microsoft.com/office/officeart/2005/8/layout/lProcess2"/>
    <dgm:cxn modelId="{72ABD39D-83D1-46CE-BCF4-FAFC29FEE043}" srcId="{40E3CD0F-2066-41CF-A9B7-9FA5542FAAFE}" destId="{FB00CED2-3E1F-4164-8C9D-6836A09773A0}" srcOrd="3" destOrd="0" parTransId="{4AC2C656-6262-4924-BB80-0DDC905ED67A}" sibTransId="{55FDA5BD-1100-4292-AB40-1905CF9BC9FD}"/>
    <dgm:cxn modelId="{6E2FBEB4-4D71-480B-853F-3A5B86B995BC}" type="presOf" srcId="{BBE529C4-E40F-4FC8-8BEF-5B62D2C34BFE}" destId="{6C48FFE8-E461-4159-852B-FE8EE354DBDC}" srcOrd="0" destOrd="0" presId="urn:microsoft.com/office/officeart/2005/8/layout/lProcess2"/>
    <dgm:cxn modelId="{80E9FEBE-25F7-4CE6-AB8C-89234653EB1B}" srcId="{FB00CED2-3E1F-4164-8C9D-6836A09773A0}" destId="{BD5E3174-2ABF-4435-8E8C-44AB45820D21}" srcOrd="1" destOrd="0" parTransId="{4F9AA396-926E-4C57-8FF2-85C3D4FF1310}" sibTransId="{ED9C0018-676D-426D-BB26-F37008F4481C}"/>
    <dgm:cxn modelId="{69FFECBC-5F11-46FA-AC07-516E204D1531}" srcId="{1670817A-BA30-4536-BA01-390EAE507751}" destId="{D909DB5B-50CE-4E56-94BE-38D8844C763E}" srcOrd="0" destOrd="0" parTransId="{CC486610-08E8-4273-BCF4-369BD37FE313}" sibTransId="{9EBB15DB-8DD2-4B28-ABA4-B32DD941E05D}"/>
    <dgm:cxn modelId="{88696BA8-2F5C-4686-941B-75122EEBD7B4}" type="presOf" srcId="{D891E37A-0CF5-44AB-9F9C-372601B55683}" destId="{2ADD1A88-FE3B-453E-89A2-FD13D15F7EDD}" srcOrd="0" destOrd="0" presId="urn:microsoft.com/office/officeart/2005/8/layout/lProcess2"/>
    <dgm:cxn modelId="{447C1720-31EB-4D88-B79A-A64E7744B7D7}" srcId="{40E3CD0F-2066-41CF-A9B7-9FA5542FAAFE}" destId="{C5C5ABCD-70FE-471D-A034-DE5E5FAFCEE5}" srcOrd="2" destOrd="0" parTransId="{DB90D3FF-749C-4FD0-ACE6-131C00B3EF02}" sibTransId="{6ECBF68B-1D30-43D5-8104-8B31F9E03B36}"/>
    <dgm:cxn modelId="{94B8FF15-B2EF-4966-8ADE-8246B765CD42}" type="presOf" srcId="{BD5E3174-2ABF-4435-8E8C-44AB45820D21}" destId="{6DA640A7-E6F8-403F-B49F-7686BA4FED5A}" srcOrd="0" destOrd="0" presId="urn:microsoft.com/office/officeart/2005/8/layout/lProcess2"/>
    <dgm:cxn modelId="{F412C3D3-9E7F-43D3-8F9E-6E721BBB02A0}" srcId="{40E3CD0F-2066-41CF-A9B7-9FA5542FAAFE}" destId="{1670817A-BA30-4536-BA01-390EAE507751}" srcOrd="1" destOrd="0" parTransId="{C2BE64F3-89DD-48CB-9A67-51A0835D3B37}" sibTransId="{1251F11A-006D-4127-93EC-5E28226E8CD2}"/>
    <dgm:cxn modelId="{0E12540D-B12B-44CE-A929-E88BEF342BB9}" type="presOf" srcId="{FB00CED2-3E1F-4164-8C9D-6836A09773A0}" destId="{561ED9D1-6217-43F7-9A53-27D133053373}" srcOrd="0" destOrd="0" presId="urn:microsoft.com/office/officeart/2005/8/layout/lProcess2"/>
    <dgm:cxn modelId="{815DD555-0CD2-47CE-8E56-C315789A9C4D}" type="presOf" srcId="{1670817A-BA30-4536-BA01-390EAE507751}" destId="{A07E10C9-ECBE-4D71-8F8C-79515FE4D764}" srcOrd="1" destOrd="0" presId="urn:microsoft.com/office/officeart/2005/8/layout/lProcess2"/>
    <dgm:cxn modelId="{D01D5C65-B86E-438D-B42D-C858E797CB18}" type="presOf" srcId="{9CCCD5A6-64A2-41B7-B7DE-B86F3563926E}" destId="{49FDE0DB-08C6-43A7-BB08-0B30F5E4FB55}" srcOrd="0" destOrd="0" presId="urn:microsoft.com/office/officeart/2005/8/layout/lProcess2"/>
    <dgm:cxn modelId="{01D67955-5799-4051-949C-637855704BAB}" srcId="{73B20BDD-EA66-4176-90BC-94B6DD0976EF}" destId="{D891E37A-0CF5-44AB-9F9C-372601B55683}" srcOrd="1" destOrd="0" parTransId="{A2A9F783-F8D0-4F77-8C23-A5C3D484E6E0}" sibTransId="{50A6AF18-9AF0-4126-8AD7-07A57A17FE96}"/>
    <dgm:cxn modelId="{A752B943-2263-4B50-A8ED-B646B087BE84}" srcId="{1670817A-BA30-4536-BA01-390EAE507751}" destId="{90804193-3276-4455-87D3-5AE83471EF77}" srcOrd="1" destOrd="0" parTransId="{8D3A6391-FDE8-4B26-B8C3-C13F7AFD97CC}" sibTransId="{2C0CBE88-CE40-47F1-B98E-8CDBA5225D29}"/>
    <dgm:cxn modelId="{4292DF7C-8B46-454D-B21D-9DC097A3A287}" type="presOf" srcId="{40E3CD0F-2066-41CF-A9B7-9FA5542FAAFE}" destId="{9EF895E5-72C6-43DE-9324-C53C70DC6940}" srcOrd="0" destOrd="0" presId="urn:microsoft.com/office/officeart/2005/8/layout/lProcess2"/>
    <dgm:cxn modelId="{24817B02-6833-4868-A15F-C8D2E4C61FA3}" srcId="{C5C5ABCD-70FE-471D-A034-DE5E5FAFCEE5}" destId="{9CCCD5A6-64A2-41B7-B7DE-B86F3563926E}" srcOrd="1" destOrd="0" parTransId="{943C5157-E83A-47B8-9826-59759C25EBD6}" sibTransId="{FE450411-08F0-4FD0-9703-EF1A6DEFE293}"/>
    <dgm:cxn modelId="{EB5B840F-9AB2-4099-840E-BF2BF4E77806}" type="presOf" srcId="{BB2C7783-F5F8-4286-A2D8-D112F82CB72C}" destId="{563D8D2C-305E-4501-9A0C-C1B40BCF6891}" srcOrd="0" destOrd="0" presId="urn:microsoft.com/office/officeart/2005/8/layout/lProcess2"/>
    <dgm:cxn modelId="{045DAF8E-172B-46D9-B6B2-4A50BF9D03D1}" srcId="{C5C5ABCD-70FE-471D-A034-DE5E5FAFCEE5}" destId="{BBE529C4-E40F-4FC8-8BEF-5B62D2C34BFE}" srcOrd="0" destOrd="0" parTransId="{89FA8C0F-2C94-4A46-A215-69A7E2DC7691}" sibTransId="{71CB1887-B8F7-4631-AC8A-C5116C5BBB87}"/>
    <dgm:cxn modelId="{DC9193F5-9FE7-4213-BC2B-9ACF8B5C034A}" type="presOf" srcId="{C5C5ABCD-70FE-471D-A034-DE5E5FAFCEE5}" destId="{DFB5B55E-4558-464A-ABC2-7BEA4A613E68}" srcOrd="1" destOrd="0" presId="urn:microsoft.com/office/officeart/2005/8/layout/lProcess2"/>
    <dgm:cxn modelId="{A6CFE0C8-0B3D-4877-AC12-6767933FC653}" type="presParOf" srcId="{9EF895E5-72C6-43DE-9324-C53C70DC6940}" destId="{E716FBF4-F4B0-4DCD-8BF3-1BCCBE8F8B8D}" srcOrd="0" destOrd="0" presId="urn:microsoft.com/office/officeart/2005/8/layout/lProcess2"/>
    <dgm:cxn modelId="{9AC7A605-15A0-44EF-9B53-9F7A9AEE83AF}" type="presParOf" srcId="{E716FBF4-F4B0-4DCD-8BF3-1BCCBE8F8B8D}" destId="{ECB5DD34-9E2A-4393-8402-3F24E71524CC}" srcOrd="0" destOrd="0" presId="urn:microsoft.com/office/officeart/2005/8/layout/lProcess2"/>
    <dgm:cxn modelId="{7852463F-9C07-4852-9E4E-E52825B286DE}" type="presParOf" srcId="{E716FBF4-F4B0-4DCD-8BF3-1BCCBE8F8B8D}" destId="{29CFAC02-1C81-43C4-B59F-FC351D019CD6}" srcOrd="1" destOrd="0" presId="urn:microsoft.com/office/officeart/2005/8/layout/lProcess2"/>
    <dgm:cxn modelId="{B010D0D8-773E-47A8-B6B9-944C3145255A}" type="presParOf" srcId="{E716FBF4-F4B0-4DCD-8BF3-1BCCBE8F8B8D}" destId="{309C53D0-3E77-42DB-99BB-9DD9B62898CE}" srcOrd="2" destOrd="0" presId="urn:microsoft.com/office/officeart/2005/8/layout/lProcess2"/>
    <dgm:cxn modelId="{D940CB92-8060-4B55-A208-3ACCE985CCCE}" type="presParOf" srcId="{309C53D0-3E77-42DB-99BB-9DD9B62898CE}" destId="{2C8504E4-D217-4AD6-959A-8907DE962728}" srcOrd="0" destOrd="0" presId="urn:microsoft.com/office/officeart/2005/8/layout/lProcess2"/>
    <dgm:cxn modelId="{266A4688-FC8A-4746-94D0-785DA648AC2E}" type="presParOf" srcId="{2C8504E4-D217-4AD6-959A-8907DE962728}" destId="{D70A171A-52C6-4B2D-B970-3AF0AACFC5E7}" srcOrd="0" destOrd="0" presId="urn:microsoft.com/office/officeart/2005/8/layout/lProcess2"/>
    <dgm:cxn modelId="{00710649-C380-45B6-9E03-EDFAB865C8B9}" type="presParOf" srcId="{2C8504E4-D217-4AD6-959A-8907DE962728}" destId="{9EB7588D-4621-4CA2-A451-CC722D22A138}" srcOrd="1" destOrd="0" presId="urn:microsoft.com/office/officeart/2005/8/layout/lProcess2"/>
    <dgm:cxn modelId="{5E9E1DB6-944E-4E16-AE87-60EE306AB684}" type="presParOf" srcId="{2C8504E4-D217-4AD6-959A-8907DE962728}" destId="{2ADD1A88-FE3B-453E-89A2-FD13D15F7EDD}" srcOrd="2" destOrd="0" presId="urn:microsoft.com/office/officeart/2005/8/layout/lProcess2"/>
    <dgm:cxn modelId="{84BA7299-A5DF-44E7-AD7D-692852A2D1CE}" type="presParOf" srcId="{2C8504E4-D217-4AD6-959A-8907DE962728}" destId="{6697266F-56EF-4D25-9888-53B103505F78}" srcOrd="3" destOrd="0" presId="urn:microsoft.com/office/officeart/2005/8/layout/lProcess2"/>
    <dgm:cxn modelId="{AF1680C2-88A8-489E-829C-8A378CF43A20}" type="presParOf" srcId="{2C8504E4-D217-4AD6-959A-8907DE962728}" destId="{563D8D2C-305E-4501-9A0C-C1B40BCF6891}" srcOrd="4" destOrd="0" presId="urn:microsoft.com/office/officeart/2005/8/layout/lProcess2"/>
    <dgm:cxn modelId="{4C9416F1-00A4-48DA-9372-BAFC4D89A4DD}" type="presParOf" srcId="{9EF895E5-72C6-43DE-9324-C53C70DC6940}" destId="{839A0430-130C-4BCE-9484-79313A30629E}" srcOrd="1" destOrd="0" presId="urn:microsoft.com/office/officeart/2005/8/layout/lProcess2"/>
    <dgm:cxn modelId="{B13DBB81-B60E-4FDF-8EE1-9AF0B0A67904}" type="presParOf" srcId="{9EF895E5-72C6-43DE-9324-C53C70DC6940}" destId="{805127F2-B5C5-4E4D-B6BC-ECFF1F7DB294}" srcOrd="2" destOrd="0" presId="urn:microsoft.com/office/officeart/2005/8/layout/lProcess2"/>
    <dgm:cxn modelId="{045FF1B9-1CBA-44ED-8977-11646FB1DE97}" type="presParOf" srcId="{805127F2-B5C5-4E4D-B6BC-ECFF1F7DB294}" destId="{DAA43D23-3AEB-4C34-A785-9AF47179303E}" srcOrd="0" destOrd="0" presId="urn:microsoft.com/office/officeart/2005/8/layout/lProcess2"/>
    <dgm:cxn modelId="{F3EE7D1C-994E-4C74-9C77-6408E9515761}" type="presParOf" srcId="{805127F2-B5C5-4E4D-B6BC-ECFF1F7DB294}" destId="{A07E10C9-ECBE-4D71-8F8C-79515FE4D764}" srcOrd="1" destOrd="0" presId="urn:microsoft.com/office/officeart/2005/8/layout/lProcess2"/>
    <dgm:cxn modelId="{3F8BE18C-30FB-49F0-8E7A-F2111B86BCF8}" type="presParOf" srcId="{805127F2-B5C5-4E4D-B6BC-ECFF1F7DB294}" destId="{88E69F0C-6AE0-4AC4-8751-D85363569A0E}" srcOrd="2" destOrd="0" presId="urn:microsoft.com/office/officeart/2005/8/layout/lProcess2"/>
    <dgm:cxn modelId="{0D724D3D-5CAE-4720-A735-20607935F5AF}" type="presParOf" srcId="{88E69F0C-6AE0-4AC4-8751-D85363569A0E}" destId="{F1F9330A-B6B6-4D8D-9D04-26EA13D1464B}" srcOrd="0" destOrd="0" presId="urn:microsoft.com/office/officeart/2005/8/layout/lProcess2"/>
    <dgm:cxn modelId="{88D023B8-D2F2-4B0D-AB81-F514C76A1195}" type="presParOf" srcId="{F1F9330A-B6B6-4D8D-9D04-26EA13D1464B}" destId="{28177DBD-E6EE-4998-A362-26EEC4B803AC}" srcOrd="0" destOrd="0" presId="urn:microsoft.com/office/officeart/2005/8/layout/lProcess2"/>
    <dgm:cxn modelId="{F8688205-D06D-45A9-86EB-DA6088CED94C}" type="presParOf" srcId="{F1F9330A-B6B6-4D8D-9D04-26EA13D1464B}" destId="{2413FB01-81F9-490D-8093-936A1F7BBFD8}" srcOrd="1" destOrd="0" presId="urn:microsoft.com/office/officeart/2005/8/layout/lProcess2"/>
    <dgm:cxn modelId="{FE87058B-7046-4BB6-9D90-13E39C653F4C}" type="presParOf" srcId="{F1F9330A-B6B6-4D8D-9D04-26EA13D1464B}" destId="{CF6F5F27-88C1-4B54-8D44-A87A355C2B2A}" srcOrd="2" destOrd="0" presId="urn:microsoft.com/office/officeart/2005/8/layout/lProcess2"/>
    <dgm:cxn modelId="{311411FB-D2EB-4C42-A15B-5E3C877DD05E}" type="presParOf" srcId="{F1F9330A-B6B6-4D8D-9D04-26EA13D1464B}" destId="{3F0A4FAC-510A-4D5F-9788-40BBE10B66DD}" srcOrd="3" destOrd="0" presId="urn:microsoft.com/office/officeart/2005/8/layout/lProcess2"/>
    <dgm:cxn modelId="{3273EE30-42A4-4049-AB1E-93A22B6E53F3}" type="presParOf" srcId="{F1F9330A-B6B6-4D8D-9D04-26EA13D1464B}" destId="{8B53BD1B-FAEE-4E02-9030-8643F747862C}" srcOrd="4" destOrd="0" presId="urn:microsoft.com/office/officeart/2005/8/layout/lProcess2"/>
    <dgm:cxn modelId="{A71B77DA-E416-46E4-A685-97A51043DABD}" type="presParOf" srcId="{9EF895E5-72C6-43DE-9324-C53C70DC6940}" destId="{4C22FB9E-10B4-48E5-AB82-791B85F67984}" srcOrd="3" destOrd="0" presId="urn:microsoft.com/office/officeart/2005/8/layout/lProcess2"/>
    <dgm:cxn modelId="{7492267F-4180-43ED-AD01-347BF1D4022C}" type="presParOf" srcId="{9EF895E5-72C6-43DE-9324-C53C70DC6940}" destId="{F98F5D57-7331-419A-AE83-0F775C7E7F91}" srcOrd="4" destOrd="0" presId="urn:microsoft.com/office/officeart/2005/8/layout/lProcess2"/>
    <dgm:cxn modelId="{A99DE898-CE85-4B5A-A2C6-33AF36398408}" type="presParOf" srcId="{F98F5D57-7331-419A-AE83-0F775C7E7F91}" destId="{65B8BD12-F298-4880-AA7B-5FD4CEA8A17F}" srcOrd="0" destOrd="0" presId="urn:microsoft.com/office/officeart/2005/8/layout/lProcess2"/>
    <dgm:cxn modelId="{0C7392CC-EF41-4287-BD78-74BCDD22B14B}" type="presParOf" srcId="{F98F5D57-7331-419A-AE83-0F775C7E7F91}" destId="{DFB5B55E-4558-464A-ABC2-7BEA4A613E68}" srcOrd="1" destOrd="0" presId="urn:microsoft.com/office/officeart/2005/8/layout/lProcess2"/>
    <dgm:cxn modelId="{F260E431-D88A-49AD-9C76-8087787E944F}" type="presParOf" srcId="{F98F5D57-7331-419A-AE83-0F775C7E7F91}" destId="{56AEC969-87A2-4955-8A6F-C2995F03B6CB}" srcOrd="2" destOrd="0" presId="urn:microsoft.com/office/officeart/2005/8/layout/lProcess2"/>
    <dgm:cxn modelId="{DB218D7B-58BC-46D3-AD1B-58E076E9DCB6}" type="presParOf" srcId="{56AEC969-87A2-4955-8A6F-C2995F03B6CB}" destId="{1CFB98AE-D3F3-4902-9460-A4BE1E5014B6}" srcOrd="0" destOrd="0" presId="urn:microsoft.com/office/officeart/2005/8/layout/lProcess2"/>
    <dgm:cxn modelId="{DAB8BA75-86A9-4000-9553-9E12EFE7D4AA}" type="presParOf" srcId="{1CFB98AE-D3F3-4902-9460-A4BE1E5014B6}" destId="{6C48FFE8-E461-4159-852B-FE8EE354DBDC}" srcOrd="0" destOrd="0" presId="urn:microsoft.com/office/officeart/2005/8/layout/lProcess2"/>
    <dgm:cxn modelId="{F267E39F-494E-47CC-898B-B22AAFCEDA99}" type="presParOf" srcId="{1CFB98AE-D3F3-4902-9460-A4BE1E5014B6}" destId="{E3C9EA81-358C-41DD-B683-B0775F032FA2}" srcOrd="1" destOrd="0" presId="urn:microsoft.com/office/officeart/2005/8/layout/lProcess2"/>
    <dgm:cxn modelId="{A4E8F309-8D9E-4065-B759-C9B484FBC271}" type="presParOf" srcId="{1CFB98AE-D3F3-4902-9460-A4BE1E5014B6}" destId="{49FDE0DB-08C6-43A7-BB08-0B30F5E4FB55}" srcOrd="2" destOrd="0" presId="urn:microsoft.com/office/officeart/2005/8/layout/lProcess2"/>
    <dgm:cxn modelId="{603B03BD-AD9C-4A91-80AB-424528E28FCE}" type="presParOf" srcId="{9EF895E5-72C6-43DE-9324-C53C70DC6940}" destId="{3F56CD1D-8659-4EB9-A3A5-C64F3406B757}" srcOrd="5" destOrd="0" presId="urn:microsoft.com/office/officeart/2005/8/layout/lProcess2"/>
    <dgm:cxn modelId="{5C16F444-424E-4467-B2EC-E3A7195918BC}" type="presParOf" srcId="{9EF895E5-72C6-43DE-9324-C53C70DC6940}" destId="{2CC416DD-5E67-4DF8-B983-5DEC98E17DAA}" srcOrd="6" destOrd="0" presId="urn:microsoft.com/office/officeart/2005/8/layout/lProcess2"/>
    <dgm:cxn modelId="{F67C2AEA-FC6E-4464-BE90-453CA5110DD2}" type="presParOf" srcId="{2CC416DD-5E67-4DF8-B983-5DEC98E17DAA}" destId="{561ED9D1-6217-43F7-9A53-27D133053373}" srcOrd="0" destOrd="0" presId="urn:microsoft.com/office/officeart/2005/8/layout/lProcess2"/>
    <dgm:cxn modelId="{9AB590AD-37FB-49CC-96D7-64CB00764BE4}" type="presParOf" srcId="{2CC416DD-5E67-4DF8-B983-5DEC98E17DAA}" destId="{39EE1554-5960-40E3-9850-298DF176EE5C}" srcOrd="1" destOrd="0" presId="urn:microsoft.com/office/officeart/2005/8/layout/lProcess2"/>
    <dgm:cxn modelId="{0EF80B62-2F5B-4D29-8DC0-DD9BB0831906}" type="presParOf" srcId="{2CC416DD-5E67-4DF8-B983-5DEC98E17DAA}" destId="{051ABE23-4AFB-400E-A507-681AD75C3350}" srcOrd="2" destOrd="0" presId="urn:microsoft.com/office/officeart/2005/8/layout/lProcess2"/>
    <dgm:cxn modelId="{D7BF2E06-D644-4EE8-B6C8-0B181858DED5}" type="presParOf" srcId="{051ABE23-4AFB-400E-A507-681AD75C3350}" destId="{72230351-7647-4743-8D3F-313302A7929C}" srcOrd="0" destOrd="0" presId="urn:microsoft.com/office/officeart/2005/8/layout/lProcess2"/>
    <dgm:cxn modelId="{6876AE49-A8E9-4D6C-8639-E29E5DE4D530}" type="presParOf" srcId="{72230351-7647-4743-8D3F-313302A7929C}" destId="{9FAE2A0F-ADD4-49BD-98C9-445DCBDF2AAF}" srcOrd="0" destOrd="0" presId="urn:microsoft.com/office/officeart/2005/8/layout/lProcess2"/>
    <dgm:cxn modelId="{B4F8509C-F585-498D-8D5B-CEFF80ADFE21}" type="presParOf" srcId="{72230351-7647-4743-8D3F-313302A7929C}" destId="{A6F762CC-4CD0-40DE-83EE-4D194823A31B}" srcOrd="1" destOrd="0" presId="urn:microsoft.com/office/officeart/2005/8/layout/lProcess2"/>
    <dgm:cxn modelId="{9DD2424C-4F20-43B1-AC8F-4F8256253E34}" type="presParOf" srcId="{72230351-7647-4743-8D3F-313302A7929C}" destId="{6DA640A7-E6F8-403F-B49F-7686BA4FED5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E0E2B4-D729-49DE-8A34-24D211951C8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AD02F19-6A20-4580-93A3-5427EA3AA800}">
      <dgm:prSet phldrT="[Text]" custT="1"/>
      <dgm:spPr>
        <a:solidFill>
          <a:srgbClr val="881124"/>
        </a:solidFill>
      </dgm:spPr>
      <dgm:t>
        <a:bodyPr/>
        <a:lstStyle/>
        <a:p>
          <a:r>
            <a:rPr lang="en-US" sz="1400" dirty="0" smtClean="0">
              <a:latin typeface="Arial" panose="020B0604020202020204" pitchFamily="34" charset="0"/>
              <a:cs typeface="Arial" panose="020B0604020202020204" pitchFamily="34" charset="0"/>
            </a:rPr>
            <a:t>STEM &amp; Health Focus</a:t>
          </a:r>
          <a:endParaRPr lang="en-US" sz="1400" dirty="0">
            <a:latin typeface="Arial" panose="020B0604020202020204" pitchFamily="34" charset="0"/>
            <a:cs typeface="Arial" panose="020B0604020202020204" pitchFamily="34" charset="0"/>
          </a:endParaRPr>
        </a:p>
      </dgm:t>
    </dgm:pt>
    <dgm:pt modelId="{235FCEA3-1840-4842-AD38-2E8067A6A78B}" type="parTrans" cxnId="{83EBDB25-CB0D-404D-831C-F56D8FECD7F3}">
      <dgm:prSet/>
      <dgm:spPr/>
      <dgm:t>
        <a:bodyPr/>
        <a:lstStyle/>
        <a:p>
          <a:endParaRPr lang="en-US" sz="1800">
            <a:latin typeface="Arial" panose="020B0604020202020204" pitchFamily="34" charset="0"/>
            <a:cs typeface="Arial" panose="020B0604020202020204" pitchFamily="34" charset="0"/>
          </a:endParaRPr>
        </a:p>
      </dgm:t>
    </dgm:pt>
    <dgm:pt modelId="{6276247B-B405-4903-9439-906FA54BABF2}" type="sibTrans" cxnId="{83EBDB25-CB0D-404D-831C-F56D8FECD7F3}">
      <dgm:prSet/>
      <dgm:spPr/>
      <dgm:t>
        <a:bodyPr/>
        <a:lstStyle/>
        <a:p>
          <a:endParaRPr lang="en-US" sz="1800">
            <a:latin typeface="Arial" panose="020B0604020202020204" pitchFamily="34" charset="0"/>
            <a:cs typeface="Arial" panose="020B0604020202020204" pitchFamily="34" charset="0"/>
          </a:endParaRPr>
        </a:p>
      </dgm:t>
    </dgm:pt>
    <dgm:pt modelId="{1F33D003-086C-4CF6-A4E6-27655E32B661}">
      <dgm:prSet custT="1"/>
      <dgm:spPr/>
      <dgm:t>
        <a:bodyPr/>
        <a:lstStyle/>
        <a:p>
          <a:r>
            <a:rPr lang="en-US" sz="1400" dirty="0" smtClean="0">
              <a:latin typeface="Arial" panose="020B0604020202020204" pitchFamily="34" charset="0"/>
              <a:cs typeface="Arial" panose="020B0604020202020204" pitchFamily="34" charset="0"/>
            </a:rPr>
            <a:t>Two-thirds of graduates complete a STEM or Health Degree</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D6193E51-34F0-4485-9569-0472E4A90770}" type="parTrans" cxnId="{783BD5FF-82F2-45F0-9DA8-B971417F12B0}">
      <dgm:prSet/>
      <dgm:spPr/>
      <dgm:t>
        <a:bodyPr/>
        <a:lstStyle/>
        <a:p>
          <a:endParaRPr lang="en-US" sz="1800">
            <a:latin typeface="Arial" panose="020B0604020202020204" pitchFamily="34" charset="0"/>
            <a:cs typeface="Arial" panose="020B0604020202020204" pitchFamily="34" charset="0"/>
          </a:endParaRPr>
        </a:p>
      </dgm:t>
    </dgm:pt>
    <dgm:pt modelId="{1282FBC7-4497-4E36-A791-74CACCDD747E}" type="sibTrans" cxnId="{783BD5FF-82F2-45F0-9DA8-B971417F12B0}">
      <dgm:prSet/>
      <dgm:spPr/>
      <dgm:t>
        <a:bodyPr/>
        <a:lstStyle/>
        <a:p>
          <a:endParaRPr lang="en-US" sz="1800">
            <a:latin typeface="Arial" panose="020B0604020202020204" pitchFamily="34" charset="0"/>
            <a:cs typeface="Arial" panose="020B0604020202020204" pitchFamily="34" charset="0"/>
          </a:endParaRPr>
        </a:p>
      </dgm:t>
    </dgm:pt>
    <dgm:pt modelId="{C50DAACF-C15A-46A4-AB02-892CA875B56A}">
      <dgm:prSet custT="1"/>
      <dgm:spPr/>
      <dgm:t>
        <a:bodyPr/>
        <a:lstStyle/>
        <a:p>
          <a:r>
            <a:rPr lang="en-US" sz="1400" dirty="0" smtClean="0">
              <a:latin typeface="Arial" panose="020B0604020202020204" pitchFamily="34" charset="0"/>
              <a:cs typeface="Arial" panose="020B0604020202020204" pitchFamily="34" charset="0"/>
            </a:rPr>
            <a:t>Educational Opportunity Program</a:t>
          </a:r>
        </a:p>
      </dgm:t>
    </dgm:pt>
    <dgm:pt modelId="{3E34CF0D-4EEA-41B7-938B-332612713178}" type="parTrans" cxnId="{B23F0127-4ECB-4165-B032-CF69EE2B85B6}">
      <dgm:prSet/>
      <dgm:spPr/>
      <dgm:t>
        <a:bodyPr/>
        <a:lstStyle/>
        <a:p>
          <a:endParaRPr lang="en-US" sz="1800">
            <a:latin typeface="Arial" panose="020B0604020202020204" pitchFamily="34" charset="0"/>
            <a:cs typeface="Arial" panose="020B0604020202020204" pitchFamily="34" charset="0"/>
          </a:endParaRPr>
        </a:p>
      </dgm:t>
    </dgm:pt>
    <dgm:pt modelId="{BCF6AFED-D105-45BE-9F8B-065A05DB581F}" type="sibTrans" cxnId="{B23F0127-4ECB-4165-B032-CF69EE2B85B6}">
      <dgm:prSet/>
      <dgm:spPr/>
      <dgm:t>
        <a:bodyPr/>
        <a:lstStyle/>
        <a:p>
          <a:endParaRPr lang="en-US" sz="1800">
            <a:latin typeface="Arial" panose="020B0604020202020204" pitchFamily="34" charset="0"/>
            <a:cs typeface="Arial" panose="020B0604020202020204" pitchFamily="34" charset="0"/>
          </a:endParaRPr>
        </a:p>
      </dgm:t>
    </dgm:pt>
    <dgm:pt modelId="{6D1062F1-AE1E-4644-8EF9-589F7A8BBDC2}">
      <dgm:prSet custT="1"/>
      <dgm:spPr/>
      <dgm:t>
        <a:bodyPr/>
        <a:lstStyle/>
        <a:p>
          <a:r>
            <a:rPr lang="en-US" sz="1400" dirty="0" smtClean="0">
              <a:latin typeface="Arial" panose="020B0604020202020204" pitchFamily="34" charset="0"/>
              <a:cs typeface="Arial" panose="020B0604020202020204" pitchFamily="34" charset="0"/>
            </a:rPr>
            <a:t>Summer program w/ no cell phone</a:t>
          </a:r>
        </a:p>
      </dgm:t>
    </dgm:pt>
    <dgm:pt modelId="{48E95C52-DB10-4DAF-BCFD-49193F83C706}" type="parTrans" cxnId="{D9619044-B54D-4EEE-A79E-D74B323B5B65}">
      <dgm:prSet/>
      <dgm:spPr/>
      <dgm:t>
        <a:bodyPr/>
        <a:lstStyle/>
        <a:p>
          <a:endParaRPr lang="en-US" sz="1800">
            <a:latin typeface="Arial" panose="020B0604020202020204" pitchFamily="34" charset="0"/>
            <a:cs typeface="Arial" panose="020B0604020202020204" pitchFamily="34" charset="0"/>
          </a:endParaRPr>
        </a:p>
      </dgm:t>
    </dgm:pt>
    <dgm:pt modelId="{5E778383-2C19-4438-95C0-E879D0D06616}" type="sibTrans" cxnId="{D9619044-B54D-4EEE-A79E-D74B323B5B65}">
      <dgm:prSet/>
      <dgm:spPr/>
      <dgm:t>
        <a:bodyPr/>
        <a:lstStyle/>
        <a:p>
          <a:endParaRPr lang="en-US" sz="1800">
            <a:latin typeface="Arial" panose="020B0604020202020204" pitchFamily="34" charset="0"/>
            <a:cs typeface="Arial" panose="020B0604020202020204" pitchFamily="34" charset="0"/>
          </a:endParaRPr>
        </a:p>
      </dgm:t>
    </dgm:pt>
    <dgm:pt modelId="{DCFE9933-07BA-4E2B-8A34-FA71FA4BA4A8}">
      <dgm:prSet custT="1"/>
      <dgm:spPr/>
      <dgm:t>
        <a:bodyPr/>
        <a:lstStyle/>
        <a:p>
          <a:r>
            <a:rPr lang="en-US" sz="1400" dirty="0" smtClean="0">
              <a:latin typeface="Arial" panose="020B0604020202020204" pitchFamily="34" charset="0"/>
              <a:cs typeface="Arial" panose="020B0604020202020204" pitchFamily="34" charset="0"/>
            </a:rPr>
            <a:t>Other Support Programs</a:t>
          </a:r>
        </a:p>
      </dgm:t>
    </dgm:pt>
    <dgm:pt modelId="{C672340D-0AB8-4614-A312-7729B092C787}" type="parTrans" cxnId="{AF630121-7AD7-45E7-B38B-A0B204BB64FD}">
      <dgm:prSet/>
      <dgm:spPr/>
      <dgm:t>
        <a:bodyPr/>
        <a:lstStyle/>
        <a:p>
          <a:endParaRPr lang="en-US" sz="1800">
            <a:latin typeface="Arial" panose="020B0604020202020204" pitchFamily="34" charset="0"/>
            <a:cs typeface="Arial" panose="020B0604020202020204" pitchFamily="34" charset="0"/>
          </a:endParaRPr>
        </a:p>
      </dgm:t>
    </dgm:pt>
    <dgm:pt modelId="{058E9CDB-A88F-4E61-A846-070BF6A553DD}" type="sibTrans" cxnId="{AF630121-7AD7-45E7-B38B-A0B204BB64FD}">
      <dgm:prSet/>
      <dgm:spPr/>
      <dgm:t>
        <a:bodyPr/>
        <a:lstStyle/>
        <a:p>
          <a:endParaRPr lang="en-US" sz="1800">
            <a:latin typeface="Arial" panose="020B0604020202020204" pitchFamily="34" charset="0"/>
            <a:cs typeface="Arial" panose="020B0604020202020204" pitchFamily="34" charset="0"/>
          </a:endParaRPr>
        </a:p>
      </dgm:t>
    </dgm:pt>
    <dgm:pt modelId="{C2C327ED-268E-4010-925B-60B50E09A40E}">
      <dgm:prSet custT="1"/>
      <dgm:spPr/>
      <dgm:t>
        <a:bodyPr/>
        <a:lstStyle/>
        <a:p>
          <a:r>
            <a:rPr lang="en-US" sz="1400" dirty="0" smtClean="0">
              <a:latin typeface="Arial" panose="020B0604020202020204" pitchFamily="34" charset="0"/>
              <a:cs typeface="Arial" panose="020B0604020202020204" pitchFamily="34" charset="0"/>
            </a:rPr>
            <a:t>Collegiate Science and Technology Entry Program (CSTEP)</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72E2B1A5-D47E-413F-A8D9-BDFB548A0B6D}" type="parTrans" cxnId="{474D106F-40C6-449A-A4A8-105E95532A32}">
      <dgm:prSet/>
      <dgm:spPr/>
      <dgm:t>
        <a:bodyPr/>
        <a:lstStyle/>
        <a:p>
          <a:endParaRPr lang="en-US" sz="1800">
            <a:latin typeface="Arial" panose="020B0604020202020204" pitchFamily="34" charset="0"/>
            <a:cs typeface="Arial" panose="020B0604020202020204" pitchFamily="34" charset="0"/>
          </a:endParaRPr>
        </a:p>
      </dgm:t>
    </dgm:pt>
    <dgm:pt modelId="{8FA2DCED-C70B-4E12-BF38-8495A7373F4D}" type="sibTrans" cxnId="{474D106F-40C6-449A-A4A8-105E95532A32}">
      <dgm:prSet/>
      <dgm:spPr/>
      <dgm:t>
        <a:bodyPr/>
        <a:lstStyle/>
        <a:p>
          <a:endParaRPr lang="en-US" sz="1800">
            <a:latin typeface="Arial" panose="020B0604020202020204" pitchFamily="34" charset="0"/>
            <a:cs typeface="Arial" panose="020B0604020202020204" pitchFamily="34" charset="0"/>
          </a:endParaRPr>
        </a:p>
      </dgm:t>
    </dgm:pt>
    <dgm:pt modelId="{E68A09DD-3917-4B43-8263-8427470C7E9C}">
      <dgm:prSet custT="1"/>
      <dgm:spPr>
        <a:solidFill>
          <a:schemeClr val="accent5">
            <a:lumMod val="50000"/>
          </a:schemeClr>
        </a:solidFill>
      </dgm:spPr>
      <dgm:t>
        <a:bodyPr/>
        <a:lstStyle/>
        <a:p>
          <a:r>
            <a:rPr lang="en-US" sz="1400" dirty="0" smtClean="0">
              <a:latin typeface="Arial" panose="020B0604020202020204" pitchFamily="34" charset="0"/>
              <a:cs typeface="Arial" panose="020B0604020202020204" pitchFamily="34" charset="0"/>
            </a:rPr>
            <a:t>Financial Aid</a:t>
          </a:r>
        </a:p>
      </dgm:t>
    </dgm:pt>
    <dgm:pt modelId="{142DDC2E-A234-4EF1-B589-DDDD69AA142A}" type="parTrans" cxnId="{3E1DAAA7-5A94-4660-A3E4-F5DFEC716195}">
      <dgm:prSet/>
      <dgm:spPr/>
      <dgm:t>
        <a:bodyPr/>
        <a:lstStyle/>
        <a:p>
          <a:endParaRPr lang="en-US" sz="1800">
            <a:latin typeface="Arial" panose="020B0604020202020204" pitchFamily="34" charset="0"/>
            <a:cs typeface="Arial" panose="020B0604020202020204" pitchFamily="34" charset="0"/>
          </a:endParaRPr>
        </a:p>
      </dgm:t>
    </dgm:pt>
    <dgm:pt modelId="{A4D05F63-6ECB-4B4B-B491-F11486D570EB}" type="sibTrans" cxnId="{3E1DAAA7-5A94-4660-A3E4-F5DFEC716195}">
      <dgm:prSet/>
      <dgm:spPr/>
      <dgm:t>
        <a:bodyPr/>
        <a:lstStyle/>
        <a:p>
          <a:endParaRPr lang="en-US" sz="1800">
            <a:latin typeface="Arial" panose="020B0604020202020204" pitchFamily="34" charset="0"/>
            <a:cs typeface="Arial" panose="020B0604020202020204" pitchFamily="34" charset="0"/>
          </a:endParaRPr>
        </a:p>
      </dgm:t>
    </dgm:pt>
    <dgm:pt modelId="{C5914577-5A35-4F6B-A2C7-0CEA98BC8F4D}">
      <dgm:prSet custT="1"/>
      <dgm:spPr/>
      <dgm:t>
        <a:bodyPr/>
        <a:lstStyle/>
        <a:p>
          <a:r>
            <a:rPr lang="en-US" sz="1400" dirty="0" smtClean="0">
              <a:latin typeface="Arial" panose="020B0604020202020204" pitchFamily="34" charset="0"/>
              <a:cs typeface="Arial" panose="020B0604020202020204" pitchFamily="34" charset="0"/>
            </a:rPr>
            <a:t>Personalized financial aid check-ups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CC1BA998-0B01-4C9D-A8F5-BB187CEE407B}" type="parTrans" cxnId="{404A8185-DB25-4F3C-88EB-642C35751B5C}">
      <dgm:prSet/>
      <dgm:spPr/>
      <dgm:t>
        <a:bodyPr/>
        <a:lstStyle/>
        <a:p>
          <a:endParaRPr lang="en-US" sz="1800">
            <a:latin typeface="Arial" panose="020B0604020202020204" pitchFamily="34" charset="0"/>
            <a:cs typeface="Arial" panose="020B0604020202020204" pitchFamily="34" charset="0"/>
          </a:endParaRPr>
        </a:p>
      </dgm:t>
    </dgm:pt>
    <dgm:pt modelId="{CCBB6C77-141C-4998-A8B4-1EBA9C71E63C}" type="sibTrans" cxnId="{404A8185-DB25-4F3C-88EB-642C35751B5C}">
      <dgm:prSet/>
      <dgm:spPr/>
      <dgm:t>
        <a:bodyPr/>
        <a:lstStyle/>
        <a:p>
          <a:endParaRPr lang="en-US" sz="1800">
            <a:latin typeface="Arial" panose="020B0604020202020204" pitchFamily="34" charset="0"/>
            <a:cs typeface="Arial" panose="020B0604020202020204" pitchFamily="34" charset="0"/>
          </a:endParaRPr>
        </a:p>
      </dgm:t>
    </dgm:pt>
    <dgm:pt modelId="{EC26BC92-8463-4180-8BBC-39948F056F8C}">
      <dgm:prSet custT="1"/>
      <dgm:spPr>
        <a:solidFill>
          <a:schemeClr val="accent6">
            <a:lumMod val="50000"/>
          </a:schemeClr>
        </a:solidFill>
      </dgm:spPr>
      <dgm:t>
        <a:bodyPr/>
        <a:lstStyle/>
        <a:p>
          <a:r>
            <a:rPr lang="en-US" sz="1400" dirty="0" smtClean="0">
              <a:latin typeface="Arial" panose="020B0604020202020204" pitchFamily="34" charset="0"/>
              <a:cs typeface="Arial" panose="020B0604020202020204" pitchFamily="34" charset="0"/>
            </a:rPr>
            <a:t>Student Success Initiatives</a:t>
          </a:r>
        </a:p>
      </dgm:t>
    </dgm:pt>
    <dgm:pt modelId="{52119670-CDB2-4709-86AE-44D5E92EB345}" type="parTrans" cxnId="{67CC49E2-79A2-4962-8724-0806FB237884}">
      <dgm:prSet/>
      <dgm:spPr/>
      <dgm:t>
        <a:bodyPr/>
        <a:lstStyle/>
        <a:p>
          <a:endParaRPr lang="en-US" sz="1800">
            <a:latin typeface="Arial" panose="020B0604020202020204" pitchFamily="34" charset="0"/>
            <a:cs typeface="Arial" panose="020B0604020202020204" pitchFamily="34" charset="0"/>
          </a:endParaRPr>
        </a:p>
      </dgm:t>
    </dgm:pt>
    <dgm:pt modelId="{0FD4246A-72DD-4A17-952D-FFDBF41B6243}" type="sibTrans" cxnId="{67CC49E2-79A2-4962-8724-0806FB237884}">
      <dgm:prSet/>
      <dgm:spPr/>
      <dgm:t>
        <a:bodyPr/>
        <a:lstStyle/>
        <a:p>
          <a:endParaRPr lang="en-US" sz="1800">
            <a:latin typeface="Arial" panose="020B0604020202020204" pitchFamily="34" charset="0"/>
            <a:cs typeface="Arial" panose="020B0604020202020204" pitchFamily="34" charset="0"/>
          </a:endParaRPr>
        </a:p>
      </dgm:t>
    </dgm:pt>
    <dgm:pt modelId="{96EEC6C5-57BB-4DA0-BF5D-B1C78395B8CD}">
      <dgm:prSet custT="1"/>
      <dgm:spPr/>
      <dgm:t>
        <a:bodyPr/>
        <a:lstStyle/>
        <a:p>
          <a:r>
            <a:rPr lang="en-US" sz="1400" dirty="0" smtClean="0">
              <a:latin typeface="Arial" panose="020B0604020202020204" pitchFamily="34" charset="0"/>
              <a:cs typeface="Arial" panose="020B0604020202020204" pitchFamily="34" charset="0"/>
            </a:rPr>
            <a:t>Louis Stokes Alliance for Minority Participation (SUNY LSAMP)</a:t>
          </a:r>
        </a:p>
      </dgm:t>
    </dgm:pt>
    <dgm:pt modelId="{6BC26FDB-EEE0-4EEE-BDCE-B172D6960029}" type="parTrans" cxnId="{26253BAC-22E1-4815-95E6-E7FE4E377AB3}">
      <dgm:prSet/>
      <dgm:spPr/>
      <dgm:t>
        <a:bodyPr/>
        <a:lstStyle/>
        <a:p>
          <a:endParaRPr lang="en-US" sz="1800">
            <a:latin typeface="Arial" panose="020B0604020202020204" pitchFamily="34" charset="0"/>
            <a:cs typeface="Arial" panose="020B0604020202020204" pitchFamily="34" charset="0"/>
          </a:endParaRPr>
        </a:p>
      </dgm:t>
    </dgm:pt>
    <dgm:pt modelId="{B8971ED4-3494-45BD-B190-F83FFD514A96}" type="sibTrans" cxnId="{26253BAC-22E1-4815-95E6-E7FE4E377AB3}">
      <dgm:prSet/>
      <dgm:spPr/>
      <dgm:t>
        <a:bodyPr/>
        <a:lstStyle/>
        <a:p>
          <a:endParaRPr lang="en-US" sz="1800">
            <a:latin typeface="Arial" panose="020B0604020202020204" pitchFamily="34" charset="0"/>
            <a:cs typeface="Arial" panose="020B0604020202020204" pitchFamily="34" charset="0"/>
          </a:endParaRPr>
        </a:p>
      </dgm:t>
    </dgm:pt>
    <dgm:pt modelId="{D2F16E29-40F9-446B-A2CE-3B023C3C3A7B}">
      <dgm:prSet custT="1"/>
      <dgm:spPr/>
      <dgm:t>
        <a:bodyPr/>
        <a:lstStyle/>
        <a:p>
          <a:r>
            <a:rPr lang="en-US" sz="1400" dirty="0" smtClean="0">
              <a:latin typeface="Arial" panose="020B0604020202020204" pitchFamily="34" charset="0"/>
              <a:cs typeface="Arial" panose="020B0604020202020204" pitchFamily="34" charset="0"/>
            </a:rPr>
            <a:t>40% receiving NY Tuition Assistance Program grants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B2CF0A37-8CC1-4C65-AA2E-29F7AA8B8912}" type="parTrans" cxnId="{1D2DCBCA-AF04-478A-AF99-4962B2AC0AFC}">
      <dgm:prSet/>
      <dgm:spPr/>
      <dgm:t>
        <a:bodyPr/>
        <a:lstStyle/>
        <a:p>
          <a:endParaRPr lang="en-US" sz="1800">
            <a:latin typeface="Arial" panose="020B0604020202020204" pitchFamily="34" charset="0"/>
            <a:cs typeface="Arial" panose="020B0604020202020204" pitchFamily="34" charset="0"/>
          </a:endParaRPr>
        </a:p>
      </dgm:t>
    </dgm:pt>
    <dgm:pt modelId="{3A665FF4-344E-4063-B499-F7456936ED96}" type="sibTrans" cxnId="{1D2DCBCA-AF04-478A-AF99-4962B2AC0AFC}">
      <dgm:prSet/>
      <dgm:spPr/>
      <dgm:t>
        <a:bodyPr/>
        <a:lstStyle/>
        <a:p>
          <a:endParaRPr lang="en-US" sz="1800">
            <a:latin typeface="Arial" panose="020B0604020202020204" pitchFamily="34" charset="0"/>
            <a:cs typeface="Arial" panose="020B0604020202020204" pitchFamily="34" charset="0"/>
          </a:endParaRPr>
        </a:p>
      </dgm:t>
    </dgm:pt>
    <dgm:pt modelId="{4EA3C2A1-F549-4BC8-9874-DFD4B36C0945}">
      <dgm:prSet custT="1"/>
      <dgm:spPr/>
      <dgm:t>
        <a:bodyPr/>
        <a:lstStyle/>
        <a:p>
          <a:r>
            <a:rPr lang="en-US" sz="1400" dirty="0" smtClean="0">
              <a:latin typeface="Arial" panose="020B0604020202020204" pitchFamily="34" charset="0"/>
              <a:cs typeface="Arial" panose="020B0604020202020204" pitchFamily="34" charset="0"/>
            </a:rPr>
            <a:t>Microgrants to seniors with unexpected financial need</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9A7A8658-C575-427A-9F6D-EF990456411E}" type="parTrans" cxnId="{E9BA80C4-F0B4-41ED-BB1E-2EC4B0B0596B}">
      <dgm:prSet/>
      <dgm:spPr/>
      <dgm:t>
        <a:bodyPr/>
        <a:lstStyle/>
        <a:p>
          <a:endParaRPr lang="en-US" sz="1800">
            <a:latin typeface="Arial" panose="020B0604020202020204" pitchFamily="34" charset="0"/>
            <a:cs typeface="Arial" panose="020B0604020202020204" pitchFamily="34" charset="0"/>
          </a:endParaRPr>
        </a:p>
      </dgm:t>
    </dgm:pt>
    <dgm:pt modelId="{0E5CD75F-AA8F-4204-82A9-966C3CB87009}" type="sibTrans" cxnId="{E9BA80C4-F0B4-41ED-BB1E-2EC4B0B0596B}">
      <dgm:prSet/>
      <dgm:spPr/>
      <dgm:t>
        <a:bodyPr/>
        <a:lstStyle/>
        <a:p>
          <a:endParaRPr lang="en-US" sz="1800">
            <a:latin typeface="Arial" panose="020B0604020202020204" pitchFamily="34" charset="0"/>
            <a:cs typeface="Arial" panose="020B0604020202020204" pitchFamily="34" charset="0"/>
          </a:endParaRPr>
        </a:p>
      </dgm:t>
    </dgm:pt>
    <dgm:pt modelId="{BC03A3C4-4212-4029-A475-B797878F57CE}">
      <dgm:prSet custT="1"/>
      <dgm:spPr/>
      <dgm:t>
        <a:bodyPr/>
        <a:lstStyle/>
        <a:p>
          <a:r>
            <a:rPr lang="en-US" sz="1400" dirty="0" smtClean="0">
              <a:latin typeface="Arial" panose="020B0604020202020204" pitchFamily="34" charset="0"/>
              <a:cs typeface="Arial" panose="020B0604020202020204" pitchFamily="34" charset="0"/>
            </a:rPr>
            <a:t>Analytics and predicted support need</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EBBA98A7-5BA8-478B-BC1F-75C31C40469E}" type="parTrans" cxnId="{F8BC543D-E6AC-49D9-8108-D25D39E53131}">
      <dgm:prSet/>
      <dgm:spPr/>
      <dgm:t>
        <a:bodyPr/>
        <a:lstStyle/>
        <a:p>
          <a:endParaRPr lang="en-US" sz="1800">
            <a:latin typeface="Arial" panose="020B0604020202020204" pitchFamily="34" charset="0"/>
            <a:cs typeface="Arial" panose="020B0604020202020204" pitchFamily="34" charset="0"/>
          </a:endParaRPr>
        </a:p>
      </dgm:t>
    </dgm:pt>
    <dgm:pt modelId="{D5194C34-C85A-4C42-A5EB-A3991B6C355E}" type="sibTrans" cxnId="{F8BC543D-E6AC-49D9-8108-D25D39E53131}">
      <dgm:prSet/>
      <dgm:spPr/>
      <dgm:t>
        <a:bodyPr/>
        <a:lstStyle/>
        <a:p>
          <a:endParaRPr lang="en-US" sz="1800">
            <a:latin typeface="Arial" panose="020B0604020202020204" pitchFamily="34" charset="0"/>
            <a:cs typeface="Arial" panose="020B0604020202020204" pitchFamily="34" charset="0"/>
          </a:endParaRPr>
        </a:p>
      </dgm:t>
    </dgm:pt>
    <dgm:pt modelId="{281EBFB9-B243-4A89-99AB-B98F0E5C8E14}">
      <dgm:prSet custT="1"/>
      <dgm:spPr/>
      <dgm:t>
        <a:bodyPr/>
        <a:lstStyle/>
        <a:p>
          <a:endParaRPr lang="en-US" sz="1400" dirty="0" smtClean="0">
            <a:latin typeface="Arial" panose="020B0604020202020204" pitchFamily="34" charset="0"/>
            <a:cs typeface="Arial" panose="020B0604020202020204" pitchFamily="34" charset="0"/>
          </a:endParaRPr>
        </a:p>
      </dgm:t>
    </dgm:pt>
    <dgm:pt modelId="{6952E9C3-3EC4-43DC-A6F7-DA6F698C4B0A}" type="parTrans" cxnId="{F1AB00C1-9C22-473D-B1A7-9F86F2A872FB}">
      <dgm:prSet/>
      <dgm:spPr/>
      <dgm:t>
        <a:bodyPr/>
        <a:lstStyle/>
        <a:p>
          <a:endParaRPr lang="en-US" sz="1800">
            <a:latin typeface="Arial" panose="020B0604020202020204" pitchFamily="34" charset="0"/>
            <a:cs typeface="Arial" panose="020B0604020202020204" pitchFamily="34" charset="0"/>
          </a:endParaRPr>
        </a:p>
      </dgm:t>
    </dgm:pt>
    <dgm:pt modelId="{223EF0EC-8C07-41B1-A111-42ECF1F2058A}" type="sibTrans" cxnId="{F1AB00C1-9C22-473D-B1A7-9F86F2A872FB}">
      <dgm:prSet/>
      <dgm:spPr/>
      <dgm:t>
        <a:bodyPr/>
        <a:lstStyle/>
        <a:p>
          <a:endParaRPr lang="en-US" sz="1800">
            <a:latin typeface="Arial" panose="020B0604020202020204" pitchFamily="34" charset="0"/>
            <a:cs typeface="Arial" panose="020B0604020202020204" pitchFamily="34" charset="0"/>
          </a:endParaRPr>
        </a:p>
      </dgm:t>
    </dgm:pt>
    <dgm:pt modelId="{5D0063F1-F75C-42CB-92DE-1C61C75118A7}">
      <dgm:prSet custT="1"/>
      <dgm:spPr/>
      <dgm:t>
        <a:bodyPr/>
        <a:lstStyle/>
        <a:p>
          <a:r>
            <a:rPr lang="en-US" sz="1400" dirty="0" smtClean="0">
              <a:latin typeface="Arial" panose="020B0604020202020204" pitchFamily="34" charset="0"/>
              <a:cs typeface="Arial" panose="020B0604020202020204" pitchFamily="34" charset="0"/>
            </a:rPr>
            <a:t>Cohort program for low income, preparation gaps</a:t>
          </a:r>
        </a:p>
      </dgm:t>
    </dgm:pt>
    <dgm:pt modelId="{F1507E97-C174-4250-AC7F-BC8E4E6AE516}" type="parTrans" cxnId="{45466222-54BB-4039-8DB6-00CC1CC3886E}">
      <dgm:prSet/>
      <dgm:spPr/>
      <dgm:t>
        <a:bodyPr/>
        <a:lstStyle/>
        <a:p>
          <a:endParaRPr lang="en-US" sz="1800">
            <a:latin typeface="Arial" panose="020B0604020202020204" pitchFamily="34" charset="0"/>
            <a:cs typeface="Arial" panose="020B0604020202020204" pitchFamily="34" charset="0"/>
          </a:endParaRPr>
        </a:p>
      </dgm:t>
    </dgm:pt>
    <dgm:pt modelId="{73A161CF-4225-44D7-9C2D-7A73FC822BF3}" type="sibTrans" cxnId="{45466222-54BB-4039-8DB6-00CC1CC3886E}">
      <dgm:prSet/>
      <dgm:spPr/>
      <dgm:t>
        <a:bodyPr/>
        <a:lstStyle/>
        <a:p>
          <a:endParaRPr lang="en-US" sz="1800">
            <a:latin typeface="Arial" panose="020B0604020202020204" pitchFamily="34" charset="0"/>
            <a:cs typeface="Arial" panose="020B0604020202020204" pitchFamily="34" charset="0"/>
          </a:endParaRPr>
        </a:p>
      </dgm:t>
    </dgm:pt>
    <dgm:pt modelId="{E7CFDF71-B459-4F5A-B907-0E4A3FFB2059}">
      <dgm:prSet custT="1"/>
      <dgm:spPr/>
      <dgm:t>
        <a:bodyPr/>
        <a:lstStyle/>
        <a:p>
          <a:r>
            <a:rPr lang="en-US" sz="1400" dirty="0" smtClean="0">
              <a:latin typeface="Arial" panose="020B0604020202020204" pitchFamily="34" charset="0"/>
              <a:cs typeface="Arial" panose="020B0604020202020204" pitchFamily="34" charset="0"/>
            </a:rPr>
            <a:t>STEM &amp; Health grad rates exceed avg. grad rates</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dgm:t>
    </dgm:pt>
    <dgm:pt modelId="{25D1C22E-7985-4F3E-A9D0-5C5FF963E902}" type="parTrans" cxnId="{56B92AAA-F95D-4AF9-80FE-9D6D9EB6ECDC}">
      <dgm:prSet/>
      <dgm:spPr/>
      <dgm:t>
        <a:bodyPr/>
        <a:lstStyle/>
        <a:p>
          <a:endParaRPr lang="en-US" sz="1800">
            <a:latin typeface="Arial" panose="020B0604020202020204" pitchFamily="34" charset="0"/>
            <a:cs typeface="Arial" panose="020B0604020202020204" pitchFamily="34" charset="0"/>
          </a:endParaRPr>
        </a:p>
      </dgm:t>
    </dgm:pt>
    <dgm:pt modelId="{A0F482B6-0D25-42A8-9AE8-49299A628F60}" type="sibTrans" cxnId="{56B92AAA-F95D-4AF9-80FE-9D6D9EB6ECDC}">
      <dgm:prSet/>
      <dgm:spPr/>
      <dgm:t>
        <a:bodyPr/>
        <a:lstStyle/>
        <a:p>
          <a:endParaRPr lang="en-US" sz="1800">
            <a:latin typeface="Arial" panose="020B0604020202020204" pitchFamily="34" charset="0"/>
            <a:cs typeface="Arial" panose="020B0604020202020204" pitchFamily="34" charset="0"/>
          </a:endParaRPr>
        </a:p>
      </dgm:t>
    </dgm:pt>
    <dgm:pt modelId="{A8623BFA-6DCB-4158-A038-0976BD5021FE}">
      <dgm:prSet custT="1"/>
      <dgm:spPr/>
      <dgm:t>
        <a:bodyPr/>
        <a:lstStyle/>
        <a:p>
          <a:r>
            <a:rPr lang="en-US" sz="1400" dirty="0" smtClean="0">
              <a:latin typeface="Arial" panose="020B0604020202020204" pitchFamily="34" charset="0"/>
              <a:cs typeface="Arial" panose="020B0604020202020204" pitchFamily="34" charset="0"/>
            </a:rPr>
            <a:t>Small advising groups</a:t>
          </a:r>
        </a:p>
      </dgm:t>
    </dgm:pt>
    <dgm:pt modelId="{FC8E8C51-55DC-4C6F-909C-515528CF3506}" type="parTrans" cxnId="{9CCC1CE3-D99C-4B63-8589-930598BCAE0C}">
      <dgm:prSet/>
      <dgm:spPr/>
      <dgm:t>
        <a:bodyPr/>
        <a:lstStyle/>
        <a:p>
          <a:endParaRPr lang="en-US" sz="1800">
            <a:latin typeface="Arial" panose="020B0604020202020204" pitchFamily="34" charset="0"/>
            <a:cs typeface="Arial" panose="020B0604020202020204" pitchFamily="34" charset="0"/>
          </a:endParaRPr>
        </a:p>
      </dgm:t>
    </dgm:pt>
    <dgm:pt modelId="{4FDACCED-D85A-4D16-B79E-F46045398A0C}" type="sibTrans" cxnId="{9CCC1CE3-D99C-4B63-8589-930598BCAE0C}">
      <dgm:prSet/>
      <dgm:spPr/>
      <dgm:t>
        <a:bodyPr/>
        <a:lstStyle/>
        <a:p>
          <a:endParaRPr lang="en-US" sz="1800">
            <a:latin typeface="Arial" panose="020B0604020202020204" pitchFamily="34" charset="0"/>
            <a:cs typeface="Arial" panose="020B0604020202020204" pitchFamily="34" charset="0"/>
          </a:endParaRPr>
        </a:p>
      </dgm:t>
    </dgm:pt>
    <dgm:pt modelId="{BBBBDBD9-3D7D-4CC8-8529-877840A7994D}">
      <dgm:prSet custT="1"/>
      <dgm:spPr/>
      <dgm:t>
        <a:bodyPr/>
        <a:lstStyle/>
        <a:p>
          <a:r>
            <a:rPr lang="en-US" sz="1400" dirty="0" smtClean="0">
              <a:latin typeface="Arial" panose="020B0604020202020204" pitchFamily="34" charset="0"/>
              <a:cs typeface="Arial" panose="020B0604020202020204" pitchFamily="34" charset="0"/>
            </a:rPr>
            <a:t>Intensive mentoring academic support</a:t>
          </a:r>
        </a:p>
      </dgm:t>
    </dgm:pt>
    <dgm:pt modelId="{8EC30288-AE84-424F-BBD9-B2DFF4D63D1D}" type="parTrans" cxnId="{A16F2436-22E7-4740-9496-F4FFAAE7A9E2}">
      <dgm:prSet/>
      <dgm:spPr/>
      <dgm:t>
        <a:bodyPr/>
        <a:lstStyle/>
        <a:p>
          <a:endParaRPr lang="en-US" sz="1800">
            <a:latin typeface="Arial" panose="020B0604020202020204" pitchFamily="34" charset="0"/>
            <a:cs typeface="Arial" panose="020B0604020202020204" pitchFamily="34" charset="0"/>
          </a:endParaRPr>
        </a:p>
      </dgm:t>
    </dgm:pt>
    <dgm:pt modelId="{8324FF15-547A-48DD-AF79-7F0841752840}" type="sibTrans" cxnId="{A16F2436-22E7-4740-9496-F4FFAAE7A9E2}">
      <dgm:prSet/>
      <dgm:spPr/>
      <dgm:t>
        <a:bodyPr/>
        <a:lstStyle/>
        <a:p>
          <a:endParaRPr lang="en-US" sz="1800">
            <a:latin typeface="Arial" panose="020B0604020202020204" pitchFamily="34" charset="0"/>
            <a:cs typeface="Arial" panose="020B0604020202020204" pitchFamily="34" charset="0"/>
          </a:endParaRPr>
        </a:p>
      </dgm:t>
    </dgm:pt>
    <dgm:pt modelId="{2EB32CBA-294D-45EA-A154-D5ABE2F19B85}">
      <dgm:prSet custT="1"/>
      <dgm:spPr/>
      <dgm:t>
        <a:bodyPr/>
        <a:lstStyle/>
        <a:p>
          <a:r>
            <a:rPr lang="en-US" sz="1400" dirty="0" smtClean="0">
              <a:latin typeface="Arial" panose="020B0604020202020204" pitchFamily="34" charset="0"/>
              <a:cs typeface="Arial" panose="020B0604020202020204" pitchFamily="34" charset="0"/>
            </a:rPr>
            <a:t>Detailed schedule planning</a:t>
          </a:r>
        </a:p>
      </dgm:t>
    </dgm:pt>
    <dgm:pt modelId="{05A015FE-A7E7-4C22-9C87-9634A7EF5F7A}" type="parTrans" cxnId="{B41AC440-FA32-415B-9779-0C6603055A2C}">
      <dgm:prSet/>
      <dgm:spPr/>
      <dgm:t>
        <a:bodyPr/>
        <a:lstStyle/>
        <a:p>
          <a:endParaRPr lang="en-US" sz="1800">
            <a:latin typeface="Arial" panose="020B0604020202020204" pitchFamily="34" charset="0"/>
            <a:cs typeface="Arial" panose="020B0604020202020204" pitchFamily="34" charset="0"/>
          </a:endParaRPr>
        </a:p>
      </dgm:t>
    </dgm:pt>
    <dgm:pt modelId="{354848C7-8724-48B4-86EC-DFBBDCC2F5B1}" type="sibTrans" cxnId="{B41AC440-FA32-415B-9779-0C6603055A2C}">
      <dgm:prSet/>
      <dgm:spPr/>
      <dgm:t>
        <a:bodyPr/>
        <a:lstStyle/>
        <a:p>
          <a:endParaRPr lang="en-US" sz="1800">
            <a:latin typeface="Arial" panose="020B0604020202020204" pitchFamily="34" charset="0"/>
            <a:cs typeface="Arial" panose="020B0604020202020204" pitchFamily="34" charset="0"/>
          </a:endParaRPr>
        </a:p>
      </dgm:t>
    </dgm:pt>
    <dgm:pt modelId="{76C3556D-3899-4956-B399-FECCBED566DF}">
      <dgm:prSet custT="1"/>
      <dgm:spPr/>
      <dgm:t>
        <a:bodyPr/>
        <a:lstStyle/>
        <a:p>
          <a:r>
            <a:rPr lang="en-US" sz="1400" dirty="0" smtClean="0">
              <a:latin typeface="Arial" panose="020B0604020202020204" pitchFamily="34" charset="0"/>
              <a:cs typeface="Arial" panose="020B0604020202020204" pitchFamily="34" charset="0"/>
            </a:rPr>
            <a:t>S-STEM ASSETS</a:t>
          </a:r>
        </a:p>
      </dgm:t>
    </dgm:pt>
    <dgm:pt modelId="{2A9503A6-C991-42C1-B85E-EF8310830B0F}" type="parTrans" cxnId="{6613BD45-5569-412E-AC72-3102FB8A9556}">
      <dgm:prSet/>
      <dgm:spPr/>
      <dgm:t>
        <a:bodyPr/>
        <a:lstStyle/>
        <a:p>
          <a:endParaRPr lang="en-US" sz="1600">
            <a:latin typeface="Arial" panose="020B0604020202020204" pitchFamily="34" charset="0"/>
            <a:cs typeface="Arial" panose="020B0604020202020204" pitchFamily="34" charset="0"/>
          </a:endParaRPr>
        </a:p>
      </dgm:t>
    </dgm:pt>
    <dgm:pt modelId="{E3905FD6-A643-4844-A79B-2B70AA4FA1F4}" type="sibTrans" cxnId="{6613BD45-5569-412E-AC72-3102FB8A9556}">
      <dgm:prSet/>
      <dgm:spPr/>
      <dgm:t>
        <a:bodyPr/>
        <a:lstStyle/>
        <a:p>
          <a:endParaRPr lang="en-US" sz="1600">
            <a:latin typeface="Arial" panose="020B0604020202020204" pitchFamily="34" charset="0"/>
            <a:cs typeface="Arial" panose="020B0604020202020204" pitchFamily="34" charset="0"/>
          </a:endParaRPr>
        </a:p>
      </dgm:t>
    </dgm:pt>
    <dgm:pt modelId="{1609AC27-5BCE-4EB6-BFDE-F2664E5D1E6C}">
      <dgm:prSet custT="1"/>
      <dgm:spPr/>
      <dgm:t>
        <a:bodyPr/>
        <a:lstStyle/>
        <a:p>
          <a:endParaRPr lang="en-US" sz="1400" dirty="0" smtClean="0">
            <a:latin typeface="Arial" panose="020B0604020202020204" pitchFamily="34" charset="0"/>
            <a:cs typeface="Arial" panose="020B0604020202020204" pitchFamily="34" charset="0"/>
          </a:endParaRPr>
        </a:p>
      </dgm:t>
    </dgm:pt>
    <dgm:pt modelId="{4B08E45D-5482-4981-8846-72DE42E2850E}" type="parTrans" cxnId="{9F60A739-5D58-4B6F-8726-9CB505AC42E0}">
      <dgm:prSet/>
      <dgm:spPr/>
      <dgm:t>
        <a:bodyPr/>
        <a:lstStyle/>
        <a:p>
          <a:endParaRPr lang="en-US" sz="1600">
            <a:latin typeface="Arial" panose="020B0604020202020204" pitchFamily="34" charset="0"/>
            <a:cs typeface="Arial" panose="020B0604020202020204" pitchFamily="34" charset="0"/>
          </a:endParaRPr>
        </a:p>
      </dgm:t>
    </dgm:pt>
    <dgm:pt modelId="{5EE9DBA0-B9BB-4B00-AB2D-E103B76D1E41}" type="sibTrans" cxnId="{9F60A739-5D58-4B6F-8726-9CB505AC42E0}">
      <dgm:prSet/>
      <dgm:spPr/>
      <dgm:t>
        <a:bodyPr/>
        <a:lstStyle/>
        <a:p>
          <a:endParaRPr lang="en-US" sz="1600">
            <a:latin typeface="Arial" panose="020B0604020202020204" pitchFamily="34" charset="0"/>
            <a:cs typeface="Arial" panose="020B0604020202020204" pitchFamily="34" charset="0"/>
          </a:endParaRPr>
        </a:p>
      </dgm:t>
    </dgm:pt>
    <dgm:pt modelId="{DC17D269-B93B-42B8-ADF5-8A26E59DB6A8}">
      <dgm:prSet custT="1"/>
      <dgm:spPr/>
      <dgm:t>
        <a:bodyPr/>
        <a:lstStyle/>
        <a:p>
          <a:r>
            <a:rPr lang="en-US" sz="1400" dirty="0" smtClean="0">
              <a:latin typeface="Arial" panose="020B0604020202020204" pitchFamily="34" charset="0"/>
              <a:cs typeface="Arial" panose="020B0604020202020204" pitchFamily="34" charset="0"/>
            </a:rPr>
            <a:t>Long standing cross-functional academic success team</a:t>
          </a:r>
        </a:p>
      </dgm:t>
    </dgm:pt>
    <dgm:pt modelId="{54752FD5-B2A0-451B-B16C-DDFE44AB4065}" type="parTrans" cxnId="{214A655A-CA09-4200-8120-3513C613C73B}">
      <dgm:prSet/>
      <dgm:spPr/>
      <dgm:t>
        <a:bodyPr/>
        <a:lstStyle/>
        <a:p>
          <a:endParaRPr lang="en-US" sz="1600">
            <a:latin typeface="Arial" panose="020B0604020202020204" pitchFamily="34" charset="0"/>
            <a:cs typeface="Arial" panose="020B0604020202020204" pitchFamily="34" charset="0"/>
          </a:endParaRPr>
        </a:p>
      </dgm:t>
    </dgm:pt>
    <dgm:pt modelId="{9ACC1B5F-5326-4542-8E38-B40E17AAC2E7}" type="sibTrans" cxnId="{214A655A-CA09-4200-8120-3513C613C73B}">
      <dgm:prSet/>
      <dgm:spPr/>
      <dgm:t>
        <a:bodyPr/>
        <a:lstStyle/>
        <a:p>
          <a:endParaRPr lang="en-US" sz="1600">
            <a:latin typeface="Arial" panose="020B0604020202020204" pitchFamily="34" charset="0"/>
            <a:cs typeface="Arial" panose="020B0604020202020204" pitchFamily="34" charset="0"/>
          </a:endParaRPr>
        </a:p>
      </dgm:t>
    </dgm:pt>
    <dgm:pt modelId="{13406555-A7FA-4639-83EC-1F177D96747F}">
      <dgm:prSet custT="1"/>
      <dgm:spPr/>
      <dgm:t>
        <a:bodyPr/>
        <a:lstStyle/>
        <a:p>
          <a:endParaRPr lang="en-US" sz="1400" dirty="0" smtClean="0">
            <a:latin typeface="Arial" panose="020B0604020202020204" pitchFamily="34" charset="0"/>
            <a:cs typeface="Arial" panose="020B0604020202020204" pitchFamily="34" charset="0"/>
          </a:endParaRPr>
        </a:p>
      </dgm:t>
    </dgm:pt>
    <dgm:pt modelId="{31F2FB6B-66D4-4651-962A-3BBF843ED76C}" type="parTrans" cxnId="{965CB37C-314C-4661-A14E-8D30454873FB}">
      <dgm:prSet/>
      <dgm:spPr/>
      <dgm:t>
        <a:bodyPr/>
        <a:lstStyle/>
        <a:p>
          <a:endParaRPr lang="en-US" sz="1600">
            <a:latin typeface="Arial" panose="020B0604020202020204" pitchFamily="34" charset="0"/>
            <a:cs typeface="Arial" panose="020B0604020202020204" pitchFamily="34" charset="0"/>
          </a:endParaRPr>
        </a:p>
      </dgm:t>
    </dgm:pt>
    <dgm:pt modelId="{085E9416-E12F-4B2C-9001-A8B0074844F2}" type="sibTrans" cxnId="{965CB37C-314C-4661-A14E-8D30454873FB}">
      <dgm:prSet/>
      <dgm:spPr/>
      <dgm:t>
        <a:bodyPr/>
        <a:lstStyle/>
        <a:p>
          <a:endParaRPr lang="en-US" sz="1600">
            <a:latin typeface="Arial" panose="020B0604020202020204" pitchFamily="34" charset="0"/>
            <a:cs typeface="Arial" panose="020B0604020202020204" pitchFamily="34" charset="0"/>
          </a:endParaRPr>
        </a:p>
      </dgm:t>
    </dgm:pt>
    <dgm:pt modelId="{07BC4371-0AB5-496D-8000-2445CA3FDD30}">
      <dgm:prSet custT="1"/>
      <dgm:spPr/>
      <dgm:t>
        <a:bodyPr/>
        <a:lstStyle/>
        <a:p>
          <a:r>
            <a:rPr lang="en-US" sz="1400" dirty="0" smtClean="0">
              <a:latin typeface="Arial" panose="020B0604020202020204" pitchFamily="34" charset="0"/>
              <a:cs typeface="Arial" panose="020B0604020202020204" pitchFamily="34" charset="0"/>
            </a:rPr>
            <a:t>Reduction in classes w/ high DFW rates</a:t>
          </a:r>
        </a:p>
      </dgm:t>
    </dgm:pt>
    <dgm:pt modelId="{014BA18B-C66D-4C71-9EA4-8F1DF910222E}" type="parTrans" cxnId="{ABB30406-6AD2-4DB8-B1C7-57957F0553EE}">
      <dgm:prSet/>
      <dgm:spPr/>
      <dgm:t>
        <a:bodyPr/>
        <a:lstStyle/>
        <a:p>
          <a:endParaRPr lang="en-US" sz="1600">
            <a:latin typeface="Arial" panose="020B0604020202020204" pitchFamily="34" charset="0"/>
            <a:cs typeface="Arial" panose="020B0604020202020204" pitchFamily="34" charset="0"/>
          </a:endParaRPr>
        </a:p>
      </dgm:t>
    </dgm:pt>
    <dgm:pt modelId="{F67D2171-C61E-4FC7-8AC1-6EBB5C049D50}" type="sibTrans" cxnId="{ABB30406-6AD2-4DB8-B1C7-57957F0553EE}">
      <dgm:prSet/>
      <dgm:spPr/>
      <dgm:t>
        <a:bodyPr/>
        <a:lstStyle/>
        <a:p>
          <a:endParaRPr lang="en-US" sz="1600">
            <a:latin typeface="Arial" panose="020B0604020202020204" pitchFamily="34" charset="0"/>
            <a:cs typeface="Arial" panose="020B0604020202020204" pitchFamily="34" charset="0"/>
          </a:endParaRPr>
        </a:p>
      </dgm:t>
    </dgm:pt>
    <dgm:pt modelId="{287BD40A-63EB-4FE5-A9FA-E37A202F5221}">
      <dgm:prSet custT="1"/>
      <dgm:spPr/>
      <dgm:t>
        <a:bodyPr/>
        <a:lstStyle/>
        <a:p>
          <a:r>
            <a:rPr lang="en-US" sz="1400" dirty="0" smtClean="0">
              <a:latin typeface="Arial" panose="020B0604020202020204" pitchFamily="34" charset="0"/>
              <a:cs typeface="Arial" panose="020B0604020202020204" pitchFamily="34" charset="0"/>
            </a:rPr>
            <a:t>Campus housing first generation program</a:t>
          </a:r>
        </a:p>
      </dgm:t>
    </dgm:pt>
    <dgm:pt modelId="{77975ED4-E838-4A62-906A-16E9D9DBC745}" type="parTrans" cxnId="{609CB97D-E6A6-4861-8387-501F321DB916}">
      <dgm:prSet/>
      <dgm:spPr/>
      <dgm:t>
        <a:bodyPr/>
        <a:lstStyle/>
        <a:p>
          <a:endParaRPr lang="en-US" sz="1600">
            <a:latin typeface="Arial" panose="020B0604020202020204" pitchFamily="34" charset="0"/>
            <a:cs typeface="Arial" panose="020B0604020202020204" pitchFamily="34" charset="0"/>
          </a:endParaRPr>
        </a:p>
      </dgm:t>
    </dgm:pt>
    <dgm:pt modelId="{6F602AAA-9537-473F-89D8-F5809A664946}" type="sibTrans" cxnId="{609CB97D-E6A6-4861-8387-501F321DB916}">
      <dgm:prSet/>
      <dgm:spPr/>
      <dgm:t>
        <a:bodyPr/>
        <a:lstStyle/>
        <a:p>
          <a:endParaRPr lang="en-US" sz="1600">
            <a:latin typeface="Arial" panose="020B0604020202020204" pitchFamily="34" charset="0"/>
            <a:cs typeface="Arial" panose="020B0604020202020204" pitchFamily="34" charset="0"/>
          </a:endParaRPr>
        </a:p>
      </dgm:t>
    </dgm:pt>
    <dgm:pt modelId="{9126747E-B47D-4EDC-ACBF-867EFFB0D376}">
      <dgm:prSet custT="1"/>
      <dgm:spPr/>
      <dgm:t>
        <a:bodyPr/>
        <a:lstStyle/>
        <a:p>
          <a:endParaRPr lang="en-US" sz="1400" dirty="0" smtClean="0">
            <a:latin typeface="Arial" panose="020B0604020202020204" pitchFamily="34" charset="0"/>
            <a:cs typeface="Arial" panose="020B0604020202020204" pitchFamily="34" charset="0"/>
          </a:endParaRPr>
        </a:p>
      </dgm:t>
    </dgm:pt>
    <dgm:pt modelId="{3780D9AA-8EB9-47F6-8BB3-A6CFB352D7AF}" type="parTrans" cxnId="{271967F5-48EE-4197-B661-F743F34DDA5E}">
      <dgm:prSet/>
      <dgm:spPr/>
      <dgm:t>
        <a:bodyPr/>
        <a:lstStyle/>
        <a:p>
          <a:endParaRPr lang="en-US" sz="1600">
            <a:latin typeface="Arial" panose="020B0604020202020204" pitchFamily="34" charset="0"/>
            <a:cs typeface="Arial" panose="020B0604020202020204" pitchFamily="34" charset="0"/>
          </a:endParaRPr>
        </a:p>
      </dgm:t>
    </dgm:pt>
    <dgm:pt modelId="{5162954D-2C8F-42D2-9AC3-3577F7171BD8}" type="sibTrans" cxnId="{271967F5-48EE-4197-B661-F743F34DDA5E}">
      <dgm:prSet/>
      <dgm:spPr/>
      <dgm:t>
        <a:bodyPr/>
        <a:lstStyle/>
        <a:p>
          <a:endParaRPr lang="en-US" sz="1600">
            <a:latin typeface="Arial" panose="020B0604020202020204" pitchFamily="34" charset="0"/>
            <a:cs typeface="Arial" panose="020B0604020202020204" pitchFamily="34" charset="0"/>
          </a:endParaRPr>
        </a:p>
      </dgm:t>
    </dgm:pt>
    <dgm:pt modelId="{CDB06520-86B4-4510-AF50-5917B461EB91}">
      <dgm:prSet custT="1"/>
      <dgm:spPr/>
      <dgm:t>
        <a:bodyPr/>
        <a:lstStyle/>
        <a:p>
          <a:r>
            <a:rPr lang="en-US" sz="1400" dirty="0" smtClean="0">
              <a:latin typeface="Arial" panose="020B0604020202020204" pitchFamily="34" charset="0"/>
              <a:cs typeface="Arial" panose="020B0604020202020204" pitchFamily="34" charset="0"/>
            </a:rPr>
            <a:t>Class availability</a:t>
          </a:r>
        </a:p>
      </dgm:t>
    </dgm:pt>
    <dgm:pt modelId="{8F6DB67C-B66A-4A3F-9334-CACADEC647A2}" type="parTrans" cxnId="{26A3ECAB-C541-4F97-8D1B-7D2A4D523B57}">
      <dgm:prSet/>
      <dgm:spPr/>
      <dgm:t>
        <a:bodyPr/>
        <a:lstStyle/>
        <a:p>
          <a:endParaRPr lang="en-US" sz="1600">
            <a:latin typeface="Arial" panose="020B0604020202020204" pitchFamily="34" charset="0"/>
            <a:cs typeface="Arial" panose="020B0604020202020204" pitchFamily="34" charset="0"/>
          </a:endParaRPr>
        </a:p>
      </dgm:t>
    </dgm:pt>
    <dgm:pt modelId="{07447E46-9C56-4C7B-A318-16EADA885E80}" type="sibTrans" cxnId="{26A3ECAB-C541-4F97-8D1B-7D2A4D523B57}">
      <dgm:prSet/>
      <dgm:spPr/>
      <dgm:t>
        <a:bodyPr/>
        <a:lstStyle/>
        <a:p>
          <a:endParaRPr lang="en-US" sz="1600">
            <a:latin typeface="Arial" panose="020B0604020202020204" pitchFamily="34" charset="0"/>
            <a:cs typeface="Arial" panose="020B0604020202020204" pitchFamily="34" charset="0"/>
          </a:endParaRPr>
        </a:p>
      </dgm:t>
    </dgm:pt>
    <dgm:pt modelId="{C205B60A-DE46-4FDF-A55D-965C713CAE9C}">
      <dgm:prSet custT="1"/>
      <dgm:spPr/>
      <dgm:t>
        <a:bodyPr/>
        <a:lstStyle/>
        <a:p>
          <a:endParaRPr lang="en-US" sz="1400" dirty="0" smtClean="0">
            <a:latin typeface="Arial" panose="020B0604020202020204" pitchFamily="34" charset="0"/>
            <a:cs typeface="Arial" panose="020B0604020202020204" pitchFamily="34" charset="0"/>
          </a:endParaRPr>
        </a:p>
      </dgm:t>
    </dgm:pt>
    <dgm:pt modelId="{43017419-2659-4B84-9C58-3B217F5338B6}" type="parTrans" cxnId="{2C035D0F-417A-4886-941F-7A22C83F5854}">
      <dgm:prSet/>
      <dgm:spPr/>
      <dgm:t>
        <a:bodyPr/>
        <a:lstStyle/>
        <a:p>
          <a:endParaRPr lang="en-US" sz="1600">
            <a:latin typeface="Arial" panose="020B0604020202020204" pitchFamily="34" charset="0"/>
            <a:cs typeface="Arial" panose="020B0604020202020204" pitchFamily="34" charset="0"/>
          </a:endParaRPr>
        </a:p>
      </dgm:t>
    </dgm:pt>
    <dgm:pt modelId="{3FC3334A-ABF8-44B3-844D-97DD6C0992AB}" type="sibTrans" cxnId="{2C035D0F-417A-4886-941F-7A22C83F5854}">
      <dgm:prSet/>
      <dgm:spPr/>
      <dgm:t>
        <a:bodyPr/>
        <a:lstStyle/>
        <a:p>
          <a:endParaRPr lang="en-US" sz="1600">
            <a:latin typeface="Arial" panose="020B0604020202020204" pitchFamily="34" charset="0"/>
            <a:cs typeface="Arial" panose="020B0604020202020204" pitchFamily="34" charset="0"/>
          </a:endParaRPr>
        </a:p>
      </dgm:t>
    </dgm:pt>
    <dgm:pt modelId="{4D696403-6B62-4358-8DDE-FE0CBA3DBB08}">
      <dgm:prSet custT="1"/>
      <dgm:spPr/>
      <dgm:t>
        <a:bodyPr/>
        <a:lstStyle/>
        <a:p>
          <a:r>
            <a:rPr lang="en-US" sz="1400" dirty="0" smtClean="0">
              <a:latin typeface="Arial" panose="020B0604020202020204" pitchFamily="34" charset="0"/>
              <a:cs typeface="Arial" panose="020B0604020202020204" pitchFamily="34" charset="0"/>
            </a:rPr>
            <a:t>Policy reform</a:t>
          </a:r>
        </a:p>
      </dgm:t>
    </dgm:pt>
    <dgm:pt modelId="{52D3473F-B5DD-41C5-93C2-63E513D9027A}" type="parTrans" cxnId="{8E39CAEF-F05F-4AB3-B915-D20856DFCFDB}">
      <dgm:prSet/>
      <dgm:spPr/>
      <dgm:t>
        <a:bodyPr/>
        <a:lstStyle/>
        <a:p>
          <a:endParaRPr lang="en-US" sz="1600">
            <a:latin typeface="Arial" panose="020B0604020202020204" pitchFamily="34" charset="0"/>
            <a:cs typeface="Arial" panose="020B0604020202020204" pitchFamily="34" charset="0"/>
          </a:endParaRPr>
        </a:p>
      </dgm:t>
    </dgm:pt>
    <dgm:pt modelId="{B13CE833-BC94-49C7-A45D-8211E1455FF7}" type="sibTrans" cxnId="{8E39CAEF-F05F-4AB3-B915-D20856DFCFDB}">
      <dgm:prSet/>
      <dgm:spPr/>
      <dgm:t>
        <a:bodyPr/>
        <a:lstStyle/>
        <a:p>
          <a:endParaRPr lang="en-US" sz="1600">
            <a:latin typeface="Arial" panose="020B0604020202020204" pitchFamily="34" charset="0"/>
            <a:cs typeface="Arial" panose="020B0604020202020204" pitchFamily="34" charset="0"/>
          </a:endParaRPr>
        </a:p>
      </dgm:t>
    </dgm:pt>
    <dgm:pt modelId="{03BE3CE1-ECB0-4CE2-8AEF-F8FB68B3545F}">
      <dgm:prSet custT="1"/>
      <dgm:spPr/>
      <dgm:t>
        <a:bodyPr/>
        <a:lstStyle/>
        <a:p>
          <a:endParaRPr lang="en-US" sz="1400" dirty="0" smtClean="0">
            <a:latin typeface="Arial" panose="020B0604020202020204" pitchFamily="34" charset="0"/>
            <a:cs typeface="Arial" panose="020B0604020202020204" pitchFamily="34" charset="0"/>
          </a:endParaRPr>
        </a:p>
      </dgm:t>
    </dgm:pt>
    <dgm:pt modelId="{4CD261DC-5084-43A5-BDE7-36069793F0A3}" type="parTrans" cxnId="{1BDE0EE8-639B-46DA-A188-EB046F8E43BD}">
      <dgm:prSet/>
      <dgm:spPr/>
      <dgm:t>
        <a:bodyPr/>
        <a:lstStyle/>
        <a:p>
          <a:endParaRPr lang="en-US" sz="1600">
            <a:latin typeface="Arial" panose="020B0604020202020204" pitchFamily="34" charset="0"/>
            <a:cs typeface="Arial" panose="020B0604020202020204" pitchFamily="34" charset="0"/>
          </a:endParaRPr>
        </a:p>
      </dgm:t>
    </dgm:pt>
    <dgm:pt modelId="{A4F0D6F5-C6C8-4C5D-B2F6-F47BBA47D764}" type="sibTrans" cxnId="{1BDE0EE8-639B-46DA-A188-EB046F8E43BD}">
      <dgm:prSet/>
      <dgm:spPr/>
      <dgm:t>
        <a:bodyPr/>
        <a:lstStyle/>
        <a:p>
          <a:endParaRPr lang="en-US" sz="1600">
            <a:latin typeface="Arial" panose="020B0604020202020204" pitchFamily="34" charset="0"/>
            <a:cs typeface="Arial" panose="020B0604020202020204" pitchFamily="34" charset="0"/>
          </a:endParaRPr>
        </a:p>
      </dgm:t>
    </dgm:pt>
    <dgm:pt modelId="{B6D7C5ED-1B13-4C4E-B6B7-5140A5169352}">
      <dgm:prSet custT="1"/>
      <dgm:spPr/>
      <dgm:t>
        <a:bodyPr/>
        <a:lstStyle/>
        <a:p>
          <a:endParaRPr lang="en-US" sz="1400" dirty="0" smtClean="0">
            <a:latin typeface="Arial" panose="020B0604020202020204" pitchFamily="34" charset="0"/>
            <a:cs typeface="Arial" panose="020B0604020202020204" pitchFamily="34" charset="0"/>
          </a:endParaRPr>
        </a:p>
      </dgm:t>
    </dgm:pt>
    <dgm:pt modelId="{88D1F0FD-FE45-42E4-9CF4-A19E71E72CB4}" type="parTrans" cxnId="{1AC28284-F889-4616-A507-BD3FD65A60EE}">
      <dgm:prSet/>
      <dgm:spPr/>
      <dgm:t>
        <a:bodyPr/>
        <a:lstStyle/>
        <a:p>
          <a:endParaRPr lang="en-US"/>
        </a:p>
      </dgm:t>
    </dgm:pt>
    <dgm:pt modelId="{8DB15D1D-E1CF-46AD-9301-9D0D52E81B7A}" type="sibTrans" cxnId="{1AC28284-F889-4616-A507-BD3FD65A60EE}">
      <dgm:prSet/>
      <dgm:spPr/>
      <dgm:t>
        <a:bodyPr/>
        <a:lstStyle/>
        <a:p>
          <a:endParaRPr lang="en-US"/>
        </a:p>
      </dgm:t>
    </dgm:pt>
    <dgm:pt modelId="{71CBDEDE-B4AF-4660-AA2F-25A7584AA23C}">
      <dgm:prSet custT="1"/>
      <dgm:spPr/>
      <dgm:t>
        <a:bodyPr/>
        <a:lstStyle/>
        <a:p>
          <a:endParaRPr lang="en-US" sz="1400" dirty="0" smtClean="0">
            <a:latin typeface="Arial" panose="020B0604020202020204" pitchFamily="34" charset="0"/>
            <a:cs typeface="Arial" panose="020B0604020202020204" pitchFamily="34" charset="0"/>
          </a:endParaRPr>
        </a:p>
      </dgm:t>
    </dgm:pt>
    <dgm:pt modelId="{29F4D1E2-5922-4370-BD87-529026A7657F}" type="parTrans" cxnId="{DE34646F-8211-4E1C-8BED-F806473454DC}">
      <dgm:prSet/>
      <dgm:spPr/>
      <dgm:t>
        <a:bodyPr/>
        <a:lstStyle/>
        <a:p>
          <a:endParaRPr lang="en-US"/>
        </a:p>
      </dgm:t>
    </dgm:pt>
    <dgm:pt modelId="{B70D11A1-0204-4FAC-9BB9-DE321AA7A623}" type="sibTrans" cxnId="{DE34646F-8211-4E1C-8BED-F806473454DC}">
      <dgm:prSet/>
      <dgm:spPr/>
      <dgm:t>
        <a:bodyPr/>
        <a:lstStyle/>
        <a:p>
          <a:endParaRPr lang="en-US"/>
        </a:p>
      </dgm:t>
    </dgm:pt>
    <dgm:pt modelId="{B7525F00-4D07-4175-B4EB-18357BF1E5B1}">
      <dgm:prSet custT="1"/>
      <dgm:spPr/>
      <dgm:t>
        <a:bodyPr/>
        <a:lstStyle/>
        <a:p>
          <a:endParaRPr lang="en-US" sz="1400" dirty="0" smtClean="0">
            <a:latin typeface="Arial" panose="020B0604020202020204" pitchFamily="34" charset="0"/>
            <a:cs typeface="Arial" panose="020B0604020202020204" pitchFamily="34" charset="0"/>
          </a:endParaRPr>
        </a:p>
      </dgm:t>
    </dgm:pt>
    <dgm:pt modelId="{621F1F4E-135C-4E9D-9B07-F8E647F1EDF4}" type="parTrans" cxnId="{618F1F7F-270B-4F6A-BACE-102B92D77B33}">
      <dgm:prSet/>
      <dgm:spPr/>
      <dgm:t>
        <a:bodyPr/>
        <a:lstStyle/>
        <a:p>
          <a:endParaRPr lang="en-US"/>
        </a:p>
      </dgm:t>
    </dgm:pt>
    <dgm:pt modelId="{F9CF0AB6-EF14-42FF-B2CF-7D5E038F328C}" type="sibTrans" cxnId="{618F1F7F-270B-4F6A-BACE-102B92D77B33}">
      <dgm:prSet/>
      <dgm:spPr/>
      <dgm:t>
        <a:bodyPr/>
        <a:lstStyle/>
        <a:p>
          <a:endParaRPr lang="en-US"/>
        </a:p>
      </dgm:t>
    </dgm:pt>
    <dgm:pt modelId="{BCB0FFEA-B951-4AC3-AD3C-AE9C7C9D0C1E}">
      <dgm:prSet custT="1"/>
      <dgm:spPr/>
      <dgm:t>
        <a:bodyPr/>
        <a:lstStyle/>
        <a:p>
          <a:endParaRPr lang="en-US" sz="1400" dirty="0" smtClean="0">
            <a:latin typeface="Arial" panose="020B0604020202020204" pitchFamily="34" charset="0"/>
            <a:cs typeface="Arial" panose="020B0604020202020204" pitchFamily="34" charset="0"/>
          </a:endParaRPr>
        </a:p>
      </dgm:t>
    </dgm:pt>
    <dgm:pt modelId="{DE06A937-A877-432B-9809-40549E19B9FB}" type="parTrans" cxnId="{47B4A418-2C87-4D92-893B-300421156C2F}">
      <dgm:prSet/>
      <dgm:spPr/>
      <dgm:t>
        <a:bodyPr/>
        <a:lstStyle/>
        <a:p>
          <a:endParaRPr lang="en-US"/>
        </a:p>
      </dgm:t>
    </dgm:pt>
    <dgm:pt modelId="{DC7EC912-5258-4398-8980-6BF52E42F2A8}" type="sibTrans" cxnId="{47B4A418-2C87-4D92-893B-300421156C2F}">
      <dgm:prSet/>
      <dgm:spPr/>
      <dgm:t>
        <a:bodyPr/>
        <a:lstStyle/>
        <a:p>
          <a:endParaRPr lang="en-US"/>
        </a:p>
      </dgm:t>
    </dgm:pt>
    <dgm:pt modelId="{294D6899-09A8-4BD4-8E3F-CBABC027CA39}" type="pres">
      <dgm:prSet presAssocID="{B3E0E2B4-D729-49DE-8A34-24D211951C8A}" presName="Name0" presStyleCnt="0">
        <dgm:presLayoutVars>
          <dgm:dir/>
          <dgm:animLvl val="lvl"/>
          <dgm:resizeHandles val="exact"/>
        </dgm:presLayoutVars>
      </dgm:prSet>
      <dgm:spPr/>
      <dgm:t>
        <a:bodyPr/>
        <a:lstStyle/>
        <a:p>
          <a:endParaRPr lang="en-US"/>
        </a:p>
      </dgm:t>
    </dgm:pt>
    <dgm:pt modelId="{596C183F-D52A-4251-BEAB-CE218BAEF721}" type="pres">
      <dgm:prSet presAssocID="{6AD02F19-6A20-4580-93A3-5427EA3AA800}" presName="composite" presStyleCnt="0"/>
      <dgm:spPr/>
      <dgm:t>
        <a:bodyPr/>
        <a:lstStyle/>
        <a:p>
          <a:endParaRPr lang="en-US"/>
        </a:p>
      </dgm:t>
    </dgm:pt>
    <dgm:pt modelId="{DF2038C0-71BD-4054-816A-0F125AA272BD}" type="pres">
      <dgm:prSet presAssocID="{6AD02F19-6A20-4580-93A3-5427EA3AA800}" presName="parTx" presStyleLbl="alignNode1" presStyleIdx="0" presStyleCnt="5">
        <dgm:presLayoutVars>
          <dgm:chMax val="0"/>
          <dgm:chPref val="0"/>
          <dgm:bulletEnabled val="1"/>
        </dgm:presLayoutVars>
      </dgm:prSet>
      <dgm:spPr/>
      <dgm:t>
        <a:bodyPr/>
        <a:lstStyle/>
        <a:p>
          <a:endParaRPr lang="en-US"/>
        </a:p>
      </dgm:t>
    </dgm:pt>
    <dgm:pt modelId="{5A53974C-8AB8-4718-A605-ECD9E07B6EA0}" type="pres">
      <dgm:prSet presAssocID="{6AD02F19-6A20-4580-93A3-5427EA3AA800}" presName="desTx" presStyleLbl="alignAccFollowNode1" presStyleIdx="0" presStyleCnt="5">
        <dgm:presLayoutVars>
          <dgm:bulletEnabled val="1"/>
        </dgm:presLayoutVars>
      </dgm:prSet>
      <dgm:spPr/>
      <dgm:t>
        <a:bodyPr/>
        <a:lstStyle/>
        <a:p>
          <a:endParaRPr lang="en-US"/>
        </a:p>
      </dgm:t>
    </dgm:pt>
    <dgm:pt modelId="{167E66B7-2C2F-46AB-9FFA-87CC2C135B65}" type="pres">
      <dgm:prSet presAssocID="{6276247B-B405-4903-9439-906FA54BABF2}" presName="space" presStyleCnt="0"/>
      <dgm:spPr/>
      <dgm:t>
        <a:bodyPr/>
        <a:lstStyle/>
        <a:p>
          <a:endParaRPr lang="en-US"/>
        </a:p>
      </dgm:t>
    </dgm:pt>
    <dgm:pt modelId="{6ABBC849-C92E-4FAE-B265-547CA7DE55C9}" type="pres">
      <dgm:prSet presAssocID="{C50DAACF-C15A-46A4-AB02-892CA875B56A}" presName="composite" presStyleCnt="0"/>
      <dgm:spPr/>
      <dgm:t>
        <a:bodyPr/>
        <a:lstStyle/>
        <a:p>
          <a:endParaRPr lang="en-US"/>
        </a:p>
      </dgm:t>
    </dgm:pt>
    <dgm:pt modelId="{036912E5-6401-4844-8935-5ABA2BAE5553}" type="pres">
      <dgm:prSet presAssocID="{C50DAACF-C15A-46A4-AB02-892CA875B56A}" presName="parTx" presStyleLbl="alignNode1" presStyleIdx="1" presStyleCnt="5">
        <dgm:presLayoutVars>
          <dgm:chMax val="0"/>
          <dgm:chPref val="0"/>
          <dgm:bulletEnabled val="1"/>
        </dgm:presLayoutVars>
      </dgm:prSet>
      <dgm:spPr/>
      <dgm:t>
        <a:bodyPr/>
        <a:lstStyle/>
        <a:p>
          <a:endParaRPr lang="en-US"/>
        </a:p>
      </dgm:t>
    </dgm:pt>
    <dgm:pt modelId="{7E8C6460-8D25-4F08-970C-95FDBC3BB0DE}" type="pres">
      <dgm:prSet presAssocID="{C50DAACF-C15A-46A4-AB02-892CA875B56A}" presName="desTx" presStyleLbl="alignAccFollowNode1" presStyleIdx="1" presStyleCnt="5">
        <dgm:presLayoutVars>
          <dgm:bulletEnabled val="1"/>
        </dgm:presLayoutVars>
      </dgm:prSet>
      <dgm:spPr/>
      <dgm:t>
        <a:bodyPr/>
        <a:lstStyle/>
        <a:p>
          <a:endParaRPr lang="en-US"/>
        </a:p>
      </dgm:t>
    </dgm:pt>
    <dgm:pt modelId="{1818B0FF-BACE-4BB2-8B27-2287B0F610F9}" type="pres">
      <dgm:prSet presAssocID="{BCF6AFED-D105-45BE-9F8B-065A05DB581F}" presName="space" presStyleCnt="0"/>
      <dgm:spPr/>
      <dgm:t>
        <a:bodyPr/>
        <a:lstStyle/>
        <a:p>
          <a:endParaRPr lang="en-US"/>
        </a:p>
      </dgm:t>
    </dgm:pt>
    <dgm:pt modelId="{935C2BD8-4DEE-4CCD-BFC6-DD5C2C614ACA}" type="pres">
      <dgm:prSet presAssocID="{DCFE9933-07BA-4E2B-8A34-FA71FA4BA4A8}" presName="composite" presStyleCnt="0"/>
      <dgm:spPr/>
      <dgm:t>
        <a:bodyPr/>
        <a:lstStyle/>
        <a:p>
          <a:endParaRPr lang="en-US"/>
        </a:p>
      </dgm:t>
    </dgm:pt>
    <dgm:pt modelId="{EAE15D05-86DF-4167-9216-7040F84B1712}" type="pres">
      <dgm:prSet presAssocID="{DCFE9933-07BA-4E2B-8A34-FA71FA4BA4A8}" presName="parTx" presStyleLbl="alignNode1" presStyleIdx="2" presStyleCnt="5">
        <dgm:presLayoutVars>
          <dgm:chMax val="0"/>
          <dgm:chPref val="0"/>
          <dgm:bulletEnabled val="1"/>
        </dgm:presLayoutVars>
      </dgm:prSet>
      <dgm:spPr/>
      <dgm:t>
        <a:bodyPr/>
        <a:lstStyle/>
        <a:p>
          <a:endParaRPr lang="en-US"/>
        </a:p>
      </dgm:t>
    </dgm:pt>
    <dgm:pt modelId="{F797F672-02B1-4A28-ADB6-C846A7BF6457}" type="pres">
      <dgm:prSet presAssocID="{DCFE9933-07BA-4E2B-8A34-FA71FA4BA4A8}" presName="desTx" presStyleLbl="alignAccFollowNode1" presStyleIdx="2" presStyleCnt="5">
        <dgm:presLayoutVars>
          <dgm:bulletEnabled val="1"/>
        </dgm:presLayoutVars>
      </dgm:prSet>
      <dgm:spPr/>
      <dgm:t>
        <a:bodyPr/>
        <a:lstStyle/>
        <a:p>
          <a:endParaRPr lang="en-US"/>
        </a:p>
      </dgm:t>
    </dgm:pt>
    <dgm:pt modelId="{258872BA-D9BE-46ED-9CD0-1BA6B105F6F8}" type="pres">
      <dgm:prSet presAssocID="{058E9CDB-A88F-4E61-A846-070BF6A553DD}" presName="space" presStyleCnt="0"/>
      <dgm:spPr/>
      <dgm:t>
        <a:bodyPr/>
        <a:lstStyle/>
        <a:p>
          <a:endParaRPr lang="en-US"/>
        </a:p>
      </dgm:t>
    </dgm:pt>
    <dgm:pt modelId="{4726AA0D-D0F4-4D2A-8DAA-D60C0431378C}" type="pres">
      <dgm:prSet presAssocID="{E68A09DD-3917-4B43-8263-8427470C7E9C}" presName="composite" presStyleCnt="0"/>
      <dgm:spPr/>
      <dgm:t>
        <a:bodyPr/>
        <a:lstStyle/>
        <a:p>
          <a:endParaRPr lang="en-US"/>
        </a:p>
      </dgm:t>
    </dgm:pt>
    <dgm:pt modelId="{E0BE971E-6E84-4CC8-8852-F7BF31B722AB}" type="pres">
      <dgm:prSet presAssocID="{E68A09DD-3917-4B43-8263-8427470C7E9C}" presName="parTx" presStyleLbl="alignNode1" presStyleIdx="3" presStyleCnt="5">
        <dgm:presLayoutVars>
          <dgm:chMax val="0"/>
          <dgm:chPref val="0"/>
          <dgm:bulletEnabled val="1"/>
        </dgm:presLayoutVars>
      </dgm:prSet>
      <dgm:spPr/>
      <dgm:t>
        <a:bodyPr/>
        <a:lstStyle/>
        <a:p>
          <a:endParaRPr lang="en-US"/>
        </a:p>
      </dgm:t>
    </dgm:pt>
    <dgm:pt modelId="{DAA4417A-A064-40FB-81CD-6409C8BC9003}" type="pres">
      <dgm:prSet presAssocID="{E68A09DD-3917-4B43-8263-8427470C7E9C}" presName="desTx" presStyleLbl="alignAccFollowNode1" presStyleIdx="3" presStyleCnt="5">
        <dgm:presLayoutVars>
          <dgm:bulletEnabled val="1"/>
        </dgm:presLayoutVars>
      </dgm:prSet>
      <dgm:spPr/>
      <dgm:t>
        <a:bodyPr/>
        <a:lstStyle/>
        <a:p>
          <a:endParaRPr lang="en-US"/>
        </a:p>
      </dgm:t>
    </dgm:pt>
    <dgm:pt modelId="{92406037-CE99-42E3-BC4E-DB26C6AB031C}" type="pres">
      <dgm:prSet presAssocID="{A4D05F63-6ECB-4B4B-B491-F11486D570EB}" presName="space" presStyleCnt="0"/>
      <dgm:spPr/>
      <dgm:t>
        <a:bodyPr/>
        <a:lstStyle/>
        <a:p>
          <a:endParaRPr lang="en-US"/>
        </a:p>
      </dgm:t>
    </dgm:pt>
    <dgm:pt modelId="{E9DDDCFC-73F1-484A-A7B6-204DACFA0F1E}" type="pres">
      <dgm:prSet presAssocID="{EC26BC92-8463-4180-8BBC-39948F056F8C}" presName="composite" presStyleCnt="0"/>
      <dgm:spPr/>
      <dgm:t>
        <a:bodyPr/>
        <a:lstStyle/>
        <a:p>
          <a:endParaRPr lang="en-US"/>
        </a:p>
      </dgm:t>
    </dgm:pt>
    <dgm:pt modelId="{DD997513-E515-448C-AB69-F788CC1E769F}" type="pres">
      <dgm:prSet presAssocID="{EC26BC92-8463-4180-8BBC-39948F056F8C}" presName="parTx" presStyleLbl="alignNode1" presStyleIdx="4" presStyleCnt="5">
        <dgm:presLayoutVars>
          <dgm:chMax val="0"/>
          <dgm:chPref val="0"/>
          <dgm:bulletEnabled val="1"/>
        </dgm:presLayoutVars>
      </dgm:prSet>
      <dgm:spPr/>
      <dgm:t>
        <a:bodyPr/>
        <a:lstStyle/>
        <a:p>
          <a:endParaRPr lang="en-US"/>
        </a:p>
      </dgm:t>
    </dgm:pt>
    <dgm:pt modelId="{A70791F2-256D-4D34-8FA4-CDE679B60842}" type="pres">
      <dgm:prSet presAssocID="{EC26BC92-8463-4180-8BBC-39948F056F8C}" presName="desTx" presStyleLbl="alignAccFollowNode1" presStyleIdx="4" presStyleCnt="5">
        <dgm:presLayoutVars>
          <dgm:bulletEnabled val="1"/>
        </dgm:presLayoutVars>
      </dgm:prSet>
      <dgm:spPr/>
      <dgm:t>
        <a:bodyPr/>
        <a:lstStyle/>
        <a:p>
          <a:endParaRPr lang="en-US"/>
        </a:p>
      </dgm:t>
    </dgm:pt>
  </dgm:ptLst>
  <dgm:cxnLst>
    <dgm:cxn modelId="{783BD5FF-82F2-45F0-9DA8-B971417F12B0}" srcId="{6AD02F19-6A20-4580-93A3-5427EA3AA800}" destId="{1F33D003-086C-4CF6-A4E6-27655E32B661}" srcOrd="0" destOrd="0" parTransId="{D6193E51-34F0-4485-9569-0472E4A90770}" sibTransId="{1282FBC7-4497-4E36-A791-74CACCDD747E}"/>
    <dgm:cxn modelId="{F1AB00C1-9C22-473D-B1A7-9F86F2A872FB}" srcId="{6AD02F19-6A20-4580-93A3-5427EA3AA800}" destId="{281EBFB9-B243-4A89-99AB-B98F0E5C8E14}" srcOrd="2" destOrd="0" parTransId="{6952E9C3-3EC4-43DC-A6F7-DA6F698C4B0A}" sibTransId="{223EF0EC-8C07-41B1-A111-42ECF1F2058A}"/>
    <dgm:cxn modelId="{6613BD45-5569-412E-AC72-3102FB8A9556}" srcId="{DCFE9933-07BA-4E2B-8A34-FA71FA4BA4A8}" destId="{76C3556D-3899-4956-B399-FECCBED566DF}" srcOrd="3" destOrd="0" parTransId="{2A9503A6-C991-42C1-B85E-EF8310830B0F}" sibTransId="{E3905FD6-A643-4844-A79B-2B70AA4FA1F4}"/>
    <dgm:cxn modelId="{9A95CFD8-0389-47D5-A901-9648DE1CAF3A}" type="presOf" srcId="{71CBDEDE-B4AF-4660-AA2F-25A7584AA23C}" destId="{7E8C6460-8D25-4F08-970C-95FDBC3BB0DE}" srcOrd="0" destOrd="3" presId="urn:microsoft.com/office/officeart/2005/8/layout/hList1"/>
    <dgm:cxn modelId="{214A655A-CA09-4200-8120-3513C613C73B}" srcId="{EC26BC92-8463-4180-8BBC-39948F056F8C}" destId="{DC17D269-B93B-42B8-ADF5-8A26E59DB6A8}" srcOrd="0" destOrd="0" parTransId="{54752FD5-B2A0-451B-B16C-DDFE44AB4065}" sibTransId="{9ACC1B5F-5326-4542-8E38-B40E17AAC2E7}"/>
    <dgm:cxn modelId="{26A3ECAB-C541-4F97-8D1B-7D2A4D523B57}" srcId="{EC26BC92-8463-4180-8BBC-39948F056F8C}" destId="{CDB06520-86B4-4510-AF50-5917B461EB91}" srcOrd="5" destOrd="0" parTransId="{8F6DB67C-B66A-4A3F-9334-CACADEC647A2}" sibTransId="{07447E46-9C56-4C7B-A318-16EADA885E80}"/>
    <dgm:cxn modelId="{609CB97D-E6A6-4861-8387-501F321DB916}" srcId="{DCFE9933-07BA-4E2B-8A34-FA71FA4BA4A8}" destId="{287BD40A-63EB-4FE5-A9FA-E37A202F5221}" srcOrd="5" destOrd="0" parTransId="{77975ED4-E838-4A62-906A-16E9D9DBC745}" sibTransId="{6F602AAA-9537-473F-89D8-F5809A664946}"/>
    <dgm:cxn modelId="{86F5952E-7017-48AD-800C-AA4507787364}" type="presOf" srcId="{4EA3C2A1-F549-4BC8-9874-DFD4B36C0945}" destId="{DAA4417A-A064-40FB-81CD-6409C8BC9003}" srcOrd="0" destOrd="2" presId="urn:microsoft.com/office/officeart/2005/8/layout/hList1"/>
    <dgm:cxn modelId="{3179D322-9048-4B6F-8923-9158B5FBAD64}" type="presOf" srcId="{281EBFB9-B243-4A89-99AB-B98F0E5C8E14}" destId="{5A53974C-8AB8-4718-A605-ECD9E07B6EA0}" srcOrd="0" destOrd="2" presId="urn:microsoft.com/office/officeart/2005/8/layout/hList1"/>
    <dgm:cxn modelId="{9F60A739-5D58-4B6F-8726-9CB505AC42E0}" srcId="{DCFE9933-07BA-4E2B-8A34-FA71FA4BA4A8}" destId="{1609AC27-5BCE-4EB6-BFDE-F2664E5D1E6C}" srcOrd="2" destOrd="0" parTransId="{4B08E45D-5482-4981-8846-72DE42E2850E}" sibTransId="{5EE9DBA0-B9BB-4B00-AB2D-E103B76D1E41}"/>
    <dgm:cxn modelId="{404A8185-DB25-4F3C-88EB-642C35751B5C}" srcId="{E68A09DD-3917-4B43-8263-8427470C7E9C}" destId="{C5914577-5A35-4F6B-A2C7-0CEA98BC8F4D}" srcOrd="0" destOrd="0" parTransId="{CC1BA998-0B01-4C9D-A8F5-BB187CEE407B}" sibTransId="{CCBB6C77-141C-4998-A8B4-1EBA9C71E63C}"/>
    <dgm:cxn modelId="{45466222-54BB-4039-8DB6-00CC1CC3886E}" srcId="{C50DAACF-C15A-46A4-AB02-892CA875B56A}" destId="{5D0063F1-F75C-42CB-92DE-1C61C75118A7}" srcOrd="0" destOrd="0" parTransId="{F1507E97-C174-4250-AC7F-BC8E4E6AE516}" sibTransId="{73A161CF-4225-44D7-9C2D-7A73FC822BF3}"/>
    <dgm:cxn modelId="{C709FEF4-4106-4761-82B9-3EB629677511}" type="presOf" srcId="{E7CFDF71-B459-4F5A-B907-0E4A3FFB2059}" destId="{5A53974C-8AB8-4718-A605-ECD9E07B6EA0}" srcOrd="0" destOrd="1" presId="urn:microsoft.com/office/officeart/2005/8/layout/hList1"/>
    <dgm:cxn modelId="{B41AC440-FA32-415B-9779-0C6603055A2C}" srcId="{C50DAACF-C15A-46A4-AB02-892CA875B56A}" destId="{2EB32CBA-294D-45EA-A154-D5ABE2F19B85}" srcOrd="8" destOrd="0" parTransId="{05A015FE-A7E7-4C22-9C87-9634A7EF5F7A}" sibTransId="{354848C7-8724-48B4-86EC-DFBBDCC2F5B1}"/>
    <dgm:cxn modelId="{2C035D0F-417A-4886-941F-7A22C83F5854}" srcId="{EC26BC92-8463-4180-8BBC-39948F056F8C}" destId="{C205B60A-DE46-4FDF-A55D-965C713CAE9C}" srcOrd="4" destOrd="0" parTransId="{43017419-2659-4B84-9C58-3B217F5338B6}" sibTransId="{3FC3334A-ABF8-44B3-844D-97DD6C0992AB}"/>
    <dgm:cxn modelId="{1C538FF0-4E81-4DC4-A2DE-416365E26E9C}" type="presOf" srcId="{BBBBDBD9-3D7D-4CC8-8529-877840A7994D}" destId="{7E8C6460-8D25-4F08-970C-95FDBC3BB0DE}" srcOrd="0" destOrd="6" presId="urn:microsoft.com/office/officeart/2005/8/layout/hList1"/>
    <dgm:cxn modelId="{1AC28284-F889-4616-A507-BD3FD65A60EE}" srcId="{C50DAACF-C15A-46A4-AB02-892CA875B56A}" destId="{B6D7C5ED-1B13-4C4E-B6B7-5140A5169352}" srcOrd="1" destOrd="0" parTransId="{88D1F0FD-FE45-42E4-9CF4-A19E71E72CB4}" sibTransId="{8DB15D1D-E1CF-46AD-9301-9D0D52E81B7A}"/>
    <dgm:cxn modelId="{1CF42C5F-512F-4E9C-A028-4D32E062607A}" type="presOf" srcId="{C205B60A-DE46-4FDF-A55D-965C713CAE9C}" destId="{A70791F2-256D-4D34-8FA4-CDE679B60842}" srcOrd="0" destOrd="4" presId="urn:microsoft.com/office/officeart/2005/8/layout/hList1"/>
    <dgm:cxn modelId="{A616577B-9385-4CD7-B251-C6A8FB55420A}" type="presOf" srcId="{287BD40A-63EB-4FE5-A9FA-E37A202F5221}" destId="{F797F672-02B1-4A28-ADB6-C846A7BF6457}" srcOrd="0" destOrd="5" presId="urn:microsoft.com/office/officeart/2005/8/layout/hList1"/>
    <dgm:cxn modelId="{67CC49E2-79A2-4962-8724-0806FB237884}" srcId="{B3E0E2B4-D729-49DE-8A34-24D211951C8A}" destId="{EC26BC92-8463-4180-8BBC-39948F056F8C}" srcOrd="4" destOrd="0" parTransId="{52119670-CDB2-4709-86AE-44D5E92EB345}" sibTransId="{0FD4246A-72DD-4A17-952D-FFDBF41B6243}"/>
    <dgm:cxn modelId="{47B4A418-2C87-4D92-893B-300421156C2F}" srcId="{C50DAACF-C15A-46A4-AB02-892CA875B56A}" destId="{BCB0FFEA-B951-4AC3-AD3C-AE9C7C9D0C1E}" srcOrd="7" destOrd="0" parTransId="{DE06A937-A877-432B-9809-40549E19B9FB}" sibTransId="{DC7EC912-5258-4398-8980-6BF52E42F2A8}"/>
    <dgm:cxn modelId="{E9BA80C4-F0B4-41ED-BB1E-2EC4B0B0596B}" srcId="{E68A09DD-3917-4B43-8263-8427470C7E9C}" destId="{4EA3C2A1-F549-4BC8-9874-DFD4B36C0945}" srcOrd="2" destOrd="0" parTransId="{9A7A8658-C575-427A-9F6D-EF990456411E}" sibTransId="{0E5CD75F-AA8F-4204-82A9-966C3CB87009}"/>
    <dgm:cxn modelId="{2E0B1700-0B92-4A5C-B68D-EC133916524E}" type="presOf" srcId="{1609AC27-5BCE-4EB6-BFDE-F2664E5D1E6C}" destId="{F797F672-02B1-4A28-ADB6-C846A7BF6457}" srcOrd="0" destOrd="2" presId="urn:microsoft.com/office/officeart/2005/8/layout/hList1"/>
    <dgm:cxn modelId="{99D4E6E2-17BA-40D0-8F9B-FFACFE356340}" type="presOf" srcId="{B3E0E2B4-D729-49DE-8A34-24D211951C8A}" destId="{294D6899-09A8-4BD4-8E3F-CBABC027CA39}" srcOrd="0" destOrd="0" presId="urn:microsoft.com/office/officeart/2005/8/layout/hList1"/>
    <dgm:cxn modelId="{56B92AAA-F95D-4AF9-80FE-9D6D9EB6ECDC}" srcId="{6AD02F19-6A20-4580-93A3-5427EA3AA800}" destId="{E7CFDF71-B459-4F5A-B907-0E4A3FFB2059}" srcOrd="1" destOrd="0" parTransId="{25D1C22E-7985-4F3E-A9D0-5C5FF963E902}" sibTransId="{A0F482B6-0D25-42A8-9AE8-49299A628F60}"/>
    <dgm:cxn modelId="{1D2DCBCA-AF04-478A-AF99-4962B2AC0AFC}" srcId="{E68A09DD-3917-4B43-8263-8427470C7E9C}" destId="{D2F16E29-40F9-446B-A2CE-3B023C3C3A7B}" srcOrd="1" destOrd="0" parTransId="{B2CF0A37-8CC1-4C65-AA2E-29F7AA8B8912}" sibTransId="{3A665FF4-344E-4063-B499-F7456936ED96}"/>
    <dgm:cxn modelId="{26253BAC-22E1-4815-95E6-E7FE4E377AB3}" srcId="{DCFE9933-07BA-4E2B-8A34-FA71FA4BA4A8}" destId="{96EEC6C5-57BB-4DA0-BF5D-B1C78395B8CD}" srcOrd="1" destOrd="0" parTransId="{6BC26FDB-EEE0-4EEE-BDCE-B172D6960029}" sibTransId="{B8971ED4-3494-45BD-B190-F83FFD514A96}"/>
    <dgm:cxn modelId="{83EBDB25-CB0D-404D-831C-F56D8FECD7F3}" srcId="{B3E0E2B4-D729-49DE-8A34-24D211951C8A}" destId="{6AD02F19-6A20-4580-93A3-5427EA3AA800}" srcOrd="0" destOrd="0" parTransId="{235FCEA3-1840-4842-AD38-2E8067A6A78B}" sibTransId="{6276247B-B405-4903-9439-906FA54BABF2}"/>
    <dgm:cxn modelId="{9CCC1CE3-D99C-4B63-8589-930598BCAE0C}" srcId="{C50DAACF-C15A-46A4-AB02-892CA875B56A}" destId="{A8623BFA-6DCB-4158-A038-0976BD5021FE}" srcOrd="4" destOrd="0" parTransId="{FC8E8C51-55DC-4C6F-909C-515528CF3506}" sibTransId="{4FDACCED-D85A-4D16-B79E-F46045398A0C}"/>
    <dgm:cxn modelId="{EE0D0F24-3FC3-483E-9D3C-3A48715CBDA5}" type="presOf" srcId="{C50DAACF-C15A-46A4-AB02-892CA875B56A}" destId="{036912E5-6401-4844-8935-5ABA2BAE5553}" srcOrd="0" destOrd="0" presId="urn:microsoft.com/office/officeart/2005/8/layout/hList1"/>
    <dgm:cxn modelId="{0E86FF9B-CCAE-4E9B-A84B-77997D669989}" type="presOf" srcId="{C5914577-5A35-4F6B-A2C7-0CEA98BC8F4D}" destId="{DAA4417A-A064-40FB-81CD-6409C8BC9003}" srcOrd="0" destOrd="0" presId="urn:microsoft.com/office/officeart/2005/8/layout/hList1"/>
    <dgm:cxn modelId="{22DF58A4-4482-4A74-A823-4882E37CB8F4}" type="presOf" srcId="{2EB32CBA-294D-45EA-A154-D5ABE2F19B85}" destId="{7E8C6460-8D25-4F08-970C-95FDBC3BB0DE}" srcOrd="0" destOrd="8" presId="urn:microsoft.com/office/officeart/2005/8/layout/hList1"/>
    <dgm:cxn modelId="{F79A365A-7A48-4BC5-8E75-4C664596B693}" type="presOf" srcId="{C2C327ED-268E-4010-925B-60B50E09A40E}" destId="{F797F672-02B1-4A28-ADB6-C846A7BF6457}" srcOrd="0" destOrd="0" presId="urn:microsoft.com/office/officeart/2005/8/layout/hList1"/>
    <dgm:cxn modelId="{A0F10B82-51A2-4AF4-937C-A1F65B28EB81}" type="presOf" srcId="{E68A09DD-3917-4B43-8263-8427470C7E9C}" destId="{E0BE971E-6E84-4CC8-8852-F7BF31B722AB}" srcOrd="0" destOrd="0" presId="urn:microsoft.com/office/officeart/2005/8/layout/hList1"/>
    <dgm:cxn modelId="{CE084B9D-88D3-4AB8-B8CA-72A419B59D0A}" type="presOf" srcId="{03BE3CE1-ECB0-4CE2-8AEF-F8FB68B3545F}" destId="{A70791F2-256D-4D34-8FA4-CDE679B60842}" srcOrd="0" destOrd="6" presId="urn:microsoft.com/office/officeart/2005/8/layout/hList1"/>
    <dgm:cxn modelId="{000E8AA6-4457-4E11-9698-71FD14615AC9}" type="presOf" srcId="{BCB0FFEA-B951-4AC3-AD3C-AE9C7C9D0C1E}" destId="{7E8C6460-8D25-4F08-970C-95FDBC3BB0DE}" srcOrd="0" destOrd="7" presId="urn:microsoft.com/office/officeart/2005/8/layout/hList1"/>
    <dgm:cxn modelId="{4CB1F3C8-D663-42EB-933E-7D5B1E11DF03}" type="presOf" srcId="{EC26BC92-8463-4180-8BBC-39948F056F8C}" destId="{DD997513-E515-448C-AB69-F788CC1E769F}" srcOrd="0" destOrd="0" presId="urn:microsoft.com/office/officeart/2005/8/layout/hList1"/>
    <dgm:cxn modelId="{6BF8FFCD-69DD-4834-ABF7-42E5509360AC}" type="presOf" srcId="{96EEC6C5-57BB-4DA0-BF5D-B1C78395B8CD}" destId="{F797F672-02B1-4A28-ADB6-C846A7BF6457}" srcOrd="0" destOrd="1" presId="urn:microsoft.com/office/officeart/2005/8/layout/hList1"/>
    <dgm:cxn modelId="{D9619044-B54D-4EEE-A79E-D74B323B5B65}" srcId="{C50DAACF-C15A-46A4-AB02-892CA875B56A}" destId="{6D1062F1-AE1E-4644-8EF9-589F7A8BBDC2}" srcOrd="2" destOrd="0" parTransId="{48E95C52-DB10-4DAF-BCFD-49193F83C706}" sibTransId="{5E778383-2C19-4438-95C0-E879D0D06616}"/>
    <dgm:cxn modelId="{C5CC8797-E181-4608-99ED-0F1E748A17F8}" type="presOf" srcId="{1F33D003-086C-4CF6-A4E6-27655E32B661}" destId="{5A53974C-8AB8-4718-A605-ECD9E07B6EA0}" srcOrd="0" destOrd="0" presId="urn:microsoft.com/office/officeart/2005/8/layout/hList1"/>
    <dgm:cxn modelId="{FE1AA910-43B3-45CE-ADE4-365058FACD6E}" type="presOf" srcId="{D2F16E29-40F9-446B-A2CE-3B023C3C3A7B}" destId="{DAA4417A-A064-40FB-81CD-6409C8BC9003}" srcOrd="0" destOrd="1" presId="urn:microsoft.com/office/officeart/2005/8/layout/hList1"/>
    <dgm:cxn modelId="{B23F0127-4ECB-4165-B032-CF69EE2B85B6}" srcId="{B3E0E2B4-D729-49DE-8A34-24D211951C8A}" destId="{C50DAACF-C15A-46A4-AB02-892CA875B56A}" srcOrd="1" destOrd="0" parTransId="{3E34CF0D-4EEA-41B7-938B-332612713178}" sibTransId="{BCF6AFED-D105-45BE-9F8B-065A05DB581F}"/>
    <dgm:cxn modelId="{F28EE367-E779-4DEA-B7EB-10A9FA645FCA}" type="presOf" srcId="{13406555-A7FA-4639-83EC-1F177D96747F}" destId="{A70791F2-256D-4D34-8FA4-CDE679B60842}" srcOrd="0" destOrd="1" presId="urn:microsoft.com/office/officeart/2005/8/layout/hList1"/>
    <dgm:cxn modelId="{E115ED5A-BBFE-42A5-BEF4-A406CFBE7391}" type="presOf" srcId="{9126747E-B47D-4EDC-ACBF-867EFFB0D376}" destId="{F797F672-02B1-4A28-ADB6-C846A7BF6457}" srcOrd="0" destOrd="4" presId="urn:microsoft.com/office/officeart/2005/8/layout/hList1"/>
    <dgm:cxn modelId="{32E08F70-FC53-4334-9ADF-A164179094A0}" type="presOf" srcId="{6AD02F19-6A20-4580-93A3-5427EA3AA800}" destId="{DF2038C0-71BD-4054-816A-0F125AA272BD}" srcOrd="0" destOrd="0" presId="urn:microsoft.com/office/officeart/2005/8/layout/hList1"/>
    <dgm:cxn modelId="{8E39CAEF-F05F-4AB3-B915-D20856DFCFDB}" srcId="{EC26BC92-8463-4180-8BBC-39948F056F8C}" destId="{4D696403-6B62-4358-8DDE-FE0CBA3DBB08}" srcOrd="7" destOrd="0" parTransId="{52D3473F-B5DD-41C5-93C2-63E513D9027A}" sibTransId="{B13CE833-BC94-49C7-A45D-8211E1455FF7}"/>
    <dgm:cxn modelId="{EE6C77A6-E22F-4EE9-94E0-E146441C9D23}" type="presOf" srcId="{4D696403-6B62-4358-8DDE-FE0CBA3DBB08}" destId="{A70791F2-256D-4D34-8FA4-CDE679B60842}" srcOrd="0" destOrd="7" presId="urn:microsoft.com/office/officeart/2005/8/layout/hList1"/>
    <dgm:cxn modelId="{1BDE0EE8-639B-46DA-A188-EB046F8E43BD}" srcId="{EC26BC92-8463-4180-8BBC-39948F056F8C}" destId="{03BE3CE1-ECB0-4CE2-8AEF-F8FB68B3545F}" srcOrd="6" destOrd="0" parTransId="{4CD261DC-5084-43A5-BDE7-36069793F0A3}" sibTransId="{A4F0D6F5-C6C8-4C5D-B2F6-F47BBA47D764}"/>
    <dgm:cxn modelId="{37D63E4C-1055-4894-9B44-4B1CDEFA18E2}" type="presOf" srcId="{DCFE9933-07BA-4E2B-8A34-FA71FA4BA4A8}" destId="{EAE15D05-86DF-4167-9216-7040F84B1712}" srcOrd="0" destOrd="0" presId="urn:microsoft.com/office/officeart/2005/8/layout/hList1"/>
    <dgm:cxn modelId="{CE366F13-0EE6-4F49-83A6-1605021D918A}" type="presOf" srcId="{B7525F00-4D07-4175-B4EB-18357BF1E5B1}" destId="{7E8C6460-8D25-4F08-970C-95FDBC3BB0DE}" srcOrd="0" destOrd="5" presId="urn:microsoft.com/office/officeart/2005/8/layout/hList1"/>
    <dgm:cxn modelId="{D9928D13-51CC-44FF-A332-D48E980F3677}" type="presOf" srcId="{BC03A3C4-4212-4029-A475-B797878F57CE}" destId="{A70791F2-256D-4D34-8FA4-CDE679B60842}" srcOrd="0" destOrd="2" presId="urn:microsoft.com/office/officeart/2005/8/layout/hList1"/>
    <dgm:cxn modelId="{618F1F7F-270B-4F6A-BACE-102B92D77B33}" srcId="{C50DAACF-C15A-46A4-AB02-892CA875B56A}" destId="{B7525F00-4D07-4175-B4EB-18357BF1E5B1}" srcOrd="5" destOrd="0" parTransId="{621F1F4E-135C-4E9D-9B07-F8E647F1EDF4}" sibTransId="{F9CF0AB6-EF14-42FF-B2CF-7D5E038F328C}"/>
    <dgm:cxn modelId="{AF630121-7AD7-45E7-B38B-A0B204BB64FD}" srcId="{B3E0E2B4-D729-49DE-8A34-24D211951C8A}" destId="{DCFE9933-07BA-4E2B-8A34-FA71FA4BA4A8}" srcOrd="2" destOrd="0" parTransId="{C672340D-0AB8-4614-A312-7729B092C787}" sibTransId="{058E9CDB-A88F-4E61-A846-070BF6A553DD}"/>
    <dgm:cxn modelId="{A16F2436-22E7-4740-9496-F4FFAAE7A9E2}" srcId="{C50DAACF-C15A-46A4-AB02-892CA875B56A}" destId="{BBBBDBD9-3D7D-4CC8-8529-877840A7994D}" srcOrd="6" destOrd="0" parTransId="{8EC30288-AE84-424F-BBD9-B2DFF4D63D1D}" sibTransId="{8324FF15-547A-48DD-AF79-7F0841752840}"/>
    <dgm:cxn modelId="{965CB37C-314C-4661-A14E-8D30454873FB}" srcId="{EC26BC92-8463-4180-8BBC-39948F056F8C}" destId="{13406555-A7FA-4639-83EC-1F177D96747F}" srcOrd="1" destOrd="0" parTransId="{31F2FB6B-66D4-4651-962A-3BBF843ED76C}" sibTransId="{085E9416-E12F-4B2C-9001-A8B0074844F2}"/>
    <dgm:cxn modelId="{2CB59DE4-6DCC-42B3-AA3F-73F03C0C5DE2}" type="presOf" srcId="{DC17D269-B93B-42B8-ADF5-8A26E59DB6A8}" destId="{A70791F2-256D-4D34-8FA4-CDE679B60842}" srcOrd="0" destOrd="0" presId="urn:microsoft.com/office/officeart/2005/8/layout/hList1"/>
    <dgm:cxn modelId="{86018785-4FB8-4D6F-85C6-4513B245846E}" type="presOf" srcId="{A8623BFA-6DCB-4158-A038-0976BD5021FE}" destId="{7E8C6460-8D25-4F08-970C-95FDBC3BB0DE}" srcOrd="0" destOrd="4" presId="urn:microsoft.com/office/officeart/2005/8/layout/hList1"/>
    <dgm:cxn modelId="{078CB69E-408C-4D30-B9B0-2C7EB158BAC3}" type="presOf" srcId="{07BC4371-0AB5-496D-8000-2445CA3FDD30}" destId="{A70791F2-256D-4D34-8FA4-CDE679B60842}" srcOrd="0" destOrd="3" presId="urn:microsoft.com/office/officeart/2005/8/layout/hList1"/>
    <dgm:cxn modelId="{DE34646F-8211-4E1C-8BED-F806473454DC}" srcId="{C50DAACF-C15A-46A4-AB02-892CA875B56A}" destId="{71CBDEDE-B4AF-4660-AA2F-25A7584AA23C}" srcOrd="3" destOrd="0" parTransId="{29F4D1E2-5922-4370-BD87-529026A7657F}" sibTransId="{B70D11A1-0204-4FAC-9BB9-DE321AA7A623}"/>
    <dgm:cxn modelId="{57FC0975-6A6A-4CE3-9207-4536B0703BA7}" type="presOf" srcId="{5D0063F1-F75C-42CB-92DE-1C61C75118A7}" destId="{7E8C6460-8D25-4F08-970C-95FDBC3BB0DE}" srcOrd="0" destOrd="0" presId="urn:microsoft.com/office/officeart/2005/8/layout/hList1"/>
    <dgm:cxn modelId="{3E1DAAA7-5A94-4660-A3E4-F5DFEC716195}" srcId="{B3E0E2B4-D729-49DE-8A34-24D211951C8A}" destId="{E68A09DD-3917-4B43-8263-8427470C7E9C}" srcOrd="3" destOrd="0" parTransId="{142DDC2E-A234-4EF1-B589-DDDD69AA142A}" sibTransId="{A4D05F63-6ECB-4B4B-B491-F11486D570EB}"/>
    <dgm:cxn modelId="{F8BC543D-E6AC-49D9-8108-D25D39E53131}" srcId="{EC26BC92-8463-4180-8BBC-39948F056F8C}" destId="{BC03A3C4-4212-4029-A475-B797878F57CE}" srcOrd="2" destOrd="0" parTransId="{EBBA98A7-5BA8-478B-BC1F-75C31C40469E}" sibTransId="{D5194C34-C85A-4C42-A5EB-A3991B6C355E}"/>
    <dgm:cxn modelId="{271967F5-48EE-4197-B661-F743F34DDA5E}" srcId="{DCFE9933-07BA-4E2B-8A34-FA71FA4BA4A8}" destId="{9126747E-B47D-4EDC-ACBF-867EFFB0D376}" srcOrd="4" destOrd="0" parTransId="{3780D9AA-8EB9-47F6-8BB3-A6CFB352D7AF}" sibTransId="{5162954D-2C8F-42D2-9AC3-3577F7171BD8}"/>
    <dgm:cxn modelId="{7514C980-4640-497C-875D-ECC42AA991CE}" type="presOf" srcId="{B6D7C5ED-1B13-4C4E-B6B7-5140A5169352}" destId="{7E8C6460-8D25-4F08-970C-95FDBC3BB0DE}" srcOrd="0" destOrd="1" presId="urn:microsoft.com/office/officeart/2005/8/layout/hList1"/>
    <dgm:cxn modelId="{474D106F-40C6-449A-A4A8-105E95532A32}" srcId="{DCFE9933-07BA-4E2B-8A34-FA71FA4BA4A8}" destId="{C2C327ED-268E-4010-925B-60B50E09A40E}" srcOrd="0" destOrd="0" parTransId="{72E2B1A5-D47E-413F-A8D9-BDFB548A0B6D}" sibTransId="{8FA2DCED-C70B-4E12-BF38-8495A7373F4D}"/>
    <dgm:cxn modelId="{BAA5C20C-C9C9-4DCB-AC35-ECB6D39D8AD9}" type="presOf" srcId="{76C3556D-3899-4956-B399-FECCBED566DF}" destId="{F797F672-02B1-4A28-ADB6-C846A7BF6457}" srcOrd="0" destOrd="3" presId="urn:microsoft.com/office/officeart/2005/8/layout/hList1"/>
    <dgm:cxn modelId="{ABB30406-6AD2-4DB8-B1C7-57957F0553EE}" srcId="{EC26BC92-8463-4180-8BBC-39948F056F8C}" destId="{07BC4371-0AB5-496D-8000-2445CA3FDD30}" srcOrd="3" destOrd="0" parTransId="{014BA18B-C66D-4C71-9EA4-8F1DF910222E}" sibTransId="{F67D2171-C61E-4FC7-8AC1-6EBB5C049D50}"/>
    <dgm:cxn modelId="{267B507B-2C7E-4FE3-A7DE-F96943142FEA}" type="presOf" srcId="{6D1062F1-AE1E-4644-8EF9-589F7A8BBDC2}" destId="{7E8C6460-8D25-4F08-970C-95FDBC3BB0DE}" srcOrd="0" destOrd="2" presId="urn:microsoft.com/office/officeart/2005/8/layout/hList1"/>
    <dgm:cxn modelId="{FA80785C-58E3-4F11-BFE3-1559D451D6D2}" type="presOf" srcId="{CDB06520-86B4-4510-AF50-5917B461EB91}" destId="{A70791F2-256D-4D34-8FA4-CDE679B60842}" srcOrd="0" destOrd="5" presId="urn:microsoft.com/office/officeart/2005/8/layout/hList1"/>
    <dgm:cxn modelId="{D865E5CE-C05B-484B-9114-875DF6268100}" type="presParOf" srcId="{294D6899-09A8-4BD4-8E3F-CBABC027CA39}" destId="{596C183F-D52A-4251-BEAB-CE218BAEF721}" srcOrd="0" destOrd="0" presId="urn:microsoft.com/office/officeart/2005/8/layout/hList1"/>
    <dgm:cxn modelId="{428F2C3E-49D6-4A96-A31D-04C27650FC6B}" type="presParOf" srcId="{596C183F-D52A-4251-BEAB-CE218BAEF721}" destId="{DF2038C0-71BD-4054-816A-0F125AA272BD}" srcOrd="0" destOrd="0" presId="urn:microsoft.com/office/officeart/2005/8/layout/hList1"/>
    <dgm:cxn modelId="{0BF2FB7A-384E-4DE9-A0E6-6AA82770DD1C}" type="presParOf" srcId="{596C183F-D52A-4251-BEAB-CE218BAEF721}" destId="{5A53974C-8AB8-4718-A605-ECD9E07B6EA0}" srcOrd="1" destOrd="0" presId="urn:microsoft.com/office/officeart/2005/8/layout/hList1"/>
    <dgm:cxn modelId="{4B32D96F-41E6-4DF5-AB87-7D3D9A052FAB}" type="presParOf" srcId="{294D6899-09A8-4BD4-8E3F-CBABC027CA39}" destId="{167E66B7-2C2F-46AB-9FFA-87CC2C135B65}" srcOrd="1" destOrd="0" presId="urn:microsoft.com/office/officeart/2005/8/layout/hList1"/>
    <dgm:cxn modelId="{B68ACF78-73B1-40A1-826B-391495660CA6}" type="presParOf" srcId="{294D6899-09A8-4BD4-8E3F-CBABC027CA39}" destId="{6ABBC849-C92E-4FAE-B265-547CA7DE55C9}" srcOrd="2" destOrd="0" presId="urn:microsoft.com/office/officeart/2005/8/layout/hList1"/>
    <dgm:cxn modelId="{09EDE72D-EFB1-48C4-9E25-0B10EE58EF21}" type="presParOf" srcId="{6ABBC849-C92E-4FAE-B265-547CA7DE55C9}" destId="{036912E5-6401-4844-8935-5ABA2BAE5553}" srcOrd="0" destOrd="0" presId="urn:microsoft.com/office/officeart/2005/8/layout/hList1"/>
    <dgm:cxn modelId="{FD557B15-C00D-48B6-8CC2-D567DD16D7E3}" type="presParOf" srcId="{6ABBC849-C92E-4FAE-B265-547CA7DE55C9}" destId="{7E8C6460-8D25-4F08-970C-95FDBC3BB0DE}" srcOrd="1" destOrd="0" presId="urn:microsoft.com/office/officeart/2005/8/layout/hList1"/>
    <dgm:cxn modelId="{90213A67-E4E6-4D22-8D34-F97013AB3FBC}" type="presParOf" srcId="{294D6899-09A8-4BD4-8E3F-CBABC027CA39}" destId="{1818B0FF-BACE-4BB2-8B27-2287B0F610F9}" srcOrd="3" destOrd="0" presId="urn:microsoft.com/office/officeart/2005/8/layout/hList1"/>
    <dgm:cxn modelId="{0A536191-34EC-40ED-9EFF-8984520F0B4E}" type="presParOf" srcId="{294D6899-09A8-4BD4-8E3F-CBABC027CA39}" destId="{935C2BD8-4DEE-4CCD-BFC6-DD5C2C614ACA}" srcOrd="4" destOrd="0" presId="urn:microsoft.com/office/officeart/2005/8/layout/hList1"/>
    <dgm:cxn modelId="{C9CDAA82-D3DD-4195-957B-3EADBF924467}" type="presParOf" srcId="{935C2BD8-4DEE-4CCD-BFC6-DD5C2C614ACA}" destId="{EAE15D05-86DF-4167-9216-7040F84B1712}" srcOrd="0" destOrd="0" presId="urn:microsoft.com/office/officeart/2005/8/layout/hList1"/>
    <dgm:cxn modelId="{71A94881-F977-43FE-A8BE-D6F778ECAAF5}" type="presParOf" srcId="{935C2BD8-4DEE-4CCD-BFC6-DD5C2C614ACA}" destId="{F797F672-02B1-4A28-ADB6-C846A7BF6457}" srcOrd="1" destOrd="0" presId="urn:microsoft.com/office/officeart/2005/8/layout/hList1"/>
    <dgm:cxn modelId="{59D1EF62-5F45-477A-B760-282ACFAD7FE9}" type="presParOf" srcId="{294D6899-09A8-4BD4-8E3F-CBABC027CA39}" destId="{258872BA-D9BE-46ED-9CD0-1BA6B105F6F8}" srcOrd="5" destOrd="0" presId="urn:microsoft.com/office/officeart/2005/8/layout/hList1"/>
    <dgm:cxn modelId="{524B28B6-2E9E-4281-B3EC-74CEE9F03417}" type="presParOf" srcId="{294D6899-09A8-4BD4-8E3F-CBABC027CA39}" destId="{4726AA0D-D0F4-4D2A-8DAA-D60C0431378C}" srcOrd="6" destOrd="0" presId="urn:microsoft.com/office/officeart/2005/8/layout/hList1"/>
    <dgm:cxn modelId="{8C03211C-A560-435F-82CE-16810CBD6E1A}" type="presParOf" srcId="{4726AA0D-D0F4-4D2A-8DAA-D60C0431378C}" destId="{E0BE971E-6E84-4CC8-8852-F7BF31B722AB}" srcOrd="0" destOrd="0" presId="urn:microsoft.com/office/officeart/2005/8/layout/hList1"/>
    <dgm:cxn modelId="{A3240EEC-AE20-4CCE-9446-9B246FF8BDDD}" type="presParOf" srcId="{4726AA0D-D0F4-4D2A-8DAA-D60C0431378C}" destId="{DAA4417A-A064-40FB-81CD-6409C8BC9003}" srcOrd="1" destOrd="0" presId="urn:microsoft.com/office/officeart/2005/8/layout/hList1"/>
    <dgm:cxn modelId="{E7A07BC3-C835-495E-B93B-87CE68472F08}" type="presParOf" srcId="{294D6899-09A8-4BD4-8E3F-CBABC027CA39}" destId="{92406037-CE99-42E3-BC4E-DB26C6AB031C}" srcOrd="7" destOrd="0" presId="urn:microsoft.com/office/officeart/2005/8/layout/hList1"/>
    <dgm:cxn modelId="{772BF65F-216F-430D-A3D3-11219C0DC8EF}" type="presParOf" srcId="{294D6899-09A8-4BD4-8E3F-CBABC027CA39}" destId="{E9DDDCFC-73F1-484A-A7B6-204DACFA0F1E}" srcOrd="8" destOrd="0" presId="urn:microsoft.com/office/officeart/2005/8/layout/hList1"/>
    <dgm:cxn modelId="{21C5F81D-B3B5-476E-9F46-B13CAD00D10E}" type="presParOf" srcId="{E9DDDCFC-73F1-484A-A7B6-204DACFA0F1E}" destId="{DD997513-E515-448C-AB69-F788CC1E769F}" srcOrd="0" destOrd="0" presId="urn:microsoft.com/office/officeart/2005/8/layout/hList1"/>
    <dgm:cxn modelId="{6E7823B9-4AF6-4475-8AD8-B694EA75147F}" type="presParOf" srcId="{E9DDDCFC-73F1-484A-A7B6-204DACFA0F1E}" destId="{A70791F2-256D-4D34-8FA4-CDE679B6084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8C0D6-C335-4D2E-95F2-C8FE92BF1911}"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E4EDF725-CE11-429E-ADDD-372369751629}">
      <dgm:prSet phldrT="[Text]"/>
      <dgm:spPr>
        <a:solidFill>
          <a:schemeClr val="accent5">
            <a:lumMod val="50000"/>
          </a:schemeClr>
        </a:solidFill>
      </dgm:spPr>
      <dgm:t>
        <a:bodyPr/>
        <a:lstStyle/>
        <a:p>
          <a:r>
            <a:rPr lang="en-US" dirty="0" smtClean="0">
              <a:latin typeface="Arial" panose="020B0604020202020204" pitchFamily="34" charset="0"/>
              <a:cs typeface="Arial" panose="020B0604020202020204" pitchFamily="34" charset="0"/>
            </a:rPr>
            <a:t>High quality academic and support programs are a foundational requirement for student success </a:t>
          </a:r>
          <a:endParaRPr lang="en-US" dirty="0">
            <a:latin typeface="Arial" panose="020B0604020202020204" pitchFamily="34" charset="0"/>
            <a:cs typeface="Arial" panose="020B0604020202020204" pitchFamily="34" charset="0"/>
          </a:endParaRPr>
        </a:p>
      </dgm:t>
    </dgm:pt>
    <dgm:pt modelId="{28FF3844-BB4B-4B38-A196-5D14907D7D1D}" type="parTrans" cxnId="{4B8DFFFA-FC10-4C8E-A00A-254F7A7A695C}">
      <dgm:prSet/>
      <dgm:spPr/>
      <dgm:t>
        <a:bodyPr/>
        <a:lstStyle/>
        <a:p>
          <a:endParaRPr lang="en-US">
            <a:latin typeface="Arial" panose="020B0604020202020204" pitchFamily="34" charset="0"/>
            <a:cs typeface="Arial" panose="020B0604020202020204" pitchFamily="34" charset="0"/>
          </a:endParaRPr>
        </a:p>
      </dgm:t>
    </dgm:pt>
    <dgm:pt modelId="{101B145F-68BC-4929-AAF2-ABBB0D50A470}" type="sibTrans" cxnId="{4B8DFFFA-FC10-4C8E-A00A-254F7A7A695C}">
      <dgm:prSet/>
      <dgm:spPr/>
      <dgm:t>
        <a:bodyPr/>
        <a:lstStyle/>
        <a:p>
          <a:endParaRPr lang="en-US">
            <a:latin typeface="Arial" panose="020B0604020202020204" pitchFamily="34" charset="0"/>
            <a:cs typeface="Arial" panose="020B0604020202020204" pitchFamily="34" charset="0"/>
          </a:endParaRPr>
        </a:p>
      </dgm:t>
    </dgm:pt>
    <dgm:pt modelId="{B426B362-219A-4694-A880-9502AA12319E}">
      <dgm:prSet phldrT="[Text]"/>
      <dgm:spPr>
        <a:solidFill>
          <a:schemeClr val="tx1">
            <a:lumMod val="65000"/>
            <a:lumOff val="35000"/>
          </a:schemeClr>
        </a:solidFill>
      </dgm:spPr>
      <dgm:t>
        <a:bodyPr/>
        <a:lstStyle/>
        <a:p>
          <a:pPr algn="l"/>
          <a:r>
            <a:rPr lang="en-US" dirty="0" smtClean="0"/>
            <a:t>Recruit low income students with sufficient if not equitable preparation</a:t>
          </a:r>
        </a:p>
        <a:p>
          <a:pPr algn="l"/>
          <a:r>
            <a:rPr lang="en-US" dirty="0" smtClean="0"/>
            <a:t>Target:</a:t>
          </a:r>
        </a:p>
        <a:p>
          <a:pPr algn="l"/>
          <a:r>
            <a:rPr lang="en-US" dirty="0" smtClean="0"/>
            <a:t>- high grades</a:t>
          </a:r>
          <a:br>
            <a:rPr lang="en-US" dirty="0" smtClean="0"/>
          </a:br>
          <a:r>
            <a:rPr lang="en-US" dirty="0" smtClean="0"/>
            <a:t>- quality high schools</a:t>
          </a:r>
          <a:endParaRPr lang="en-US" dirty="0">
            <a:latin typeface="Arial" panose="020B0604020202020204" pitchFamily="34" charset="0"/>
            <a:cs typeface="Arial" panose="020B0604020202020204" pitchFamily="34" charset="0"/>
          </a:endParaRPr>
        </a:p>
      </dgm:t>
    </dgm:pt>
    <dgm:pt modelId="{E4C82DA4-EC8F-460B-90C9-96DEFB6454E7}" type="parTrans" cxnId="{157F66F4-7914-4F15-A29A-2703BA21452D}">
      <dgm:prSet/>
      <dgm:spPr/>
      <dgm:t>
        <a:bodyPr/>
        <a:lstStyle/>
        <a:p>
          <a:endParaRPr lang="en-US">
            <a:latin typeface="Arial" panose="020B0604020202020204" pitchFamily="34" charset="0"/>
            <a:cs typeface="Arial" panose="020B0604020202020204" pitchFamily="34" charset="0"/>
          </a:endParaRPr>
        </a:p>
      </dgm:t>
    </dgm:pt>
    <dgm:pt modelId="{FBDECF99-2898-42FC-9127-D22D7C945EA7}" type="sibTrans" cxnId="{157F66F4-7914-4F15-A29A-2703BA21452D}">
      <dgm:prSet/>
      <dgm:spPr/>
      <dgm:t>
        <a:bodyPr/>
        <a:lstStyle/>
        <a:p>
          <a:endParaRPr lang="en-US">
            <a:latin typeface="Arial" panose="020B0604020202020204" pitchFamily="34" charset="0"/>
            <a:cs typeface="Arial" panose="020B0604020202020204" pitchFamily="34" charset="0"/>
          </a:endParaRPr>
        </a:p>
      </dgm:t>
    </dgm:pt>
    <dgm:pt modelId="{11C05AD6-F538-49A0-9F8C-F2170561CD73}">
      <dgm:prSet phldrT="[Text]"/>
      <dgm:spPr/>
      <dgm:t>
        <a:bodyPr/>
        <a:lstStyle/>
        <a:p>
          <a:r>
            <a:rPr lang="en-US" dirty="0" smtClean="0">
              <a:latin typeface="Arial" panose="020B0604020202020204" pitchFamily="34" charset="0"/>
              <a:cs typeface="Arial" panose="020B0604020202020204" pitchFamily="34" charset="0"/>
            </a:rPr>
            <a:t>Improve access to high paying labor markets</a:t>
          </a:r>
          <a:endParaRPr lang="en-US" dirty="0">
            <a:latin typeface="Arial" panose="020B0604020202020204" pitchFamily="34" charset="0"/>
            <a:cs typeface="Arial" panose="020B0604020202020204" pitchFamily="34" charset="0"/>
          </a:endParaRPr>
        </a:p>
      </dgm:t>
    </dgm:pt>
    <dgm:pt modelId="{557F7E99-7EF2-4F39-B5E8-C287045F009C}" type="parTrans" cxnId="{CCC4874F-A8D5-4409-BF22-D378FF129FD4}">
      <dgm:prSet/>
      <dgm:spPr/>
      <dgm:t>
        <a:bodyPr/>
        <a:lstStyle/>
        <a:p>
          <a:endParaRPr lang="en-US">
            <a:latin typeface="Arial" panose="020B0604020202020204" pitchFamily="34" charset="0"/>
            <a:cs typeface="Arial" panose="020B0604020202020204" pitchFamily="34" charset="0"/>
          </a:endParaRPr>
        </a:p>
      </dgm:t>
    </dgm:pt>
    <dgm:pt modelId="{A890E624-8118-4ABD-9EBB-EC46A192EE31}" type="sibTrans" cxnId="{CCC4874F-A8D5-4409-BF22-D378FF129FD4}">
      <dgm:prSet/>
      <dgm:spPr/>
      <dgm:t>
        <a:bodyPr/>
        <a:lstStyle/>
        <a:p>
          <a:endParaRPr lang="en-US">
            <a:latin typeface="Arial" panose="020B0604020202020204" pitchFamily="34" charset="0"/>
            <a:cs typeface="Arial" panose="020B0604020202020204" pitchFamily="34" charset="0"/>
          </a:endParaRPr>
        </a:p>
      </dgm:t>
    </dgm:pt>
    <dgm:pt modelId="{66A6140B-6D57-427C-A385-EFED71F4C932}">
      <dgm:prSet phldrT="[Text]"/>
      <dgm:spPr/>
      <dgm:t>
        <a:bodyPr/>
        <a:lstStyle/>
        <a:p>
          <a:r>
            <a:rPr lang="en-US" dirty="0" smtClean="0">
              <a:latin typeface="Arial" panose="020B0604020202020204" pitchFamily="34" charset="0"/>
              <a:cs typeface="Arial" panose="020B0604020202020204" pitchFamily="34" charset="0"/>
            </a:rPr>
            <a:t>Be prepared to address new data about higher ed effectiveness</a:t>
          </a:r>
          <a:endParaRPr lang="en-US" dirty="0">
            <a:latin typeface="Arial" panose="020B0604020202020204" pitchFamily="34" charset="0"/>
            <a:cs typeface="Arial" panose="020B0604020202020204" pitchFamily="34" charset="0"/>
          </a:endParaRPr>
        </a:p>
      </dgm:t>
    </dgm:pt>
    <dgm:pt modelId="{EA6C68C9-7C51-4EF9-A906-F486FDBC1819}" type="parTrans" cxnId="{D1DDAE7A-B30F-45DE-9355-98D7F060456C}">
      <dgm:prSet/>
      <dgm:spPr/>
      <dgm:t>
        <a:bodyPr/>
        <a:lstStyle/>
        <a:p>
          <a:endParaRPr lang="en-US">
            <a:latin typeface="Arial" panose="020B0604020202020204" pitchFamily="34" charset="0"/>
            <a:cs typeface="Arial" panose="020B0604020202020204" pitchFamily="34" charset="0"/>
          </a:endParaRPr>
        </a:p>
      </dgm:t>
    </dgm:pt>
    <dgm:pt modelId="{06546337-3839-4579-8D0E-59A5196CFC16}" type="sibTrans" cxnId="{D1DDAE7A-B30F-45DE-9355-98D7F060456C}">
      <dgm:prSet/>
      <dgm:spPr/>
      <dgm:t>
        <a:bodyPr/>
        <a:lstStyle/>
        <a:p>
          <a:endParaRPr lang="en-US">
            <a:latin typeface="Arial" panose="020B0604020202020204" pitchFamily="34" charset="0"/>
            <a:cs typeface="Arial" panose="020B0604020202020204" pitchFamily="34" charset="0"/>
          </a:endParaRPr>
        </a:p>
      </dgm:t>
    </dgm:pt>
    <dgm:pt modelId="{3E648706-966B-4CC9-9054-19D788B07F5B}" type="pres">
      <dgm:prSet presAssocID="{03E8C0D6-C335-4D2E-95F2-C8FE92BF1911}" presName="composite" presStyleCnt="0">
        <dgm:presLayoutVars>
          <dgm:chMax val="1"/>
          <dgm:dir/>
          <dgm:resizeHandles val="exact"/>
        </dgm:presLayoutVars>
      </dgm:prSet>
      <dgm:spPr/>
      <dgm:t>
        <a:bodyPr/>
        <a:lstStyle/>
        <a:p>
          <a:endParaRPr lang="en-US"/>
        </a:p>
      </dgm:t>
    </dgm:pt>
    <dgm:pt modelId="{CA212A89-98F9-4C0B-96E0-84058F98D555}" type="pres">
      <dgm:prSet presAssocID="{E4EDF725-CE11-429E-ADDD-372369751629}" presName="roof" presStyleLbl="dkBgShp" presStyleIdx="0" presStyleCnt="2"/>
      <dgm:spPr/>
      <dgm:t>
        <a:bodyPr/>
        <a:lstStyle/>
        <a:p>
          <a:endParaRPr lang="en-US"/>
        </a:p>
      </dgm:t>
    </dgm:pt>
    <dgm:pt modelId="{25237E3D-C96C-4FD8-B82C-B6248AA4B73A}" type="pres">
      <dgm:prSet presAssocID="{E4EDF725-CE11-429E-ADDD-372369751629}" presName="pillars" presStyleCnt="0"/>
      <dgm:spPr/>
    </dgm:pt>
    <dgm:pt modelId="{26C2077E-C0DC-4FB6-A29C-0D947F5C6F7E}" type="pres">
      <dgm:prSet presAssocID="{E4EDF725-CE11-429E-ADDD-372369751629}" presName="pillar1" presStyleLbl="node1" presStyleIdx="0" presStyleCnt="3">
        <dgm:presLayoutVars>
          <dgm:bulletEnabled val="1"/>
        </dgm:presLayoutVars>
      </dgm:prSet>
      <dgm:spPr/>
      <dgm:t>
        <a:bodyPr/>
        <a:lstStyle/>
        <a:p>
          <a:endParaRPr lang="en-US"/>
        </a:p>
      </dgm:t>
    </dgm:pt>
    <dgm:pt modelId="{8D0D53E5-20C2-473D-88B4-F9992CDF6350}" type="pres">
      <dgm:prSet presAssocID="{11C05AD6-F538-49A0-9F8C-F2170561CD73}" presName="pillarX" presStyleLbl="node1" presStyleIdx="1" presStyleCnt="3">
        <dgm:presLayoutVars>
          <dgm:bulletEnabled val="1"/>
        </dgm:presLayoutVars>
      </dgm:prSet>
      <dgm:spPr/>
      <dgm:t>
        <a:bodyPr/>
        <a:lstStyle/>
        <a:p>
          <a:endParaRPr lang="en-US"/>
        </a:p>
      </dgm:t>
    </dgm:pt>
    <dgm:pt modelId="{90F52480-B21B-4CD5-A60D-D101F5A1AB7A}" type="pres">
      <dgm:prSet presAssocID="{66A6140B-6D57-427C-A385-EFED71F4C932}" presName="pillarX" presStyleLbl="node1" presStyleIdx="2" presStyleCnt="3">
        <dgm:presLayoutVars>
          <dgm:bulletEnabled val="1"/>
        </dgm:presLayoutVars>
      </dgm:prSet>
      <dgm:spPr/>
      <dgm:t>
        <a:bodyPr/>
        <a:lstStyle/>
        <a:p>
          <a:endParaRPr lang="en-US"/>
        </a:p>
      </dgm:t>
    </dgm:pt>
    <dgm:pt modelId="{D0E8E362-385E-45E5-B471-B96AD9572FB5}" type="pres">
      <dgm:prSet presAssocID="{E4EDF725-CE11-429E-ADDD-372369751629}" presName="base" presStyleLbl="dkBgShp" presStyleIdx="1" presStyleCnt="2"/>
      <dgm:spPr/>
    </dgm:pt>
  </dgm:ptLst>
  <dgm:cxnLst>
    <dgm:cxn modelId="{1C2EE2C2-A12E-4D3A-AA10-61DE874C104B}" type="presOf" srcId="{03E8C0D6-C335-4D2E-95F2-C8FE92BF1911}" destId="{3E648706-966B-4CC9-9054-19D788B07F5B}" srcOrd="0" destOrd="0" presId="urn:microsoft.com/office/officeart/2005/8/layout/hList3"/>
    <dgm:cxn modelId="{4B8DFFFA-FC10-4C8E-A00A-254F7A7A695C}" srcId="{03E8C0D6-C335-4D2E-95F2-C8FE92BF1911}" destId="{E4EDF725-CE11-429E-ADDD-372369751629}" srcOrd="0" destOrd="0" parTransId="{28FF3844-BB4B-4B38-A196-5D14907D7D1D}" sibTransId="{101B145F-68BC-4929-AAF2-ABBB0D50A470}"/>
    <dgm:cxn modelId="{5B02254E-1264-428B-A1C5-76E81004C96B}" type="presOf" srcId="{11C05AD6-F538-49A0-9F8C-F2170561CD73}" destId="{8D0D53E5-20C2-473D-88B4-F9992CDF6350}" srcOrd="0" destOrd="0" presId="urn:microsoft.com/office/officeart/2005/8/layout/hList3"/>
    <dgm:cxn modelId="{D28DEFEB-2152-4C2C-A29C-6DAAA4A22150}" type="presOf" srcId="{66A6140B-6D57-427C-A385-EFED71F4C932}" destId="{90F52480-B21B-4CD5-A60D-D101F5A1AB7A}" srcOrd="0" destOrd="0" presId="urn:microsoft.com/office/officeart/2005/8/layout/hList3"/>
    <dgm:cxn modelId="{D1DDAE7A-B30F-45DE-9355-98D7F060456C}" srcId="{E4EDF725-CE11-429E-ADDD-372369751629}" destId="{66A6140B-6D57-427C-A385-EFED71F4C932}" srcOrd="2" destOrd="0" parTransId="{EA6C68C9-7C51-4EF9-A906-F486FDBC1819}" sibTransId="{06546337-3839-4579-8D0E-59A5196CFC16}"/>
    <dgm:cxn modelId="{5C19F623-56A4-41C4-AA9D-499E605F27AE}" type="presOf" srcId="{E4EDF725-CE11-429E-ADDD-372369751629}" destId="{CA212A89-98F9-4C0B-96E0-84058F98D555}" srcOrd="0" destOrd="0" presId="urn:microsoft.com/office/officeart/2005/8/layout/hList3"/>
    <dgm:cxn modelId="{1E8EABDB-8454-4830-AA30-EFB8836C1DC0}" type="presOf" srcId="{B426B362-219A-4694-A880-9502AA12319E}" destId="{26C2077E-C0DC-4FB6-A29C-0D947F5C6F7E}" srcOrd="0" destOrd="0" presId="urn:microsoft.com/office/officeart/2005/8/layout/hList3"/>
    <dgm:cxn modelId="{CCC4874F-A8D5-4409-BF22-D378FF129FD4}" srcId="{E4EDF725-CE11-429E-ADDD-372369751629}" destId="{11C05AD6-F538-49A0-9F8C-F2170561CD73}" srcOrd="1" destOrd="0" parTransId="{557F7E99-7EF2-4F39-B5E8-C287045F009C}" sibTransId="{A890E624-8118-4ABD-9EBB-EC46A192EE31}"/>
    <dgm:cxn modelId="{157F66F4-7914-4F15-A29A-2703BA21452D}" srcId="{E4EDF725-CE11-429E-ADDD-372369751629}" destId="{B426B362-219A-4694-A880-9502AA12319E}" srcOrd="0" destOrd="0" parTransId="{E4C82DA4-EC8F-460B-90C9-96DEFB6454E7}" sibTransId="{FBDECF99-2898-42FC-9127-D22D7C945EA7}"/>
    <dgm:cxn modelId="{383C51F1-C110-4D94-ABF1-EB2351A4EA87}" type="presParOf" srcId="{3E648706-966B-4CC9-9054-19D788B07F5B}" destId="{CA212A89-98F9-4C0B-96E0-84058F98D555}" srcOrd="0" destOrd="0" presId="urn:microsoft.com/office/officeart/2005/8/layout/hList3"/>
    <dgm:cxn modelId="{DC25AD19-0D80-4553-9C41-286602CC3B2E}" type="presParOf" srcId="{3E648706-966B-4CC9-9054-19D788B07F5B}" destId="{25237E3D-C96C-4FD8-B82C-B6248AA4B73A}" srcOrd="1" destOrd="0" presId="urn:microsoft.com/office/officeart/2005/8/layout/hList3"/>
    <dgm:cxn modelId="{7C5FB498-C3C6-4330-9ACF-AC8BCCEB4992}" type="presParOf" srcId="{25237E3D-C96C-4FD8-B82C-B6248AA4B73A}" destId="{26C2077E-C0DC-4FB6-A29C-0D947F5C6F7E}" srcOrd="0" destOrd="0" presId="urn:microsoft.com/office/officeart/2005/8/layout/hList3"/>
    <dgm:cxn modelId="{F56DF417-BD5B-4D48-9D70-4B950A7FE0E9}" type="presParOf" srcId="{25237E3D-C96C-4FD8-B82C-B6248AA4B73A}" destId="{8D0D53E5-20C2-473D-88B4-F9992CDF6350}" srcOrd="1" destOrd="0" presId="urn:microsoft.com/office/officeart/2005/8/layout/hList3"/>
    <dgm:cxn modelId="{173594F3-D7EC-4A61-9264-D77B5929B9BB}" type="presParOf" srcId="{25237E3D-C96C-4FD8-B82C-B6248AA4B73A}" destId="{90F52480-B21B-4CD5-A60D-D101F5A1AB7A}" srcOrd="2" destOrd="0" presId="urn:microsoft.com/office/officeart/2005/8/layout/hList3"/>
    <dgm:cxn modelId="{E015A444-72CF-407B-971F-258884A58D4B}" type="presParOf" srcId="{3E648706-966B-4CC9-9054-19D788B07F5B}" destId="{D0E8E362-385E-45E5-B471-B96AD9572FB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0F3C-0C3E-4671-8E3D-28F92032255F}">
      <dsp:nvSpPr>
        <dsp:cNvPr id="0" name=""/>
        <dsp:cNvSpPr/>
      </dsp:nvSpPr>
      <dsp:spPr>
        <a:xfrm>
          <a:off x="0" y="349388"/>
          <a:ext cx="10337053" cy="834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416560" rIns="80227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Profile | Graduation rate improvement</a:t>
          </a:r>
          <a:endParaRPr lang="en-US" sz="2000" kern="1200" dirty="0">
            <a:latin typeface="Arial" panose="020B0604020202020204" pitchFamily="34" charset="0"/>
            <a:cs typeface="Arial" panose="020B0604020202020204" pitchFamily="34" charset="0"/>
          </a:endParaRPr>
        </a:p>
      </dsp:txBody>
      <dsp:txXfrm>
        <a:off x="0" y="349388"/>
        <a:ext cx="10337053" cy="834750"/>
      </dsp:txXfrm>
    </dsp:sp>
    <dsp:sp modelId="{8E7E671B-747D-44D6-B8C9-B929FD682E84}">
      <dsp:nvSpPr>
        <dsp:cNvPr id="0" name=""/>
        <dsp:cNvSpPr/>
      </dsp:nvSpPr>
      <dsp:spPr>
        <a:xfrm>
          <a:off x="516852" y="54188"/>
          <a:ext cx="7235937"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Institutional Profile</a:t>
          </a:r>
          <a:endParaRPr lang="en-US" sz="2800" kern="1200" dirty="0">
            <a:latin typeface="Arial" panose="020B0604020202020204" pitchFamily="34" charset="0"/>
            <a:cs typeface="Arial" panose="020B0604020202020204" pitchFamily="34" charset="0"/>
          </a:endParaRPr>
        </a:p>
      </dsp:txBody>
      <dsp:txXfrm>
        <a:off x="545673" y="83009"/>
        <a:ext cx="7178295" cy="532758"/>
      </dsp:txXfrm>
    </dsp:sp>
    <dsp:sp modelId="{27D9D76D-B0E3-43E1-9237-A4DEB097EB16}">
      <dsp:nvSpPr>
        <dsp:cNvPr id="0" name=""/>
        <dsp:cNvSpPr/>
      </dsp:nvSpPr>
      <dsp:spPr>
        <a:xfrm>
          <a:off x="0" y="1587338"/>
          <a:ext cx="10337053" cy="834750"/>
        </a:xfrm>
        <a:prstGeom prst="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416560" rIns="80227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Method | Rankings | Geography | Parents’ income</a:t>
          </a:r>
          <a:endParaRPr lang="en-US" sz="2000" kern="1200" dirty="0">
            <a:latin typeface="Arial" panose="020B0604020202020204" pitchFamily="34" charset="0"/>
            <a:cs typeface="Arial" panose="020B0604020202020204" pitchFamily="34" charset="0"/>
          </a:endParaRPr>
        </a:p>
      </dsp:txBody>
      <dsp:txXfrm>
        <a:off x="0" y="1587338"/>
        <a:ext cx="10337053" cy="834750"/>
      </dsp:txXfrm>
    </dsp:sp>
    <dsp:sp modelId="{988BE7EB-B635-4A3E-A9F1-FF5E07A530FE}">
      <dsp:nvSpPr>
        <dsp:cNvPr id="0" name=""/>
        <dsp:cNvSpPr/>
      </dsp:nvSpPr>
      <dsp:spPr>
        <a:xfrm>
          <a:off x="516852" y="1292138"/>
          <a:ext cx="7235937" cy="59040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Mobility Report Cards (Chetty, et al.)</a:t>
          </a:r>
          <a:endParaRPr lang="en-US" sz="2800" kern="1200" dirty="0">
            <a:latin typeface="Arial" panose="020B0604020202020204" pitchFamily="34" charset="0"/>
            <a:cs typeface="Arial" panose="020B0604020202020204" pitchFamily="34" charset="0"/>
          </a:endParaRPr>
        </a:p>
      </dsp:txBody>
      <dsp:txXfrm>
        <a:off x="545673" y="1320959"/>
        <a:ext cx="7178295" cy="532758"/>
      </dsp:txXfrm>
    </dsp:sp>
    <dsp:sp modelId="{661EC5EA-6D4B-4C4C-B3AE-CD611B93D2E0}">
      <dsp:nvSpPr>
        <dsp:cNvPr id="0" name=""/>
        <dsp:cNvSpPr/>
      </dsp:nvSpPr>
      <dsp:spPr>
        <a:xfrm>
          <a:off x="0" y="2825288"/>
          <a:ext cx="10337053" cy="834750"/>
        </a:xfrm>
        <a:prstGeom prst="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270" tIns="416560" rIns="80227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Value proposition | Programs | Geography</a:t>
          </a:r>
          <a:endParaRPr lang="en-US" sz="2000" kern="1200" dirty="0">
            <a:latin typeface="Arial" panose="020B0604020202020204" pitchFamily="34" charset="0"/>
            <a:cs typeface="Arial" panose="020B0604020202020204" pitchFamily="34" charset="0"/>
          </a:endParaRPr>
        </a:p>
      </dsp:txBody>
      <dsp:txXfrm>
        <a:off x="0" y="2825288"/>
        <a:ext cx="10337053" cy="834750"/>
      </dsp:txXfrm>
    </dsp:sp>
    <dsp:sp modelId="{EA32A17A-B89A-46F6-AC0E-680D9BF4D7B8}">
      <dsp:nvSpPr>
        <dsp:cNvPr id="0" name=""/>
        <dsp:cNvSpPr/>
      </dsp:nvSpPr>
      <dsp:spPr>
        <a:xfrm>
          <a:off x="516852" y="2530088"/>
          <a:ext cx="7235937" cy="590400"/>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Why is Stony Brook so successful?</a:t>
          </a:r>
          <a:endParaRPr lang="en-US" sz="2800" kern="1200" dirty="0">
            <a:latin typeface="Arial" panose="020B0604020202020204" pitchFamily="34" charset="0"/>
            <a:cs typeface="Arial" panose="020B0604020202020204" pitchFamily="34" charset="0"/>
          </a:endParaRPr>
        </a:p>
      </dsp:txBody>
      <dsp:txXfrm>
        <a:off x="545673" y="2558909"/>
        <a:ext cx="7178295" cy="532758"/>
      </dsp:txXfrm>
    </dsp:sp>
    <dsp:sp modelId="{3A98EDEB-6A24-407D-8DA9-E989D18AA569}">
      <dsp:nvSpPr>
        <dsp:cNvPr id="0" name=""/>
        <dsp:cNvSpPr/>
      </dsp:nvSpPr>
      <dsp:spPr>
        <a:xfrm>
          <a:off x="0" y="4063238"/>
          <a:ext cx="10337053" cy="5040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9D591-B714-48D2-9519-19D456DA269C}">
      <dsp:nvSpPr>
        <dsp:cNvPr id="0" name=""/>
        <dsp:cNvSpPr/>
      </dsp:nvSpPr>
      <dsp:spPr>
        <a:xfrm>
          <a:off x="516852" y="3768038"/>
          <a:ext cx="7235937" cy="590400"/>
        </a:xfrm>
        <a:prstGeom prst="roundRect">
          <a:avLst/>
        </a:prstGeom>
        <a:solidFill>
          <a:srgbClr val="8811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501" tIns="0" rIns="273501" bIns="0" numCol="1" spcCol="1270" anchor="ctr" anchorCtr="0">
          <a:noAutofit/>
        </a:bodyPr>
        <a:lstStyle/>
        <a:p>
          <a:pPr lvl="0" algn="l"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Takeaways</a:t>
          </a:r>
          <a:endParaRPr lang="en-US" sz="2800" kern="1200" dirty="0">
            <a:latin typeface="Arial" panose="020B0604020202020204" pitchFamily="34" charset="0"/>
            <a:cs typeface="Arial" panose="020B0604020202020204" pitchFamily="34" charset="0"/>
          </a:endParaRPr>
        </a:p>
      </dsp:txBody>
      <dsp:txXfrm>
        <a:off x="545673" y="3796859"/>
        <a:ext cx="717829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6828-F822-4E7A-B648-AE0613EC094B}">
      <dsp:nvSpPr>
        <dsp:cNvPr id="0" name=""/>
        <dsp:cNvSpPr/>
      </dsp:nvSpPr>
      <dsp:spPr>
        <a:xfrm>
          <a:off x="328800" y="1134"/>
          <a:ext cx="1927688"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26,256</a:t>
          </a:r>
          <a:r>
            <a:rPr lang="en-US" sz="2200" kern="1200" dirty="0" smtClean="0">
              <a:latin typeface="Arial" panose="020B0604020202020204" pitchFamily="34" charset="0"/>
              <a:cs typeface="Arial" panose="020B0604020202020204" pitchFamily="34" charset="0"/>
            </a:rPr>
            <a:t/>
          </a:r>
          <a:br>
            <a:rPr lang="en-US" sz="22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Fall 2018 headcount</a:t>
          </a:r>
          <a:br>
            <a:rPr lang="en-US" sz="14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enrollment</a:t>
          </a:r>
          <a:endParaRPr lang="en-US" sz="1400" kern="1200" dirty="0">
            <a:latin typeface="Arial" panose="020B0604020202020204" pitchFamily="34" charset="0"/>
            <a:cs typeface="Arial" panose="020B0604020202020204" pitchFamily="34" charset="0"/>
          </a:endParaRPr>
        </a:p>
      </dsp:txBody>
      <dsp:txXfrm>
        <a:off x="328800" y="1134"/>
        <a:ext cx="1927688" cy="1078960"/>
      </dsp:txXfrm>
    </dsp:sp>
    <dsp:sp modelId="{9212F73D-3C7D-4527-A675-8ED220DD7AAF}">
      <dsp:nvSpPr>
        <dsp:cNvPr id="0" name=""/>
        <dsp:cNvSpPr/>
      </dsp:nvSpPr>
      <dsp:spPr>
        <a:xfrm>
          <a:off x="2436315" y="1134"/>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1323</a:t>
          </a:r>
          <a:r>
            <a:rPr lang="en-US" sz="2200" kern="1200" dirty="0" smtClean="0">
              <a:latin typeface="Arial" panose="020B0604020202020204" pitchFamily="34" charset="0"/>
              <a:cs typeface="Arial" panose="020B0604020202020204" pitchFamily="34" charset="0"/>
            </a:rPr>
            <a:t/>
          </a:r>
          <a:br>
            <a:rPr lang="en-US" sz="2200"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Avg SAT 2018</a:t>
          </a:r>
          <a:br>
            <a:rPr lang="en-US" sz="1200"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Incoming Freshmen</a:t>
          </a:r>
          <a:endParaRPr lang="en-US" sz="1200" kern="1200" dirty="0">
            <a:latin typeface="Arial" panose="020B0604020202020204" pitchFamily="34" charset="0"/>
            <a:cs typeface="Arial" panose="020B0604020202020204" pitchFamily="34" charset="0"/>
          </a:endParaRPr>
        </a:p>
      </dsp:txBody>
      <dsp:txXfrm>
        <a:off x="2436315" y="1134"/>
        <a:ext cx="1798267" cy="1078960"/>
      </dsp:txXfrm>
    </dsp:sp>
    <dsp:sp modelId="{3D95C579-C9BD-45A3-A51B-F237C9314958}">
      <dsp:nvSpPr>
        <dsp:cNvPr id="0" name=""/>
        <dsp:cNvSpPr/>
      </dsp:nvSpPr>
      <dsp:spPr>
        <a:xfrm>
          <a:off x="4414409" y="1134"/>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93.5</a:t>
          </a:r>
          <a:r>
            <a:rPr lang="en-US" sz="1700" kern="1200" dirty="0" smtClean="0">
              <a:latin typeface="Arial" panose="020B0604020202020204" pitchFamily="34" charset="0"/>
              <a:cs typeface="Arial" panose="020B0604020202020204" pitchFamily="34" charset="0"/>
            </a:rPr>
            <a:t/>
          </a:r>
          <a:br>
            <a:rPr lang="en-US" sz="1700"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Avg HS GPA 2018 Incoming Freshmen</a:t>
          </a:r>
          <a:endParaRPr lang="en-US" sz="1200" kern="1200" dirty="0">
            <a:latin typeface="Arial" panose="020B0604020202020204" pitchFamily="34" charset="0"/>
            <a:cs typeface="Arial" panose="020B0604020202020204" pitchFamily="34" charset="0"/>
          </a:endParaRPr>
        </a:p>
      </dsp:txBody>
      <dsp:txXfrm>
        <a:off x="4414409" y="1134"/>
        <a:ext cx="1798267" cy="1078960"/>
      </dsp:txXfrm>
    </dsp:sp>
    <dsp:sp modelId="{ED5B9660-61F9-4116-AF59-C8F55E1EDEB6}">
      <dsp:nvSpPr>
        <dsp:cNvPr id="0" name=""/>
        <dsp:cNvSpPr/>
      </dsp:nvSpPr>
      <dsp:spPr>
        <a:xfrm>
          <a:off x="328800" y="1259921"/>
          <a:ext cx="1927688"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06680" rIns="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67%   33%</a:t>
          </a:r>
          <a:r>
            <a:rPr lang="en-US" sz="2800" kern="1200" dirty="0" smtClean="0">
              <a:latin typeface="Arial" panose="020B0604020202020204" pitchFamily="34" charset="0"/>
              <a:cs typeface="Arial" panose="020B0604020202020204" pitchFamily="34" charset="0"/>
            </a:rPr>
            <a:t/>
          </a:r>
          <a:br>
            <a:rPr lang="en-US" sz="28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Undergrad   Graduate</a:t>
          </a:r>
          <a:endParaRPr lang="en-US" sz="1400" kern="1200" dirty="0">
            <a:latin typeface="Arial" panose="020B0604020202020204" pitchFamily="34" charset="0"/>
            <a:cs typeface="Arial" panose="020B0604020202020204" pitchFamily="34" charset="0"/>
          </a:endParaRPr>
        </a:p>
      </dsp:txBody>
      <dsp:txXfrm>
        <a:off x="328800" y="1259921"/>
        <a:ext cx="1927688" cy="1078960"/>
      </dsp:txXfrm>
    </dsp:sp>
    <dsp:sp modelId="{378639B0-1AF9-43A6-BF03-FA8628447C98}">
      <dsp:nvSpPr>
        <dsp:cNvPr id="0" name=""/>
        <dsp:cNvSpPr/>
      </dsp:nvSpPr>
      <dsp:spPr>
        <a:xfrm>
          <a:off x="2436315" y="1259921"/>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1/3</a:t>
          </a:r>
          <a:r>
            <a:rPr lang="en-US" sz="3200" kern="1200" dirty="0" smtClean="0">
              <a:latin typeface="Arial" panose="020B0604020202020204" pitchFamily="34" charset="0"/>
              <a:cs typeface="Arial" panose="020B0604020202020204" pitchFamily="34" charset="0"/>
            </a:rPr>
            <a:t/>
          </a:r>
          <a:br>
            <a:rPr lang="en-US" sz="32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Receive Pell Grants</a:t>
          </a:r>
          <a:endParaRPr lang="en-US" sz="1200" kern="1200" dirty="0">
            <a:latin typeface="Arial" panose="020B0604020202020204" pitchFamily="34" charset="0"/>
            <a:cs typeface="Arial" panose="020B0604020202020204" pitchFamily="34" charset="0"/>
          </a:endParaRPr>
        </a:p>
      </dsp:txBody>
      <dsp:txXfrm>
        <a:off x="2436315" y="1259921"/>
        <a:ext cx="1798267" cy="1078960"/>
      </dsp:txXfrm>
    </dsp:sp>
    <dsp:sp modelId="{3B68AF9B-57A4-48B7-82D1-B722DAC976A0}">
      <dsp:nvSpPr>
        <dsp:cNvPr id="0" name=""/>
        <dsp:cNvSpPr/>
      </dsp:nvSpPr>
      <dsp:spPr>
        <a:xfrm>
          <a:off x="4414409" y="1259921"/>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06680" rIns="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36%  17%</a:t>
          </a:r>
          <a:br>
            <a:rPr lang="en-US" sz="2800" b="1"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White           URM</a:t>
          </a:r>
          <a:endParaRPr lang="en-US" sz="2400" kern="1200" dirty="0">
            <a:latin typeface="Arial" panose="020B0604020202020204" pitchFamily="34" charset="0"/>
            <a:cs typeface="Arial" panose="020B0604020202020204" pitchFamily="34" charset="0"/>
          </a:endParaRPr>
        </a:p>
      </dsp:txBody>
      <dsp:txXfrm>
        <a:off x="4414409" y="1259921"/>
        <a:ext cx="1798267" cy="1078960"/>
      </dsp:txXfrm>
    </dsp:sp>
    <dsp:sp modelId="{3808C335-6C78-43AA-81DD-7537B0361A8C}">
      <dsp:nvSpPr>
        <dsp:cNvPr id="0" name=""/>
        <dsp:cNvSpPr/>
      </dsp:nvSpPr>
      <dsp:spPr>
        <a:xfrm>
          <a:off x="328800" y="2518708"/>
          <a:ext cx="1927688"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14,907</a:t>
          </a:r>
          <a:r>
            <a:rPr lang="en-US" sz="1700" kern="1200" dirty="0" smtClean="0">
              <a:latin typeface="Arial" panose="020B0604020202020204" pitchFamily="34" charset="0"/>
              <a:cs typeface="Arial" panose="020B0604020202020204" pitchFamily="34" charset="0"/>
            </a:rPr>
            <a:t/>
          </a:r>
          <a:br>
            <a:rPr lang="en-US" sz="17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Fall 2018 employees including hospital</a:t>
          </a:r>
          <a:endParaRPr lang="en-US" sz="1700" kern="1200" dirty="0">
            <a:latin typeface="Arial" panose="020B0604020202020204" pitchFamily="34" charset="0"/>
            <a:cs typeface="Arial" panose="020B0604020202020204" pitchFamily="34" charset="0"/>
          </a:endParaRPr>
        </a:p>
      </dsp:txBody>
      <dsp:txXfrm>
        <a:off x="328800" y="2518708"/>
        <a:ext cx="1927688" cy="1078960"/>
      </dsp:txXfrm>
    </dsp:sp>
    <dsp:sp modelId="{2C016D34-27E7-434C-ABF6-FCB41424A962}">
      <dsp:nvSpPr>
        <dsp:cNvPr id="0" name=""/>
        <dsp:cNvSpPr/>
      </dsp:nvSpPr>
      <dsp:spPr>
        <a:xfrm>
          <a:off x="2436315" y="2518708"/>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2,738</a:t>
          </a:r>
          <a:r>
            <a:rPr lang="en-US" sz="1700" kern="1200" dirty="0" smtClean="0">
              <a:latin typeface="Arial" panose="020B0604020202020204" pitchFamily="34" charset="0"/>
              <a:cs typeface="Arial" panose="020B0604020202020204" pitchFamily="34" charset="0"/>
            </a:rPr>
            <a:t/>
          </a:r>
          <a:br>
            <a:rPr lang="en-US" sz="17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Faculty</a:t>
          </a:r>
          <a:br>
            <a:rPr lang="en-US" sz="14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full-time &amp; part-time</a:t>
          </a:r>
          <a:endParaRPr lang="en-US" sz="1700" kern="1200" dirty="0">
            <a:latin typeface="Arial" panose="020B0604020202020204" pitchFamily="34" charset="0"/>
            <a:cs typeface="Arial" panose="020B0604020202020204" pitchFamily="34" charset="0"/>
          </a:endParaRPr>
        </a:p>
      </dsp:txBody>
      <dsp:txXfrm>
        <a:off x="2436315" y="2518708"/>
        <a:ext cx="1798267" cy="1078960"/>
      </dsp:txXfrm>
    </dsp:sp>
    <dsp:sp modelId="{0988AEF0-A9D6-4698-B4B0-E4F57F22663F}">
      <dsp:nvSpPr>
        <dsp:cNvPr id="0" name=""/>
        <dsp:cNvSpPr/>
      </dsp:nvSpPr>
      <dsp:spPr>
        <a:xfrm>
          <a:off x="4414409" y="2518708"/>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#80</a:t>
          </a:r>
          <a:r>
            <a:rPr lang="en-US" sz="1700" kern="1200" dirty="0" smtClean="0">
              <a:latin typeface="Arial" panose="020B0604020202020204" pitchFamily="34" charset="0"/>
              <a:cs typeface="Arial" panose="020B0604020202020204" pitchFamily="34" charset="0"/>
            </a:rPr>
            <a:t/>
          </a:r>
          <a:br>
            <a:rPr lang="en-US" sz="17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U.S. News &amp; World Report Rank 2019</a:t>
          </a:r>
        </a:p>
      </dsp:txBody>
      <dsp:txXfrm>
        <a:off x="4414409" y="2518708"/>
        <a:ext cx="1798267" cy="1078960"/>
      </dsp:txXfrm>
    </dsp:sp>
    <dsp:sp modelId="{67779282-8B4A-4F11-834C-E60D2DE25D34}">
      <dsp:nvSpPr>
        <dsp:cNvPr id="0" name=""/>
        <dsp:cNvSpPr/>
      </dsp:nvSpPr>
      <dsp:spPr>
        <a:xfrm>
          <a:off x="328800" y="3777496"/>
          <a:ext cx="1927688"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21920" rIns="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2.8 Billion</a:t>
          </a:r>
          <a:r>
            <a:rPr lang="en-US" sz="2200" kern="1200" dirty="0" smtClean="0">
              <a:latin typeface="Arial" panose="020B0604020202020204" pitchFamily="34" charset="0"/>
              <a:cs typeface="Arial" panose="020B0604020202020204" pitchFamily="34" charset="0"/>
            </a:rPr>
            <a:t/>
          </a:r>
          <a:br>
            <a:rPr lang="en-US" sz="22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USD Annual Budget</a:t>
          </a:r>
          <a:endParaRPr lang="en-US" sz="2200" kern="1200" dirty="0" smtClean="0">
            <a:latin typeface="Arial" panose="020B0604020202020204" pitchFamily="34" charset="0"/>
            <a:cs typeface="Arial" panose="020B0604020202020204" pitchFamily="34" charset="0"/>
          </a:endParaRPr>
        </a:p>
      </dsp:txBody>
      <dsp:txXfrm>
        <a:off x="328800" y="3777496"/>
        <a:ext cx="1927688" cy="1078960"/>
      </dsp:txXfrm>
    </dsp:sp>
    <dsp:sp modelId="{C8BDF1E3-16E6-4F62-8DDB-740E695BACAD}">
      <dsp:nvSpPr>
        <dsp:cNvPr id="0" name=""/>
        <dsp:cNvSpPr/>
      </dsp:nvSpPr>
      <dsp:spPr>
        <a:xfrm>
          <a:off x="2436315" y="3777496"/>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1957</a:t>
          </a:r>
          <a:r>
            <a:rPr lang="en-US" sz="3100" kern="1200" dirty="0" smtClean="0">
              <a:latin typeface="Arial" panose="020B0604020202020204" pitchFamily="34" charset="0"/>
              <a:cs typeface="Arial" panose="020B0604020202020204" pitchFamily="34" charset="0"/>
            </a:rPr>
            <a:t/>
          </a:r>
          <a:br>
            <a:rPr lang="en-US" sz="31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Founded</a:t>
          </a:r>
          <a:endParaRPr lang="en-US" sz="1400" kern="1200" dirty="0">
            <a:latin typeface="Arial" panose="020B0604020202020204" pitchFamily="34" charset="0"/>
            <a:cs typeface="Arial" panose="020B0604020202020204" pitchFamily="34" charset="0"/>
          </a:endParaRPr>
        </a:p>
      </dsp:txBody>
      <dsp:txXfrm>
        <a:off x="2436315" y="3777496"/>
        <a:ext cx="1798267" cy="1078960"/>
      </dsp:txXfrm>
    </dsp:sp>
    <dsp:sp modelId="{ACBCB171-3183-463F-B84C-B4FF059EC1CB}">
      <dsp:nvSpPr>
        <dsp:cNvPr id="0" name=""/>
        <dsp:cNvSpPr/>
      </dsp:nvSpPr>
      <dsp:spPr>
        <a:xfrm>
          <a:off x="4414409" y="3777496"/>
          <a:ext cx="1798267" cy="107896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2001</a:t>
          </a:r>
          <a:r>
            <a:rPr lang="en-US" sz="2400" kern="1200" dirty="0" smtClean="0">
              <a:latin typeface="Arial" panose="020B0604020202020204" pitchFamily="34" charset="0"/>
              <a:cs typeface="Arial" panose="020B0604020202020204" pitchFamily="34" charset="0"/>
            </a:rPr>
            <a:t/>
          </a:r>
          <a:br>
            <a:rPr lang="en-US" sz="2400" kern="1200" dirty="0" smtClean="0">
              <a:latin typeface="Arial" panose="020B0604020202020204" pitchFamily="34" charset="0"/>
              <a:cs typeface="Arial" panose="020B0604020202020204" pitchFamily="34" charset="0"/>
            </a:rPr>
          </a:br>
          <a:r>
            <a:rPr lang="en-US" sz="1400" kern="1200" dirty="0" smtClean="0">
              <a:latin typeface="Arial" panose="020B0604020202020204" pitchFamily="34" charset="0"/>
              <a:cs typeface="Arial" panose="020B0604020202020204" pitchFamily="34" charset="0"/>
            </a:rPr>
            <a:t>Joined AAU</a:t>
          </a:r>
          <a:endParaRPr lang="en-US" sz="1400" kern="1200" dirty="0">
            <a:latin typeface="Arial" panose="020B0604020202020204" pitchFamily="34" charset="0"/>
            <a:cs typeface="Arial" panose="020B0604020202020204" pitchFamily="34" charset="0"/>
          </a:endParaRPr>
        </a:p>
      </dsp:txBody>
      <dsp:txXfrm>
        <a:off x="4414409" y="3777496"/>
        <a:ext cx="1798267" cy="107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DC95-830C-4C20-8BC6-606B8AF117C4}">
      <dsp:nvSpPr>
        <dsp:cNvPr id="0" name=""/>
        <dsp:cNvSpPr/>
      </dsp:nvSpPr>
      <dsp:spPr>
        <a:xfrm>
          <a:off x="0" y="78296"/>
          <a:ext cx="10349802" cy="608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Research question</a:t>
          </a:r>
          <a:endParaRPr lang="en-US" sz="2600" kern="1200" dirty="0">
            <a:latin typeface="Arial" panose="020B0604020202020204" pitchFamily="34" charset="0"/>
            <a:cs typeface="Arial" panose="020B0604020202020204" pitchFamily="34" charset="0"/>
          </a:endParaRPr>
        </a:p>
      </dsp:txBody>
      <dsp:txXfrm>
        <a:off x="29700" y="107996"/>
        <a:ext cx="10290402" cy="549000"/>
      </dsp:txXfrm>
    </dsp:sp>
    <dsp:sp modelId="{A054BC1A-D1D7-4CF7-A2D2-6DBE6BD6CA44}">
      <dsp:nvSpPr>
        <dsp:cNvPr id="0" name=""/>
        <dsp:cNvSpPr/>
      </dsp:nvSpPr>
      <dsp:spPr>
        <a:xfrm>
          <a:off x="0" y="686696"/>
          <a:ext cx="103498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Arial" panose="020B0604020202020204" pitchFamily="34" charset="0"/>
              <a:cs typeface="Arial" panose="020B0604020202020204" pitchFamily="34" charset="0"/>
            </a:rPr>
            <a:t>What role do colleges play in intergenerational income mobility?</a:t>
          </a:r>
          <a:endParaRPr lang="en-US" sz="2000" kern="1200" dirty="0">
            <a:latin typeface="Arial" panose="020B0604020202020204" pitchFamily="34" charset="0"/>
            <a:cs typeface="Arial" panose="020B0604020202020204" pitchFamily="34" charset="0"/>
          </a:endParaRPr>
        </a:p>
      </dsp:txBody>
      <dsp:txXfrm>
        <a:off x="0" y="686696"/>
        <a:ext cx="10349802" cy="430560"/>
      </dsp:txXfrm>
    </dsp:sp>
    <dsp:sp modelId="{DEEC5AD2-9378-40CC-A614-10129D0E8C1A}">
      <dsp:nvSpPr>
        <dsp:cNvPr id="0" name=""/>
        <dsp:cNvSpPr/>
      </dsp:nvSpPr>
      <dsp:spPr>
        <a:xfrm>
          <a:off x="0" y="1117256"/>
          <a:ext cx="10349802" cy="608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Primary Sample</a:t>
          </a:r>
          <a:endParaRPr lang="en-US" sz="2600" kern="1200" dirty="0">
            <a:latin typeface="Arial" panose="020B0604020202020204" pitchFamily="34" charset="0"/>
            <a:cs typeface="Arial" panose="020B0604020202020204" pitchFamily="34" charset="0"/>
          </a:endParaRPr>
        </a:p>
      </dsp:txBody>
      <dsp:txXfrm>
        <a:off x="29700" y="1146956"/>
        <a:ext cx="10290402" cy="549000"/>
      </dsp:txXfrm>
    </dsp:sp>
    <dsp:sp modelId="{8C662A04-5E94-4E43-8953-44209784F33E}">
      <dsp:nvSpPr>
        <dsp:cNvPr id="0" name=""/>
        <dsp:cNvSpPr/>
      </dsp:nvSpPr>
      <dsp:spPr>
        <a:xfrm>
          <a:off x="0" y="1725657"/>
          <a:ext cx="1034980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Arial" panose="020B0604020202020204" pitchFamily="34" charset="0"/>
              <a:cs typeface="Arial" panose="020B0604020202020204" pitchFamily="34" charset="0"/>
            </a:rPr>
            <a:t>11 million children born 1980-82 claimed as dependents by tax filers in the U.S.</a:t>
          </a:r>
          <a:endParaRPr lang="en-US" sz="2000" kern="1200" dirty="0">
            <a:latin typeface="Arial" panose="020B0604020202020204" pitchFamily="34" charset="0"/>
            <a:cs typeface="Arial" panose="020B0604020202020204" pitchFamily="34" charset="0"/>
          </a:endParaRPr>
        </a:p>
      </dsp:txBody>
      <dsp:txXfrm>
        <a:off x="0" y="1725657"/>
        <a:ext cx="10349802" cy="430560"/>
      </dsp:txXfrm>
    </dsp:sp>
    <dsp:sp modelId="{74243534-C96A-4E1E-94A0-A285ACE9F840}">
      <dsp:nvSpPr>
        <dsp:cNvPr id="0" name=""/>
        <dsp:cNvSpPr/>
      </dsp:nvSpPr>
      <dsp:spPr>
        <a:xfrm>
          <a:off x="0" y="2156217"/>
          <a:ext cx="10349802" cy="608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Data source</a:t>
          </a:r>
          <a:endParaRPr lang="en-US" sz="2600" kern="1200" dirty="0">
            <a:latin typeface="Arial" panose="020B0604020202020204" pitchFamily="34" charset="0"/>
            <a:cs typeface="Arial" panose="020B0604020202020204" pitchFamily="34" charset="0"/>
          </a:endParaRPr>
        </a:p>
      </dsp:txBody>
      <dsp:txXfrm>
        <a:off x="29700" y="2185917"/>
        <a:ext cx="10290402" cy="549000"/>
      </dsp:txXfrm>
    </dsp:sp>
    <dsp:sp modelId="{D6594F83-00F9-4B1F-B62A-8AFF1DD86605}">
      <dsp:nvSpPr>
        <dsp:cNvPr id="0" name=""/>
        <dsp:cNvSpPr/>
      </dsp:nvSpPr>
      <dsp:spPr>
        <a:xfrm>
          <a:off x="0" y="2764617"/>
          <a:ext cx="1034980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Arial" panose="020B0604020202020204" pitchFamily="34" charset="0"/>
              <a:cs typeface="Arial" panose="020B0604020202020204" pitchFamily="34" charset="0"/>
            </a:rPr>
            <a:t>De-identified data from 1996-2014 income tax returns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US" sz="2000" kern="1200" dirty="0" smtClean="0">
              <a:latin typeface="Arial" panose="020B0604020202020204" pitchFamily="34" charset="0"/>
              <a:cs typeface="Arial" panose="020B0604020202020204" pitchFamily="34" charset="0"/>
            </a:rPr>
            <a:t>Attendance data reported by institutions to IRS on Form 1098-T</a:t>
          </a:r>
          <a:endParaRPr lang="en-US" sz="2000" kern="1200" dirty="0">
            <a:latin typeface="Arial" panose="020B0604020202020204" pitchFamily="34" charset="0"/>
            <a:cs typeface="Arial" panose="020B0604020202020204" pitchFamily="34" charset="0"/>
          </a:endParaRPr>
        </a:p>
      </dsp:txBody>
      <dsp:txXfrm>
        <a:off x="0" y="2764617"/>
        <a:ext cx="10349802" cy="659295"/>
      </dsp:txXfrm>
    </dsp:sp>
    <dsp:sp modelId="{2F1946D2-E25F-4667-B692-0D9F9D630F4B}">
      <dsp:nvSpPr>
        <dsp:cNvPr id="0" name=""/>
        <dsp:cNvSpPr/>
      </dsp:nvSpPr>
      <dsp:spPr>
        <a:xfrm>
          <a:off x="0" y="3423912"/>
          <a:ext cx="10349802" cy="608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Focus on change in percentile ranks</a:t>
          </a:r>
          <a:endParaRPr lang="en-US" sz="2600" kern="1200" dirty="0">
            <a:latin typeface="Arial" panose="020B0604020202020204" pitchFamily="34" charset="0"/>
            <a:cs typeface="Arial" panose="020B0604020202020204" pitchFamily="34" charset="0"/>
          </a:endParaRPr>
        </a:p>
      </dsp:txBody>
      <dsp:txXfrm>
        <a:off x="29700" y="3453612"/>
        <a:ext cx="10290402" cy="549000"/>
      </dsp:txXfrm>
    </dsp:sp>
    <dsp:sp modelId="{FA8A44DF-DFAB-4E50-89C9-F6DB2020F7BF}">
      <dsp:nvSpPr>
        <dsp:cNvPr id="0" name=""/>
        <dsp:cNvSpPr/>
      </dsp:nvSpPr>
      <dsp:spPr>
        <a:xfrm>
          <a:off x="0" y="4032312"/>
          <a:ext cx="1034980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Arial" panose="020B0604020202020204" pitchFamily="34" charset="0"/>
              <a:cs typeface="Arial" panose="020B0604020202020204" pitchFamily="34" charset="0"/>
            </a:rPr>
            <a:t>What proportion of students from bottom fifth of parental income distribution reach the top fifth of graduate income distribution? </a:t>
          </a:r>
          <a:endParaRPr lang="en-US" sz="2000" kern="1200" dirty="0">
            <a:latin typeface="Arial" panose="020B0604020202020204" pitchFamily="34" charset="0"/>
            <a:cs typeface="Arial" panose="020B0604020202020204" pitchFamily="34" charset="0"/>
          </a:endParaRPr>
        </a:p>
      </dsp:txBody>
      <dsp:txXfrm>
        <a:off x="0" y="4032312"/>
        <a:ext cx="10349802" cy="59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DD34-9E2A-4393-8402-3F24E71524CC}">
      <dsp:nvSpPr>
        <dsp:cNvPr id="0" name=""/>
        <dsp:cNvSpPr/>
      </dsp:nvSpPr>
      <dsp:spPr>
        <a:xfrm>
          <a:off x="2482" y="0"/>
          <a:ext cx="2436350" cy="49560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Differences by Sector</a:t>
          </a:r>
          <a:endParaRPr lang="en-US" sz="2000" kern="1200" dirty="0">
            <a:latin typeface="Arial" panose="020B0604020202020204" pitchFamily="34" charset="0"/>
            <a:cs typeface="Arial" panose="020B0604020202020204" pitchFamily="34" charset="0"/>
          </a:endParaRPr>
        </a:p>
      </dsp:txBody>
      <dsp:txXfrm>
        <a:off x="2482" y="0"/>
        <a:ext cx="2436350" cy="1486823"/>
      </dsp:txXfrm>
    </dsp:sp>
    <dsp:sp modelId="{D70A171A-52C6-4B2D-B970-3AF0AACFC5E7}">
      <dsp:nvSpPr>
        <dsp:cNvPr id="0" name=""/>
        <dsp:cNvSpPr/>
      </dsp:nvSpPr>
      <dsp:spPr>
        <a:xfrm>
          <a:off x="246117" y="1487246"/>
          <a:ext cx="1949080" cy="97367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Elite institutions provided low-income students with most access to top 1%</a:t>
          </a:r>
          <a:endParaRPr lang="en-US" sz="1500" kern="1200" dirty="0">
            <a:latin typeface="Arial" panose="020B0604020202020204" pitchFamily="34" charset="0"/>
            <a:cs typeface="Arial" panose="020B0604020202020204" pitchFamily="34" charset="0"/>
          </a:endParaRPr>
        </a:p>
      </dsp:txBody>
      <dsp:txXfrm>
        <a:off x="274635" y="1515764"/>
        <a:ext cx="1892044" cy="916634"/>
      </dsp:txXfrm>
    </dsp:sp>
    <dsp:sp modelId="{2ADD1A88-FE3B-453E-89A2-FD13D15F7EDD}">
      <dsp:nvSpPr>
        <dsp:cNvPr id="0" name=""/>
        <dsp:cNvSpPr/>
      </dsp:nvSpPr>
      <dsp:spPr>
        <a:xfrm>
          <a:off x="246117" y="2610713"/>
          <a:ext cx="1949080" cy="973670"/>
        </a:xfrm>
        <a:prstGeom prst="roundRect">
          <a:avLst>
            <a:gd name="adj" fmla="val 10000"/>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Comprehensives and community colleges provided most access to top 20%</a:t>
          </a:r>
          <a:endParaRPr lang="en-US" sz="1500" kern="1200" dirty="0">
            <a:latin typeface="Arial" panose="020B0604020202020204" pitchFamily="34" charset="0"/>
            <a:cs typeface="Arial" panose="020B0604020202020204" pitchFamily="34" charset="0"/>
          </a:endParaRPr>
        </a:p>
      </dsp:txBody>
      <dsp:txXfrm>
        <a:off x="274635" y="2639231"/>
        <a:ext cx="1892044" cy="916634"/>
      </dsp:txXfrm>
    </dsp:sp>
    <dsp:sp modelId="{563D8D2C-305E-4501-9A0C-C1B40BCF6891}">
      <dsp:nvSpPr>
        <dsp:cNvPr id="0" name=""/>
        <dsp:cNvSpPr/>
      </dsp:nvSpPr>
      <dsp:spPr>
        <a:xfrm>
          <a:off x="246117" y="3734179"/>
          <a:ext cx="1949080" cy="973670"/>
        </a:xfrm>
        <a:prstGeom prst="roundRect">
          <a:avLst>
            <a:gd name="adj" fmla="val 10000"/>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[Stony Brook is an exception]</a:t>
          </a:r>
          <a:endParaRPr lang="en-US" sz="1500" kern="1200" dirty="0">
            <a:latin typeface="Arial" panose="020B0604020202020204" pitchFamily="34" charset="0"/>
            <a:cs typeface="Arial" panose="020B0604020202020204" pitchFamily="34" charset="0"/>
          </a:endParaRPr>
        </a:p>
      </dsp:txBody>
      <dsp:txXfrm>
        <a:off x="274635" y="3762697"/>
        <a:ext cx="1892044" cy="916634"/>
      </dsp:txXfrm>
    </dsp:sp>
    <dsp:sp modelId="{DAA43D23-3AEB-4C34-A785-9AF47179303E}">
      <dsp:nvSpPr>
        <dsp:cNvPr id="0" name=""/>
        <dsp:cNvSpPr/>
      </dsp:nvSpPr>
      <dsp:spPr>
        <a:xfrm>
          <a:off x="2621559" y="0"/>
          <a:ext cx="2436350" cy="49560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“Overplacement” Not a Concern</a:t>
          </a:r>
          <a:endParaRPr lang="en-US" sz="2000" kern="1200" dirty="0">
            <a:latin typeface="Arial" panose="020B0604020202020204" pitchFamily="34" charset="0"/>
            <a:cs typeface="Arial" panose="020B0604020202020204" pitchFamily="34" charset="0"/>
          </a:endParaRPr>
        </a:p>
      </dsp:txBody>
      <dsp:txXfrm>
        <a:off x="2621559" y="0"/>
        <a:ext cx="2436350" cy="1486823"/>
      </dsp:txXfrm>
    </dsp:sp>
    <dsp:sp modelId="{28177DBD-E6EE-4998-A362-26EEC4B803AC}">
      <dsp:nvSpPr>
        <dsp:cNvPr id="0" name=""/>
        <dsp:cNvSpPr/>
      </dsp:nvSpPr>
      <dsp:spPr>
        <a:xfrm>
          <a:off x="2865194" y="1487246"/>
          <a:ext cx="1949080" cy="97367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Low-income students exhibited similar outcomes to peers at selective institutions</a:t>
          </a:r>
          <a:endParaRPr lang="en-US" sz="1500" kern="1200" dirty="0">
            <a:latin typeface="Arial" panose="020B0604020202020204" pitchFamily="34" charset="0"/>
            <a:cs typeface="Arial" panose="020B0604020202020204" pitchFamily="34" charset="0"/>
          </a:endParaRPr>
        </a:p>
      </dsp:txBody>
      <dsp:txXfrm>
        <a:off x="2893712" y="1515764"/>
        <a:ext cx="1892044" cy="916634"/>
      </dsp:txXfrm>
    </dsp:sp>
    <dsp:sp modelId="{CF6F5F27-88C1-4B54-8D44-A87A355C2B2A}">
      <dsp:nvSpPr>
        <dsp:cNvPr id="0" name=""/>
        <dsp:cNvSpPr/>
      </dsp:nvSpPr>
      <dsp:spPr>
        <a:xfrm>
          <a:off x="2865194" y="2610713"/>
          <a:ext cx="1949080" cy="973670"/>
        </a:xfrm>
        <a:prstGeom prst="roundRect">
          <a:avLst>
            <a:gd name="adj" fmla="val 10000"/>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When they got in</a:t>
          </a:r>
          <a:endParaRPr lang="en-US" sz="1500" kern="1200" dirty="0">
            <a:latin typeface="Arial" panose="020B0604020202020204" pitchFamily="34" charset="0"/>
            <a:cs typeface="Arial" panose="020B0604020202020204" pitchFamily="34" charset="0"/>
          </a:endParaRPr>
        </a:p>
      </dsp:txBody>
      <dsp:txXfrm>
        <a:off x="2893712" y="2639231"/>
        <a:ext cx="1892044" cy="916634"/>
      </dsp:txXfrm>
    </dsp:sp>
    <dsp:sp modelId="{8B53BD1B-FAEE-4E02-9030-8643F747862C}">
      <dsp:nvSpPr>
        <dsp:cNvPr id="0" name=""/>
        <dsp:cNvSpPr/>
      </dsp:nvSpPr>
      <dsp:spPr>
        <a:xfrm>
          <a:off x="2865194" y="3734179"/>
          <a:ext cx="1949080" cy="973670"/>
        </a:xfrm>
        <a:prstGeom prst="roundRect">
          <a:avLst>
            <a:gd name="adj" fmla="val 10000"/>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When they graduated</a:t>
          </a:r>
          <a:endParaRPr lang="en-US" sz="1500" kern="1200" dirty="0">
            <a:latin typeface="Arial" panose="020B0604020202020204" pitchFamily="34" charset="0"/>
            <a:cs typeface="Arial" panose="020B0604020202020204" pitchFamily="34" charset="0"/>
          </a:endParaRPr>
        </a:p>
      </dsp:txBody>
      <dsp:txXfrm>
        <a:off x="2893712" y="3762697"/>
        <a:ext cx="1892044" cy="916634"/>
      </dsp:txXfrm>
    </dsp:sp>
    <dsp:sp modelId="{65B8BD12-F298-4880-AA7B-5FD4CEA8A17F}">
      <dsp:nvSpPr>
        <dsp:cNvPr id="0" name=""/>
        <dsp:cNvSpPr/>
      </dsp:nvSpPr>
      <dsp:spPr>
        <a:xfrm>
          <a:off x="5240635" y="0"/>
          <a:ext cx="2436350" cy="49560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Solutions to mobility may reside in comprehensive sector</a:t>
          </a:r>
          <a:endParaRPr lang="en-US" sz="2000" kern="1200" dirty="0">
            <a:latin typeface="Arial" panose="020B0604020202020204" pitchFamily="34" charset="0"/>
            <a:cs typeface="Arial" panose="020B0604020202020204" pitchFamily="34" charset="0"/>
          </a:endParaRPr>
        </a:p>
      </dsp:txBody>
      <dsp:txXfrm>
        <a:off x="5240635" y="0"/>
        <a:ext cx="2436350" cy="1486823"/>
      </dsp:txXfrm>
    </dsp:sp>
    <dsp:sp modelId="{6C48FFE8-E461-4159-852B-FE8EE354DBDC}">
      <dsp:nvSpPr>
        <dsp:cNvPr id="0" name=""/>
        <dsp:cNvSpPr/>
      </dsp:nvSpPr>
      <dsp:spPr>
        <a:xfrm>
          <a:off x="5484270" y="1488275"/>
          <a:ext cx="1949080" cy="1494325"/>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Because Cal State and CUNY exhibit high mobility rates look there for answers</a:t>
          </a:r>
          <a:endParaRPr lang="en-US" sz="1500" kern="1200" dirty="0">
            <a:latin typeface="Arial" panose="020B0604020202020204" pitchFamily="34" charset="0"/>
            <a:cs typeface="Arial" panose="020B0604020202020204" pitchFamily="34" charset="0"/>
          </a:endParaRPr>
        </a:p>
      </dsp:txBody>
      <dsp:txXfrm>
        <a:off x="5528037" y="1532042"/>
        <a:ext cx="1861546" cy="1406791"/>
      </dsp:txXfrm>
    </dsp:sp>
    <dsp:sp modelId="{49FDE0DB-08C6-43A7-BB08-0B30F5E4FB55}">
      <dsp:nvSpPr>
        <dsp:cNvPr id="0" name=""/>
        <dsp:cNvSpPr/>
      </dsp:nvSpPr>
      <dsp:spPr>
        <a:xfrm>
          <a:off x="5484270" y="3212496"/>
          <a:ext cx="1949080" cy="1494325"/>
        </a:xfrm>
        <a:prstGeom prst="roundRect">
          <a:avLst>
            <a:gd name="adj" fmla="val 10000"/>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[I will complicate this in a moment]</a:t>
          </a:r>
          <a:endParaRPr lang="en-US" sz="1500" kern="1200" dirty="0">
            <a:latin typeface="Arial" panose="020B0604020202020204" pitchFamily="34" charset="0"/>
            <a:cs typeface="Arial" panose="020B0604020202020204" pitchFamily="34" charset="0"/>
          </a:endParaRPr>
        </a:p>
      </dsp:txBody>
      <dsp:txXfrm>
        <a:off x="5528037" y="3256263"/>
        <a:ext cx="1861546" cy="1406791"/>
      </dsp:txXfrm>
    </dsp:sp>
    <dsp:sp modelId="{561ED9D1-6217-43F7-9A53-27D133053373}">
      <dsp:nvSpPr>
        <dsp:cNvPr id="0" name=""/>
        <dsp:cNvSpPr/>
      </dsp:nvSpPr>
      <dsp:spPr>
        <a:xfrm>
          <a:off x="7859712" y="0"/>
          <a:ext cx="2436350" cy="49560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Access declining at high mobility institutions</a:t>
          </a:r>
          <a:endParaRPr lang="en-US" sz="2000" kern="1200" dirty="0">
            <a:latin typeface="Arial" panose="020B0604020202020204" pitchFamily="34" charset="0"/>
            <a:cs typeface="Arial" panose="020B0604020202020204" pitchFamily="34" charset="0"/>
          </a:endParaRPr>
        </a:p>
      </dsp:txBody>
      <dsp:txXfrm>
        <a:off x="7859712" y="0"/>
        <a:ext cx="2436350" cy="1486823"/>
      </dsp:txXfrm>
    </dsp:sp>
    <dsp:sp modelId="{9FAE2A0F-ADD4-49BD-98C9-445DCBDF2AAF}">
      <dsp:nvSpPr>
        <dsp:cNvPr id="0" name=""/>
        <dsp:cNvSpPr/>
      </dsp:nvSpPr>
      <dsp:spPr>
        <a:xfrm>
          <a:off x="8103347" y="1488275"/>
          <a:ext cx="1949080" cy="1494325"/>
        </a:xfrm>
        <a:prstGeom prst="roundRect">
          <a:avLst>
            <a:gd name="adj" fmla="val 10000"/>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Calls for some reconsideration of aid policies, state support</a:t>
          </a:r>
          <a:endParaRPr lang="en-US" sz="1500" kern="1200" dirty="0">
            <a:latin typeface="Arial" panose="020B0604020202020204" pitchFamily="34" charset="0"/>
            <a:cs typeface="Arial" panose="020B0604020202020204" pitchFamily="34" charset="0"/>
          </a:endParaRPr>
        </a:p>
      </dsp:txBody>
      <dsp:txXfrm>
        <a:off x="8147114" y="1532042"/>
        <a:ext cx="1861546" cy="1406791"/>
      </dsp:txXfrm>
    </dsp:sp>
    <dsp:sp modelId="{6DA640A7-E6F8-403F-B49F-7686BA4FED5A}">
      <dsp:nvSpPr>
        <dsp:cNvPr id="0" name=""/>
        <dsp:cNvSpPr/>
      </dsp:nvSpPr>
      <dsp:spPr>
        <a:xfrm>
          <a:off x="8103347" y="3212496"/>
          <a:ext cx="1949080" cy="149432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New America follow-up</a:t>
          </a:r>
          <a:endParaRPr lang="en-US" sz="1500" kern="1200" dirty="0">
            <a:latin typeface="Arial" panose="020B0604020202020204" pitchFamily="34" charset="0"/>
            <a:cs typeface="Arial" panose="020B0604020202020204" pitchFamily="34" charset="0"/>
          </a:endParaRPr>
        </a:p>
      </dsp:txBody>
      <dsp:txXfrm>
        <a:off x="8147114" y="3256263"/>
        <a:ext cx="1861546" cy="1406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38C0-71BD-4054-816A-0F125AA272BD}">
      <dsp:nvSpPr>
        <dsp:cNvPr id="0" name=""/>
        <dsp:cNvSpPr/>
      </dsp:nvSpPr>
      <dsp:spPr>
        <a:xfrm>
          <a:off x="4892" y="568754"/>
          <a:ext cx="1875550" cy="750220"/>
        </a:xfrm>
        <a:prstGeom prst="rect">
          <a:avLst/>
        </a:prstGeom>
        <a:solidFill>
          <a:srgbClr val="881124"/>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STEM &amp; Health Focus</a:t>
          </a:r>
          <a:endParaRPr lang="en-US" sz="1400" kern="1200" dirty="0">
            <a:latin typeface="Arial" panose="020B0604020202020204" pitchFamily="34" charset="0"/>
            <a:cs typeface="Arial" panose="020B0604020202020204" pitchFamily="34" charset="0"/>
          </a:endParaRPr>
        </a:p>
      </dsp:txBody>
      <dsp:txXfrm>
        <a:off x="4892" y="568754"/>
        <a:ext cx="1875550" cy="750220"/>
      </dsp:txXfrm>
    </dsp:sp>
    <dsp:sp modelId="{5A53974C-8AB8-4718-A605-ECD9E07B6EA0}">
      <dsp:nvSpPr>
        <dsp:cNvPr id="0" name=""/>
        <dsp:cNvSpPr/>
      </dsp:nvSpPr>
      <dsp:spPr>
        <a:xfrm>
          <a:off x="4892" y="1318974"/>
          <a:ext cx="1875550" cy="33496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Two-thirds of graduates complete a STEM or Health Degree</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STEM &amp; Health grad rates exceed avg. grad rates</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dsp:txBody>
      <dsp:txXfrm>
        <a:off x="4892" y="1318974"/>
        <a:ext cx="1875550" cy="3349650"/>
      </dsp:txXfrm>
    </dsp:sp>
    <dsp:sp modelId="{036912E5-6401-4844-8935-5ABA2BAE5553}">
      <dsp:nvSpPr>
        <dsp:cNvPr id="0" name=""/>
        <dsp:cNvSpPr/>
      </dsp:nvSpPr>
      <dsp:spPr>
        <a:xfrm>
          <a:off x="2143020" y="568754"/>
          <a:ext cx="1875550" cy="7502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Educational Opportunity Program</a:t>
          </a:r>
        </a:p>
      </dsp:txBody>
      <dsp:txXfrm>
        <a:off x="2143020" y="568754"/>
        <a:ext cx="1875550" cy="750220"/>
      </dsp:txXfrm>
    </dsp:sp>
    <dsp:sp modelId="{7E8C6460-8D25-4F08-970C-95FDBC3BB0DE}">
      <dsp:nvSpPr>
        <dsp:cNvPr id="0" name=""/>
        <dsp:cNvSpPr/>
      </dsp:nvSpPr>
      <dsp:spPr>
        <a:xfrm>
          <a:off x="2143020" y="1318974"/>
          <a:ext cx="1875550" cy="334965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Cohort program for low income, preparation gaps</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Summer program w/ no cell phone</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Small advising groups</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Intensive mentoring academic support</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Detailed schedule planning</a:t>
          </a:r>
        </a:p>
      </dsp:txBody>
      <dsp:txXfrm>
        <a:off x="2143020" y="1318974"/>
        <a:ext cx="1875550" cy="3349650"/>
      </dsp:txXfrm>
    </dsp:sp>
    <dsp:sp modelId="{EAE15D05-86DF-4167-9216-7040F84B1712}">
      <dsp:nvSpPr>
        <dsp:cNvPr id="0" name=""/>
        <dsp:cNvSpPr/>
      </dsp:nvSpPr>
      <dsp:spPr>
        <a:xfrm>
          <a:off x="4281147" y="568754"/>
          <a:ext cx="1875550" cy="75022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Other Support Programs</a:t>
          </a:r>
        </a:p>
      </dsp:txBody>
      <dsp:txXfrm>
        <a:off x="4281147" y="568754"/>
        <a:ext cx="1875550" cy="750220"/>
      </dsp:txXfrm>
    </dsp:sp>
    <dsp:sp modelId="{F797F672-02B1-4A28-ADB6-C846A7BF6457}">
      <dsp:nvSpPr>
        <dsp:cNvPr id="0" name=""/>
        <dsp:cNvSpPr/>
      </dsp:nvSpPr>
      <dsp:spPr>
        <a:xfrm>
          <a:off x="4281147" y="1318974"/>
          <a:ext cx="1875550" cy="334965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Collegiate Science and Technology Entry Program (CSTEP)</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Louis Stokes Alliance for Minority Participation (SUNY LSAMP)</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S-STEM ASSETS</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Campus housing first generation program</a:t>
          </a:r>
        </a:p>
      </dsp:txBody>
      <dsp:txXfrm>
        <a:off x="4281147" y="1318974"/>
        <a:ext cx="1875550" cy="3349650"/>
      </dsp:txXfrm>
    </dsp:sp>
    <dsp:sp modelId="{E0BE971E-6E84-4CC8-8852-F7BF31B722AB}">
      <dsp:nvSpPr>
        <dsp:cNvPr id="0" name=""/>
        <dsp:cNvSpPr/>
      </dsp:nvSpPr>
      <dsp:spPr>
        <a:xfrm>
          <a:off x="6419274" y="568754"/>
          <a:ext cx="1875550" cy="750220"/>
        </a:xfrm>
        <a:prstGeom prst="rect">
          <a:avLst/>
        </a:prstGeom>
        <a:solidFill>
          <a:schemeClr val="accent5">
            <a:lumMod val="5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Financial Aid</a:t>
          </a:r>
        </a:p>
      </dsp:txBody>
      <dsp:txXfrm>
        <a:off x="6419274" y="568754"/>
        <a:ext cx="1875550" cy="750220"/>
      </dsp:txXfrm>
    </dsp:sp>
    <dsp:sp modelId="{DAA4417A-A064-40FB-81CD-6409C8BC9003}">
      <dsp:nvSpPr>
        <dsp:cNvPr id="0" name=""/>
        <dsp:cNvSpPr/>
      </dsp:nvSpPr>
      <dsp:spPr>
        <a:xfrm>
          <a:off x="6419274" y="1318974"/>
          <a:ext cx="1875550" cy="33496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Personalized financial aid check-ups</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40% receiving NY Tuition Assistance Program grants</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Microgrants to seniors with unexpected financial need</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dsp:txBody>
      <dsp:txXfrm>
        <a:off x="6419274" y="1318974"/>
        <a:ext cx="1875550" cy="3349650"/>
      </dsp:txXfrm>
    </dsp:sp>
    <dsp:sp modelId="{DD997513-E515-448C-AB69-F788CC1E769F}">
      <dsp:nvSpPr>
        <dsp:cNvPr id="0" name=""/>
        <dsp:cNvSpPr/>
      </dsp:nvSpPr>
      <dsp:spPr>
        <a:xfrm>
          <a:off x="8557401" y="568754"/>
          <a:ext cx="1875550" cy="750220"/>
        </a:xfrm>
        <a:prstGeom prst="rect">
          <a:avLst/>
        </a:prstGeom>
        <a:solidFill>
          <a:schemeClr val="accent6">
            <a:lumMod val="5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Student Success Initiatives</a:t>
          </a:r>
        </a:p>
      </dsp:txBody>
      <dsp:txXfrm>
        <a:off x="8557401" y="568754"/>
        <a:ext cx="1875550" cy="750220"/>
      </dsp:txXfrm>
    </dsp:sp>
    <dsp:sp modelId="{A70791F2-256D-4D34-8FA4-CDE679B60842}">
      <dsp:nvSpPr>
        <dsp:cNvPr id="0" name=""/>
        <dsp:cNvSpPr/>
      </dsp:nvSpPr>
      <dsp:spPr>
        <a:xfrm>
          <a:off x="8557401" y="1318974"/>
          <a:ext cx="1875550" cy="334965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Long standing cross-functional academic success team</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Analytics and predicted support need</a:t>
          </a:r>
          <a:br>
            <a:rPr lang="en-US" sz="1400" kern="1200" dirty="0" smtClean="0">
              <a:latin typeface="Arial" panose="020B0604020202020204" pitchFamily="34" charset="0"/>
              <a:cs typeface="Arial" panose="020B0604020202020204" pitchFamily="34" charset="0"/>
            </a:rPr>
          </a:b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Reduction in classes w/ high DFW rates</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Class availability</a:t>
          </a:r>
        </a:p>
        <a:p>
          <a:pPr marL="114300" lvl="1" indent="-114300" algn="l" defTabSz="622300">
            <a:lnSpc>
              <a:spcPct val="90000"/>
            </a:lnSpc>
            <a:spcBef>
              <a:spcPct val="0"/>
            </a:spcBef>
            <a:spcAft>
              <a:spcPct val="15000"/>
            </a:spcAft>
            <a:buChar char="••"/>
          </a:pPr>
          <a:endParaRPr lang="en-US" sz="1400" kern="1200" dirty="0" smtClean="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Policy reform</a:t>
          </a:r>
        </a:p>
      </dsp:txBody>
      <dsp:txXfrm>
        <a:off x="8557401" y="1318974"/>
        <a:ext cx="1875550" cy="3349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2A89-98F9-4C0B-96E0-84058F98D555}">
      <dsp:nvSpPr>
        <dsp:cNvPr id="0" name=""/>
        <dsp:cNvSpPr/>
      </dsp:nvSpPr>
      <dsp:spPr>
        <a:xfrm>
          <a:off x="0" y="0"/>
          <a:ext cx="10657045" cy="1460100"/>
        </a:xfrm>
        <a:prstGeom prst="rect">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Arial" panose="020B0604020202020204" pitchFamily="34" charset="0"/>
              <a:cs typeface="Arial" panose="020B0604020202020204" pitchFamily="34" charset="0"/>
            </a:rPr>
            <a:t>High quality academic and support programs are a foundational requirement for student success </a:t>
          </a:r>
          <a:endParaRPr lang="en-US" sz="3700" kern="1200" dirty="0">
            <a:latin typeface="Arial" panose="020B0604020202020204" pitchFamily="34" charset="0"/>
            <a:cs typeface="Arial" panose="020B0604020202020204" pitchFamily="34" charset="0"/>
          </a:endParaRPr>
        </a:p>
      </dsp:txBody>
      <dsp:txXfrm>
        <a:off x="0" y="0"/>
        <a:ext cx="10657045" cy="1460100"/>
      </dsp:txXfrm>
    </dsp:sp>
    <dsp:sp modelId="{26C2077E-C0DC-4FB6-A29C-0D947F5C6F7E}">
      <dsp:nvSpPr>
        <dsp:cNvPr id="0" name=""/>
        <dsp:cNvSpPr/>
      </dsp:nvSpPr>
      <dsp:spPr>
        <a:xfrm>
          <a:off x="5203" y="1460100"/>
          <a:ext cx="3548879" cy="3066210"/>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Recruit low income students with sufficient if not equitable preparation</a:t>
          </a:r>
        </a:p>
        <a:p>
          <a:pPr lvl="0" algn="l" defTabSz="1155700">
            <a:lnSpc>
              <a:spcPct val="90000"/>
            </a:lnSpc>
            <a:spcBef>
              <a:spcPct val="0"/>
            </a:spcBef>
            <a:spcAft>
              <a:spcPct val="35000"/>
            </a:spcAft>
          </a:pPr>
          <a:r>
            <a:rPr lang="en-US" sz="2600" kern="1200" dirty="0" smtClean="0"/>
            <a:t>Target:</a:t>
          </a:r>
        </a:p>
        <a:p>
          <a:pPr lvl="0" algn="l" defTabSz="1155700">
            <a:lnSpc>
              <a:spcPct val="90000"/>
            </a:lnSpc>
            <a:spcBef>
              <a:spcPct val="0"/>
            </a:spcBef>
            <a:spcAft>
              <a:spcPct val="35000"/>
            </a:spcAft>
          </a:pPr>
          <a:r>
            <a:rPr lang="en-US" sz="2600" kern="1200" dirty="0" smtClean="0"/>
            <a:t>- high grades</a:t>
          </a:r>
          <a:br>
            <a:rPr lang="en-US" sz="2600" kern="1200" dirty="0" smtClean="0"/>
          </a:br>
          <a:r>
            <a:rPr lang="en-US" sz="2600" kern="1200" dirty="0" smtClean="0"/>
            <a:t>- quality high schools</a:t>
          </a:r>
          <a:endParaRPr lang="en-US" sz="2600" kern="1200" dirty="0">
            <a:latin typeface="Arial" panose="020B0604020202020204" pitchFamily="34" charset="0"/>
            <a:cs typeface="Arial" panose="020B0604020202020204" pitchFamily="34" charset="0"/>
          </a:endParaRPr>
        </a:p>
      </dsp:txBody>
      <dsp:txXfrm>
        <a:off x="5203" y="1460100"/>
        <a:ext cx="3548879" cy="3066210"/>
      </dsp:txXfrm>
    </dsp:sp>
    <dsp:sp modelId="{8D0D53E5-20C2-473D-88B4-F9992CDF6350}">
      <dsp:nvSpPr>
        <dsp:cNvPr id="0" name=""/>
        <dsp:cNvSpPr/>
      </dsp:nvSpPr>
      <dsp:spPr>
        <a:xfrm>
          <a:off x="3554082" y="1460100"/>
          <a:ext cx="3548879" cy="3066210"/>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Improve access to high paying labor markets</a:t>
          </a:r>
          <a:endParaRPr lang="en-US" sz="2600" kern="1200" dirty="0">
            <a:latin typeface="Arial" panose="020B0604020202020204" pitchFamily="34" charset="0"/>
            <a:cs typeface="Arial" panose="020B0604020202020204" pitchFamily="34" charset="0"/>
          </a:endParaRPr>
        </a:p>
      </dsp:txBody>
      <dsp:txXfrm>
        <a:off x="3554082" y="1460100"/>
        <a:ext cx="3548879" cy="3066210"/>
      </dsp:txXfrm>
    </dsp:sp>
    <dsp:sp modelId="{90F52480-B21B-4CD5-A60D-D101F5A1AB7A}">
      <dsp:nvSpPr>
        <dsp:cNvPr id="0" name=""/>
        <dsp:cNvSpPr/>
      </dsp:nvSpPr>
      <dsp:spPr>
        <a:xfrm>
          <a:off x="7102962" y="1460100"/>
          <a:ext cx="3548879" cy="306621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Be prepared to address new data about higher ed effectiveness</a:t>
          </a:r>
          <a:endParaRPr lang="en-US" sz="2600" kern="1200" dirty="0">
            <a:latin typeface="Arial" panose="020B0604020202020204" pitchFamily="34" charset="0"/>
            <a:cs typeface="Arial" panose="020B0604020202020204" pitchFamily="34" charset="0"/>
          </a:endParaRPr>
        </a:p>
      </dsp:txBody>
      <dsp:txXfrm>
        <a:off x="7102962" y="1460100"/>
        <a:ext cx="3548879" cy="3066210"/>
      </dsp:txXfrm>
    </dsp:sp>
    <dsp:sp modelId="{D0E8E362-385E-45E5-B471-B96AD9572FB5}">
      <dsp:nvSpPr>
        <dsp:cNvPr id="0" name=""/>
        <dsp:cNvSpPr/>
      </dsp:nvSpPr>
      <dsp:spPr>
        <a:xfrm>
          <a:off x="0" y="4526310"/>
          <a:ext cx="10657045" cy="34069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0.20329</cdr:y>
    </cdr:from>
    <cdr:to>
      <cdr:x>0.23103</cdr:x>
      <cdr:y>0.39916</cdr:y>
    </cdr:to>
    <cdr:sp macro="" textlink="">
      <cdr:nvSpPr>
        <cdr:cNvPr id="4" name="TextBox 1"/>
        <cdr:cNvSpPr txBox="1"/>
      </cdr:nvSpPr>
      <cdr:spPr>
        <a:xfrm xmlns:a="http://schemas.openxmlformats.org/drawingml/2006/main">
          <a:off x="-596900" y="737678"/>
          <a:ext cx="858010" cy="7107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A71E23"/>
              </a:solidFill>
              <a:latin typeface="Arial" panose="020B0604020202020204" pitchFamily="34" charset="0"/>
              <a:cs typeface="Arial" panose="020B0604020202020204" pitchFamily="34" charset="0"/>
            </a:rPr>
            <a:t>Six-year</a:t>
          </a:r>
        </a:p>
        <a:p xmlns:a="http://schemas.openxmlformats.org/drawingml/2006/main">
          <a:pPr algn="ctr"/>
          <a:r>
            <a:rPr lang="en-US" sz="1400" b="1" dirty="0">
              <a:solidFill>
                <a:srgbClr val="A71E23"/>
              </a:solidFill>
              <a:latin typeface="Arial" panose="020B0604020202020204" pitchFamily="34" charset="0"/>
              <a:cs typeface="Arial" panose="020B0604020202020204" pitchFamily="34" charset="0"/>
            </a:rPr>
            <a:t>g</a:t>
          </a:r>
          <a:r>
            <a:rPr lang="en-US" sz="1400" b="1" dirty="0" smtClean="0">
              <a:solidFill>
                <a:srgbClr val="A71E23"/>
              </a:solidFill>
              <a:latin typeface="Arial" panose="020B0604020202020204" pitchFamily="34" charset="0"/>
              <a:cs typeface="Arial" panose="020B0604020202020204" pitchFamily="34" charset="0"/>
            </a:rPr>
            <a:t>rad</a:t>
          </a:r>
        </a:p>
        <a:p xmlns:a="http://schemas.openxmlformats.org/drawingml/2006/main">
          <a:pPr algn="ctr"/>
          <a:r>
            <a:rPr lang="en-US" sz="1400" b="1" dirty="0" smtClean="0">
              <a:solidFill>
                <a:srgbClr val="A71E23"/>
              </a:solidFill>
              <a:latin typeface="Arial" panose="020B0604020202020204" pitchFamily="34" charset="0"/>
              <a:cs typeface="Arial" panose="020B0604020202020204" pitchFamily="34" charset="0"/>
            </a:rPr>
            <a:t>rate</a:t>
          </a:r>
          <a:endParaRPr lang="en-US" sz="1400" b="1" dirty="0">
            <a:solidFill>
              <a:srgbClr val="A71E2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0.40207</cdr:y>
    </cdr:from>
    <cdr:to>
      <cdr:x>0.23103</cdr:x>
      <cdr:y>0.59793</cdr:y>
    </cdr:to>
    <cdr:sp macro="" textlink="">
      <cdr:nvSpPr>
        <cdr:cNvPr id="5" name="TextBox 1"/>
        <cdr:cNvSpPr txBox="1"/>
      </cdr:nvSpPr>
      <cdr:spPr>
        <a:xfrm xmlns:a="http://schemas.openxmlformats.org/drawingml/2006/main">
          <a:off x="0" y="1458991"/>
          <a:ext cx="858010" cy="7107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Four-year</a:t>
          </a:r>
        </a:p>
        <a:p xmlns:a="http://schemas.openxmlformats.org/drawingml/2006/main">
          <a:pPr algn="ctr"/>
          <a:r>
            <a:rPr lang="en-US" sz="1400" b="1" dirty="0">
              <a:latin typeface="Arial" panose="020B0604020202020204" pitchFamily="34" charset="0"/>
              <a:cs typeface="Arial" panose="020B0604020202020204" pitchFamily="34" charset="0"/>
            </a:rPr>
            <a:t>g</a:t>
          </a:r>
          <a:r>
            <a:rPr lang="en-US" sz="1400" b="1" dirty="0" smtClean="0">
              <a:latin typeface="Arial" panose="020B0604020202020204" pitchFamily="34" charset="0"/>
              <a:cs typeface="Arial" panose="020B0604020202020204" pitchFamily="34" charset="0"/>
            </a:rPr>
            <a:t>rad</a:t>
          </a:r>
        </a:p>
        <a:p xmlns:a="http://schemas.openxmlformats.org/drawingml/2006/main">
          <a:pPr algn="ctr"/>
          <a:r>
            <a:rPr lang="en-US" sz="1400" b="1" dirty="0" smtClean="0">
              <a:latin typeface="Arial" panose="020B0604020202020204" pitchFamily="34" charset="0"/>
              <a:cs typeface="Arial" panose="020B0604020202020204" pitchFamily="34" charset="0"/>
            </a:rPr>
            <a:t>rate</a:t>
          </a:r>
          <a:endParaRPr lang="en-US" sz="14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0.56098</cdr:x>
      <cdr:y>0</cdr:y>
    </cdr:from>
    <cdr:to>
      <cdr:x>0.92019</cdr:x>
      <cdr:y>0.1135</cdr:y>
    </cdr:to>
    <cdr:sp macro="" textlink="">
      <cdr:nvSpPr>
        <cdr:cNvPr id="2" name="TextBox 1"/>
        <cdr:cNvSpPr txBox="1"/>
      </cdr:nvSpPr>
      <cdr:spPr>
        <a:xfrm xmlns:a="http://schemas.openxmlformats.org/drawingml/2006/main">
          <a:off x="2229813" y="-1184988"/>
          <a:ext cx="1427787" cy="38372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800" b="1" dirty="0">
              <a:solidFill>
                <a:srgbClr val="990000"/>
              </a:solidFill>
              <a:latin typeface="Arial" panose="020B0604020202020204" pitchFamily="34" charset="0"/>
              <a:cs typeface="Arial" panose="020B0604020202020204" pitchFamily="34" charset="0"/>
            </a:rPr>
            <a:t>6</a:t>
          </a:r>
          <a:r>
            <a:rPr lang="en-US" sz="1800" b="1" dirty="0" smtClean="0">
              <a:solidFill>
                <a:srgbClr val="990000"/>
              </a:solidFill>
              <a:latin typeface="Arial" panose="020B0604020202020204" pitchFamily="34" charset="0"/>
              <a:cs typeface="Arial" panose="020B0604020202020204" pitchFamily="34" charset="0"/>
            </a:rPr>
            <a:t>-year grad</a:t>
          </a:r>
          <a:r>
            <a:rPr lang="en-US" sz="1800" b="1" dirty="0">
              <a:solidFill>
                <a:srgbClr val="990000"/>
              </a:solidFill>
              <a:latin typeface="Arial" panose="020B0604020202020204" pitchFamily="34" charset="0"/>
              <a:cs typeface="Arial" panose="020B0604020202020204" pitchFamily="34" charset="0"/>
            </a:rPr>
            <a:t> </a:t>
          </a:r>
          <a:r>
            <a:rPr lang="en-US" sz="1800" b="1" dirty="0" smtClean="0">
              <a:solidFill>
                <a:srgbClr val="990000"/>
              </a:solidFill>
              <a:latin typeface="Arial" panose="020B0604020202020204" pitchFamily="34" charset="0"/>
              <a:cs typeface="Arial" panose="020B0604020202020204" pitchFamily="34" charset="0"/>
            </a:rPr>
            <a:t>rate </a:t>
          </a:r>
          <a:r>
            <a:rPr lang="en-US" sz="1400" b="1" dirty="0" smtClean="0">
              <a:solidFill>
                <a:srgbClr val="990000"/>
              </a:solidFill>
              <a:latin typeface="Arial" panose="020B0604020202020204" pitchFamily="34" charset="0"/>
              <a:cs typeface="Arial" panose="020B0604020202020204" pitchFamily="34" charset="0"/>
            </a:rPr>
            <a:t>(2012 cohort)</a:t>
          </a:r>
          <a:endParaRPr lang="en-US" sz="1800" b="1" dirty="0">
            <a:solidFill>
              <a:srgbClr val="99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0.08446</cdr:x>
      <cdr:y>0</cdr:y>
    </cdr:from>
    <cdr:to>
      <cdr:x>0.44366</cdr:x>
      <cdr:y>0.1135</cdr:y>
    </cdr:to>
    <cdr:sp macro="" textlink="">
      <cdr:nvSpPr>
        <cdr:cNvPr id="3" name="TextBox 1"/>
        <cdr:cNvSpPr txBox="1"/>
      </cdr:nvSpPr>
      <cdr:spPr>
        <a:xfrm xmlns:a="http://schemas.openxmlformats.org/drawingml/2006/main">
          <a:off x="335699" y="0"/>
          <a:ext cx="1427787" cy="38372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algn="ctr"/>
          <a:r>
            <a:rPr lang="en-US" sz="1800" b="1" dirty="0" smtClean="0">
              <a:latin typeface="Arial" panose="020B0604020202020204" pitchFamily="34" charset="0"/>
              <a:cs typeface="Arial" panose="020B0604020202020204" pitchFamily="34" charset="0"/>
            </a:rPr>
            <a:t>4-year grad</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rate </a:t>
          </a:r>
          <a:r>
            <a:rPr lang="en-US" sz="1400" b="1" dirty="0" smtClean="0">
              <a:latin typeface="Arial" panose="020B0604020202020204" pitchFamily="34" charset="0"/>
              <a:cs typeface="Arial" panose="020B0604020202020204" pitchFamily="34" charset="0"/>
            </a:rPr>
            <a:t>(2014 cohort)</a:t>
          </a:r>
          <a:endParaRPr lang="en-US" sz="14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0.14792</cdr:x>
      <cdr:y>0.20708</cdr:y>
    </cdr:from>
    <cdr:to>
      <cdr:x>0.34663</cdr:x>
      <cdr:y>0.30237</cdr:y>
    </cdr:to>
    <cdr:sp macro="" textlink="">
      <cdr:nvSpPr>
        <cdr:cNvPr id="2" name="TextBox 1"/>
        <cdr:cNvSpPr txBox="1"/>
      </cdr:nvSpPr>
      <cdr:spPr>
        <a:xfrm xmlns:a="http://schemas.openxmlformats.org/drawingml/2006/main">
          <a:off x="1169126" y="984120"/>
          <a:ext cx="1570575" cy="4528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bg1"/>
              </a:solidFill>
              <a:latin typeface="Arial" panose="020B0604020202020204" pitchFamily="34" charset="0"/>
              <a:cs typeface="Arial" panose="020B0604020202020204" pitchFamily="34" charset="0"/>
            </a:rPr>
            <a:t>Public AAU Top Quartile</a:t>
          </a:r>
          <a:endParaRPr lang="en-US" sz="1600"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0.14765</cdr:x>
      <cdr:y>0.48092</cdr:y>
    </cdr:from>
    <cdr:to>
      <cdr:x>0.34636</cdr:x>
      <cdr:y>0.5762</cdr:y>
    </cdr:to>
    <cdr:sp macro="" textlink="">
      <cdr:nvSpPr>
        <cdr:cNvPr id="3" name="TextBox 1"/>
        <cdr:cNvSpPr txBox="1"/>
      </cdr:nvSpPr>
      <cdr:spPr>
        <a:xfrm xmlns:a="http://schemas.openxmlformats.org/drawingml/2006/main">
          <a:off x="1573529" y="2285474"/>
          <a:ext cx="2117661" cy="45280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Public AAU Bottom Quartile</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0.80405</cdr:x>
      <cdr:y>0.443</cdr:y>
    </cdr:from>
    <cdr:to>
      <cdr:x>0.96381</cdr:x>
      <cdr:y>0.52782</cdr:y>
    </cdr:to>
    <cdr:sp macro="" textlink="">
      <cdr:nvSpPr>
        <cdr:cNvPr id="4" name="TextBox 1"/>
        <cdr:cNvSpPr txBox="1"/>
      </cdr:nvSpPr>
      <cdr:spPr>
        <a:xfrm xmlns:a="http://schemas.openxmlformats.org/drawingml/2006/main">
          <a:off x="6355080" y="2105284"/>
          <a:ext cx="1262742" cy="4031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rgbClr val="A71E23"/>
              </a:solidFill>
              <a:latin typeface="Arial" panose="020B0604020202020204" pitchFamily="34" charset="0"/>
              <a:cs typeface="Arial" panose="020B0604020202020204" pitchFamily="34" charset="0"/>
            </a:rPr>
            <a:t>Stony Brook</a:t>
          </a:r>
          <a:endParaRPr lang="en-US" sz="2000" b="1" dirty="0">
            <a:solidFill>
              <a:srgbClr val="A71E2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0.80405</cdr:x>
      <cdr:y>0.5</cdr:y>
    </cdr:from>
    <cdr:to>
      <cdr:x>0.96381</cdr:x>
      <cdr:y>0.58482</cdr:y>
    </cdr:to>
    <cdr:sp macro="" textlink="">
      <cdr:nvSpPr>
        <cdr:cNvPr id="5" name="TextBox 1"/>
        <cdr:cNvSpPr txBox="1"/>
      </cdr:nvSpPr>
      <cdr:spPr>
        <a:xfrm xmlns:a="http://schemas.openxmlformats.org/drawingml/2006/main">
          <a:off x="6355080" y="2376170"/>
          <a:ext cx="1262742" cy="403109"/>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solidFill>
                <a:srgbClr val="FFC000"/>
              </a:solidFill>
              <a:latin typeface="Arial" panose="020B0604020202020204" pitchFamily="34" charset="0"/>
              <a:cs typeface="Arial" panose="020B0604020202020204" pitchFamily="34" charset="0"/>
            </a:rPr>
            <a:t>UC-San</a:t>
          </a:r>
          <a:r>
            <a:rPr lang="en-US" sz="1600" b="1" dirty="0" smtClean="0">
              <a:solidFill>
                <a:srgbClr val="FFC000"/>
              </a:solidFill>
              <a:latin typeface="Arial" panose="020B0604020202020204" pitchFamily="34" charset="0"/>
              <a:cs typeface="Arial" panose="020B0604020202020204" pitchFamily="34" charset="0"/>
            </a:rPr>
            <a:t> Diego</a:t>
          </a:r>
          <a:endParaRPr lang="en-US" sz="1600" b="1" dirty="0">
            <a:solidFill>
              <a:srgbClr val="FFC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0.80405</cdr:x>
      <cdr:y>0.10673</cdr:y>
    </cdr:from>
    <cdr:to>
      <cdr:x>0.96381</cdr:x>
      <cdr:y>0.19156</cdr:y>
    </cdr:to>
    <cdr:sp macro="" textlink="">
      <cdr:nvSpPr>
        <cdr:cNvPr id="6" name="TextBox 1"/>
        <cdr:cNvSpPr txBox="1"/>
      </cdr:nvSpPr>
      <cdr:spPr>
        <a:xfrm xmlns:a="http://schemas.openxmlformats.org/drawingml/2006/main">
          <a:off x="6355080" y="507240"/>
          <a:ext cx="1262742" cy="403109"/>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solidFill>
                <a:srgbClr val="F4910C"/>
              </a:solidFill>
              <a:latin typeface="Arial" panose="020B0604020202020204" pitchFamily="34" charset="0"/>
              <a:cs typeface="Arial" panose="020B0604020202020204" pitchFamily="34" charset="0"/>
            </a:rPr>
            <a:t>Virginia</a:t>
          </a:r>
          <a:endParaRPr lang="en-US" sz="1600" b="1" dirty="0">
            <a:solidFill>
              <a:srgbClr val="F4910C"/>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EDDD46-6E2C-4B29-A0C0-9932895546F2}" type="datetimeFigureOut">
              <a:rPr lang="en-US" smtClean="0"/>
              <a:t>2/14/2019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D87FD1-DD5D-4129-B398-8014DD75165D}" type="slidenum">
              <a:rPr lang="en-US" smtClean="0"/>
              <a:t>‹#›</a:t>
            </a:fld>
            <a:endParaRPr lang="en-US" dirty="0"/>
          </a:p>
        </p:txBody>
      </p:sp>
    </p:spTree>
    <p:extLst>
      <p:ext uri="{BB962C8B-B14F-4D97-AF65-F5344CB8AC3E}">
        <p14:creationId xmlns:p14="http://schemas.microsoft.com/office/powerpoint/2010/main" val="67624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0C73D8-DEC3-40D1-9F87-B43E6A41CD40}" type="datetimeFigureOut">
              <a:rPr lang="en-US" smtClean="0"/>
              <a:t>2/14/2019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A08751-2CE8-4E3B-A1AF-16C9460985CD}" type="slidenum">
              <a:rPr lang="en-US" smtClean="0"/>
              <a:t>‹#›</a:t>
            </a:fld>
            <a:endParaRPr lang="en-US" dirty="0"/>
          </a:p>
        </p:txBody>
      </p:sp>
    </p:spTree>
    <p:extLst>
      <p:ext uri="{BB962C8B-B14F-4D97-AF65-F5344CB8AC3E}">
        <p14:creationId xmlns:p14="http://schemas.microsoft.com/office/powerpoint/2010/main" val="204384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5</a:t>
            </a:fld>
            <a:endParaRPr lang="en-US" dirty="0"/>
          </a:p>
        </p:txBody>
      </p:sp>
    </p:spTree>
    <p:extLst>
      <p:ext uri="{BB962C8B-B14F-4D97-AF65-F5344CB8AC3E}">
        <p14:creationId xmlns:p14="http://schemas.microsoft.com/office/powerpoint/2010/main" val="392724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7</a:t>
            </a:fld>
            <a:endParaRPr lang="en-US" dirty="0"/>
          </a:p>
        </p:txBody>
      </p:sp>
    </p:spTree>
    <p:extLst>
      <p:ext uri="{BB962C8B-B14F-4D97-AF65-F5344CB8AC3E}">
        <p14:creationId xmlns:p14="http://schemas.microsoft.com/office/powerpoint/2010/main" val="156430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EOP Initiatives That Foster Academic Success</a:t>
            </a:r>
          </a:p>
          <a:p>
            <a:pPr marL="171450" lvl="0" indent="-171450">
              <a:buFont typeface="Arial" panose="020B0604020202020204" pitchFamily="34" charset="0"/>
              <a:buChar char="•"/>
            </a:pPr>
            <a:r>
              <a:rPr lang="en-US" dirty="0"/>
              <a:t>One-on-One Academic, Personal, Career, &amp; Financial Aid Counseling/Advising: Students are assigned an EOP advisor from the moment they come to campus and that advisor gets to know them very well and guide them in these areas. This includes four mandatory meetings per semester with their assigned EOP advisor, detailed 4-year academic plans and EOP sections of freshmen 101 classes which foster a sense of community and involvement.</a:t>
            </a:r>
          </a:p>
          <a:p>
            <a:pPr marL="171450" lvl="0" indent="-171450">
              <a:buFont typeface="Arial" panose="020B0604020202020204" pitchFamily="34" charset="0"/>
              <a:buChar char="•"/>
            </a:pPr>
            <a:r>
              <a:rPr lang="en-US" dirty="0"/>
              <a:t>EOP Summer Academy: Mandatory 5 week academically intensive preparation program for incoming freshmen. Intended to level the playing field for academically/financially underrepresented students.  Once given the tools and support during the summer academy success is close to 100% completion and continuation into fall semester. It’s a very structured program with restricted cell phone use and a curfew.</a:t>
            </a:r>
          </a:p>
          <a:p>
            <a:pPr marL="171450" lvl="0" indent="-171450">
              <a:buFont typeface="Arial" panose="020B0604020202020204" pitchFamily="34" charset="0"/>
              <a:buChar char="•"/>
            </a:pPr>
            <a:r>
              <a:rPr lang="en-US" dirty="0"/>
              <a:t>Tutoring Program: Academic support is a key component to EOP success.  Offering, and in some cases mandating, tutorial services for areas that students need support in aids directly in retention and graduation rates.</a:t>
            </a:r>
          </a:p>
          <a:p>
            <a:pPr marL="171450" lvl="0" indent="-171450">
              <a:buFont typeface="Arial" panose="020B0604020202020204" pitchFamily="34" charset="0"/>
              <a:buChar char="•"/>
            </a:pPr>
            <a:r>
              <a:rPr lang="en-US" dirty="0"/>
              <a:t>Mentoring Programs: Offering guidance and support through peer interaction is crucial to help develop in the areas of academics and personal growth.</a:t>
            </a:r>
          </a:p>
          <a:p>
            <a:pPr marL="171450" lvl="0" indent="-171450">
              <a:buFont typeface="Arial" panose="020B0604020202020204" pitchFamily="34" charset="0"/>
              <a:buChar char="•"/>
            </a:pPr>
            <a:r>
              <a:rPr lang="en-US" dirty="0"/>
              <a:t>EOP funding consists of a $450 book stipend per semester and a small grant to offset the cost of attending college. Even with all funding there is an increasing gap in the cost of attendance versus the amount of financial aid they receive.  This year the average gap was over $1400.</a:t>
            </a:r>
          </a:p>
          <a:p>
            <a:endParaRPr lang="en-US" dirty="0"/>
          </a:p>
        </p:txBody>
      </p:sp>
      <p:sp>
        <p:nvSpPr>
          <p:cNvPr id="4" name="Slide Number Placeholder 3"/>
          <p:cNvSpPr>
            <a:spLocks noGrp="1"/>
          </p:cNvSpPr>
          <p:nvPr>
            <p:ph type="sldNum" sz="quarter" idx="10"/>
          </p:nvPr>
        </p:nvSpPr>
        <p:spPr/>
        <p:txBody>
          <a:bodyPr/>
          <a:lstStyle/>
          <a:p>
            <a:fld id="{ECA08751-2CE8-4E3B-A1AF-16C9460985CD}" type="slidenum">
              <a:rPr lang="en-US" smtClean="0"/>
              <a:t>22</a:t>
            </a:fld>
            <a:endParaRPr lang="en-US" dirty="0"/>
          </a:p>
        </p:txBody>
      </p:sp>
    </p:spTree>
    <p:extLst>
      <p:ext uri="{BB962C8B-B14F-4D97-AF65-F5344CB8AC3E}">
        <p14:creationId xmlns:p14="http://schemas.microsoft.com/office/powerpoint/2010/main" val="2046185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888" y="2028787"/>
            <a:ext cx="11152429" cy="1907108"/>
          </a:xfrm>
          <a:prstGeom prst="rect">
            <a:avLst/>
          </a:prstGeom>
        </p:spPr>
      </p:pic>
    </p:spTree>
    <p:extLst>
      <p:ext uri="{BB962C8B-B14F-4D97-AF65-F5344CB8AC3E}">
        <p14:creationId xmlns:p14="http://schemas.microsoft.com/office/powerpoint/2010/main" val="2887193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smtClean="0"/>
              <a:t>[Insert title]</a:t>
            </a:r>
            <a:endParaRPr lang="en-US" dirty="0"/>
          </a:p>
        </p:txBody>
      </p:sp>
      <p:sp>
        <p:nvSpPr>
          <p:cNvPr id="3" name="Text Placeholder 2"/>
          <p:cNvSpPr>
            <a:spLocks noGrp="1"/>
          </p:cNvSpPr>
          <p:nvPr>
            <p:ph type="body" idx="1" hasCustomPrompt="1"/>
          </p:nvPr>
        </p:nvSpPr>
        <p:spPr>
          <a:xfrm>
            <a:off x="808383" y="1934818"/>
            <a:ext cx="10508973"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smtClean="0"/>
              <a:t>Level 1</a:t>
            </a:r>
          </a:p>
          <a:p>
            <a:pPr lvl="1"/>
            <a:r>
              <a:rPr lang="en-US" dirty="0" smtClean="0"/>
              <a:t>Level 2</a:t>
            </a:r>
          </a:p>
          <a:p>
            <a:pPr lvl="2"/>
            <a:r>
              <a:rPr lang="en-US" dirty="0" smtClean="0"/>
              <a:t>Level 3</a:t>
            </a:r>
            <a:endParaRPr lang="en-US" dirty="0"/>
          </a:p>
        </p:txBody>
      </p:sp>
    </p:spTree>
    <p:extLst>
      <p:ext uri="{BB962C8B-B14F-4D97-AF65-F5344CB8AC3E}">
        <p14:creationId xmlns:p14="http://schemas.microsoft.com/office/powerpoint/2010/main" val="1264555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smtClean="0"/>
              <a:t>[Insert title]</a:t>
            </a:r>
            <a:endParaRPr lang="en-US" dirty="0"/>
          </a:p>
        </p:txBody>
      </p:sp>
      <p:graphicFrame>
        <p:nvGraphicFramePr>
          <p:cNvPr id="6" name="Chart 5"/>
          <p:cNvGraphicFramePr/>
          <p:nvPr userDrawn="1">
            <p:extLst/>
          </p:nvPr>
        </p:nvGraphicFramePr>
        <p:xfrm>
          <a:off x="808383" y="1881052"/>
          <a:ext cx="10508973" cy="4257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1419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Bulleted Text-2 Colum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08383" y="775654"/>
            <a:ext cx="10508973" cy="708593"/>
          </a:xfrm>
          <a:prstGeom prst="rect">
            <a:avLst/>
          </a:prstGeom>
        </p:spPr>
        <p:txBody>
          <a:bodyPr anchor="t" anchorCtr="0">
            <a:normAutofit/>
          </a:bodyPr>
          <a:lstStyle>
            <a:lvl1pPr>
              <a:lnSpc>
                <a:spcPct val="80000"/>
              </a:lnSpc>
              <a:defRPr sz="4000" b="1" i="0" baseline="0">
                <a:latin typeface="Arial" panose="020B0604020202020204" pitchFamily="34" charset="0"/>
                <a:ea typeface="Verdana" charset="0"/>
                <a:cs typeface="Arial" panose="020B0604020202020204" pitchFamily="34" charset="0"/>
              </a:defRPr>
            </a:lvl1pPr>
          </a:lstStyle>
          <a:p>
            <a:r>
              <a:rPr lang="en-US" dirty="0" smtClean="0"/>
              <a:t>[Insert title]</a:t>
            </a:r>
            <a:endParaRPr lang="en-US" dirty="0"/>
          </a:p>
        </p:txBody>
      </p:sp>
      <p:sp>
        <p:nvSpPr>
          <p:cNvPr id="6" name="Text Placeholder 2"/>
          <p:cNvSpPr>
            <a:spLocks noGrp="1"/>
          </p:cNvSpPr>
          <p:nvPr>
            <p:ph type="body" idx="1" hasCustomPrompt="1"/>
          </p:nvPr>
        </p:nvSpPr>
        <p:spPr>
          <a:xfrm>
            <a:off x="808383" y="1934818"/>
            <a:ext cx="5120640"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smtClean="0"/>
              <a:t>Level 1</a:t>
            </a:r>
          </a:p>
          <a:p>
            <a:pPr lvl="1"/>
            <a:r>
              <a:rPr lang="en-US" dirty="0" smtClean="0"/>
              <a:t>Level 2</a:t>
            </a:r>
          </a:p>
          <a:p>
            <a:pPr lvl="2"/>
            <a:r>
              <a:rPr lang="en-US" dirty="0" smtClean="0"/>
              <a:t>Level 3</a:t>
            </a:r>
            <a:endParaRPr lang="en-US" dirty="0"/>
          </a:p>
        </p:txBody>
      </p:sp>
      <p:sp>
        <p:nvSpPr>
          <p:cNvPr id="7" name="Text Placeholder 2"/>
          <p:cNvSpPr>
            <a:spLocks noGrp="1"/>
          </p:cNvSpPr>
          <p:nvPr>
            <p:ph type="body" idx="10" hasCustomPrompt="1"/>
          </p:nvPr>
        </p:nvSpPr>
        <p:spPr>
          <a:xfrm>
            <a:off x="6166677" y="1934817"/>
            <a:ext cx="5120640" cy="3699276"/>
          </a:xfrm>
          <a:prstGeom prst="rect">
            <a:avLst/>
          </a:prstGeom>
        </p:spPr>
        <p:txBody>
          <a:bodyPr>
            <a:noAutofit/>
          </a:bodyPr>
          <a:lstStyle>
            <a:lvl1pPr marL="457189" indent="-457189">
              <a:lnSpc>
                <a:spcPct val="100000"/>
              </a:lnSpc>
              <a:buFont typeface="Arial" panose="020B0604020202020204" pitchFamily="34" charset="0"/>
              <a:buChar char="•"/>
              <a:defRPr sz="3200" b="0" i="0">
                <a:solidFill>
                  <a:srgbClr val="828383"/>
                </a:solidFill>
                <a:latin typeface="Georgia" charset="0"/>
                <a:ea typeface="Georgia" charset="0"/>
                <a:cs typeface="Georgia" charset="0"/>
              </a:defRPr>
            </a:lvl1pPr>
            <a:lvl2pPr marL="838179" indent="-380990">
              <a:buFont typeface="Courier New" panose="02070309020205020404" pitchFamily="49" charset="0"/>
              <a:buChar char="o"/>
              <a:defRPr sz="2667">
                <a:solidFill>
                  <a:schemeClr val="tx1">
                    <a:tint val="75000"/>
                  </a:schemeClr>
                </a:solidFill>
                <a:latin typeface="Georgia" panose="02040502050405020303" pitchFamily="18" charset="0"/>
              </a:defRPr>
            </a:lvl2pPr>
            <a:lvl3pPr marL="1295368" indent="-380990">
              <a:buFont typeface="Wingdings" panose="05000000000000000000" pitchFamily="2" charset="2"/>
              <a:buChar char="§"/>
              <a:defRPr sz="24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sz="3200" dirty="0" smtClean="0"/>
              <a:t>Level 1</a:t>
            </a:r>
          </a:p>
          <a:p>
            <a:pPr lvl="1"/>
            <a:r>
              <a:rPr lang="en-US" dirty="0" smtClean="0"/>
              <a:t>Level 2</a:t>
            </a:r>
          </a:p>
          <a:p>
            <a:pPr lvl="2"/>
            <a:r>
              <a:rPr lang="en-US" dirty="0" smtClean="0"/>
              <a:t>Level 3</a:t>
            </a:r>
            <a:endParaRPr lang="en-US" dirty="0"/>
          </a:p>
        </p:txBody>
      </p:sp>
    </p:spTree>
    <p:extLst>
      <p:ext uri="{BB962C8B-B14F-4D97-AF65-F5344CB8AC3E}">
        <p14:creationId xmlns:p14="http://schemas.microsoft.com/office/powerpoint/2010/main" val="1558059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45778" y="1023792"/>
            <a:ext cx="8557757" cy="1399725"/>
          </a:xfrm>
          <a:prstGeom prst="rect">
            <a:avLst/>
          </a:prstGeom>
        </p:spPr>
        <p:txBody>
          <a:bodyPr anchor="t" anchorCtr="0">
            <a:normAutofit/>
          </a:bodyPr>
          <a:lstStyle>
            <a:lvl1pPr>
              <a:defRPr sz="4000" b="1" i="0">
                <a:latin typeface="Verdana" charset="0"/>
                <a:ea typeface="Verdana" charset="0"/>
                <a:cs typeface="Verdana" charset="0"/>
              </a:defRPr>
            </a:lvl1pPr>
          </a:lstStyle>
          <a:p>
            <a:r>
              <a:rPr lang="en-US" dirty="0" smtClean="0"/>
              <a:t>More Than A Quick Fix</a:t>
            </a:r>
            <a:endParaRPr lang="en-US" dirty="0"/>
          </a:p>
        </p:txBody>
      </p:sp>
      <p:sp>
        <p:nvSpPr>
          <p:cNvPr id="5" name="Text Placeholder 2"/>
          <p:cNvSpPr>
            <a:spLocks noGrp="1"/>
          </p:cNvSpPr>
          <p:nvPr>
            <p:ph type="body" idx="10" hasCustomPrompt="1"/>
          </p:nvPr>
        </p:nvSpPr>
        <p:spPr>
          <a:xfrm>
            <a:off x="2045778" y="2555888"/>
            <a:ext cx="8557757" cy="3014920"/>
          </a:xfrm>
          <a:prstGeom prst="rect">
            <a:avLst/>
          </a:prstGeom>
        </p:spPr>
        <p:txBody>
          <a:bodyPr>
            <a:noAutofit/>
          </a:bodyPr>
          <a:lstStyle>
            <a:lvl1pPr marL="228594" indent="-228594">
              <a:lnSpc>
                <a:spcPct val="100000"/>
              </a:lnSpc>
              <a:buFont typeface="Arial" charset="0"/>
              <a:buChar char="•"/>
              <a:defRPr sz="1600" b="0" i="0">
                <a:solidFill>
                  <a:srgbClr val="828383"/>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err="1" smtClean="0"/>
              <a:t>Sed</a:t>
            </a:r>
            <a:r>
              <a:rPr lang="en-US" dirty="0" smtClean="0"/>
              <a:t> </a:t>
            </a:r>
            <a:r>
              <a:rPr lang="en-US" dirty="0" err="1" smtClean="0"/>
              <a:t>feugiat</a:t>
            </a:r>
            <a:r>
              <a:rPr lang="en-US" dirty="0" smtClean="0"/>
              <a:t> </a:t>
            </a:r>
            <a:r>
              <a:rPr lang="en-US" dirty="0" err="1" smtClean="0"/>
              <a:t>purus</a:t>
            </a:r>
            <a:r>
              <a:rPr lang="en-US" dirty="0" smtClean="0"/>
              <a:t> </a:t>
            </a:r>
            <a:r>
              <a:rPr lang="en-US" dirty="0" err="1" smtClean="0"/>
              <a:t>nec</a:t>
            </a:r>
            <a:r>
              <a:rPr lang="en-US" dirty="0" smtClean="0"/>
              <a:t> </a:t>
            </a:r>
            <a:r>
              <a:rPr lang="en-US" dirty="0" err="1" smtClean="0"/>
              <a:t>nibh</a:t>
            </a:r>
            <a:r>
              <a:rPr lang="en-US" dirty="0" smtClean="0"/>
              <a:t> </a:t>
            </a:r>
            <a:r>
              <a:rPr lang="en-US" dirty="0" err="1" smtClean="0"/>
              <a:t>tristique</a:t>
            </a:r>
            <a:r>
              <a:rPr lang="en-US" dirty="0" smtClean="0"/>
              <a:t>, </a:t>
            </a:r>
            <a:r>
              <a:rPr lang="en-US" dirty="0" err="1" smtClean="0"/>
              <a:t>nec</a:t>
            </a:r>
            <a:r>
              <a:rPr lang="en-US" dirty="0" smtClean="0"/>
              <a:t> </a:t>
            </a:r>
            <a:r>
              <a:rPr lang="en-US" dirty="0" err="1" smtClean="0"/>
              <a:t>consequat</a:t>
            </a:r>
            <a:r>
              <a:rPr lang="en-US" dirty="0" smtClean="0"/>
              <a:t> mi </a:t>
            </a:r>
            <a:r>
              <a:rPr lang="en-US" dirty="0" err="1" smtClean="0"/>
              <a:t>posuere</a:t>
            </a:r>
            <a:r>
              <a:rPr lang="en-US" dirty="0" smtClean="0"/>
              <a:t>.</a:t>
            </a:r>
          </a:p>
          <a:p>
            <a:r>
              <a:rPr lang="en-US" dirty="0" smtClean="0"/>
              <a:t>Maecenas </a:t>
            </a:r>
            <a:r>
              <a:rPr lang="en-US" dirty="0" err="1" smtClean="0"/>
              <a:t>ut</a:t>
            </a:r>
            <a:r>
              <a:rPr lang="en-US" dirty="0" smtClean="0"/>
              <a:t> </a:t>
            </a:r>
            <a:r>
              <a:rPr lang="en-US" dirty="0" err="1" smtClean="0"/>
              <a:t>nunc</a:t>
            </a:r>
            <a:r>
              <a:rPr lang="en-US" dirty="0" smtClean="0"/>
              <a:t> </a:t>
            </a:r>
            <a:r>
              <a:rPr lang="en-US" dirty="0" err="1" smtClean="0"/>
              <a:t>lacinia</a:t>
            </a:r>
            <a:r>
              <a:rPr lang="en-US" dirty="0" smtClean="0"/>
              <a:t> </a:t>
            </a:r>
            <a:r>
              <a:rPr lang="en-US" dirty="0" err="1" smtClean="0"/>
              <a:t>erat</a:t>
            </a:r>
            <a:r>
              <a:rPr lang="en-US" dirty="0" smtClean="0"/>
              <a:t> </a:t>
            </a:r>
            <a:r>
              <a:rPr lang="en-US" dirty="0" err="1" smtClean="0"/>
              <a:t>scelerisque</a:t>
            </a:r>
            <a:r>
              <a:rPr lang="en-US" dirty="0" smtClean="0"/>
              <a:t> </a:t>
            </a:r>
            <a:r>
              <a:rPr lang="en-US" dirty="0" err="1" smtClean="0"/>
              <a:t>pretium</a:t>
            </a:r>
            <a:r>
              <a:rPr lang="en-US" dirty="0" smtClean="0"/>
              <a:t> </a:t>
            </a:r>
            <a:r>
              <a:rPr lang="en-US" dirty="0" err="1" smtClean="0"/>
              <a:t>vel</a:t>
            </a:r>
            <a:r>
              <a:rPr lang="en-US" dirty="0" smtClean="0"/>
              <a:t> id </a:t>
            </a:r>
            <a:r>
              <a:rPr lang="en-US" dirty="0" err="1" smtClean="0"/>
              <a:t>enim</a:t>
            </a:r>
            <a:r>
              <a:rPr lang="en-US" dirty="0" smtClean="0"/>
              <a:t>.</a:t>
            </a:r>
          </a:p>
          <a:p>
            <a:endParaRPr lang="en-US" dirty="0"/>
          </a:p>
        </p:txBody>
      </p:sp>
    </p:spTree>
    <p:extLst>
      <p:ext uri="{BB962C8B-B14F-4D97-AF65-F5344CB8AC3E}">
        <p14:creationId xmlns:p14="http://schemas.microsoft.com/office/powerpoint/2010/main" val="413980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963" y="6236903"/>
            <a:ext cx="1040967" cy="38938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963" y="263980"/>
            <a:ext cx="1976156" cy="337929"/>
          </a:xfrm>
          <a:prstGeom prst="rect">
            <a:avLst/>
          </a:prstGeom>
        </p:spPr>
      </p:pic>
      <p:sp>
        <p:nvSpPr>
          <p:cNvPr id="9" name="Slide Number Placeholder 6"/>
          <p:cNvSpPr txBox="1">
            <a:spLocks/>
          </p:cNvSpPr>
          <p:nvPr userDrawn="1"/>
        </p:nvSpPr>
        <p:spPr>
          <a:xfrm>
            <a:off x="8738884" y="6366263"/>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333" smtClean="0">
                <a:solidFill>
                  <a:prstClr val="white"/>
                </a:solidFill>
                <a:latin typeface="Georgia" charset="0"/>
                <a:ea typeface="Georgia" charset="0"/>
                <a:cs typeface="Georgia" charset="0"/>
              </a:rPr>
              <a:pPr/>
              <a:t>‹#›</a:t>
            </a:fld>
            <a:endParaRPr lang="en-US" sz="1333" dirty="0">
              <a:solidFill>
                <a:prstClr val="white"/>
              </a:solidFill>
              <a:latin typeface="Georgia" charset="0"/>
              <a:ea typeface="Georgia" charset="0"/>
              <a:cs typeface="Georgia" charset="0"/>
            </a:endParaRPr>
          </a:p>
        </p:txBody>
      </p:sp>
      <p:sp>
        <p:nvSpPr>
          <p:cNvPr id="13" name="Picture Placeholder 2"/>
          <p:cNvSpPr>
            <a:spLocks noGrp="1" noChangeAspect="1"/>
          </p:cNvSpPr>
          <p:nvPr>
            <p:ph type="pic" idx="13"/>
          </p:nvPr>
        </p:nvSpPr>
        <p:spPr>
          <a:xfrm>
            <a:off x="830963" y="803718"/>
            <a:ext cx="10528144" cy="4483145"/>
          </a:xfrm>
          <a:prstGeom prst="rect">
            <a:avLst/>
          </a:prstGeom>
          <a:solidFill>
            <a:schemeClr val="bg1">
              <a:lumMod val="95000"/>
            </a:schemeClr>
          </a:solidFill>
        </p:spPr>
        <p:txBody>
          <a:bodyPr anchor="t">
            <a:normAutofit/>
          </a:bodyPr>
          <a:lstStyle>
            <a:lvl1pPr marL="0" indent="0">
              <a:buNone/>
              <a:defRPr sz="1600" b="0" i="0">
                <a:solidFill>
                  <a:srgbClr val="828383"/>
                </a:solidFill>
                <a:latin typeface="Georgia" charset="0"/>
                <a:ea typeface="Georgia" charset="0"/>
                <a:cs typeface="Georgi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cxnSp>
        <p:nvCxnSpPr>
          <p:cNvPr id="15" name="Straight Connector 14"/>
          <p:cNvCxnSpPr/>
          <p:nvPr userDrawn="1"/>
        </p:nvCxnSpPr>
        <p:spPr>
          <a:xfrm>
            <a:off x="830964" y="6089388"/>
            <a:ext cx="1052814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idx="15" hasCustomPrompt="1"/>
          </p:nvPr>
        </p:nvSpPr>
        <p:spPr>
          <a:xfrm>
            <a:off x="7419074" y="5443192"/>
            <a:ext cx="3940033" cy="341376"/>
          </a:xfrm>
          <a:prstGeom prst="rect">
            <a:avLst/>
          </a:prstGeom>
        </p:spPr>
        <p:txBody>
          <a:bodyPr lIns="0" tIns="0" rIns="0">
            <a:noAutofit/>
          </a:bodyPr>
          <a:lstStyle>
            <a:lvl1pPr marL="0" indent="0">
              <a:lnSpc>
                <a:spcPct val="100000"/>
              </a:lnSpc>
              <a:buNone/>
              <a:defRPr sz="1067" b="0" i="0">
                <a:solidFill>
                  <a:schemeClr val="bg1"/>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793042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673101"/>
            <a:ext cx="10657045" cy="818657"/>
          </a:xfrm>
          <a:prstGeom prst="rect">
            <a:avLst/>
          </a:prstGeom>
        </p:spPr>
        <p:txBody>
          <a:bodyPr anchor="t" anchorCtr="0">
            <a:normAutofit/>
          </a:bodyPr>
          <a:lstStyle>
            <a:lvl1pPr>
              <a:lnSpc>
                <a:spcPct val="80000"/>
              </a:lnSpc>
              <a:defRPr sz="300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Title</a:t>
            </a:r>
            <a:endParaRPr lang="en-US" dirty="0"/>
          </a:p>
        </p:txBody>
      </p:sp>
      <p:sp>
        <p:nvSpPr>
          <p:cNvPr id="3" name="Text Placeholder 2"/>
          <p:cNvSpPr>
            <a:spLocks noGrp="1"/>
          </p:cNvSpPr>
          <p:nvPr>
            <p:ph type="body" idx="1" hasCustomPrompt="1"/>
          </p:nvPr>
        </p:nvSpPr>
        <p:spPr>
          <a:xfrm>
            <a:off x="795867" y="1638301"/>
            <a:ext cx="10657045" cy="4136724"/>
          </a:xfrm>
          <a:prstGeom prst="rect">
            <a:avLst/>
          </a:prstGeom>
        </p:spPr>
        <p:txBody>
          <a:bodyPr>
            <a:noAutofit/>
          </a:bodyPr>
          <a:lstStyle>
            <a:lvl1pPr marL="457189" indent="-457189">
              <a:lnSpc>
                <a:spcPct val="100000"/>
              </a:lnSpc>
              <a:spcBef>
                <a:spcPts val="0"/>
              </a:spcBef>
              <a:buFont typeface="Arial" panose="020B0604020202020204" pitchFamily="34" charset="0"/>
              <a:buChar char="•"/>
              <a:defRPr sz="2800" b="0" i="0" baseline="0">
                <a:solidFill>
                  <a:schemeClr val="tx1">
                    <a:lumMod val="75000"/>
                    <a:lumOff val="25000"/>
                  </a:schemeClr>
                </a:solidFill>
                <a:latin typeface="Georgia" charset="0"/>
                <a:ea typeface="Georgia" charset="0"/>
                <a:cs typeface="Georgia" charset="0"/>
              </a:defRPr>
            </a:lvl1pPr>
            <a:lvl2pPr marL="800080" indent="-342891">
              <a:buFont typeface="Arial" panose="020B0604020202020204" pitchFamily="34" charset="0"/>
              <a:buChar char="•"/>
              <a:defRPr sz="2400">
                <a:solidFill>
                  <a:schemeClr val="tx1">
                    <a:lumMod val="75000"/>
                    <a:lumOff val="25000"/>
                  </a:schemeClr>
                </a:solidFill>
                <a:latin typeface="Georgia" panose="02040502050405020303" pitchFamily="18" charset="0"/>
              </a:defRPr>
            </a:lvl2pPr>
            <a:lvl3pPr marL="1200121" indent="-285744">
              <a:buFont typeface="Arial" panose="020B0604020202020204" pitchFamily="34" charset="0"/>
              <a:buChar char="•"/>
              <a:defRPr sz="2200">
                <a:solidFill>
                  <a:schemeClr val="tx1">
                    <a:tint val="75000"/>
                  </a:schemeClr>
                </a:solidFill>
                <a:latin typeface="Georgia" panose="02040502050405020303" pitchFamily="18" charset="0"/>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Comment</a:t>
            </a:r>
          </a:p>
          <a:p>
            <a:pPr lvl="0"/>
            <a:endParaRPr lang="en-US" dirty="0" smtClean="0"/>
          </a:p>
          <a:p>
            <a:pPr lvl="0"/>
            <a:r>
              <a:rPr lang="en-US" dirty="0" smtClean="0"/>
              <a:t>Level 1</a:t>
            </a:r>
          </a:p>
          <a:p>
            <a:pPr lvl="1"/>
            <a:r>
              <a:rPr lang="en-US" dirty="0" smtClean="0"/>
              <a:t>Level 2</a:t>
            </a:r>
          </a:p>
          <a:p>
            <a:pPr lvl="2"/>
            <a:r>
              <a:rPr lang="en-US" dirty="0" smtClean="0"/>
              <a:t>Level 3</a:t>
            </a:r>
          </a:p>
          <a:p>
            <a:pPr lvl="0"/>
            <a:endParaRPr lang="en-US" dirty="0" smtClean="0"/>
          </a:p>
        </p:txBody>
      </p:sp>
    </p:spTree>
    <p:extLst>
      <p:ext uri="{BB962C8B-B14F-4D97-AF65-F5344CB8AC3E}">
        <p14:creationId xmlns:p14="http://schemas.microsoft.com/office/powerpoint/2010/main" val="16572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498" y="1439756"/>
            <a:ext cx="4481381" cy="766333"/>
          </a:xfrm>
          <a:prstGeom prst="rect">
            <a:avLst/>
          </a:prstGeom>
        </p:spPr>
      </p:pic>
      <p:cxnSp>
        <p:nvCxnSpPr>
          <p:cNvPr id="10" name="Straight Connector 9"/>
          <p:cNvCxnSpPr/>
          <p:nvPr userDrawn="1"/>
        </p:nvCxnSpPr>
        <p:spPr>
          <a:xfrm flipV="1">
            <a:off x="2199468" y="5158623"/>
            <a:ext cx="10126851" cy="991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9468" y="2524449"/>
            <a:ext cx="6107283" cy="2282147"/>
          </a:xfrm>
          <a:prstGeom prst="rect">
            <a:avLst/>
          </a:prstGeom>
        </p:spPr>
      </p:pic>
      <p:sp>
        <p:nvSpPr>
          <p:cNvPr id="8" name="Text Placeholder 2"/>
          <p:cNvSpPr>
            <a:spLocks noGrp="1"/>
          </p:cNvSpPr>
          <p:nvPr>
            <p:ph type="body" idx="10" hasCustomPrompt="1"/>
          </p:nvPr>
        </p:nvSpPr>
        <p:spPr>
          <a:xfrm>
            <a:off x="2077319" y="5363384"/>
            <a:ext cx="8557756" cy="576499"/>
          </a:xfrm>
          <a:prstGeom prst="rect">
            <a:avLst/>
          </a:prstGeom>
        </p:spPr>
        <p:txBody>
          <a:bodyPr>
            <a:noAutofit/>
          </a:bodyPr>
          <a:lstStyle>
            <a:lvl1pPr marL="0" indent="0">
              <a:lnSpc>
                <a:spcPct val="100000"/>
              </a:lnSpc>
              <a:buNone/>
              <a:defRPr sz="1867" b="1" i="0">
                <a:solidFill>
                  <a:schemeClr val="bg1"/>
                </a:solidFill>
                <a:latin typeface="Georgia" charset="0"/>
                <a:ea typeface="Georgia" charset="0"/>
                <a:cs typeface="Georgia"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55349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131" lvl="6" algn="ctr" defTabSz="914377"/>
            <a:r>
              <a:rPr lang="en-US" sz="1800" dirty="0" smtClean="0">
                <a:solidFill>
                  <a:prstClr val="white"/>
                </a:solidFill>
              </a:rPr>
              <a:t>‘</a:t>
            </a:r>
            <a:endParaRPr lang="en-US" sz="1800" dirty="0">
              <a:solidFill>
                <a:prstClr val="white"/>
              </a:solidFill>
            </a:endParaRPr>
          </a:p>
        </p:txBody>
      </p:sp>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201" y="271861"/>
            <a:ext cx="1992809" cy="336904"/>
          </a:xfrm>
          <a:prstGeom prst="rect">
            <a:avLst/>
          </a:prstGeom>
        </p:spPr>
      </p:pic>
      <p:sp>
        <p:nvSpPr>
          <p:cNvPr id="15"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solidFill>
                <a:prstClr val="black"/>
              </a:solidFill>
            </a:endParaRPr>
          </a:p>
        </p:txBody>
      </p:sp>
      <p:sp>
        <p:nvSpPr>
          <p:cNvPr id="16"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p>
        </p:txBody>
      </p:sp>
      <p:cxnSp>
        <p:nvCxnSpPr>
          <p:cNvPr id="17" name="Straight Connector 16"/>
          <p:cNvCxnSpPr/>
          <p:nvPr userDrawn="1"/>
        </p:nvCxnSpPr>
        <p:spPr>
          <a:xfrm>
            <a:off x="838201" y="6089388"/>
            <a:ext cx="10520908"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8200" y="6236881"/>
            <a:ext cx="1040965" cy="385076"/>
          </a:xfrm>
          <a:prstGeom prst="rect">
            <a:avLst/>
          </a:prstGeom>
        </p:spPr>
      </p:pic>
      <p:sp>
        <p:nvSpPr>
          <p:cNvPr id="19" name="Slide Number Placeholder 6"/>
          <p:cNvSpPr txBox="1">
            <a:spLocks/>
          </p:cNvSpPr>
          <p:nvPr userDrawn="1"/>
        </p:nvSpPr>
        <p:spPr>
          <a:xfrm>
            <a:off x="8738884" y="6366263"/>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333" smtClean="0">
                <a:latin typeface="Georgia" charset="0"/>
                <a:ea typeface="Georgia" charset="0"/>
                <a:cs typeface="Georgia" charset="0"/>
              </a:rPr>
              <a:pPr/>
              <a:t>‹#›</a:t>
            </a:fld>
            <a:endParaRPr lang="en-US" sz="1333" dirty="0">
              <a:latin typeface="Georgia" charset="0"/>
              <a:ea typeface="Georgia" charset="0"/>
              <a:cs typeface="Georgia" charset="0"/>
            </a:endParaRPr>
          </a:p>
        </p:txBody>
      </p:sp>
    </p:spTree>
    <p:extLst>
      <p:ext uri="{BB962C8B-B14F-4D97-AF65-F5344CB8AC3E}">
        <p14:creationId xmlns:p14="http://schemas.microsoft.com/office/powerpoint/2010/main" val="17282316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077319" y="5363384"/>
            <a:ext cx="9770804" cy="576499"/>
          </a:xfrm>
        </p:spPr>
        <p:txBody>
          <a:bodyPr/>
          <a:lstStyle/>
          <a:p>
            <a:r>
              <a:rPr lang="en-US" sz="2800" dirty="0"/>
              <a:t>Advancing Social Mobility and Academic </a:t>
            </a:r>
            <a:r>
              <a:rPr lang="en-US" sz="2800" dirty="0" smtClean="0"/>
              <a:t>Excellence</a:t>
            </a:r>
          </a:p>
          <a:p>
            <a:r>
              <a:rPr lang="en-US" sz="1600" dirty="0" smtClean="0"/>
              <a:t>Braden </a:t>
            </a:r>
            <a:r>
              <a:rPr lang="en-US" sz="1600" dirty="0"/>
              <a:t>J. Hosch, </a:t>
            </a:r>
            <a:r>
              <a:rPr lang="en-US" sz="1600" dirty="0" smtClean="0"/>
              <a:t>PhD.</a:t>
            </a:r>
            <a:br>
              <a:rPr lang="en-US" sz="1600" dirty="0" smtClean="0"/>
            </a:br>
            <a:r>
              <a:rPr lang="en-US" sz="1600" dirty="0" smtClean="0"/>
              <a:t>Asst</a:t>
            </a:r>
            <a:r>
              <a:rPr lang="en-US" sz="1600" dirty="0"/>
              <a:t>. Vice President for Institutional Research, Planning &amp; Effectiveness</a:t>
            </a:r>
          </a:p>
        </p:txBody>
      </p:sp>
    </p:spTree>
    <p:extLst>
      <p:ext uri="{BB962C8B-B14F-4D97-AF65-F5344CB8AC3E}">
        <p14:creationId xmlns:p14="http://schemas.microsoft.com/office/powerpoint/2010/main" val="173857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Report Major Findings</a:t>
            </a:r>
            <a:endParaRPr lang="en-US" dirty="0"/>
          </a:p>
        </p:txBody>
      </p:sp>
      <p:graphicFrame>
        <p:nvGraphicFramePr>
          <p:cNvPr id="5" name="Diagram 4"/>
          <p:cNvGraphicFramePr/>
          <p:nvPr>
            <p:extLst>
              <p:ext uri="{D42A27DB-BD31-4B8C-83A1-F6EECF244321}">
                <p14:modId xmlns:p14="http://schemas.microsoft.com/office/powerpoint/2010/main" val="3266140817"/>
              </p:ext>
            </p:extLst>
          </p:nvPr>
        </p:nvGraphicFramePr>
        <p:xfrm>
          <a:off x="979055" y="1182255"/>
          <a:ext cx="10298545" cy="495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59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709712" y="2778339"/>
            <a:ext cx="1897091" cy="673633"/>
          </a:xfrm>
          <a:prstGeom prst="roundRect">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Rounded Rectangle 15"/>
          <p:cNvSpPr/>
          <p:nvPr/>
        </p:nvSpPr>
        <p:spPr>
          <a:xfrm>
            <a:off x="4806785" y="2782999"/>
            <a:ext cx="1897091" cy="673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Rounded Rectangle 2"/>
          <p:cNvSpPr/>
          <p:nvPr/>
        </p:nvSpPr>
        <p:spPr>
          <a:xfrm>
            <a:off x="761973" y="2787308"/>
            <a:ext cx="1897091" cy="6736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Stony Brook’s calculated mobility rate</a:t>
            </a:r>
            <a:endParaRPr lang="en-US" dirty="0"/>
          </a:p>
        </p:txBody>
      </p:sp>
      <p:sp>
        <p:nvSpPr>
          <p:cNvPr id="15" name="Text Placeholder 2"/>
          <p:cNvSpPr>
            <a:spLocks noGrp="1"/>
          </p:cNvSpPr>
          <p:nvPr>
            <p:ph type="body" idx="1"/>
          </p:nvPr>
        </p:nvSpPr>
        <p:spPr>
          <a:xfrm>
            <a:off x="795867" y="5603324"/>
            <a:ext cx="10448782" cy="463666"/>
          </a:xfrm>
        </p:spPr>
        <p:txBody>
          <a:bodyPr/>
          <a:lstStyle/>
          <a:p>
            <a:pPr marL="0" indent="0">
              <a:buNone/>
            </a:pPr>
            <a:r>
              <a:rPr lang="en-US" sz="1400" dirty="0" smtClean="0"/>
              <a:t>Source: Chetty, et al. online data table 3, amounts are 2015 dollars, adjusted by CPI-U. Graduate income is a non-zero median.</a:t>
            </a:r>
            <a:endParaRPr lang="en-US" sz="1400" dirty="0"/>
          </a:p>
        </p:txBody>
      </p:sp>
      <p:sp>
        <p:nvSpPr>
          <p:cNvPr id="9" name="TextBox 8"/>
          <p:cNvSpPr txBox="1"/>
          <p:nvPr/>
        </p:nvSpPr>
        <p:spPr>
          <a:xfrm>
            <a:off x="649345" y="1086344"/>
            <a:ext cx="2239765" cy="3816429"/>
          </a:xfrm>
          <a:prstGeom prst="rect">
            <a:avLst/>
          </a:prstGeom>
          <a:noFill/>
        </p:spPr>
        <p:txBody>
          <a:bodyPr wrap="square" rtlCol="0">
            <a:spAutoFit/>
          </a:bodyPr>
          <a:lstStyle/>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Access</a:t>
            </a:r>
          </a:p>
          <a:p>
            <a:pPr algn="ctr"/>
            <a:endParaRPr lang="en-US" sz="3600" b="1" dirty="0">
              <a:latin typeface="Arial" panose="020B0604020202020204" pitchFamily="34" charset="0"/>
              <a:cs typeface="Arial" panose="020B0604020202020204" pitchFamily="34" charset="0"/>
            </a:endParaRPr>
          </a:p>
          <a:p>
            <a:pPr algn="ctr"/>
            <a:r>
              <a:rPr lang="en-US" sz="4400" b="1" dirty="0" smtClean="0">
                <a:solidFill>
                  <a:schemeClr val="bg1"/>
                </a:solidFill>
                <a:latin typeface="Arial" panose="020B0604020202020204" pitchFamily="34" charset="0"/>
                <a:cs typeface="Arial" panose="020B0604020202020204" pitchFamily="34" charset="0"/>
              </a:rPr>
              <a:t>16.5%</a:t>
            </a:r>
          </a:p>
          <a:p>
            <a:pPr algn="ctr"/>
            <a:r>
              <a:rPr lang="en-US" dirty="0" smtClean="0">
                <a:latin typeface="Arial" panose="020B0604020202020204" pitchFamily="34" charset="0"/>
                <a:cs typeface="Arial" panose="020B0604020202020204" pitchFamily="34" charset="0"/>
              </a:rPr>
              <a:t>of students came from the lowest quintile of family income</a:t>
            </a:r>
          </a:p>
          <a:p>
            <a:pPr algn="ct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under $25,000)</a:t>
            </a:r>
          </a:p>
        </p:txBody>
      </p:sp>
      <p:sp>
        <p:nvSpPr>
          <p:cNvPr id="10" name="TextBox 9"/>
          <p:cNvSpPr txBox="1"/>
          <p:nvPr/>
        </p:nvSpPr>
        <p:spPr>
          <a:xfrm>
            <a:off x="4716746" y="1061438"/>
            <a:ext cx="2239765" cy="3816429"/>
          </a:xfrm>
          <a:prstGeom prst="rect">
            <a:avLst/>
          </a:prstGeom>
          <a:noFill/>
        </p:spPr>
        <p:txBody>
          <a:bodyPr wrap="square" rtlCol="0">
            <a:spAutoFit/>
          </a:bodyPr>
          <a:lstStyle/>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Success</a:t>
            </a:r>
          </a:p>
          <a:p>
            <a:pPr algn="ctr"/>
            <a:endParaRPr lang="en-US" sz="3600" b="1" dirty="0">
              <a:latin typeface="Arial" panose="020B0604020202020204" pitchFamily="34" charset="0"/>
              <a:cs typeface="Arial" panose="020B0604020202020204" pitchFamily="34" charset="0"/>
            </a:endParaRPr>
          </a:p>
          <a:p>
            <a:pPr algn="ctr"/>
            <a:r>
              <a:rPr lang="en-US" sz="4400" b="1" dirty="0">
                <a:solidFill>
                  <a:schemeClr val="bg1"/>
                </a:solidFill>
                <a:latin typeface="Arial" panose="020B0604020202020204" pitchFamily="34" charset="0"/>
                <a:cs typeface="Arial" panose="020B0604020202020204" pitchFamily="34" charset="0"/>
              </a:rPr>
              <a:t>54.5%</a:t>
            </a:r>
          </a:p>
          <a:p>
            <a:pPr algn="ctr"/>
            <a:r>
              <a:rPr lang="en-US" dirty="0">
                <a:latin typeface="Arial" panose="020B0604020202020204" pitchFamily="34" charset="0"/>
                <a:cs typeface="Arial" panose="020B0604020202020204" pitchFamily="34" charset="0"/>
              </a:rPr>
              <a:t>of these students reached the top quintile of graduate income in their 30s (over $58,000)</a:t>
            </a:r>
          </a:p>
        </p:txBody>
      </p:sp>
      <p:sp>
        <p:nvSpPr>
          <p:cNvPr id="11" name="TextBox 10"/>
          <p:cNvSpPr txBox="1"/>
          <p:nvPr/>
        </p:nvSpPr>
        <p:spPr>
          <a:xfrm>
            <a:off x="8603082" y="1061438"/>
            <a:ext cx="2239765" cy="38164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Mobility Rate</a:t>
            </a:r>
          </a:p>
          <a:p>
            <a:pPr algn="ctr"/>
            <a:endParaRPr lang="en-US" sz="3600" b="1" dirty="0">
              <a:latin typeface="Arial" panose="020B0604020202020204" pitchFamily="34" charset="0"/>
              <a:cs typeface="Arial" panose="020B0604020202020204" pitchFamily="34" charset="0"/>
            </a:endParaRPr>
          </a:p>
          <a:p>
            <a:pPr algn="ctr"/>
            <a:r>
              <a:rPr lang="en-US" sz="4400" b="1" dirty="0">
                <a:solidFill>
                  <a:schemeClr val="bg1"/>
                </a:solidFill>
                <a:latin typeface="Arial" panose="020B0604020202020204" pitchFamily="34" charset="0"/>
                <a:cs typeface="Arial" panose="020B0604020202020204" pitchFamily="34" charset="0"/>
              </a:rPr>
              <a:t>8.4%</a:t>
            </a:r>
          </a:p>
          <a:p>
            <a:pPr algn="ctr"/>
            <a:r>
              <a:rPr lang="en-US" dirty="0">
                <a:latin typeface="Arial" panose="020B0604020202020204" pitchFamily="34" charset="0"/>
                <a:cs typeface="Arial" panose="020B0604020202020204" pitchFamily="34" charset="0"/>
              </a:rPr>
              <a:t>Stony Brook ranked #3 among all institutions and #1 among highly selective institutions </a:t>
            </a:r>
          </a:p>
        </p:txBody>
      </p:sp>
      <p:sp>
        <p:nvSpPr>
          <p:cNvPr id="12" name="TextBox 11"/>
          <p:cNvSpPr txBox="1"/>
          <p:nvPr/>
        </p:nvSpPr>
        <p:spPr>
          <a:xfrm>
            <a:off x="3269129" y="2783000"/>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X</a:t>
            </a:r>
          </a:p>
        </p:txBody>
      </p:sp>
      <p:sp>
        <p:nvSpPr>
          <p:cNvPr id="13" name="TextBox 12"/>
          <p:cNvSpPr txBox="1"/>
          <p:nvPr/>
        </p:nvSpPr>
        <p:spPr>
          <a:xfrm>
            <a:off x="7628817" y="2893293"/>
            <a:ext cx="36420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t>
            </a:r>
          </a:p>
        </p:txBody>
      </p:sp>
      <p:sp>
        <p:nvSpPr>
          <p:cNvPr id="14" name="TextBox 13"/>
          <p:cNvSpPr txBox="1"/>
          <p:nvPr/>
        </p:nvSpPr>
        <p:spPr>
          <a:xfrm>
            <a:off x="795867" y="5005917"/>
            <a:ext cx="9384300" cy="58477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Median income of all </a:t>
            </a:r>
            <a:r>
              <a:rPr lang="en-US" sz="2400" dirty="0" smtClean="0">
                <a:latin typeface="Arial" panose="020B0604020202020204" pitchFamily="34" charset="0"/>
                <a:cs typeface="Arial" panose="020B0604020202020204" pitchFamily="34" charset="0"/>
              </a:rPr>
              <a:t>Stony Brook graduates </a:t>
            </a:r>
            <a:r>
              <a:rPr lang="en-US" sz="2400" dirty="0">
                <a:latin typeface="Arial" panose="020B0604020202020204" pitchFamily="34" charset="0"/>
                <a:cs typeface="Arial" panose="020B0604020202020204" pitchFamily="34" charset="0"/>
              </a:rPr>
              <a:t>in their 30s: </a:t>
            </a:r>
            <a:r>
              <a:rPr lang="en-US" sz="3200" b="1" dirty="0">
                <a:latin typeface="Arial" panose="020B0604020202020204" pitchFamily="34" charset="0"/>
                <a:cs typeface="Arial" panose="020B0604020202020204" pitchFamily="34" charset="0"/>
              </a:rPr>
              <a:t>$64,700</a:t>
            </a:r>
          </a:p>
        </p:txBody>
      </p:sp>
    </p:spTree>
    <p:extLst>
      <p:ext uri="{BB962C8B-B14F-4D97-AF65-F5344CB8AC3E}">
        <p14:creationId xmlns:p14="http://schemas.microsoft.com/office/powerpoint/2010/main" val="426083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ranked #3 on social mobility rate; #1 among highly selective universities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94318158"/>
              </p:ext>
            </p:extLst>
          </p:nvPr>
        </p:nvGraphicFramePr>
        <p:xfrm>
          <a:off x="914397" y="1658203"/>
          <a:ext cx="10257185" cy="3688080"/>
        </p:xfrm>
        <a:graphic>
          <a:graphicData uri="http://schemas.openxmlformats.org/drawingml/2006/table">
            <a:tbl>
              <a:tblPr firstRow="1" bandRow="1">
                <a:tableStyleId>{2D5ABB26-0587-4C30-8999-92F81FD0307C}</a:tableStyleId>
              </a:tblPr>
              <a:tblGrid>
                <a:gridCol w="1034300">
                  <a:extLst>
                    <a:ext uri="{9D8B030D-6E8A-4147-A177-3AD203B41FA5}">
                      <a16:colId xmlns:a16="http://schemas.microsoft.com/office/drawing/2014/main" val="20000"/>
                    </a:ext>
                  </a:extLst>
                </a:gridCol>
                <a:gridCol w="3560463">
                  <a:extLst>
                    <a:ext uri="{9D8B030D-6E8A-4147-A177-3AD203B41FA5}">
                      <a16:colId xmlns:a16="http://schemas.microsoft.com/office/drawing/2014/main" val="20001"/>
                    </a:ext>
                  </a:extLst>
                </a:gridCol>
                <a:gridCol w="2230652">
                  <a:extLst>
                    <a:ext uri="{9D8B030D-6E8A-4147-A177-3AD203B41FA5}">
                      <a16:colId xmlns:a16="http://schemas.microsoft.com/office/drawing/2014/main" val="20002"/>
                    </a:ext>
                  </a:extLst>
                </a:gridCol>
                <a:gridCol w="1515699">
                  <a:extLst>
                    <a:ext uri="{9D8B030D-6E8A-4147-A177-3AD203B41FA5}">
                      <a16:colId xmlns:a16="http://schemas.microsoft.com/office/drawing/2014/main" val="20003"/>
                    </a:ext>
                  </a:extLst>
                </a:gridCol>
                <a:gridCol w="1916071">
                  <a:extLst>
                    <a:ext uri="{9D8B030D-6E8A-4147-A177-3AD203B41FA5}">
                      <a16:colId xmlns:a16="http://schemas.microsoft.com/office/drawing/2014/main" val="20004"/>
                    </a:ext>
                  </a:extLst>
                </a:gridCol>
              </a:tblGrid>
              <a:tr h="335280">
                <a:tc>
                  <a:txBody>
                    <a:bodyPr/>
                    <a:lstStyle/>
                    <a:p>
                      <a:pPr algn="ctr"/>
                      <a:r>
                        <a:rPr lang="en-US" sz="1600" dirty="0" smtClean="0">
                          <a:latin typeface="Arial" panose="020B0604020202020204" pitchFamily="34" charset="0"/>
                          <a:cs typeface="Arial" panose="020B0604020202020204" pitchFamily="34" charset="0"/>
                        </a:rPr>
                        <a:t>Rank</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Arial" panose="020B0604020202020204" pitchFamily="34" charset="0"/>
                          <a:cs typeface="Arial" panose="020B0604020202020204" pitchFamily="34" charset="0"/>
                        </a:rPr>
                        <a:t>Name</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Mobility</a:t>
                      </a:r>
                      <a:r>
                        <a:rPr lang="en-US" sz="1600" baseline="0" dirty="0" smtClean="0">
                          <a:latin typeface="Arial" panose="020B0604020202020204" pitchFamily="34" charset="0"/>
                          <a:cs typeface="Arial" panose="020B0604020202020204" pitchFamily="34" charset="0"/>
                        </a:rPr>
                        <a:t> Rate =</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Access   X</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Success Rate</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algn="ctr"/>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r>
                        <a:rPr lang="en-US" sz="1600" dirty="0" smtClean="0">
                          <a:latin typeface="Arial" panose="020B0604020202020204" pitchFamily="34" charset="0"/>
                          <a:cs typeface="Arial" panose="020B0604020202020204" pitchFamily="34" charset="0"/>
                        </a:rPr>
                        <a:t>Cal State, LA</a:t>
                      </a:r>
                      <a:endParaRPr 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9.9%</a:t>
                      </a:r>
                      <a:endParaRPr 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33.1%</a:t>
                      </a:r>
                      <a:endParaRPr 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29.9%</a:t>
                      </a:r>
                      <a:endParaRPr lang="en-US" sz="16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35280">
                <a:tc>
                  <a:txBody>
                    <a:bodyPr/>
                    <a:lstStyle/>
                    <a:p>
                      <a:pPr algn="ctr"/>
                      <a:r>
                        <a:rPr lang="en-US" sz="1600" dirty="0" smtClean="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Pace Univ.</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8.4%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15.2%</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55.6%</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35280">
                <a:tc>
                  <a:txBody>
                    <a:bodyPr/>
                    <a:lstStyle/>
                    <a:p>
                      <a:pPr algn="ctr"/>
                      <a:r>
                        <a:rPr lang="en-US" sz="1600" b="1" dirty="0" smtClean="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anchor="ctr">
                    <a:solidFill>
                      <a:schemeClr val="accent4"/>
                    </a:solidFill>
                  </a:tcPr>
                </a:tc>
                <a:tc>
                  <a:txBody>
                    <a:bodyPr/>
                    <a:lstStyle/>
                    <a:p>
                      <a:r>
                        <a:rPr lang="en-US" sz="1600" b="1" dirty="0" smtClean="0">
                          <a:latin typeface="Arial" panose="020B0604020202020204" pitchFamily="34" charset="0"/>
                          <a:cs typeface="Arial" panose="020B0604020202020204" pitchFamily="34" charset="0"/>
                        </a:rPr>
                        <a:t>Stony</a:t>
                      </a:r>
                      <a:r>
                        <a:rPr lang="en-US" sz="1600" b="1" baseline="0" dirty="0" smtClean="0">
                          <a:latin typeface="Arial" panose="020B0604020202020204" pitchFamily="34" charset="0"/>
                          <a:cs typeface="Arial" panose="020B0604020202020204" pitchFamily="34" charset="0"/>
                        </a:rPr>
                        <a:t> Brook U.</a:t>
                      </a:r>
                      <a:endParaRPr lang="en-US" sz="1600" b="1" dirty="0">
                        <a:latin typeface="Arial" panose="020B0604020202020204" pitchFamily="34" charset="0"/>
                        <a:cs typeface="Arial" panose="020B0604020202020204" pitchFamily="34" charset="0"/>
                      </a:endParaRPr>
                    </a:p>
                  </a:txBody>
                  <a:tcPr anchor="ctr">
                    <a:solidFill>
                      <a:schemeClr val="accent4"/>
                    </a:solidFill>
                  </a:tcPr>
                </a:tc>
                <a:tc>
                  <a:txBody>
                    <a:bodyPr/>
                    <a:lstStyle/>
                    <a:p>
                      <a:pPr algn="ctr"/>
                      <a:r>
                        <a:rPr lang="en-US" sz="1600" b="1" dirty="0" smtClean="0">
                          <a:latin typeface="Arial" panose="020B0604020202020204" pitchFamily="34" charset="0"/>
                          <a:cs typeface="Arial" panose="020B0604020202020204" pitchFamily="34" charset="0"/>
                        </a:rPr>
                        <a:t>8.4%</a:t>
                      </a:r>
                      <a:endParaRPr lang="en-US" sz="1600" b="1" dirty="0">
                        <a:latin typeface="Arial" panose="020B0604020202020204" pitchFamily="34" charset="0"/>
                        <a:cs typeface="Arial" panose="020B0604020202020204" pitchFamily="34" charset="0"/>
                      </a:endParaRPr>
                    </a:p>
                  </a:txBody>
                  <a:tcPr anchor="ctr">
                    <a:solidFill>
                      <a:schemeClr val="accent4"/>
                    </a:solidFill>
                  </a:tcPr>
                </a:tc>
                <a:tc>
                  <a:txBody>
                    <a:bodyPr/>
                    <a:lstStyle/>
                    <a:p>
                      <a:pPr algn="ctr"/>
                      <a:r>
                        <a:rPr lang="en-US" sz="1600" b="1" dirty="0" smtClean="0">
                          <a:latin typeface="Arial" panose="020B0604020202020204" pitchFamily="34" charset="0"/>
                          <a:cs typeface="Arial" panose="020B0604020202020204" pitchFamily="34" charset="0"/>
                        </a:rPr>
                        <a:t>16.5%</a:t>
                      </a:r>
                      <a:endParaRPr lang="en-US" sz="1600" b="1" dirty="0">
                        <a:latin typeface="Arial" panose="020B0604020202020204" pitchFamily="34" charset="0"/>
                        <a:cs typeface="Arial" panose="020B0604020202020204" pitchFamily="34" charset="0"/>
                      </a:endParaRPr>
                    </a:p>
                  </a:txBody>
                  <a:tcPr anchor="ctr">
                    <a:solidFill>
                      <a:schemeClr val="accent4"/>
                    </a:solidFill>
                  </a:tcPr>
                </a:tc>
                <a:tc>
                  <a:txBody>
                    <a:bodyPr/>
                    <a:lstStyle/>
                    <a:p>
                      <a:pPr algn="ctr"/>
                      <a:r>
                        <a:rPr lang="en-US" sz="1600" b="1" dirty="0" smtClean="0">
                          <a:latin typeface="Arial" panose="020B0604020202020204" pitchFamily="34" charset="0"/>
                          <a:cs typeface="Arial" panose="020B0604020202020204" pitchFamily="34" charset="0"/>
                        </a:rPr>
                        <a:t>51.2%</a:t>
                      </a:r>
                      <a:endParaRPr lang="en-US" sz="1600" b="1" dirty="0">
                        <a:latin typeface="Arial" panose="020B0604020202020204" pitchFamily="34" charset="0"/>
                        <a:cs typeface="Arial" panose="020B0604020202020204" pitchFamily="34" charset="0"/>
                      </a:endParaRPr>
                    </a:p>
                  </a:txBody>
                  <a:tcPr anchor="ctr">
                    <a:solidFill>
                      <a:schemeClr val="accent4"/>
                    </a:solidFill>
                  </a:tcPr>
                </a:tc>
                <a:extLst>
                  <a:ext uri="{0D108BD9-81ED-4DB2-BD59-A6C34878D82A}">
                    <a16:rowId xmlns:a16="http://schemas.microsoft.com/office/drawing/2014/main" val="10003"/>
                  </a:ext>
                </a:extLst>
              </a:tr>
              <a:tr h="335280">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Technical Career</a:t>
                      </a:r>
                      <a:r>
                        <a:rPr lang="en-US" sz="1600" baseline="0" dirty="0" smtClean="0">
                          <a:latin typeface="Arial" panose="020B0604020202020204" pitchFamily="34" charset="0"/>
                          <a:cs typeface="Arial" panose="020B0604020202020204" pitchFamily="34" charset="0"/>
                        </a:rPr>
                        <a:t> Insts.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8.0%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40.3%</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19.8%</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35280">
                <a:tc>
                  <a:txBody>
                    <a:bodyPr/>
                    <a:lstStyle/>
                    <a:p>
                      <a:pPr algn="ctr"/>
                      <a:r>
                        <a:rPr lang="en-US" sz="1600" dirty="0" smtClean="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U of Texas –</a:t>
                      </a:r>
                      <a:r>
                        <a:rPr lang="en-US" sz="1600" baseline="0" dirty="0" smtClean="0">
                          <a:latin typeface="Arial" panose="020B0604020202020204" pitchFamily="34" charset="0"/>
                          <a:cs typeface="Arial" panose="020B0604020202020204" pitchFamily="34" charset="0"/>
                        </a:rPr>
                        <a:t> Pan American</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7.6%</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38.7%</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19.8%</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335280">
                <a:tc>
                  <a:txBody>
                    <a:bodyPr/>
                    <a:lstStyle/>
                    <a:p>
                      <a:pPr algn="ctr"/>
                      <a:r>
                        <a:rPr lang="en-US" sz="1600" dirty="0" smtClean="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CUNY System</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7.2%</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28.7%</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25.2%</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r h="335280">
                <a:tc>
                  <a:txBody>
                    <a:bodyPr/>
                    <a:lstStyle/>
                    <a:p>
                      <a:pPr algn="ctr"/>
                      <a:r>
                        <a:rPr lang="en-US" sz="1600" dirty="0" smtClean="0">
                          <a:latin typeface="Arial" panose="020B0604020202020204" pitchFamily="34" charset="0"/>
                          <a:cs typeface="Arial" panose="020B0604020202020204" pitchFamily="34" charset="0"/>
                        </a:rPr>
                        <a:t>7</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Glendale</a:t>
                      </a:r>
                      <a:r>
                        <a:rPr lang="en-US" sz="1600" baseline="0" dirty="0" smtClean="0">
                          <a:latin typeface="Arial" panose="020B0604020202020204" pitchFamily="34" charset="0"/>
                          <a:cs typeface="Arial" panose="020B0604020202020204" pitchFamily="34" charset="0"/>
                        </a:rPr>
                        <a:t> Comm. Coll.</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7.1%</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32.4%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21.9%</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r h="335280">
                <a:tc>
                  <a:txBody>
                    <a:bodyPr/>
                    <a:lstStyle/>
                    <a:p>
                      <a:pPr algn="ctr"/>
                      <a:r>
                        <a:rPr lang="en-US" sz="1600" dirty="0" smtClean="0">
                          <a:latin typeface="Arial" panose="020B0604020202020204" pitchFamily="34" charset="0"/>
                          <a:cs typeface="Arial" panose="020B0604020202020204" pitchFamily="34" charset="0"/>
                        </a:rPr>
                        <a:t>8</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South Texas College</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6.9%</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52.4%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13.2%</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8"/>
                  </a:ext>
                </a:extLst>
              </a:tr>
              <a:tr h="335280">
                <a:tc>
                  <a:txBody>
                    <a:bodyPr/>
                    <a:lstStyle/>
                    <a:p>
                      <a:pPr algn="ctr"/>
                      <a:r>
                        <a:rPr lang="en-US" sz="1600" dirty="0" smtClean="0">
                          <a:latin typeface="Arial" panose="020B0604020202020204" pitchFamily="34" charset="0"/>
                          <a:cs typeface="Arial" panose="020B0604020202020204" pitchFamily="34" charset="0"/>
                        </a:rPr>
                        <a:t>9</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Cal State, Poly.-Pomona</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6.8%</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14.9%</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45.8%</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
                  </a:ext>
                </a:extLst>
              </a:tr>
              <a:tr h="335280">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U of Texas – El Paso</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6.8%</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28.0%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24.4%</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0"/>
                  </a:ext>
                </a:extLst>
              </a:tr>
            </a:tbl>
          </a:graphicData>
        </a:graphic>
      </p:graphicFrame>
      <p:sp>
        <p:nvSpPr>
          <p:cNvPr id="7" name="TextBox 6"/>
          <p:cNvSpPr txBox="1"/>
          <p:nvPr/>
        </p:nvSpPr>
        <p:spPr>
          <a:xfrm>
            <a:off x="914397" y="5346283"/>
            <a:ext cx="10257184" cy="707694"/>
          </a:xfrm>
          <a:prstGeom prst="rect">
            <a:avLst/>
          </a:prstGeom>
          <a:noFill/>
        </p:spPr>
        <p:txBody>
          <a:bodyPr wrap="square" rtlCol="0">
            <a:spAutoFit/>
          </a:bodyPr>
          <a:lstStyle/>
          <a:p>
            <a:pPr defTabSz="914377"/>
            <a:r>
              <a:rPr lang="en-US" sz="1333" b="1" dirty="0">
                <a:solidFill>
                  <a:prstClr val="black"/>
                </a:solidFill>
                <a:latin typeface="Arial" panose="020B0604020202020204" pitchFamily="34" charset="0"/>
                <a:cs typeface="Arial" panose="020B0604020202020204" pitchFamily="34" charset="0"/>
              </a:rPr>
              <a:t>Access: </a:t>
            </a:r>
            <a:r>
              <a:rPr lang="en-US" sz="1333" dirty="0">
                <a:solidFill>
                  <a:prstClr val="black"/>
                </a:solidFill>
                <a:latin typeface="Arial" panose="020B0604020202020204" pitchFamily="34" charset="0"/>
                <a:cs typeface="Arial" panose="020B0604020202020204" pitchFamily="34" charset="0"/>
              </a:rPr>
              <a:t>share of children at a college with parents in the bottom quintile of the income distribution</a:t>
            </a:r>
          </a:p>
          <a:p>
            <a:pPr defTabSz="914377"/>
            <a:r>
              <a:rPr lang="en-US" sz="1333" b="1" dirty="0">
                <a:solidFill>
                  <a:prstClr val="black"/>
                </a:solidFill>
                <a:latin typeface="Arial" panose="020B0604020202020204" pitchFamily="34" charset="0"/>
                <a:cs typeface="Arial" panose="020B0604020202020204" pitchFamily="34" charset="0"/>
              </a:rPr>
              <a:t>Success rate:</a:t>
            </a:r>
            <a:r>
              <a:rPr lang="en-US" sz="1333" dirty="0">
                <a:solidFill>
                  <a:prstClr val="black"/>
                </a:solidFill>
                <a:latin typeface="Arial" panose="020B0604020202020204" pitchFamily="34" charset="0"/>
                <a:cs typeface="Arial" panose="020B0604020202020204" pitchFamily="34" charset="0"/>
              </a:rPr>
              <a:t> share of children with parents in the bottom quintile of the income distribution that reach the top quintile of the income distribution</a:t>
            </a:r>
            <a:endParaRPr lang="en-US" sz="1333"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1939739" y="6113353"/>
            <a:ext cx="7627171" cy="276999"/>
          </a:xfrm>
          <a:prstGeom prst="rect">
            <a:avLst/>
          </a:prstGeom>
          <a:noFill/>
        </p:spPr>
        <p:txBody>
          <a:bodyPr wrap="square" rtlCol="0">
            <a:spAutoFit/>
          </a:bodyPr>
          <a:lstStyle/>
          <a:p>
            <a:pPr defTabSz="914377"/>
            <a:r>
              <a:rPr lang="en-US" sz="1200" dirty="0">
                <a:solidFill>
                  <a:prstClr val="black"/>
                </a:solidFill>
                <a:latin typeface="Arial" panose="020B0604020202020204" pitchFamily="34" charset="0"/>
                <a:cs typeface="Arial" panose="020B0604020202020204" pitchFamily="34" charset="0"/>
              </a:rPr>
              <a:t>Source: Published Table III (Table IV in later versions)</a:t>
            </a:r>
          </a:p>
        </p:txBody>
      </p:sp>
      <p:sp>
        <p:nvSpPr>
          <p:cNvPr id="5" name="Oval 4"/>
          <p:cNvSpPr/>
          <p:nvPr/>
        </p:nvSpPr>
        <p:spPr>
          <a:xfrm>
            <a:off x="1821180" y="3627452"/>
            <a:ext cx="1874520" cy="36576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prstClr val="white"/>
              </a:solidFill>
            </a:endParaRPr>
          </a:p>
        </p:txBody>
      </p:sp>
      <p:sp>
        <p:nvSpPr>
          <p:cNvPr id="6" name="TextBox 5"/>
          <p:cNvSpPr txBox="1"/>
          <p:nvPr/>
        </p:nvSpPr>
        <p:spPr>
          <a:xfrm>
            <a:off x="7184559" y="6109304"/>
            <a:ext cx="3639971" cy="338554"/>
          </a:xfrm>
          <a:prstGeom prst="rect">
            <a:avLst/>
          </a:prstGeom>
          <a:noFill/>
        </p:spPr>
        <p:txBody>
          <a:bodyPr wrap="none" rtlCol="0">
            <a:spAutoFit/>
          </a:bodyPr>
          <a:lstStyle/>
          <a:p>
            <a:pPr defTabSz="914377"/>
            <a:r>
              <a:rPr lang="en-US" sz="1600" b="1" dirty="0">
                <a:solidFill>
                  <a:srgbClr val="FF0000"/>
                </a:solidFill>
              </a:rPr>
              <a:t>Many institutions rolled up into  systems</a:t>
            </a:r>
          </a:p>
        </p:txBody>
      </p:sp>
    </p:spTree>
    <p:extLst>
      <p:ext uri="{BB962C8B-B14F-4D97-AF65-F5344CB8AC3E}">
        <p14:creationId xmlns:p14="http://schemas.microsoft.com/office/powerpoint/2010/main" val="2795402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between geographic location and mobility rate</a:t>
            </a:r>
            <a:endParaRPr lang="en-US" dirty="0"/>
          </a:p>
        </p:txBody>
      </p:sp>
      <p:pic>
        <p:nvPicPr>
          <p:cNvPr id="3" name="Nation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89234" y="1124125"/>
            <a:ext cx="9922298" cy="4932726"/>
          </a:xfrm>
          <a:prstGeom prst="rect">
            <a:avLst/>
          </a:prstGeom>
        </p:spPr>
      </p:pic>
      <p:sp>
        <p:nvSpPr>
          <p:cNvPr id="5" name="TextBox 4"/>
          <p:cNvSpPr txBox="1"/>
          <p:nvPr/>
        </p:nvSpPr>
        <p:spPr>
          <a:xfrm>
            <a:off x="1932972" y="6353986"/>
            <a:ext cx="380847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Chetty, et al. (2017) Web data table 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69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of public systems masks some of the data</a:t>
            </a:r>
            <a:endParaRPr lang="en-US" dirty="0"/>
          </a:p>
        </p:txBody>
      </p:sp>
      <p:pic>
        <p:nvPicPr>
          <p:cNvPr id="3" name="Northeas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67409" y="1082429"/>
            <a:ext cx="9276417" cy="4937760"/>
          </a:xfrm>
          <a:prstGeom prst="rect">
            <a:avLst/>
          </a:prstGeom>
        </p:spPr>
      </p:pic>
      <p:sp>
        <p:nvSpPr>
          <p:cNvPr id="5" name="TextBox 4"/>
          <p:cNvSpPr txBox="1"/>
          <p:nvPr/>
        </p:nvSpPr>
        <p:spPr>
          <a:xfrm>
            <a:off x="1932972" y="6353986"/>
            <a:ext cx="380847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Chetty, et al. (2017) Web data table 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570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access at Stony Brook requires context</a:t>
            </a:r>
            <a:endParaRPr lang="en-US" dirty="0"/>
          </a:p>
        </p:txBody>
      </p:sp>
      <p:graphicFrame>
        <p:nvGraphicFramePr>
          <p:cNvPr id="7" name="Chart 6"/>
          <p:cNvGraphicFramePr/>
          <p:nvPr>
            <p:extLst>
              <p:ext uri="{D42A27DB-BD31-4B8C-83A1-F6EECF244321}">
                <p14:modId xmlns:p14="http://schemas.microsoft.com/office/powerpoint/2010/main" val="2605472796"/>
              </p:ext>
            </p:extLst>
          </p:nvPr>
        </p:nvGraphicFramePr>
        <p:xfrm>
          <a:off x="979054" y="1223903"/>
          <a:ext cx="10668660" cy="4646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77108" y="5104563"/>
            <a:ext cx="1364476" cy="369332"/>
          </a:xfrm>
          <a:prstGeom prst="rect">
            <a:avLst/>
          </a:prstGeom>
          <a:noFill/>
        </p:spPr>
        <p:txBody>
          <a:bodyPr wrap="none" rtlCol="0">
            <a:spAutoFit/>
          </a:bodyP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Birth cohort</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861555" y="5357111"/>
            <a:ext cx="1980029" cy="369332"/>
          </a:xfrm>
          <a:prstGeom prst="rect">
            <a:avLst/>
          </a:prstGeom>
          <a:noFill/>
        </p:spPr>
        <p:txBody>
          <a:bodyPr wrap="none" rtlCol="0">
            <a:spAutoFit/>
          </a:bodyPr>
          <a:lstStyle/>
          <a:p>
            <a:r>
              <a:rPr lang="en-US" dirty="0" smtClean="0">
                <a:solidFill>
                  <a:schemeClr val="tx1">
                    <a:lumMod val="65000"/>
                    <a:lumOff val="35000"/>
                  </a:schemeClr>
                </a:solidFill>
                <a:latin typeface="Arial" panose="020B0604020202020204" pitchFamily="34" charset="0"/>
                <a:cs typeface="Arial" panose="020B0604020202020204" pitchFamily="34" charset="0"/>
              </a:rPr>
              <a:t>College mid-point</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1932972" y="6353986"/>
            <a:ext cx="852932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Chetty, et al. (2017) Web data table 3; Stony Brook Institutional Research; submissions to IPEDS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42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remained among the most accessible highly selective institutions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87085711"/>
              </p:ext>
            </p:extLst>
          </p:nvPr>
        </p:nvGraphicFramePr>
        <p:xfrm>
          <a:off x="795867" y="1414208"/>
          <a:ext cx="10386999" cy="4156373"/>
        </p:xfrm>
        <a:graphic>
          <a:graphicData uri="http://schemas.openxmlformats.org/drawingml/2006/table">
            <a:tbl>
              <a:tblPr/>
              <a:tblGrid>
                <a:gridCol w="4645370">
                  <a:extLst>
                    <a:ext uri="{9D8B030D-6E8A-4147-A177-3AD203B41FA5}">
                      <a16:colId xmlns:a16="http://schemas.microsoft.com/office/drawing/2014/main" val="20000"/>
                    </a:ext>
                  </a:extLst>
                </a:gridCol>
                <a:gridCol w="1524263">
                  <a:extLst>
                    <a:ext uri="{9D8B030D-6E8A-4147-A177-3AD203B41FA5}">
                      <a16:colId xmlns:a16="http://schemas.microsoft.com/office/drawing/2014/main" val="20001"/>
                    </a:ext>
                  </a:extLst>
                </a:gridCol>
                <a:gridCol w="1318991">
                  <a:extLst>
                    <a:ext uri="{9D8B030D-6E8A-4147-A177-3AD203B41FA5}">
                      <a16:colId xmlns:a16="http://schemas.microsoft.com/office/drawing/2014/main" val="20002"/>
                    </a:ext>
                  </a:extLst>
                </a:gridCol>
                <a:gridCol w="1744051">
                  <a:extLst>
                    <a:ext uri="{9D8B030D-6E8A-4147-A177-3AD203B41FA5}">
                      <a16:colId xmlns:a16="http://schemas.microsoft.com/office/drawing/2014/main" val="20003"/>
                    </a:ext>
                  </a:extLst>
                </a:gridCol>
                <a:gridCol w="1154324">
                  <a:extLst>
                    <a:ext uri="{9D8B030D-6E8A-4147-A177-3AD203B41FA5}">
                      <a16:colId xmlns:a16="http://schemas.microsoft.com/office/drawing/2014/main" val="20004"/>
                    </a:ext>
                  </a:extLst>
                </a:gridCol>
              </a:tblGrid>
              <a:tr h="236308">
                <a:tc rowSpan="3">
                  <a:txBody>
                    <a:bodyPr/>
                    <a:lstStyle/>
                    <a:p>
                      <a:pPr algn="l" fontAlgn="b"/>
                      <a:r>
                        <a:rPr lang="en-US" sz="1600" b="0" i="0" u="none" strike="noStrike" dirty="0" smtClean="0">
                          <a:solidFill>
                            <a:srgbClr val="000000"/>
                          </a:solidFill>
                          <a:effectLst/>
                          <a:latin typeface="Arial" panose="020B0604020202020204" pitchFamily="34" charset="0"/>
                        </a:rPr>
                        <a:t>Name</a:t>
                      </a:r>
                      <a:endParaRPr lang="en-US" sz="1600" b="0" i="0" u="none" strike="noStrike" dirty="0">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600" b="0" i="0" u="none" strike="noStrike" dirty="0">
                          <a:solidFill>
                            <a:srgbClr val="000000"/>
                          </a:solidFill>
                          <a:effectLst/>
                          <a:latin typeface="Arial" panose="020B0604020202020204" pitchFamily="34" charset="0"/>
                        </a:rPr>
                        <a:t>Birth cohort year</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943">
                <a:tc vMerge="1">
                  <a:txBody>
                    <a:bodyPr/>
                    <a:lstStyle/>
                    <a:p>
                      <a:endParaRPr lang="en-US"/>
                    </a:p>
                  </a:txBody>
                  <a:tcPr/>
                </a:tc>
                <a:tc gridSpan="2">
                  <a:txBody>
                    <a:bodyPr/>
                    <a:lstStyle/>
                    <a:p>
                      <a:pPr algn="ctr" fontAlgn="b"/>
                      <a:r>
                        <a:rPr lang="en-US" sz="1600" b="0" i="0" u="none" strike="noStrike" dirty="0">
                          <a:solidFill>
                            <a:srgbClr val="000000"/>
                          </a:solidFill>
                          <a:effectLst/>
                          <a:latin typeface="Arial" panose="020B0604020202020204" pitchFamily="34" charset="0"/>
                        </a:rPr>
                        <a:t>1980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Arial" panose="020B0604020202020204" pitchFamily="34" charset="0"/>
                        </a:rPr>
                        <a:t>1991</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442013">
                <a:tc vMerge="1">
                  <a:txBody>
                    <a:bodyPr/>
                    <a:lstStyle/>
                    <a:p>
                      <a:endParaRPr lang="en-US"/>
                    </a:p>
                  </a:txBody>
                  <a:tcPr/>
                </a:tc>
                <a:tc>
                  <a:txBody>
                    <a:bodyPr/>
                    <a:lstStyle/>
                    <a:p>
                      <a:pPr algn="r" fontAlgn="b"/>
                      <a:r>
                        <a:rPr lang="en-US" sz="1600" b="0" i="0" u="none" strike="noStrike" dirty="0">
                          <a:solidFill>
                            <a:srgbClr val="000000"/>
                          </a:solidFill>
                          <a:effectLst/>
                          <a:latin typeface="Arial" panose="020B0604020202020204" pitchFamily="34" charset="0"/>
                        </a:rPr>
                        <a:t>parent income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Arial" panose="020B0604020202020204" pitchFamily="34" charset="0"/>
                        </a:rPr>
                        <a:t>rank</a:t>
                      </a:r>
                    </a:p>
                    <a:p>
                      <a:pPr algn="r" fontAlgn="b"/>
                      <a:r>
                        <a:rPr lang="en-US" sz="1200" b="0" i="0" u="none" strike="noStrike" dirty="0" smtClean="0">
                          <a:solidFill>
                            <a:srgbClr val="000000"/>
                          </a:solidFill>
                          <a:effectLst/>
                          <a:latin typeface="Arial" panose="020B0604020202020204" pitchFamily="34" charset="0"/>
                        </a:rPr>
                        <a:t>(out of 157)</a:t>
                      </a:r>
                      <a:endParaRPr lang="en-US" sz="1600" b="0" i="0" u="none" strike="noStrike" dirty="0">
                        <a:solidFill>
                          <a:srgbClr val="000000"/>
                        </a:solidFill>
                        <a:effectLst/>
                        <a:latin typeface="Arial" panose="020B0604020202020204" pitchFamily="34" charset="0"/>
                      </a:endParaRP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parent income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smtClean="0">
                          <a:solidFill>
                            <a:srgbClr val="000000"/>
                          </a:solidFill>
                          <a:effectLst/>
                          <a:latin typeface="Arial" panose="020B0604020202020204" pitchFamily="34" charset="0"/>
                        </a:rPr>
                        <a:t>rank</a:t>
                      </a:r>
                    </a:p>
                    <a:p>
                      <a:pPr algn="r" fontAlgn="b"/>
                      <a:r>
                        <a:rPr lang="en-US" sz="1200" b="0" i="0" u="none" strike="noStrike" dirty="0" smtClean="0">
                          <a:solidFill>
                            <a:srgbClr val="000000"/>
                          </a:solidFill>
                          <a:effectLst/>
                          <a:latin typeface="Arial" panose="020B0604020202020204" pitchFamily="34" charset="0"/>
                        </a:rPr>
                        <a:t>(out of 157)</a:t>
                      </a:r>
                      <a:endParaRPr lang="en-US" sz="16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1486">
                <a:tc>
                  <a:txBody>
                    <a:bodyPr/>
                    <a:lstStyle/>
                    <a:p>
                      <a:pPr algn="l" fontAlgn="b"/>
                      <a:r>
                        <a:rPr lang="en-US" sz="1600" b="0" i="0" u="none" strike="noStrike" dirty="0">
                          <a:solidFill>
                            <a:srgbClr val="000000"/>
                          </a:solidFill>
                          <a:effectLst/>
                          <a:latin typeface="Arial" panose="020B0604020202020204" pitchFamily="34" charset="0"/>
                        </a:rPr>
                        <a:t>University Of California, San Diego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112,300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43</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82,000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a:t>
                      </a:r>
                    </a:p>
                  </a:txBody>
                  <a:tcPr marL="9525" marR="9525" marT="9525" marB="0" anchor="b">
                    <a:lnL w="1270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311486">
                <a:tc>
                  <a:txBody>
                    <a:bodyPr/>
                    <a:lstStyle/>
                    <a:p>
                      <a:pPr algn="l" fontAlgn="b"/>
                      <a:r>
                        <a:rPr lang="en-US" sz="1600" b="0" i="0" u="none" strike="noStrike" dirty="0" smtClean="0">
                          <a:solidFill>
                            <a:srgbClr val="000000"/>
                          </a:solidFill>
                          <a:effectLst/>
                          <a:latin typeface="Arial" panose="020B0604020202020204" pitchFamily="34" charset="0"/>
                        </a:rPr>
                        <a:t>Stony Brook</a:t>
                      </a:r>
                      <a:endParaRPr lang="en-US" sz="1600" b="0" i="0" u="none" strike="noStrike" dirty="0">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75,100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88,300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2</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311486">
                <a:tc>
                  <a:txBody>
                    <a:bodyPr/>
                    <a:lstStyle/>
                    <a:p>
                      <a:pPr algn="l" fontAlgn="b"/>
                      <a:r>
                        <a:rPr lang="en-US" sz="1600" b="0" i="0" u="none" strike="noStrike" dirty="0">
                          <a:solidFill>
                            <a:srgbClr val="000000"/>
                          </a:solidFill>
                          <a:effectLst/>
                          <a:latin typeface="Arial" panose="020B0604020202020204" pitchFamily="34" charset="0"/>
                        </a:rPr>
                        <a:t>University Of Texas At Dallas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96,700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11</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89,800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3</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311486">
                <a:tc>
                  <a:txBody>
                    <a:bodyPr/>
                    <a:lstStyle/>
                    <a:p>
                      <a:pPr algn="l" fontAlgn="b"/>
                      <a:r>
                        <a:rPr lang="en-US" sz="1600" b="0" i="0" u="none" strike="noStrike" dirty="0">
                          <a:solidFill>
                            <a:srgbClr val="000000"/>
                          </a:solidFill>
                          <a:effectLst/>
                          <a:latin typeface="Arial" panose="020B0604020202020204" pitchFamily="34" charset="0"/>
                        </a:rPr>
                        <a:t>Kettering University</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107,400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28</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92,700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4</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311486">
                <a:tc>
                  <a:txBody>
                    <a:bodyPr/>
                    <a:lstStyle/>
                    <a:p>
                      <a:pPr algn="l" fontAlgn="b"/>
                      <a:r>
                        <a:rPr lang="en-US" sz="1600" b="0" i="0" u="none" strike="noStrike" dirty="0">
                          <a:solidFill>
                            <a:srgbClr val="000000"/>
                          </a:solidFill>
                          <a:effectLst/>
                          <a:latin typeface="Arial" panose="020B0604020202020204" pitchFamily="34" charset="0"/>
                        </a:rPr>
                        <a:t>Milwaukee School Of Engineering</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88,100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5</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93,600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5</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311486">
                <a:tc>
                  <a:txBody>
                    <a:bodyPr/>
                    <a:lstStyle/>
                    <a:p>
                      <a:pPr algn="l" fontAlgn="b"/>
                      <a:r>
                        <a:rPr lang="en-US" sz="1600" b="0" i="0" u="none" strike="noStrike" dirty="0">
                          <a:solidFill>
                            <a:srgbClr val="000000"/>
                          </a:solidFill>
                          <a:effectLst/>
                          <a:latin typeface="Arial" panose="020B0604020202020204" pitchFamily="34" charset="0"/>
                        </a:rPr>
                        <a:t>University Of Wisconsin System</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95,100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95,700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6</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311486">
                <a:tc>
                  <a:txBody>
                    <a:bodyPr/>
                    <a:lstStyle/>
                    <a:p>
                      <a:pPr algn="l" fontAlgn="b"/>
                      <a:r>
                        <a:rPr lang="en-US" sz="1600" b="0" i="0" u="none" strike="noStrike" dirty="0">
                          <a:solidFill>
                            <a:srgbClr val="000000"/>
                          </a:solidFill>
                          <a:effectLst/>
                          <a:latin typeface="Arial" panose="020B0604020202020204" pitchFamily="34" charset="0"/>
                        </a:rPr>
                        <a:t>Loyola University New Orleans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113,100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46</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96,300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7</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9"/>
                  </a:ext>
                </a:extLst>
              </a:tr>
              <a:tr h="311486">
                <a:tc>
                  <a:txBody>
                    <a:bodyPr/>
                    <a:lstStyle/>
                    <a:p>
                      <a:pPr algn="l" fontAlgn="b"/>
                      <a:r>
                        <a:rPr lang="en-US" sz="1600" b="0" i="0" u="none" strike="noStrike" dirty="0">
                          <a:solidFill>
                            <a:srgbClr val="000000"/>
                          </a:solidFill>
                          <a:effectLst/>
                          <a:latin typeface="Arial" panose="020B0604020202020204" pitchFamily="34" charset="0"/>
                        </a:rPr>
                        <a:t>University Of California, Irvine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86,200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3</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98,500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311486">
                <a:tc>
                  <a:txBody>
                    <a:bodyPr/>
                    <a:lstStyle/>
                    <a:p>
                      <a:pPr algn="l" fontAlgn="b"/>
                      <a:r>
                        <a:rPr lang="en-US" sz="1600" b="0" i="0" u="none" strike="noStrike" dirty="0">
                          <a:solidFill>
                            <a:srgbClr val="000000"/>
                          </a:solidFill>
                          <a:effectLst/>
                          <a:latin typeface="Arial" panose="020B0604020202020204" pitchFamily="34" charset="0"/>
                        </a:rPr>
                        <a:t>Illinois Institute Of Technology</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84,900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2</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99,100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9</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1"/>
                  </a:ext>
                </a:extLst>
              </a:tr>
              <a:tr h="311486">
                <a:tc>
                  <a:txBody>
                    <a:bodyPr/>
                    <a:lstStyle/>
                    <a:p>
                      <a:pPr algn="l" fontAlgn="b"/>
                      <a:r>
                        <a:rPr lang="en-US" sz="1600" b="0" i="0" u="none" strike="noStrike" dirty="0">
                          <a:solidFill>
                            <a:srgbClr val="000000"/>
                          </a:solidFill>
                          <a:effectLst/>
                          <a:latin typeface="Arial" panose="020B0604020202020204" pitchFamily="34" charset="0"/>
                        </a:rPr>
                        <a:t>Gustavus Adolphus College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112,600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44</a:t>
                      </a:r>
                    </a:p>
                  </a:txBody>
                  <a:tcPr marL="9525" marT="9525" marB="0" anchor="b">
                    <a:lnL>
                      <a:noFill/>
                    </a:lnL>
                    <a:lnR w="12700" cap="flat" cmpd="sng" algn="ctr">
                      <a:solidFill>
                        <a:schemeClr val="tx1"/>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101,800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panose="020B0604020202020204" pitchFamily="34" charset="0"/>
                        </a:rPr>
                        <a:t>10</a:t>
                      </a:r>
                    </a:p>
                  </a:txBody>
                  <a:tcPr marL="9525" marR="9525" marT="9525" marB="0" anchor="b">
                    <a:lnL w="12700" cap="flat" cmpd="sng" algn="ctr">
                      <a:no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ext Placeholder 2"/>
          <p:cNvSpPr>
            <a:spLocks noGrp="1"/>
          </p:cNvSpPr>
          <p:nvPr>
            <p:ph type="body" idx="1"/>
          </p:nvPr>
        </p:nvSpPr>
        <p:spPr>
          <a:xfrm>
            <a:off x="795867" y="5612998"/>
            <a:ext cx="10657045" cy="275185"/>
          </a:xfrm>
        </p:spPr>
        <p:txBody>
          <a:bodyPr/>
          <a:lstStyle/>
          <a:p>
            <a:pPr marL="0" indent="0">
              <a:buNone/>
            </a:pPr>
            <a:r>
              <a:rPr lang="en-US" sz="1200" dirty="0">
                <a:latin typeface="Arial" panose="020B0604020202020204" pitchFamily="34" charset="0"/>
                <a:cs typeface="Arial" panose="020B0604020202020204" pitchFamily="34" charset="0"/>
              </a:rPr>
              <a:t>Source: Chetty, et al. online data table 3, amounts are 2015 dollars, adjusted by CPI-U; selectivity tiers include highly selective, Ivy +, and other elite institutions, excludes institutions with data missing in either year.</a:t>
            </a:r>
          </a:p>
        </p:txBody>
      </p:sp>
    </p:spTree>
    <p:extLst>
      <p:ext uri="{BB962C8B-B14F-4D97-AF65-F5344CB8AC3E}">
        <p14:creationId xmlns:p14="http://schemas.microsoft.com/office/powerpoint/2010/main" val="1567272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8" y="849754"/>
            <a:ext cx="11100041" cy="818657"/>
          </a:xfrm>
        </p:spPr>
        <p:txBody>
          <a:bodyPr>
            <a:normAutofit/>
          </a:bodyPr>
          <a:lstStyle/>
          <a:p>
            <a:r>
              <a:rPr lang="en-US" dirty="0" smtClean="0"/>
              <a:t>Parent median income by student birth cohort, Public AAU</a:t>
            </a:r>
            <a:endParaRPr lang="en-US" dirty="0"/>
          </a:p>
        </p:txBody>
      </p:sp>
      <p:sp>
        <p:nvSpPr>
          <p:cNvPr id="4" name="Slide Number Placeholder 3"/>
          <p:cNvSpPr>
            <a:spLocks noGrp="1"/>
          </p:cNvSpPr>
          <p:nvPr>
            <p:ph type="sldNum" sz="quarter" idx="4294967295"/>
          </p:nvPr>
        </p:nvSpPr>
        <p:spPr/>
        <p:txBody>
          <a:bodyPr/>
          <a:lstStyle/>
          <a:p>
            <a:fld id="{935F4044-894B-B74C-BA70-A76DFBF02618}" type="slidenum">
              <a:rPr lang="en-US" smtClean="0"/>
              <a:pPr/>
              <a:t>17</a:t>
            </a:fld>
            <a:endParaRPr lang="en-US" dirty="0"/>
          </a:p>
        </p:txBody>
      </p:sp>
      <p:graphicFrame>
        <p:nvGraphicFramePr>
          <p:cNvPr id="7" name="Chart 6"/>
          <p:cNvGraphicFramePr/>
          <p:nvPr>
            <p:extLst>
              <p:ext uri="{D42A27DB-BD31-4B8C-83A1-F6EECF244321}">
                <p14:modId xmlns:p14="http://schemas.microsoft.com/office/powerpoint/2010/main" val="1789659587"/>
              </p:ext>
            </p:extLst>
          </p:nvPr>
        </p:nvGraphicFramePr>
        <p:xfrm>
          <a:off x="795867" y="1397001"/>
          <a:ext cx="10657045" cy="47523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9373741" y="3215884"/>
            <a:ext cx="1262743" cy="40310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7"/>
            <a:r>
              <a:rPr lang="en-US" sz="2000" b="1" dirty="0">
                <a:solidFill>
                  <a:srgbClr val="5B9BD5">
                    <a:lumMod val="50000"/>
                  </a:srgbClr>
                </a:solidFill>
                <a:latin typeface="Arial" panose="020B0604020202020204" pitchFamily="34" charset="0"/>
                <a:cs typeface="Arial" panose="020B0604020202020204" pitchFamily="34" charset="0"/>
              </a:rPr>
              <a:t>Buffalo</a:t>
            </a:r>
            <a:endParaRPr lang="en-US" sz="2133" b="1" dirty="0">
              <a:solidFill>
                <a:srgbClr val="5B9BD5">
                  <a:lumMod val="50000"/>
                </a:srgbClr>
              </a:solidFill>
              <a:latin typeface="Arial" panose="020B0604020202020204" pitchFamily="34" charset="0"/>
              <a:cs typeface="Arial" panose="020B0604020202020204" pitchFamily="34" charset="0"/>
            </a:endParaRPr>
          </a:p>
        </p:txBody>
      </p:sp>
      <p:sp>
        <p:nvSpPr>
          <p:cNvPr id="6" name="TextBox 5"/>
          <p:cNvSpPr txBox="1"/>
          <p:nvPr/>
        </p:nvSpPr>
        <p:spPr>
          <a:xfrm>
            <a:off x="1932972" y="6353986"/>
            <a:ext cx="380847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Chetty, et al. (2017) Web data table 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3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2"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chart seriesIdx="3"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chart seriesIdx="4"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chart seriesIdx="5"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chart seriesIdx="6"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chart seriesIdx="7" categoryIdx="-4" bldStep="series"/>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chart seriesIdx="8"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40" y="1216493"/>
            <a:ext cx="10276115" cy="2510367"/>
          </a:xfrm>
        </p:spPr>
        <p:txBody>
          <a:bodyPr>
            <a:normAutofit/>
          </a:bodyPr>
          <a:lstStyle/>
          <a:p>
            <a:r>
              <a:rPr lang="en-US" sz="5867" dirty="0" smtClean="0"/>
              <a:t>Why is Stony Brook so successful with social mobility?</a:t>
            </a:r>
            <a:endParaRPr lang="en-US" sz="5867" dirty="0"/>
          </a:p>
        </p:txBody>
      </p:sp>
      <p:sp>
        <p:nvSpPr>
          <p:cNvPr id="7" name="TextBox 6"/>
          <p:cNvSpPr txBox="1"/>
          <p:nvPr/>
        </p:nvSpPr>
        <p:spPr>
          <a:xfrm>
            <a:off x="8162382" y="3489158"/>
            <a:ext cx="3218573" cy="2677656"/>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Value Proposition</a:t>
            </a:r>
          </a:p>
          <a:p>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Programs</a:t>
            </a:r>
          </a:p>
          <a:p>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Geography</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73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Stony Brook’s Value Proposition</a:t>
            </a:r>
            <a:endParaRPr lang="en-US" dirty="0"/>
          </a:p>
        </p:txBody>
      </p:sp>
      <p:graphicFrame>
        <p:nvGraphicFramePr>
          <p:cNvPr id="5" name="Chart 4"/>
          <p:cNvGraphicFramePr/>
          <p:nvPr>
            <p:extLst/>
          </p:nvPr>
        </p:nvGraphicFramePr>
        <p:xfrm>
          <a:off x="0" y="1491758"/>
          <a:ext cx="7043895" cy="4661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nvPr>
        </p:nvGraphicFramePr>
        <p:xfrm>
          <a:off x="6551525" y="1491758"/>
          <a:ext cx="4901387" cy="46617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55437" y="1182913"/>
            <a:ext cx="10137903"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2018-19 Undergraduate Tuition &amp; Fees – Public Research Universities in Northeast</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1932972" y="6353986"/>
            <a:ext cx="543289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Institutional web sites; consistent with IPEDS Data Center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114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5" name="Diagram 4"/>
          <p:cNvGraphicFramePr/>
          <p:nvPr>
            <p:extLst>
              <p:ext uri="{D42A27DB-BD31-4B8C-83A1-F6EECF244321}">
                <p14:modId xmlns:p14="http://schemas.microsoft.com/office/powerpoint/2010/main" val="4258695556"/>
              </p:ext>
            </p:extLst>
          </p:nvPr>
        </p:nvGraphicFramePr>
        <p:xfrm>
          <a:off x="980303" y="1301578"/>
          <a:ext cx="10337053" cy="462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17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67" y="1187462"/>
            <a:ext cx="10561319" cy="4663440"/>
          </a:xfrm>
          <a:prstGeom prst="rect">
            <a:avLst/>
          </a:prstGeom>
        </p:spPr>
      </p:pic>
      <p:sp>
        <p:nvSpPr>
          <p:cNvPr id="2" name="Title 1"/>
          <p:cNvSpPr>
            <a:spLocks noGrp="1"/>
          </p:cNvSpPr>
          <p:nvPr>
            <p:ph type="title"/>
          </p:nvPr>
        </p:nvSpPr>
        <p:spPr/>
        <p:txBody>
          <a:bodyPr/>
          <a:lstStyle/>
          <a:p>
            <a:r>
              <a:rPr lang="en-US" dirty="0" smtClean="0"/>
              <a:t>Value Proposition – US News Rank vs. Tuition &amp; Fees</a:t>
            </a:r>
            <a:endParaRPr lang="en-US" dirty="0"/>
          </a:p>
        </p:txBody>
      </p:sp>
      <p:sp>
        <p:nvSpPr>
          <p:cNvPr id="5" name="Diamond 4"/>
          <p:cNvSpPr/>
          <p:nvPr/>
        </p:nvSpPr>
        <p:spPr>
          <a:xfrm>
            <a:off x="9664813" y="2104332"/>
            <a:ext cx="457200" cy="457200"/>
          </a:xfrm>
          <a:prstGeom prst="diamond">
            <a:avLst/>
          </a:prstGeom>
          <a:solidFill>
            <a:srgbClr val="881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122013" y="2339523"/>
            <a:ext cx="1249060" cy="738664"/>
          </a:xfrm>
          <a:prstGeom prst="rect">
            <a:avLst/>
          </a:prstGeom>
          <a:noFill/>
        </p:spPr>
        <p:txBody>
          <a:bodyPr wrap="none" rtlCol="0">
            <a:spAutoFit/>
          </a:bodyPr>
          <a:lstStyle/>
          <a:p>
            <a:pPr algn="ctr"/>
            <a:r>
              <a:rPr lang="en-US" sz="1400" b="1" dirty="0" smtClean="0">
                <a:solidFill>
                  <a:srgbClr val="881124"/>
                </a:solidFill>
                <a:latin typeface="Arial" panose="020B0604020202020204" pitchFamily="34" charset="0"/>
                <a:cs typeface="Arial" panose="020B0604020202020204" pitchFamily="34" charset="0"/>
              </a:rPr>
              <a:t>Stony Brook</a:t>
            </a:r>
          </a:p>
          <a:p>
            <a:pPr algn="ctr"/>
            <a:r>
              <a:rPr lang="en-US" sz="1400" b="1" dirty="0" smtClean="0">
                <a:solidFill>
                  <a:srgbClr val="881124"/>
                </a:solidFill>
                <a:latin typeface="Arial" panose="020B0604020202020204" pitchFamily="34" charset="0"/>
                <a:cs typeface="Arial" panose="020B0604020202020204" pitchFamily="34" charset="0"/>
              </a:rPr>
              <a:t>$9,625</a:t>
            </a:r>
          </a:p>
          <a:p>
            <a:pPr algn="ctr"/>
            <a:r>
              <a:rPr lang="en-US" sz="1400" b="1" dirty="0" smtClean="0">
                <a:solidFill>
                  <a:srgbClr val="881124"/>
                </a:solidFill>
                <a:latin typeface="Arial" panose="020B0604020202020204" pitchFamily="34" charset="0"/>
                <a:cs typeface="Arial" panose="020B0604020202020204" pitchFamily="34" charset="0"/>
              </a:rPr>
              <a:t>#80</a:t>
            </a:r>
            <a:endParaRPr lang="en-US" sz="1400" b="1" dirty="0">
              <a:solidFill>
                <a:srgbClr val="881124"/>
              </a:solidFill>
              <a:latin typeface="Arial" panose="020B0604020202020204" pitchFamily="34" charset="0"/>
              <a:cs typeface="Arial" panose="020B0604020202020204" pitchFamily="34" charset="0"/>
            </a:endParaRPr>
          </a:p>
        </p:txBody>
      </p:sp>
      <p:grpSp>
        <p:nvGrpSpPr>
          <p:cNvPr id="11" name="Group 10"/>
          <p:cNvGrpSpPr/>
          <p:nvPr/>
        </p:nvGrpSpPr>
        <p:grpSpPr>
          <a:xfrm>
            <a:off x="1550894" y="1187461"/>
            <a:ext cx="9820179" cy="4114800"/>
            <a:chOff x="1550894" y="1187461"/>
            <a:chExt cx="9820179" cy="4114800"/>
          </a:xfrm>
        </p:grpSpPr>
        <p:cxnSp>
          <p:nvCxnSpPr>
            <p:cNvPr id="8" name="Straight Connector 7"/>
            <p:cNvCxnSpPr/>
            <p:nvPr/>
          </p:nvCxnSpPr>
          <p:spPr>
            <a:xfrm>
              <a:off x="6669741" y="1187461"/>
              <a:ext cx="0" cy="411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550894" y="3172781"/>
              <a:ext cx="9820179" cy="18292"/>
            </a:xfrm>
            <a:prstGeom prst="line">
              <a:avLst/>
            </a:prstGeom>
            <a:ln w="38100"/>
          </p:spPr>
          <p:style>
            <a:lnRef idx="1">
              <a:schemeClr val="dk1"/>
            </a:lnRef>
            <a:fillRef idx="0">
              <a:schemeClr val="dk1"/>
            </a:fillRef>
            <a:effectRef idx="0">
              <a:schemeClr val="dk1"/>
            </a:effectRef>
            <a:fontRef idx="minor">
              <a:schemeClr val="tx1"/>
            </a:fontRef>
          </p:style>
        </p:cxnSp>
      </p:grpSp>
      <p:sp>
        <p:nvSpPr>
          <p:cNvPr id="10" name="TextBox 9"/>
          <p:cNvSpPr txBox="1"/>
          <p:nvPr/>
        </p:nvSpPr>
        <p:spPr>
          <a:xfrm>
            <a:off x="1932972" y="6353986"/>
            <a:ext cx="470346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US News and World Report, IPEDS Data Center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867" y="1189892"/>
            <a:ext cx="10527032" cy="4663440"/>
          </a:xfrm>
          <a:prstGeom prst="rect">
            <a:avLst/>
          </a:prstGeom>
        </p:spPr>
      </p:pic>
      <p:sp>
        <p:nvSpPr>
          <p:cNvPr id="2" name="Title 1"/>
          <p:cNvSpPr>
            <a:spLocks noGrp="1"/>
          </p:cNvSpPr>
          <p:nvPr>
            <p:ph type="title"/>
          </p:nvPr>
        </p:nvSpPr>
        <p:spPr/>
        <p:txBody>
          <a:bodyPr/>
          <a:lstStyle/>
          <a:p>
            <a:r>
              <a:rPr lang="en-US" dirty="0" smtClean="0"/>
              <a:t>US News Rank vs. Mobility Rate</a:t>
            </a:r>
            <a:endParaRPr lang="en-US" dirty="0"/>
          </a:p>
        </p:txBody>
      </p:sp>
      <p:sp>
        <p:nvSpPr>
          <p:cNvPr id="5" name="Diamond 4"/>
          <p:cNvSpPr/>
          <p:nvPr/>
        </p:nvSpPr>
        <p:spPr>
          <a:xfrm>
            <a:off x="10557343" y="2104332"/>
            <a:ext cx="457200" cy="457200"/>
          </a:xfrm>
          <a:prstGeom prst="diamond">
            <a:avLst/>
          </a:prstGeom>
          <a:solidFill>
            <a:srgbClr val="881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161413" y="1854660"/>
            <a:ext cx="1249060" cy="307777"/>
          </a:xfrm>
          <a:prstGeom prst="rect">
            <a:avLst/>
          </a:prstGeom>
          <a:noFill/>
        </p:spPr>
        <p:txBody>
          <a:bodyPr wrap="none" rtlCol="0">
            <a:spAutoFit/>
          </a:bodyPr>
          <a:lstStyle/>
          <a:p>
            <a:pPr algn="ctr"/>
            <a:r>
              <a:rPr lang="en-US" sz="1400" b="1" dirty="0" smtClean="0">
                <a:solidFill>
                  <a:srgbClr val="881124"/>
                </a:solidFill>
                <a:latin typeface="Arial" panose="020B0604020202020204" pitchFamily="34" charset="0"/>
                <a:cs typeface="Arial" panose="020B0604020202020204" pitchFamily="34" charset="0"/>
              </a:rPr>
              <a:t>Stony Brook</a:t>
            </a:r>
          </a:p>
        </p:txBody>
      </p:sp>
      <p:sp>
        <p:nvSpPr>
          <p:cNvPr id="6" name="TextBox 5"/>
          <p:cNvSpPr txBox="1"/>
          <p:nvPr/>
        </p:nvSpPr>
        <p:spPr>
          <a:xfrm>
            <a:off x="8491410" y="1854659"/>
            <a:ext cx="981359"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UC-Irvine</a:t>
            </a:r>
          </a:p>
        </p:txBody>
      </p:sp>
      <p:sp>
        <p:nvSpPr>
          <p:cNvPr id="8" name="TextBox 7"/>
          <p:cNvSpPr txBox="1"/>
          <p:nvPr/>
        </p:nvSpPr>
        <p:spPr>
          <a:xfrm>
            <a:off x="10216462" y="3654448"/>
            <a:ext cx="1200971" cy="307777"/>
          </a:xfrm>
          <a:prstGeom prst="rect">
            <a:avLst/>
          </a:prstGeom>
          <a:noFill/>
        </p:spPr>
        <p:txBody>
          <a:bodyPr wrap="none" rtlCol="0">
            <a:spAutoFit/>
          </a:bodyPr>
          <a:lstStyle/>
          <a:p>
            <a:pPr algn="ctr"/>
            <a:r>
              <a:rPr lang="en-US" sz="1400" b="1" dirty="0" smtClean="0">
                <a:solidFill>
                  <a:schemeClr val="accent5"/>
                </a:solidFill>
                <a:latin typeface="Arial" panose="020B0604020202020204" pitchFamily="34" charset="0"/>
                <a:cs typeface="Arial" panose="020B0604020202020204" pitchFamily="34" charset="0"/>
              </a:rPr>
              <a:t>Pace U (NY)</a:t>
            </a:r>
          </a:p>
        </p:txBody>
      </p:sp>
      <p:sp>
        <p:nvSpPr>
          <p:cNvPr id="9" name="TextBox 8"/>
          <p:cNvSpPr txBox="1"/>
          <p:nvPr/>
        </p:nvSpPr>
        <p:spPr>
          <a:xfrm>
            <a:off x="8209888" y="3346671"/>
            <a:ext cx="1630318" cy="307777"/>
          </a:xfrm>
          <a:prstGeom prst="rect">
            <a:avLst/>
          </a:prstGeom>
          <a:noFill/>
        </p:spPr>
        <p:txBody>
          <a:bodyPr wrap="none" rtlCol="0">
            <a:spAutoFit/>
          </a:bodyPr>
          <a:lstStyle/>
          <a:p>
            <a:pPr algn="ctr"/>
            <a:r>
              <a:rPr lang="en-US" sz="1400" b="1" dirty="0" smtClean="0">
                <a:solidFill>
                  <a:schemeClr val="accent5"/>
                </a:solidFill>
                <a:latin typeface="Arial" panose="020B0604020202020204" pitchFamily="34" charset="0"/>
                <a:cs typeface="Arial" panose="020B0604020202020204" pitchFamily="34" charset="0"/>
              </a:rPr>
              <a:t>St. John’s U (NY)</a:t>
            </a:r>
          </a:p>
        </p:txBody>
      </p:sp>
      <p:sp>
        <p:nvSpPr>
          <p:cNvPr id="10" name="TextBox 9"/>
          <p:cNvSpPr txBox="1"/>
          <p:nvPr/>
        </p:nvSpPr>
        <p:spPr>
          <a:xfrm>
            <a:off x="8464764" y="4684794"/>
            <a:ext cx="1120564"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UT-El Paso</a:t>
            </a:r>
          </a:p>
        </p:txBody>
      </p:sp>
      <p:sp>
        <p:nvSpPr>
          <p:cNvPr id="11" name="TextBox 10"/>
          <p:cNvSpPr txBox="1"/>
          <p:nvPr/>
        </p:nvSpPr>
        <p:spPr>
          <a:xfrm>
            <a:off x="8328442" y="2675993"/>
            <a:ext cx="572594"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NJIT</a:t>
            </a:r>
          </a:p>
        </p:txBody>
      </p:sp>
      <p:sp>
        <p:nvSpPr>
          <p:cNvPr id="12" name="TextBox 11"/>
          <p:cNvSpPr txBox="1"/>
          <p:nvPr/>
        </p:nvSpPr>
        <p:spPr>
          <a:xfrm>
            <a:off x="7521110" y="2054945"/>
            <a:ext cx="1309975"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UC-Riverside</a:t>
            </a:r>
          </a:p>
        </p:txBody>
      </p:sp>
      <p:sp>
        <p:nvSpPr>
          <p:cNvPr id="13" name="TextBox 12"/>
          <p:cNvSpPr txBox="1"/>
          <p:nvPr/>
        </p:nvSpPr>
        <p:spPr>
          <a:xfrm>
            <a:off x="7326496" y="1311686"/>
            <a:ext cx="683200"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UCLA</a:t>
            </a:r>
          </a:p>
        </p:txBody>
      </p:sp>
      <p:sp>
        <p:nvSpPr>
          <p:cNvPr id="14" name="TextBox 13"/>
          <p:cNvSpPr txBox="1"/>
          <p:nvPr/>
        </p:nvSpPr>
        <p:spPr>
          <a:xfrm>
            <a:off x="6870282" y="4730961"/>
            <a:ext cx="912429" cy="492443"/>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TX A&amp;M</a:t>
            </a:r>
          </a:p>
          <a:p>
            <a:pPr algn="ctr"/>
            <a:r>
              <a:rPr lang="en-US" sz="1200" b="1" dirty="0" smtClean="0">
                <a:solidFill>
                  <a:schemeClr val="bg1">
                    <a:lumMod val="65000"/>
                  </a:schemeClr>
                </a:solidFill>
                <a:latin typeface="Arial" panose="020B0604020202020204" pitchFamily="34" charset="0"/>
                <a:cs typeface="Arial" panose="020B0604020202020204" pitchFamily="34" charset="0"/>
              </a:rPr>
              <a:t>Kingsville</a:t>
            </a:r>
          </a:p>
        </p:txBody>
      </p:sp>
      <p:grpSp>
        <p:nvGrpSpPr>
          <p:cNvPr id="15" name="Group 14"/>
          <p:cNvGrpSpPr/>
          <p:nvPr/>
        </p:nvGrpSpPr>
        <p:grpSpPr>
          <a:xfrm>
            <a:off x="1550894" y="1187461"/>
            <a:ext cx="9820179" cy="4114800"/>
            <a:chOff x="1550894" y="1187461"/>
            <a:chExt cx="9820179" cy="4114800"/>
          </a:xfrm>
        </p:grpSpPr>
        <p:cxnSp>
          <p:nvCxnSpPr>
            <p:cNvPr id="16" name="Straight Connector 15"/>
            <p:cNvCxnSpPr/>
            <p:nvPr/>
          </p:nvCxnSpPr>
          <p:spPr>
            <a:xfrm>
              <a:off x="6669741" y="1187461"/>
              <a:ext cx="0" cy="411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550894" y="3172781"/>
              <a:ext cx="9820179" cy="18292"/>
            </a:xfrm>
            <a:prstGeom prst="line">
              <a:avLst/>
            </a:prstGeom>
            <a:ln w="38100"/>
          </p:spPr>
          <p:style>
            <a:lnRef idx="1">
              <a:schemeClr val="dk1"/>
            </a:lnRef>
            <a:fillRef idx="0">
              <a:schemeClr val="dk1"/>
            </a:fillRef>
            <a:effectRef idx="0">
              <a:schemeClr val="dk1"/>
            </a:effectRef>
            <a:fontRef idx="minor">
              <a:schemeClr val="tx1"/>
            </a:fontRef>
          </p:style>
        </p:cxnSp>
      </p:grpSp>
      <p:sp>
        <p:nvSpPr>
          <p:cNvPr id="18" name="TextBox 17"/>
          <p:cNvSpPr txBox="1"/>
          <p:nvPr/>
        </p:nvSpPr>
        <p:spPr>
          <a:xfrm>
            <a:off x="6619574" y="2348213"/>
            <a:ext cx="1228221"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Binghamton</a:t>
            </a:r>
          </a:p>
        </p:txBody>
      </p:sp>
      <p:sp>
        <p:nvSpPr>
          <p:cNvPr id="19" name="TextBox 18"/>
          <p:cNvSpPr txBox="1"/>
          <p:nvPr/>
        </p:nvSpPr>
        <p:spPr>
          <a:xfrm>
            <a:off x="6162311" y="1305628"/>
            <a:ext cx="1250663"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UC-Berkeley</a:t>
            </a:r>
          </a:p>
        </p:txBody>
      </p:sp>
      <p:sp>
        <p:nvSpPr>
          <p:cNvPr id="20" name="TextBox 19"/>
          <p:cNvSpPr txBox="1"/>
          <p:nvPr/>
        </p:nvSpPr>
        <p:spPr>
          <a:xfrm>
            <a:off x="6400213" y="1923681"/>
            <a:ext cx="1378904"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UC-San Diego</a:t>
            </a:r>
          </a:p>
        </p:txBody>
      </p:sp>
      <p:sp>
        <p:nvSpPr>
          <p:cNvPr id="21" name="TextBox 20"/>
          <p:cNvSpPr txBox="1"/>
          <p:nvPr/>
        </p:nvSpPr>
        <p:spPr>
          <a:xfrm>
            <a:off x="6682354" y="3475779"/>
            <a:ext cx="1356462"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U of Houston</a:t>
            </a:r>
          </a:p>
        </p:txBody>
      </p:sp>
      <p:sp>
        <p:nvSpPr>
          <p:cNvPr id="22" name="TextBox 21"/>
          <p:cNvSpPr txBox="1"/>
          <p:nvPr/>
        </p:nvSpPr>
        <p:spPr>
          <a:xfrm>
            <a:off x="6638496" y="4060537"/>
            <a:ext cx="1765228" cy="307777"/>
          </a:xfrm>
          <a:prstGeom prst="rect">
            <a:avLst/>
          </a:prstGeom>
          <a:noFill/>
        </p:spPr>
        <p:txBody>
          <a:bodyPr wrap="none" rtlCol="0">
            <a:spAutoFit/>
          </a:bodyPr>
          <a:lstStyle/>
          <a:p>
            <a:pPr algn="ctr"/>
            <a:r>
              <a:rPr lang="en-US" sz="1400" b="1" dirty="0" smtClean="0">
                <a:solidFill>
                  <a:schemeClr val="bg1">
                    <a:lumMod val="65000"/>
                  </a:schemeClr>
                </a:solidFill>
                <a:latin typeface="Arial" panose="020B0604020202020204" pitchFamily="34" charset="0"/>
                <a:cs typeface="Arial" panose="020B0604020202020204" pitchFamily="34" charset="0"/>
              </a:rPr>
              <a:t>Cal State Fullerton</a:t>
            </a:r>
          </a:p>
        </p:txBody>
      </p:sp>
      <p:sp>
        <p:nvSpPr>
          <p:cNvPr id="23" name="TextBox 22"/>
          <p:cNvSpPr txBox="1"/>
          <p:nvPr/>
        </p:nvSpPr>
        <p:spPr>
          <a:xfrm>
            <a:off x="1932972" y="6353986"/>
            <a:ext cx="610551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US News and World Report; Chetty, et al. (2017) Web data table 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7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Stony Brook’s Programs</a:t>
            </a:r>
            <a:endParaRPr lang="en-US" dirty="0"/>
          </a:p>
        </p:txBody>
      </p:sp>
      <p:graphicFrame>
        <p:nvGraphicFramePr>
          <p:cNvPr id="5" name="Diagram 4"/>
          <p:cNvGraphicFramePr/>
          <p:nvPr>
            <p:extLst>
              <p:ext uri="{D42A27DB-BD31-4B8C-83A1-F6EECF244321}">
                <p14:modId xmlns:p14="http://schemas.microsoft.com/office/powerpoint/2010/main" val="332906889"/>
              </p:ext>
            </p:extLst>
          </p:nvPr>
        </p:nvGraphicFramePr>
        <p:xfrm>
          <a:off x="895739" y="900953"/>
          <a:ext cx="10437845" cy="523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619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Stony Brook’s Location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87043587"/>
              </p:ext>
            </p:extLst>
          </p:nvPr>
        </p:nvGraphicFramePr>
        <p:xfrm>
          <a:off x="795863" y="1228309"/>
          <a:ext cx="10657048" cy="4663205"/>
        </p:xfrm>
        <a:graphic>
          <a:graphicData uri="http://schemas.openxmlformats.org/drawingml/2006/table">
            <a:tbl>
              <a:tblPr firstRow="1" bandRow="1">
                <a:tableStyleId>{2D5ABB26-0587-4C30-8999-92F81FD0307C}</a:tableStyleId>
              </a:tblPr>
              <a:tblGrid>
                <a:gridCol w="5328524">
                  <a:extLst>
                    <a:ext uri="{9D8B030D-6E8A-4147-A177-3AD203B41FA5}">
                      <a16:colId xmlns:a16="http://schemas.microsoft.com/office/drawing/2014/main" val="1994732998"/>
                    </a:ext>
                  </a:extLst>
                </a:gridCol>
                <a:gridCol w="5328524">
                  <a:extLst>
                    <a:ext uri="{9D8B030D-6E8A-4147-A177-3AD203B41FA5}">
                      <a16:colId xmlns:a16="http://schemas.microsoft.com/office/drawing/2014/main" val="1152066546"/>
                    </a:ext>
                  </a:extLst>
                </a:gridCol>
              </a:tblGrid>
              <a:tr h="87828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Arial" panose="020B0604020202020204" pitchFamily="34" charset="0"/>
                          <a:cs typeface="Arial" panose="020B0604020202020204" pitchFamily="34" charset="0"/>
                        </a:rPr>
                        <a:t>Access to dense HS populations with quality schools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Arial" panose="020B0604020202020204" pitchFamily="34" charset="0"/>
                          <a:cs typeface="Arial" panose="020B0604020202020204" pitchFamily="34" charset="0"/>
                        </a:rPr>
                        <a:t>Access to hot labor market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14644539"/>
                  </a:ext>
                </a:extLst>
              </a:tr>
              <a:tr h="3784922">
                <a:tc>
                  <a:txBody>
                    <a:bodyPr/>
                    <a:lstStyle/>
                    <a:p>
                      <a:pPr algn="ctr"/>
                      <a:r>
                        <a:rPr lang="en-US" sz="4000" b="1" dirty="0" smtClean="0">
                          <a:latin typeface="Arial" panose="020B0604020202020204" pitchFamily="34" charset="0"/>
                          <a:cs typeface="Arial" panose="020B0604020202020204" pitchFamily="34" charset="0"/>
                        </a:rPr>
                        <a:t>16 </a:t>
                      </a:r>
                    </a:p>
                    <a:p>
                      <a:pPr algn="ctr"/>
                      <a:r>
                        <a:rPr lang="en-US" sz="1800" dirty="0" smtClean="0">
                          <a:latin typeface="Arial" panose="020B0604020202020204" pitchFamily="34" charset="0"/>
                          <a:cs typeface="Arial" panose="020B0604020202020204" pitchFamily="34" charset="0"/>
                        </a:rPr>
                        <a:t>public</a:t>
                      </a:r>
                      <a:r>
                        <a:rPr lang="en-US" sz="1800" baseline="0" dirty="0" smtClean="0">
                          <a:latin typeface="Arial" panose="020B0604020202020204" pitchFamily="34" charset="0"/>
                          <a:cs typeface="Arial" panose="020B0604020202020204" pitchFamily="34" charset="0"/>
                        </a:rPr>
                        <a:t> high schools in </a:t>
                      </a:r>
                      <a:r>
                        <a:rPr lang="en-US" sz="1800" i="1" baseline="0" dirty="0" smtClean="0">
                          <a:latin typeface="Arial" panose="020B0604020202020204" pitchFamily="34" charset="0"/>
                          <a:cs typeface="Arial" panose="020B0604020202020204" pitchFamily="34" charset="0"/>
                        </a:rPr>
                        <a:t>US News </a:t>
                      </a:r>
                      <a:r>
                        <a:rPr lang="en-US" sz="1800" baseline="0" dirty="0" smtClean="0">
                          <a:latin typeface="Arial" panose="020B0604020202020204" pitchFamily="34" charset="0"/>
                          <a:cs typeface="Arial" panose="020B0604020202020204" pitchFamily="34" charset="0"/>
                        </a:rPr>
                        <a:t>Top 100 </a:t>
                      </a:r>
                      <a:br>
                        <a:rPr lang="en-US" sz="1800" baseline="0" dirty="0" smtClean="0">
                          <a:latin typeface="Arial" panose="020B0604020202020204" pitchFamily="34" charset="0"/>
                          <a:cs typeface="Arial" panose="020B0604020202020204" pitchFamily="34" charset="0"/>
                        </a:rPr>
                      </a:br>
                      <a:r>
                        <a:rPr lang="en-US" sz="1800" baseline="0" dirty="0" smtClean="0">
                          <a:latin typeface="Arial" panose="020B0604020202020204" pitchFamily="34" charset="0"/>
                          <a:cs typeface="Arial" panose="020B0604020202020204" pitchFamily="34" charset="0"/>
                        </a:rPr>
                        <a:t>located in NYC / Long Island</a:t>
                      </a:r>
                    </a:p>
                    <a:p>
                      <a:pPr algn="ctr"/>
                      <a:endParaRPr lang="en-US" sz="2400" baseline="0" dirty="0" smtClean="0">
                        <a:latin typeface="Arial" panose="020B0604020202020204" pitchFamily="34" charset="0"/>
                        <a:cs typeface="Arial" panose="020B0604020202020204" pitchFamily="34" charset="0"/>
                      </a:endParaRPr>
                    </a:p>
                    <a:p>
                      <a:pPr algn="ctr"/>
                      <a:r>
                        <a:rPr lang="en-US" sz="3600" b="1" baseline="0" dirty="0" smtClean="0">
                          <a:latin typeface="Arial" panose="020B0604020202020204" pitchFamily="34" charset="0"/>
                          <a:cs typeface="Arial" panose="020B0604020202020204" pitchFamily="34" charset="0"/>
                        </a:rPr>
                        <a:t>13%</a:t>
                      </a:r>
                    </a:p>
                    <a:p>
                      <a:pPr algn="ctr"/>
                      <a:r>
                        <a:rPr lang="en-US" sz="1800" baseline="0" dirty="0" smtClean="0">
                          <a:latin typeface="Arial" panose="020B0604020202020204" pitchFamily="34" charset="0"/>
                          <a:cs typeface="Arial" panose="020B0604020202020204" pitchFamily="34" charset="0"/>
                        </a:rPr>
                        <a:t>of Stony Brook’s entering freshmen come from these 16 schools</a:t>
                      </a:r>
                    </a:p>
                    <a:p>
                      <a:pPr algn="ctr"/>
                      <a:endParaRPr lang="en-US" sz="1600" baseline="0" dirty="0" smtClean="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57%</a:t>
                      </a:r>
                    </a:p>
                    <a:p>
                      <a:pPr algn="ctr"/>
                      <a:r>
                        <a:rPr lang="en-US" sz="1800" dirty="0" smtClean="0">
                          <a:latin typeface="Arial" panose="020B0604020202020204" pitchFamily="34" charset="0"/>
                          <a:cs typeface="Arial" panose="020B0604020202020204" pitchFamily="34" charset="0"/>
                        </a:rPr>
                        <a:t>of these students received Pell grants</a:t>
                      </a:r>
                      <a:endParaRPr lang="en-US" sz="1800" b="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800" b="1" dirty="0" smtClean="0">
                          <a:latin typeface="Arial" panose="020B0604020202020204" pitchFamily="34" charset="0"/>
                          <a:cs typeface="Arial" panose="020B0604020202020204" pitchFamily="34" charset="0"/>
                        </a:rPr>
                        <a:t>Median earnings bachelor’s recipients,</a:t>
                      </a:r>
                      <a:r>
                        <a:rPr lang="en-US" sz="1800" b="1" baseline="0" dirty="0" smtClean="0">
                          <a:latin typeface="Arial" panose="020B0604020202020204" pitchFamily="34" charset="0"/>
                          <a:cs typeface="Arial" panose="020B0604020202020204" pitchFamily="34" charset="0"/>
                        </a:rPr>
                        <a:t> age 25+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39546439"/>
                  </a:ext>
                </a:extLst>
              </a:tr>
            </a:tbl>
          </a:graphicData>
        </a:graphic>
      </p:graphicFrame>
      <p:pic>
        <p:nvPicPr>
          <p:cNvPr id="8" name="Picture 7"/>
          <p:cNvPicPr>
            <a:picLocks noChangeAspect="1"/>
          </p:cNvPicPr>
          <p:nvPr/>
        </p:nvPicPr>
        <p:blipFill>
          <a:blip r:embed="rId2"/>
          <a:stretch>
            <a:fillRect/>
          </a:stretch>
        </p:blipFill>
        <p:spPr>
          <a:xfrm>
            <a:off x="6147537" y="2829314"/>
            <a:ext cx="5015387" cy="3062200"/>
          </a:xfrm>
          <a:prstGeom prst="rect">
            <a:avLst/>
          </a:prstGeom>
        </p:spPr>
      </p:pic>
      <p:sp>
        <p:nvSpPr>
          <p:cNvPr id="9" name="TextBox 8"/>
          <p:cNvSpPr txBox="1"/>
          <p:nvPr/>
        </p:nvSpPr>
        <p:spPr>
          <a:xfrm>
            <a:off x="1932972" y="6353986"/>
            <a:ext cx="6884962"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Source: Stony Brook Institutional Research; US Census ACS 2017, 5-year estimates</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10103197" y="4548851"/>
            <a:ext cx="1824538" cy="1323439"/>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NYC/Long Island</a:t>
            </a:r>
          </a:p>
          <a:p>
            <a:r>
              <a:rPr lang="en-US" sz="1600" b="1" dirty="0" smtClean="0">
                <a:latin typeface="Arial" panose="020B0604020202020204" pitchFamily="34" charset="0"/>
                <a:cs typeface="Arial" panose="020B0604020202020204" pitchFamily="34" charset="0"/>
              </a:rPr>
              <a:t>$63-75k median</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U.S. = $52,519</a:t>
            </a:r>
          </a:p>
          <a:p>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938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attracts Pell recipients with academic backgrounds comparable to non-Pell recipients</a:t>
            </a:r>
            <a:endParaRPr lang="en-US" dirty="0"/>
          </a:p>
        </p:txBody>
      </p:sp>
      <p:graphicFrame>
        <p:nvGraphicFramePr>
          <p:cNvPr id="6" name="Chart 5"/>
          <p:cNvGraphicFramePr/>
          <p:nvPr>
            <p:extLst>
              <p:ext uri="{D42A27DB-BD31-4B8C-83A1-F6EECF244321}">
                <p14:modId xmlns:p14="http://schemas.microsoft.com/office/powerpoint/2010/main" val="1123272535"/>
              </p:ext>
            </p:extLst>
          </p:nvPr>
        </p:nvGraphicFramePr>
        <p:xfrm>
          <a:off x="795867" y="1814147"/>
          <a:ext cx="3737987"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648056847"/>
              </p:ext>
            </p:extLst>
          </p:nvPr>
        </p:nvGraphicFramePr>
        <p:xfrm>
          <a:off x="4432997" y="1814147"/>
          <a:ext cx="3737987"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092723441"/>
              </p:ext>
            </p:extLst>
          </p:nvPr>
        </p:nvGraphicFramePr>
        <p:xfrm>
          <a:off x="7841062" y="1814147"/>
          <a:ext cx="3737987"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39332" y="6360607"/>
            <a:ext cx="8174161" cy="307777"/>
          </a:xfrm>
          <a:prstGeom prst="rect">
            <a:avLst/>
          </a:prstGeom>
          <a:noFill/>
        </p:spPr>
        <p:txBody>
          <a:bodyPr wrap="none" rtlCol="0">
            <a:spAutoFit/>
          </a:bodyPr>
          <a:lstStyle/>
          <a:p>
            <a:r>
              <a:rPr lang="en-US" sz="1400" dirty="0" smtClean="0"/>
              <a:t>Data sources: NCES Beginning Postsecondary Student Survey 2012/14, Stony Brook IR Office (fall 2014 cohort)</a:t>
            </a:r>
            <a:endParaRPr lang="en-US" sz="1400" dirty="0"/>
          </a:p>
        </p:txBody>
      </p:sp>
      <p:sp>
        <p:nvSpPr>
          <p:cNvPr id="10" name="TextBox 9"/>
          <p:cNvSpPr txBox="1"/>
          <p:nvPr/>
        </p:nvSpPr>
        <p:spPr>
          <a:xfrm>
            <a:off x="3024298" y="1502296"/>
            <a:ext cx="7052315"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Distribution of Entering First-Time Freshmen by HS GPA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12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attracts Pell recipients with academic backgrounds comparable to non-Pell recipients</a:t>
            </a:r>
            <a:endParaRPr lang="en-US" dirty="0"/>
          </a:p>
        </p:txBody>
      </p:sp>
      <p:graphicFrame>
        <p:nvGraphicFramePr>
          <p:cNvPr id="6" name="Chart 5"/>
          <p:cNvGraphicFramePr/>
          <p:nvPr>
            <p:extLst>
              <p:ext uri="{D42A27DB-BD31-4B8C-83A1-F6EECF244321}">
                <p14:modId xmlns:p14="http://schemas.microsoft.com/office/powerpoint/2010/main" val="3124802146"/>
              </p:ext>
            </p:extLst>
          </p:nvPr>
        </p:nvGraphicFramePr>
        <p:xfrm>
          <a:off x="795867" y="1814147"/>
          <a:ext cx="3737987"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04643539"/>
              </p:ext>
            </p:extLst>
          </p:nvPr>
        </p:nvGraphicFramePr>
        <p:xfrm>
          <a:off x="4432997" y="1814147"/>
          <a:ext cx="3737987"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271784405"/>
              </p:ext>
            </p:extLst>
          </p:nvPr>
        </p:nvGraphicFramePr>
        <p:xfrm>
          <a:off x="7841062" y="1814147"/>
          <a:ext cx="3737987"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39332" y="6360607"/>
            <a:ext cx="8174161" cy="307777"/>
          </a:xfrm>
          <a:prstGeom prst="rect">
            <a:avLst/>
          </a:prstGeom>
          <a:noFill/>
        </p:spPr>
        <p:txBody>
          <a:bodyPr wrap="none" rtlCol="0">
            <a:spAutoFit/>
          </a:bodyPr>
          <a:lstStyle/>
          <a:p>
            <a:r>
              <a:rPr lang="en-US" sz="1400" dirty="0" smtClean="0"/>
              <a:t>Data sources: NCES Beginning Postsecondary Student Survey 2004/09, Stony Brook IR Office (fall 2014 cohort)</a:t>
            </a:r>
            <a:endParaRPr lang="en-US" sz="1400" dirty="0"/>
          </a:p>
        </p:txBody>
      </p:sp>
      <p:sp>
        <p:nvSpPr>
          <p:cNvPr id="10" name="TextBox 9"/>
          <p:cNvSpPr txBox="1"/>
          <p:nvPr/>
        </p:nvSpPr>
        <p:spPr>
          <a:xfrm>
            <a:off x="1627577" y="1416093"/>
            <a:ext cx="9547998"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Six-year bachelor’s completion rates of first-time undergraduates by HS GPA</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8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graphicFrame>
        <p:nvGraphicFramePr>
          <p:cNvPr id="5" name="Diagram 4"/>
          <p:cNvGraphicFramePr/>
          <p:nvPr>
            <p:extLst>
              <p:ext uri="{D42A27DB-BD31-4B8C-83A1-F6EECF244321}">
                <p14:modId xmlns:p14="http://schemas.microsoft.com/office/powerpoint/2010/main" val="780479489"/>
              </p:ext>
            </p:extLst>
          </p:nvPr>
        </p:nvGraphicFramePr>
        <p:xfrm>
          <a:off x="795866" y="1176748"/>
          <a:ext cx="10657045" cy="4867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116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92" y="2251473"/>
            <a:ext cx="10276115" cy="2510367"/>
          </a:xfrm>
        </p:spPr>
        <p:txBody>
          <a:bodyPr>
            <a:normAutofit/>
          </a:bodyPr>
          <a:lstStyle/>
          <a:p>
            <a:r>
              <a:rPr lang="en-US" sz="5867" dirty="0" smtClean="0"/>
              <a:t>Stony Brook University</a:t>
            </a:r>
            <a:br>
              <a:rPr lang="en-US" sz="5867" dirty="0" smtClean="0"/>
            </a:br>
            <a:r>
              <a:rPr lang="en-US" sz="5867" dirty="0" smtClean="0"/>
              <a:t>Institutional Profile</a:t>
            </a:r>
            <a:endParaRPr lang="en-US" sz="5867" dirty="0"/>
          </a:p>
        </p:txBody>
      </p:sp>
    </p:spTree>
    <p:extLst>
      <p:ext uri="{BB962C8B-B14F-4D97-AF65-F5344CB8AC3E}">
        <p14:creationId xmlns:p14="http://schemas.microsoft.com/office/powerpoint/2010/main" val="146756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Stony Brook University </a:t>
            </a:r>
            <a:r>
              <a:rPr lang="en-US" dirty="0" smtClean="0"/>
              <a:t>Profile</a:t>
            </a:r>
            <a:endParaRPr lang="en-US" dirty="0"/>
          </a:p>
        </p:txBody>
      </p:sp>
      <p:sp>
        <p:nvSpPr>
          <p:cNvPr id="4" name="Slide Number Placeholder 3"/>
          <p:cNvSpPr>
            <a:spLocks noGrp="1"/>
          </p:cNvSpPr>
          <p:nvPr>
            <p:ph type="sldNum" sz="quarter" idx="4294967295"/>
          </p:nvPr>
        </p:nvSpPr>
        <p:spPr>
          <a:xfrm>
            <a:off x="8709712" y="6425176"/>
            <a:ext cx="2743200" cy="365125"/>
          </a:xfrm>
          <a:prstGeom prst="rect">
            <a:avLst/>
          </a:prstGeom>
        </p:spPr>
        <p:txBody>
          <a:bodyPr/>
          <a:lstStyle/>
          <a:p>
            <a:pPr defTabSz="914377"/>
            <a:fld id="{935F4044-894B-B74C-BA70-A76DFBF02618}" type="slidenum">
              <a:rPr lang="en-US" smtClean="0"/>
              <a:pPr defTabSz="914377"/>
              <a:t>4</a:t>
            </a:fld>
            <a:endParaRPr lang="en-US" dirty="0"/>
          </a:p>
        </p:txBody>
      </p:sp>
      <p:pic>
        <p:nvPicPr>
          <p:cNvPr id="5" name="Picture 4"/>
          <p:cNvPicPr>
            <a:picLocks noChangeAspect="1"/>
          </p:cNvPicPr>
          <p:nvPr/>
        </p:nvPicPr>
        <p:blipFill>
          <a:blip r:embed="rId2"/>
          <a:stretch>
            <a:fillRect/>
          </a:stretch>
        </p:blipFill>
        <p:spPr>
          <a:xfrm>
            <a:off x="7388656" y="1"/>
            <a:ext cx="4559480" cy="6857999"/>
          </a:xfrm>
          <a:prstGeom prst="rect">
            <a:avLst/>
          </a:prstGeom>
        </p:spPr>
      </p:pic>
      <p:graphicFrame>
        <p:nvGraphicFramePr>
          <p:cNvPr id="6" name="Diagram 5"/>
          <p:cNvGraphicFramePr/>
          <p:nvPr>
            <p:extLst>
              <p:ext uri="{D42A27DB-BD31-4B8C-83A1-F6EECF244321}">
                <p14:modId xmlns:p14="http://schemas.microsoft.com/office/powerpoint/2010/main" val="3501366428"/>
              </p:ext>
            </p:extLst>
          </p:nvPr>
        </p:nvGraphicFramePr>
        <p:xfrm>
          <a:off x="795867" y="1155560"/>
          <a:ext cx="6541477" cy="4857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38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91256" y="1282556"/>
            <a:ext cx="4641762" cy="46233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a:solidFill>
                  <a:schemeClr val="accent6">
                    <a:lumMod val="75000"/>
                  </a:schemeClr>
                </a:solidFill>
                <a:latin typeface="Arial" panose="020B0604020202020204" pitchFamily="34" charset="0"/>
                <a:cs typeface="Arial" panose="020B0604020202020204" pitchFamily="34" charset="0"/>
              </a:rPr>
              <a:t>15</a:t>
            </a:r>
            <a:endParaRPr lang="en-US" sz="3600" b="1" dirty="0">
              <a:solidFill>
                <a:schemeClr val="accent6">
                  <a:lumMod val="75000"/>
                </a:schemeClr>
              </a:solidFill>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Percentage point increase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4-yr grad rate over 5 years</a:t>
            </a:r>
          </a:p>
          <a:p>
            <a:pPr algn="ctr"/>
            <a:endParaRPr lang="en-US" dirty="0">
              <a:latin typeface="Arial" panose="020B0604020202020204" pitchFamily="34" charset="0"/>
              <a:cs typeface="Arial" panose="020B0604020202020204" pitchFamily="34" charset="0"/>
            </a:endParaRPr>
          </a:p>
          <a:p>
            <a:pPr algn="ctr"/>
            <a:r>
              <a:rPr lang="en-US" sz="4800" b="1" dirty="0">
                <a:solidFill>
                  <a:schemeClr val="accent6">
                    <a:lumMod val="75000"/>
                  </a:schemeClr>
                </a:solidFill>
                <a:latin typeface="Arial" panose="020B0604020202020204" pitchFamily="34" charset="0"/>
                <a:cs typeface="Arial" panose="020B0604020202020204" pitchFamily="34" charset="0"/>
              </a:rPr>
              <a:t>Top 3%</a:t>
            </a:r>
          </a:p>
          <a:p>
            <a:pPr algn="ctr"/>
            <a:r>
              <a:rPr lang="en-US" dirty="0">
                <a:latin typeface="Arial" panose="020B0604020202020204" pitchFamily="34" charset="0"/>
                <a:cs typeface="Arial" panose="020B0604020202020204" pitchFamily="34" charset="0"/>
              </a:rPr>
              <a:t>of colleges or universities for improvement over a 5-year period   </a:t>
            </a:r>
          </a:p>
          <a:p>
            <a:pPr algn="ctr"/>
            <a:endParaRPr lang="en-US" dirty="0"/>
          </a:p>
        </p:txBody>
      </p:sp>
      <p:graphicFrame>
        <p:nvGraphicFramePr>
          <p:cNvPr id="5" name="Chart 4"/>
          <p:cNvGraphicFramePr/>
          <p:nvPr>
            <p:extLst>
              <p:ext uri="{D42A27DB-BD31-4B8C-83A1-F6EECF244321}">
                <p14:modId xmlns:p14="http://schemas.microsoft.com/office/powerpoint/2010/main" val="3614323216"/>
              </p:ext>
            </p:extLst>
          </p:nvPr>
        </p:nvGraphicFramePr>
        <p:xfrm>
          <a:off x="795867" y="1282556"/>
          <a:ext cx="5548949" cy="4838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p:txBody>
          <a:bodyPr>
            <a:normAutofit fontScale="90000"/>
          </a:bodyPr>
          <a:lstStyle/>
          <a:p>
            <a:r>
              <a:rPr lang="en-US" dirty="0" smtClean="0"/>
              <a:t>Freshman graduation rates increased fifteen percentage points in the last five years</a:t>
            </a:r>
            <a:endParaRPr lang="en-US" dirty="0"/>
          </a:p>
        </p:txBody>
      </p:sp>
      <p:sp>
        <p:nvSpPr>
          <p:cNvPr id="8" name="Down Arrow 7"/>
          <p:cNvSpPr/>
          <p:nvPr/>
        </p:nvSpPr>
        <p:spPr>
          <a:xfrm rot="10800000">
            <a:off x="9587345" y="1995054"/>
            <a:ext cx="384473" cy="75574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36398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benefit to students </a:t>
            </a:r>
            <a:endParaRPr lang="en-US" dirty="0"/>
          </a:p>
        </p:txBody>
      </p:sp>
      <p:sp>
        <p:nvSpPr>
          <p:cNvPr id="4" name="Slide Number Placeholder 3"/>
          <p:cNvSpPr>
            <a:spLocks noGrp="1"/>
          </p:cNvSpPr>
          <p:nvPr>
            <p:ph type="sldNum" sz="quarter" idx="4294967295"/>
          </p:nvPr>
        </p:nvSpPr>
        <p:spPr>
          <a:xfrm>
            <a:off x="8709712" y="6425176"/>
            <a:ext cx="2743200" cy="365125"/>
          </a:xfrm>
          <a:prstGeom prst="rect">
            <a:avLst/>
          </a:prstGeom>
        </p:spPr>
        <p:txBody>
          <a:bodyPr/>
          <a:lstStyle/>
          <a:p>
            <a:pPr defTabSz="914377"/>
            <a:fld id="{935F4044-894B-B74C-BA70-A76DFBF02618}" type="slidenum">
              <a:rPr lang="en-US" smtClean="0"/>
              <a:pPr defTabSz="914377"/>
              <a:t>6</a:t>
            </a:fld>
            <a:endParaRPr lang="en-US" dirty="0"/>
          </a:p>
        </p:txBody>
      </p:sp>
      <p:sp>
        <p:nvSpPr>
          <p:cNvPr id="5" name="TextBox 4"/>
          <p:cNvSpPr txBox="1"/>
          <p:nvPr/>
        </p:nvSpPr>
        <p:spPr>
          <a:xfrm>
            <a:off x="6124389" y="1133729"/>
            <a:ext cx="3855051" cy="2062103"/>
          </a:xfrm>
          <a:prstGeom prst="rect">
            <a:avLst/>
          </a:prstGeom>
          <a:noFill/>
        </p:spPr>
        <p:txBody>
          <a:bodyPr wrap="square" rtlCol="0">
            <a:spAutoFit/>
          </a:bodyPr>
          <a:lstStyle/>
          <a:p>
            <a:pPr algn="ctr"/>
            <a:r>
              <a:rPr lang="en-US" sz="8000" b="1" dirty="0">
                <a:latin typeface="Arial" panose="020B0604020202020204" pitchFamily="34" charset="0"/>
                <a:cs typeface="Arial" panose="020B0604020202020204" pitchFamily="34" charset="0"/>
              </a:rPr>
              <a:t>1,300 </a:t>
            </a:r>
            <a:r>
              <a:rPr lang="en-US" sz="2400" b="1" dirty="0">
                <a:latin typeface="Arial" panose="020B0604020202020204" pitchFamily="34" charset="0"/>
                <a:cs typeface="Arial" panose="020B0604020202020204" pitchFamily="34" charset="0"/>
              </a:rPr>
              <a:t>additional students graduated on </a:t>
            </a:r>
            <a:r>
              <a:rPr lang="en-US" sz="2400" b="1" dirty="0" smtClean="0">
                <a:latin typeface="Arial" panose="020B0604020202020204" pitchFamily="34" charset="0"/>
                <a:cs typeface="Arial" panose="020B0604020202020204" pitchFamily="34" charset="0"/>
              </a:rPr>
              <a:t>time</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5002306" y="3195832"/>
            <a:ext cx="6450606" cy="2800767"/>
          </a:xfrm>
          <a:prstGeom prst="rect">
            <a:avLst/>
          </a:prstGeom>
          <a:noFill/>
        </p:spPr>
        <p:txBody>
          <a:bodyPr wrap="square" rtlCol="0">
            <a:spAutoFit/>
          </a:bodyPr>
          <a:lstStyle/>
          <a:p>
            <a:pPr algn="ctr"/>
            <a:r>
              <a:rPr lang="en-US" sz="8000" b="1" dirty="0" smtClean="0">
                <a:latin typeface="Arial" panose="020B0604020202020204" pitchFamily="34" charset="0"/>
                <a:cs typeface="Arial" panose="020B0604020202020204" pitchFamily="34" charset="0"/>
              </a:rPr>
              <a:t>$</a:t>
            </a:r>
            <a:r>
              <a:rPr lang="en-US" sz="8000" b="1" dirty="0">
                <a:latin typeface="Arial" panose="020B0604020202020204" pitchFamily="34" charset="0"/>
                <a:cs typeface="Arial" panose="020B0604020202020204" pitchFamily="34" charset="0"/>
              </a:rPr>
              <a:t>88 </a:t>
            </a:r>
            <a:r>
              <a:rPr lang="en-US" sz="8000" b="1" dirty="0" smtClean="0">
                <a:latin typeface="Arial" panose="020B0604020202020204" pitchFamily="34" charset="0"/>
                <a:cs typeface="Arial" panose="020B0604020202020204" pitchFamily="34" charset="0"/>
              </a:rPr>
              <a:t>million</a:t>
            </a:r>
          </a:p>
          <a:p>
            <a:pPr algn="ctr"/>
            <a:r>
              <a:rPr lang="en-US" sz="2400" b="1" dirty="0" smtClean="0">
                <a:latin typeface="Arial" panose="020B0604020202020204" pitchFamily="34" charset="0"/>
                <a:cs typeface="Arial" panose="020B0604020202020204" pitchFamily="34" charset="0"/>
              </a:rPr>
              <a:t>economic </a:t>
            </a:r>
            <a:r>
              <a:rPr lang="en-US" sz="2400" b="1" dirty="0">
                <a:latin typeface="Arial" panose="020B0604020202020204" pitchFamily="34" charset="0"/>
                <a:cs typeface="Arial" panose="020B0604020202020204" pitchFamily="34" charset="0"/>
              </a:rPr>
              <a:t>benefit </a:t>
            </a:r>
            <a:r>
              <a:rPr lang="en-US" sz="2400" b="1" dirty="0" smtClean="0">
                <a:latin typeface="Arial" panose="020B0604020202020204" pitchFamily="34" charset="0"/>
                <a:cs typeface="Arial" panose="020B0604020202020204" pitchFamily="34" charset="0"/>
              </a:rPr>
              <a:t>to students</a:t>
            </a:r>
          </a:p>
          <a:p>
            <a:pPr algn="ctr"/>
            <a:endParaRPr lang="en-US" sz="24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16 </a:t>
            </a:r>
            <a:r>
              <a:rPr lang="en-US" sz="2400" b="1" dirty="0" smtClean="0">
                <a:latin typeface="Arial" panose="020B0604020202020204" pitchFamily="34" charset="0"/>
                <a:cs typeface="Arial" panose="020B0604020202020204" pitchFamily="34" charset="0"/>
              </a:rPr>
              <a:t>million saved </a:t>
            </a:r>
            <a:r>
              <a:rPr lang="en-US" sz="2400" b="1" dirty="0">
                <a:latin typeface="Arial" panose="020B0604020202020204" pitchFamily="34" charset="0"/>
                <a:cs typeface="Arial" panose="020B0604020202020204" pitchFamily="34" charset="0"/>
              </a:rPr>
              <a:t>in tuition &amp; </a:t>
            </a:r>
            <a:r>
              <a:rPr lang="en-US" sz="2400" b="1" dirty="0" smtClean="0">
                <a:latin typeface="Arial" panose="020B0604020202020204" pitchFamily="34" charset="0"/>
                <a:cs typeface="Arial" panose="020B0604020202020204" pitchFamily="34" charset="0"/>
              </a:rPr>
              <a:t>fees</a:t>
            </a: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$72 </a:t>
            </a:r>
            <a:r>
              <a:rPr lang="en-US" sz="2400" b="1" dirty="0">
                <a:latin typeface="Arial" panose="020B0604020202020204" pitchFamily="34" charset="0"/>
                <a:cs typeface="Arial" panose="020B0604020202020204" pitchFamily="34" charset="0"/>
              </a:rPr>
              <a:t>million in additional earning </a:t>
            </a:r>
            <a:r>
              <a:rPr lang="en-US" sz="2400" b="1" dirty="0" smtClean="0">
                <a:latin typeface="Arial" panose="020B0604020202020204" pitchFamily="34" charset="0"/>
                <a:cs typeface="Arial" panose="020B0604020202020204" pitchFamily="34" charset="0"/>
              </a:rPr>
              <a:t>capacity</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329986" y="1133729"/>
            <a:ext cx="3320931" cy="4845902"/>
          </a:xfrm>
          <a:prstGeom prst="rect">
            <a:avLst/>
          </a:prstGeom>
        </p:spPr>
      </p:pic>
    </p:spTree>
    <p:extLst>
      <p:ext uri="{BB962C8B-B14F-4D97-AF65-F5344CB8AC3E}">
        <p14:creationId xmlns:p14="http://schemas.microsoft.com/office/powerpoint/2010/main" val="209789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Equity gaps in graduation rates are largely closed</a:t>
            </a:r>
            <a:endParaRPr lang="en-US" dirty="0"/>
          </a:p>
        </p:txBody>
      </p:sp>
      <p:graphicFrame>
        <p:nvGraphicFramePr>
          <p:cNvPr id="4" name="Chart 3"/>
          <p:cNvGraphicFramePr/>
          <p:nvPr>
            <p:extLst>
              <p:ext uri="{D42A27DB-BD31-4B8C-83A1-F6EECF244321}">
                <p14:modId xmlns:p14="http://schemas.microsoft.com/office/powerpoint/2010/main" val="1653785541"/>
              </p:ext>
            </p:extLst>
          </p:nvPr>
        </p:nvGraphicFramePr>
        <p:xfrm>
          <a:off x="868218" y="1258645"/>
          <a:ext cx="10465365" cy="4829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78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92" y="1728959"/>
            <a:ext cx="10512709" cy="2510367"/>
          </a:xfrm>
        </p:spPr>
        <p:txBody>
          <a:bodyPr>
            <a:normAutofit/>
          </a:bodyPr>
          <a:lstStyle/>
          <a:p>
            <a:r>
              <a:rPr lang="en-US" sz="5867" dirty="0"/>
              <a:t>Mobility Report </a:t>
            </a:r>
            <a:r>
              <a:rPr lang="en-US" sz="5867" dirty="0" smtClean="0"/>
              <a:t>Cards:</a:t>
            </a:r>
            <a:br>
              <a:rPr lang="en-US" sz="5867" dirty="0" smtClean="0"/>
            </a:br>
            <a:r>
              <a:rPr lang="en-US" sz="3200" dirty="0" smtClean="0"/>
              <a:t>The </a:t>
            </a:r>
            <a:r>
              <a:rPr lang="en-US" sz="3200" dirty="0"/>
              <a:t>Role of Colleges in Intergenerational Mobility</a:t>
            </a:r>
            <a:endParaRPr lang="en-US" sz="5867" dirty="0"/>
          </a:p>
        </p:txBody>
      </p:sp>
      <p:sp>
        <p:nvSpPr>
          <p:cNvPr id="4" name="TextBox 3"/>
          <p:cNvSpPr txBox="1"/>
          <p:nvPr/>
        </p:nvSpPr>
        <p:spPr>
          <a:xfrm>
            <a:off x="1871830" y="3755585"/>
            <a:ext cx="6497619"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Raj Chetty, Stanford University</a:t>
            </a:r>
          </a:p>
          <a:p>
            <a:r>
              <a:rPr lang="en-US" b="1" dirty="0">
                <a:latin typeface="Arial" panose="020B0604020202020204" pitchFamily="34" charset="0"/>
                <a:cs typeface="Arial" panose="020B0604020202020204" pitchFamily="34" charset="0"/>
              </a:rPr>
              <a:t>John N. Friedman, Brown University</a:t>
            </a:r>
          </a:p>
          <a:p>
            <a:r>
              <a:rPr lang="en-US" b="1" dirty="0">
                <a:latin typeface="Arial" panose="020B0604020202020204" pitchFamily="34" charset="0"/>
                <a:cs typeface="Arial" panose="020B0604020202020204" pitchFamily="34" charset="0"/>
              </a:rPr>
              <a:t>Emmanuel Saez, UC-Berkeley</a:t>
            </a:r>
          </a:p>
          <a:p>
            <a:r>
              <a:rPr lang="en-US" b="1" dirty="0">
                <a:latin typeface="Arial" panose="020B0604020202020204" pitchFamily="34" charset="0"/>
                <a:cs typeface="Arial" panose="020B0604020202020204" pitchFamily="34" charset="0"/>
              </a:rPr>
              <a:t>Nicholas Turner, US Treasury</a:t>
            </a:r>
          </a:p>
          <a:p>
            <a:r>
              <a:rPr lang="en-US" b="1" dirty="0">
                <a:latin typeface="Arial" panose="020B0604020202020204" pitchFamily="34" charset="0"/>
                <a:cs typeface="Arial" panose="020B0604020202020204" pitchFamily="34" charset="0"/>
              </a:rPr>
              <a:t>Danny Yagan, </a:t>
            </a:r>
            <a:r>
              <a:rPr lang="en-US" b="1" dirty="0" smtClean="0">
                <a:latin typeface="Arial" panose="020B0604020202020204" pitchFamily="34" charset="0"/>
                <a:cs typeface="Arial" panose="020B0604020202020204" pitchFamily="34" charset="0"/>
              </a:rPr>
              <a:t>UC-Berkeley</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January 2017, Stanford Center on Poverty &amp; Equality</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33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Report Card Research Approach</a:t>
            </a:r>
            <a:endParaRPr lang="en-US" dirty="0"/>
          </a:p>
        </p:txBody>
      </p:sp>
      <p:sp>
        <p:nvSpPr>
          <p:cNvPr id="4" name="Slide Number Placeholder 3"/>
          <p:cNvSpPr>
            <a:spLocks noGrp="1"/>
          </p:cNvSpPr>
          <p:nvPr>
            <p:ph type="sldNum" sz="quarter" idx="4294967295"/>
          </p:nvPr>
        </p:nvSpPr>
        <p:spPr>
          <a:xfrm>
            <a:off x="8709712" y="6425176"/>
            <a:ext cx="2743200" cy="365125"/>
          </a:xfrm>
          <a:prstGeom prst="rect">
            <a:avLst/>
          </a:prstGeom>
        </p:spPr>
        <p:txBody>
          <a:bodyPr/>
          <a:lstStyle/>
          <a:p>
            <a:pPr defTabSz="914377"/>
            <a:fld id="{935F4044-894B-B74C-BA70-A76DFBF02618}" type="slidenum">
              <a:rPr lang="en-US" smtClean="0"/>
              <a:pPr defTabSz="914377"/>
              <a:t>9</a:t>
            </a:fld>
            <a:endParaRPr lang="en-US" dirty="0"/>
          </a:p>
        </p:txBody>
      </p:sp>
      <p:graphicFrame>
        <p:nvGraphicFramePr>
          <p:cNvPr id="5" name="Diagram 4"/>
          <p:cNvGraphicFramePr/>
          <p:nvPr>
            <p:extLst>
              <p:ext uri="{D42A27DB-BD31-4B8C-83A1-F6EECF244321}">
                <p14:modId xmlns:p14="http://schemas.microsoft.com/office/powerpoint/2010/main" val="279583258"/>
              </p:ext>
            </p:extLst>
          </p:nvPr>
        </p:nvGraphicFramePr>
        <p:xfrm>
          <a:off x="914400" y="1286189"/>
          <a:ext cx="10349802" cy="4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057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1728</Words>
  <Application>Microsoft Office PowerPoint</Application>
  <PresentationFormat>Widescreen</PresentationFormat>
  <Paragraphs>366</Paragraphs>
  <Slides>26</Slides>
  <Notes>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Effra Trial Heavy</vt:lpstr>
      <vt:lpstr>Georgia</vt:lpstr>
      <vt:lpstr>Museo Slab 100</vt:lpstr>
      <vt:lpstr>Verdana</vt:lpstr>
      <vt:lpstr>Wingdings</vt:lpstr>
      <vt:lpstr>Stony Brook University</vt:lpstr>
      <vt:lpstr>PowerPoint Presentation</vt:lpstr>
      <vt:lpstr>Overview</vt:lpstr>
      <vt:lpstr>Stony Brook University Institutional Profile</vt:lpstr>
      <vt:lpstr>Stony Brook University Profile</vt:lpstr>
      <vt:lpstr>Freshman graduation rates increased fifteen percentage points in the last five years</vt:lpstr>
      <vt:lpstr>Economic benefit to students </vt:lpstr>
      <vt:lpstr>Equity gaps in graduation rates are largely closed</vt:lpstr>
      <vt:lpstr>Mobility Report Cards: The Role of Colleges in Intergenerational Mobility</vt:lpstr>
      <vt:lpstr>Mobility Report Card Research Approach</vt:lpstr>
      <vt:lpstr>Mobility Report Major Findings</vt:lpstr>
      <vt:lpstr>Stony Brook’s calculated mobility rate</vt:lpstr>
      <vt:lpstr>Stony Brook ranked #3 on social mobility rate; #1 among highly selective universities</vt:lpstr>
      <vt:lpstr>Association between geographic location and mobility rate</vt:lpstr>
      <vt:lpstr>Consolidation of public systems masks some of the data</vt:lpstr>
      <vt:lpstr>Change in access at Stony Brook requires context</vt:lpstr>
      <vt:lpstr>Stony Brook remained among the most accessible highly selective institutions </vt:lpstr>
      <vt:lpstr>Parent median income by student birth cohort, Public AAU</vt:lpstr>
      <vt:lpstr>Why is Stony Brook so successful with social mobility?</vt:lpstr>
      <vt:lpstr>Stony Brook’s Value Proposition</vt:lpstr>
      <vt:lpstr>Value Proposition – US News Rank vs. Tuition &amp; Fees</vt:lpstr>
      <vt:lpstr>US News Rank vs. Mobility Rate</vt:lpstr>
      <vt:lpstr>Stony Brook’s Programs</vt:lpstr>
      <vt:lpstr>Stony Brook’s Location</vt:lpstr>
      <vt:lpstr>Stony Brook attracts Pell recipients with academic backgrounds comparable to non-Pell recipients</vt:lpstr>
      <vt:lpstr>Stony Brook attracts Pell recipients with academic backgrounds comparable to non-Pell recipients</vt:lpstr>
      <vt:lpstr>Takeaways</vt:lpstr>
    </vt:vector>
  </TitlesOfParts>
  <Company>Emerson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Equality of Opportunity Project's Data</dc:title>
  <dc:creator>Michael Duggan</dc:creator>
  <cp:lastModifiedBy>Braden J Hosch</cp:lastModifiedBy>
  <cp:revision>131</cp:revision>
  <cp:lastPrinted>2017-09-25T20:26:15Z</cp:lastPrinted>
  <dcterms:created xsi:type="dcterms:W3CDTF">2017-09-01T14:56:25Z</dcterms:created>
  <dcterms:modified xsi:type="dcterms:W3CDTF">2019-02-14T07:55:14Z</dcterms:modified>
</cp:coreProperties>
</file>