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4" r:id="rId1"/>
    <p:sldMasterId id="2147483978" r:id="rId2"/>
    <p:sldMasterId id="2147483989" r:id="rId3"/>
    <p:sldMasterId id="2147484019" r:id="rId4"/>
  </p:sldMasterIdLst>
  <p:handoutMasterIdLst>
    <p:handoutMasterId r:id="rId37"/>
  </p:handoutMasterIdLst>
  <p:sldIdLst>
    <p:sldId id="287" r:id="rId5"/>
    <p:sldId id="355" r:id="rId6"/>
    <p:sldId id="354" r:id="rId7"/>
    <p:sldId id="333" r:id="rId8"/>
    <p:sldId id="334" r:id="rId9"/>
    <p:sldId id="341" r:id="rId10"/>
    <p:sldId id="347" r:id="rId11"/>
    <p:sldId id="348" r:id="rId12"/>
    <p:sldId id="349" r:id="rId13"/>
    <p:sldId id="351" r:id="rId14"/>
    <p:sldId id="336" r:id="rId15"/>
    <p:sldId id="338" r:id="rId16"/>
    <p:sldId id="362" r:id="rId17"/>
    <p:sldId id="356" r:id="rId18"/>
    <p:sldId id="353" r:id="rId19"/>
    <p:sldId id="363" r:id="rId20"/>
    <p:sldId id="342" r:id="rId21"/>
    <p:sldId id="367" r:id="rId22"/>
    <p:sldId id="365" r:id="rId23"/>
    <p:sldId id="366" r:id="rId24"/>
    <p:sldId id="373" r:id="rId25"/>
    <p:sldId id="364" r:id="rId26"/>
    <p:sldId id="344" r:id="rId27"/>
    <p:sldId id="368" r:id="rId28"/>
    <p:sldId id="359" r:id="rId29"/>
    <p:sldId id="345" r:id="rId30"/>
    <p:sldId id="369" r:id="rId31"/>
    <p:sldId id="361" r:id="rId32"/>
    <p:sldId id="370" r:id="rId33"/>
    <p:sldId id="372" r:id="rId34"/>
    <p:sldId id="346" r:id="rId35"/>
    <p:sldId id="331" r:id="rId36"/>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21">
          <p15:clr>
            <a:srgbClr val="A4A3A4"/>
          </p15:clr>
        </p15:guide>
        <p15:guide id="2" pos="2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60225"/>
    <a:srgbClr val="C03137"/>
    <a:srgbClr val="FF6161"/>
    <a:srgbClr val="969E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56" autoAdjust="0"/>
    <p:restoredTop sz="94660"/>
  </p:normalViewPr>
  <p:slideViewPr>
    <p:cSldViewPr snapToGrid="0" showGuides="1">
      <p:cViewPr varScale="1">
        <p:scale>
          <a:sx n="70" d="100"/>
          <a:sy n="70" d="100"/>
        </p:scale>
        <p:origin x="438" y="72"/>
      </p:cViewPr>
      <p:guideLst>
        <p:guide orient="horz" pos="921"/>
        <p:guide pos="2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377CAF-2816-7F40-B848-406DD27D5DEB}" type="datetime1">
              <a:rPr lang="en-US"/>
              <a:pPr>
                <a:defRPr/>
              </a:pPr>
              <a:t>6/2/2016</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35E4603-4871-0F40-9F04-AA53B8A0D3FE}" type="slidenum">
              <a:rPr lang="en-US"/>
              <a:pPr>
                <a:defRPr/>
              </a:pPr>
              <a:t>‹#›</a:t>
            </a:fld>
            <a:endParaRPr lang="en-US" dirty="0"/>
          </a:p>
        </p:txBody>
      </p:sp>
    </p:spTree>
    <p:extLst>
      <p:ext uri="{BB962C8B-B14F-4D97-AF65-F5344CB8AC3E}">
        <p14:creationId xmlns:p14="http://schemas.microsoft.com/office/powerpoint/2010/main" val="42606101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96573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5" name="Text Placeholder 7"/>
          <p:cNvSpPr>
            <a:spLocks noGrp="1"/>
          </p:cNvSpPr>
          <p:nvPr>
            <p:ph type="body" sz="quarter" idx="15"/>
          </p:nvPr>
        </p:nvSpPr>
        <p:spPr>
          <a:xfrm>
            <a:off x="457200" y="1079500"/>
            <a:ext cx="8229600" cy="51992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411339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8155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75851"/>
            <a:ext cx="8229600" cy="4796349"/>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375562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7418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77180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0" name="Content Placeholder 2"/>
          <p:cNvSpPr>
            <a:spLocks noGrp="1"/>
          </p:cNvSpPr>
          <p:nvPr>
            <p:ph idx="12"/>
          </p:nvPr>
        </p:nvSpPr>
        <p:spPr>
          <a:xfrm>
            <a:off x="457199" y="1379891"/>
            <a:ext cx="4051301" cy="479230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1665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6"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Picture Placeholder 2"/>
          <p:cNvSpPr>
            <a:spLocks noGrp="1"/>
          </p:cNvSpPr>
          <p:nvPr>
            <p:ph type="pic" idx="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57394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312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65100"/>
            <a:ext cx="8229600" cy="5372099"/>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9446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693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7"/>
          <p:cNvSpPr>
            <a:spLocks noGrp="1"/>
          </p:cNvSpPr>
          <p:nvPr>
            <p:ph type="body" sz="quarter" idx="15"/>
          </p:nvPr>
        </p:nvSpPr>
        <p:spPr>
          <a:xfrm>
            <a:off x="457200" y="139699"/>
            <a:ext cx="8229600" cy="5435601"/>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5696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045651"/>
            <a:ext cx="8229600" cy="4516949"/>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152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0"/>
            <a:ext cx="52451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3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81561"/>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5245193" y="38227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45193" y="20193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45193" y="2159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4131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BC Bulleted Text 1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Picture Placeholder 1"/>
          <p:cNvSpPr>
            <a:spLocks noGrp="1"/>
          </p:cNvSpPr>
          <p:nvPr>
            <p:ph type="pic" idx="23"/>
          </p:nvPr>
        </p:nvSpPr>
        <p:spPr>
          <a:xfrm>
            <a:off x="5245100" y="215900"/>
            <a:ext cx="3683000" cy="5257800"/>
          </a:xfrm>
          <a:prstGeom prst="rect">
            <a:avLst/>
          </a:prstGeom>
          <a:solidFill>
            <a:srgbClr val="D9D9D9"/>
          </a:solidFill>
        </p:spPr>
      </p:sp>
    </p:spTree>
    <p:extLst>
      <p:ext uri="{BB962C8B-B14F-4D97-AF65-F5344CB8AC3E}">
        <p14:creationId xmlns:p14="http://schemas.microsoft.com/office/powerpoint/2010/main" val="294120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4" name="Picture 3" descr="sb_childrens_horizstack_3c_CMYK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298" y="2235200"/>
            <a:ext cx="6076002" cy="2382384"/>
          </a:xfrm>
          <a:prstGeom prst="rect">
            <a:avLst/>
          </a:prstGeom>
        </p:spPr>
      </p:pic>
    </p:spTree>
    <p:extLst>
      <p:ext uri="{BB962C8B-B14F-4D97-AF65-F5344CB8AC3E}">
        <p14:creationId xmlns:p14="http://schemas.microsoft.com/office/powerpoint/2010/main" val="2416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52016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427691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730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79678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6574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28916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4" name="Picture 4" descr="SBU horz_2clr_cmyk.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75" r:id="rId1"/>
    <p:sldLayoutId id="2147484556" r:id="rId2"/>
    <p:sldLayoutId id="2147484557" r:id="rId3"/>
    <p:sldLayoutId id="2147484558" r:id="rId4"/>
    <p:sldLayoutId id="2147484559" r:id="rId5"/>
    <p:sldLayoutId id="2147484560"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7171"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6" r:id="rId1"/>
    <p:sldLayoutId id="2147484561" r:id="rId2"/>
    <p:sldLayoutId id="2147484562" r:id="rId3"/>
    <p:sldLayoutId id="2147484563" r:id="rId4"/>
    <p:sldLayoutId id="2147484564" r:id="rId5"/>
    <p:sldLayoutId id="2147484565"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4" descr="SolidFooterArt_CH.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5100" y="5692775"/>
            <a:ext cx="8799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sb_childrens_horiz_3c_Cnota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9100" y="5876925"/>
            <a:ext cx="32226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7"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0" fontAlgn="base" hangingPunct="0">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0" fontAlgn="base" hangingPunct="0">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0" fontAlgn="base" hangingPunct="0">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0" fontAlgn="base" hangingPunct="0">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hyperlink" Target="http://www.stonybrook.edu/commcms/irpe/reports/" TargetMode="External"/><Relationship Id="rId2" Type="http://schemas.openxmlformats.org/officeDocument/2006/relationships/hyperlink" Target="http://www.stonybrook.edu/commcms/irpe/index.html" TargetMode="External"/><Relationship Id="rId1" Type="http://schemas.openxmlformats.org/officeDocument/2006/relationships/slideLayout" Target="../slideLayouts/slideLayout7.xml"/><Relationship Id="rId5" Type="http://schemas.openxmlformats.org/officeDocument/2006/relationships/hyperlink" Target="https://community.tableau.com/community/forums" TargetMode="External"/><Relationship Id="rId4" Type="http://schemas.openxmlformats.org/officeDocument/2006/relationships/hyperlink" Target="http://paintbynumbersblog.blogspot.com/2014/10/a-rough-guide-to-tableau-dashboard.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SBU stack_2clr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IPEDS Data Center: Exporting Data</a:t>
            </a:r>
            <a:endParaRPr lang="en-US" sz="1600" dirty="0">
              <a:latin typeface="Arial" panose="020B0604020202020204" pitchFamily="34" charset="0"/>
              <a:cs typeface="Arial" panose="020B0604020202020204" pitchFamily="34" charset="0"/>
            </a:endParaRPr>
          </a:p>
        </p:txBody>
      </p:sp>
      <p:sp>
        <p:nvSpPr>
          <p:cNvPr id="7" name="Text Placeholder 2"/>
          <p:cNvSpPr txBox="1">
            <a:spLocks/>
          </p:cNvSpPr>
          <p:nvPr/>
        </p:nvSpPr>
        <p:spPr bwMode="auto">
          <a:xfrm>
            <a:off x="374181" y="5187553"/>
            <a:ext cx="8395636" cy="108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r>
              <a:rPr lang="en-US" sz="1600" dirty="0" smtClean="0">
                <a:latin typeface="Arial" panose="020B0604020202020204" pitchFamily="34" charset="0"/>
                <a:cs typeface="Arial" panose="020B0604020202020204" pitchFamily="34" charset="0"/>
              </a:rPr>
              <a:t>-Each element is downloaded as a separate column. This file can be quickly chopped up to work well in Tableau.</a:t>
            </a:r>
          </a:p>
          <a:p>
            <a:pPr marL="228600" lvl="2" indent="0">
              <a:buNone/>
            </a:pPr>
            <a:r>
              <a:rPr lang="en-US" sz="1600" dirty="0" smtClean="0">
                <a:latin typeface="Arial" panose="020B0604020202020204" pitchFamily="34" charset="0"/>
                <a:cs typeface="Arial" panose="020B0604020202020204" pitchFamily="34" charset="0"/>
              </a:rPr>
              <a:t>-For this example, we can stack the panel based on year and gender, leaving only 8 columns. This will allow for a better layout in Tableau.</a:t>
            </a:r>
          </a:p>
        </p:txBody>
      </p:sp>
      <p:pic>
        <p:nvPicPr>
          <p:cNvPr id="5" name="Picture 4"/>
          <p:cNvPicPr>
            <a:picLocks noChangeAspect="1"/>
          </p:cNvPicPr>
          <p:nvPr/>
        </p:nvPicPr>
        <p:blipFill>
          <a:blip r:embed="rId2"/>
          <a:stretch>
            <a:fillRect/>
          </a:stretch>
        </p:blipFill>
        <p:spPr>
          <a:xfrm>
            <a:off x="374181" y="1250652"/>
            <a:ext cx="4220549" cy="3534468"/>
          </a:xfrm>
          <a:prstGeom prst="rect">
            <a:avLst/>
          </a:prstGeom>
        </p:spPr>
      </p:pic>
      <p:pic>
        <p:nvPicPr>
          <p:cNvPr id="8" name="Picture 7"/>
          <p:cNvPicPr>
            <a:picLocks noChangeAspect="1"/>
          </p:cNvPicPr>
          <p:nvPr/>
        </p:nvPicPr>
        <p:blipFill>
          <a:blip r:embed="rId3"/>
          <a:stretch>
            <a:fillRect/>
          </a:stretch>
        </p:blipFill>
        <p:spPr>
          <a:xfrm>
            <a:off x="4567148" y="1250652"/>
            <a:ext cx="4083868" cy="3534468"/>
          </a:xfrm>
          <a:prstGeom prst="rect">
            <a:avLst/>
          </a:prstGeom>
        </p:spPr>
      </p:pic>
      <p:sp>
        <p:nvSpPr>
          <p:cNvPr id="9" name="Text Placeholder 2"/>
          <p:cNvSpPr txBox="1">
            <a:spLocks/>
          </p:cNvSpPr>
          <p:nvPr/>
        </p:nvSpPr>
        <p:spPr bwMode="auto">
          <a:xfrm>
            <a:off x="419902" y="4832952"/>
            <a:ext cx="8395636" cy="33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r>
              <a:rPr lang="en-US" sz="1600" dirty="0" smtClean="0">
                <a:solidFill>
                  <a:srgbClr val="B60225"/>
                </a:solidFill>
                <a:latin typeface="Arial" panose="020B0604020202020204" pitchFamily="34" charset="0"/>
                <a:cs typeface="Arial" panose="020B0604020202020204" pitchFamily="34" charset="0"/>
              </a:rPr>
              <a:t>                   CSV from IPEDS					</a:t>
            </a:r>
            <a:r>
              <a:rPr lang="en-US" sz="1600" dirty="0">
                <a:solidFill>
                  <a:srgbClr val="B60225"/>
                </a:solidFill>
                <a:latin typeface="Arial" panose="020B0604020202020204" pitchFamily="34" charset="0"/>
                <a:cs typeface="Arial" panose="020B0604020202020204" pitchFamily="34" charset="0"/>
              </a:rPr>
              <a:t> </a:t>
            </a:r>
            <a:r>
              <a:rPr lang="en-US" sz="1600" dirty="0" smtClean="0">
                <a:solidFill>
                  <a:srgbClr val="B60225"/>
                </a:solidFill>
                <a:latin typeface="Arial" panose="020B0604020202020204" pitchFamily="34" charset="0"/>
                <a:cs typeface="Arial" panose="020B0604020202020204" pitchFamily="34" charset="0"/>
              </a:rPr>
              <a:t>       Stacked Panel</a:t>
            </a:r>
          </a:p>
        </p:txBody>
      </p:sp>
    </p:spTree>
    <p:extLst>
      <p:ext uri="{BB962C8B-B14F-4D97-AF65-F5344CB8AC3E}">
        <p14:creationId xmlns:p14="http://schemas.microsoft.com/office/powerpoint/2010/main" val="440502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Basic Dashboard: Importing Data</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r>
              <a:rPr lang="en-US" sz="1800" dirty="0" smtClean="0">
                <a:solidFill>
                  <a:srgbClr val="B60225"/>
                </a:solidFill>
                <a:latin typeface="Arial" panose="020B0604020202020204" pitchFamily="34" charset="0"/>
                <a:cs typeface="Arial" panose="020B0604020202020204" pitchFamily="34" charset="0"/>
              </a:rPr>
              <a:t>Connect to a file </a:t>
            </a:r>
            <a:r>
              <a:rPr lang="en-US" sz="1800" dirty="0" smtClean="0">
                <a:solidFill>
                  <a:srgbClr val="B60225"/>
                </a:solidFill>
                <a:latin typeface="Arial" panose="020B0604020202020204" pitchFamily="34" charset="0"/>
                <a:cs typeface="Arial" panose="020B0604020202020204" pitchFamily="34" charset="0"/>
                <a:sym typeface="Wingdings" panose="05000000000000000000" pitchFamily="2" charset="2"/>
              </a:rPr>
              <a:t></a:t>
            </a:r>
          </a:p>
          <a:p>
            <a:pPr marL="228600" lvl="2" indent="0">
              <a:buNone/>
            </a:pPr>
            <a:r>
              <a:rPr lang="en-US" sz="1800" dirty="0" smtClean="0">
                <a:latin typeface="Arial" panose="020B0604020202020204" pitchFamily="34" charset="0"/>
                <a:cs typeface="Arial" panose="020B0604020202020204" pitchFamily="34" charset="0"/>
                <a:sym typeface="Wingdings" panose="05000000000000000000" pitchFamily="2" charset="2"/>
              </a:rPr>
              <a:t>-You can edit the file and refresh</a:t>
            </a:r>
          </a:p>
          <a:p>
            <a:pPr marL="228600" lvl="2" indent="0">
              <a:buNone/>
            </a:pP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smtClean="0">
                <a:latin typeface="Arial" panose="020B0604020202020204" pitchFamily="34" charset="0"/>
                <a:cs typeface="Arial" panose="020B0604020202020204" pitchFamily="34" charset="0"/>
                <a:sym typeface="Wingdings" panose="05000000000000000000" pitchFamily="2" charset="2"/>
              </a:rPr>
              <a:t>once you’ve started.</a:t>
            </a:r>
          </a:p>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r>
              <a:rPr lang="en-US" sz="1800" dirty="0" smtClean="0">
                <a:solidFill>
                  <a:srgbClr val="B60225"/>
                </a:solidFill>
                <a:latin typeface="Arial" panose="020B0604020202020204" pitchFamily="34" charset="0"/>
                <a:cs typeface="Arial" panose="020B0604020202020204" pitchFamily="34" charset="0"/>
              </a:rPr>
              <a:t>Connect </a:t>
            </a:r>
            <a:r>
              <a:rPr lang="en-US" sz="1800" dirty="0">
                <a:solidFill>
                  <a:srgbClr val="B60225"/>
                </a:solidFill>
                <a:latin typeface="Arial" panose="020B0604020202020204" pitchFamily="34" charset="0"/>
                <a:cs typeface="Arial" panose="020B0604020202020204" pitchFamily="34" charset="0"/>
              </a:rPr>
              <a:t>to a </a:t>
            </a:r>
            <a:r>
              <a:rPr lang="en-US" sz="1800" dirty="0" smtClean="0">
                <a:solidFill>
                  <a:srgbClr val="B60225"/>
                </a:solidFill>
                <a:latin typeface="Arial" panose="020B0604020202020204" pitchFamily="34" charset="0"/>
                <a:cs typeface="Arial" panose="020B0604020202020204" pitchFamily="34" charset="0"/>
              </a:rPr>
              <a:t>server </a:t>
            </a:r>
            <a:r>
              <a:rPr lang="en-US" sz="1800" dirty="0" smtClean="0">
                <a:solidFill>
                  <a:srgbClr val="B60225"/>
                </a:solidFill>
                <a:latin typeface="Arial" panose="020B0604020202020204" pitchFamily="34" charset="0"/>
                <a:cs typeface="Arial" panose="020B0604020202020204" pitchFamily="34" charset="0"/>
                <a:sym typeface="Wingdings" panose="05000000000000000000" pitchFamily="2" charset="2"/>
              </a:rPr>
              <a:t></a:t>
            </a:r>
          </a:p>
          <a:p>
            <a:pPr marL="228600" lvl="2" indent="0">
              <a:buNone/>
            </a:pPr>
            <a:r>
              <a:rPr lang="en-US" sz="1800" dirty="0" smtClean="0">
                <a:latin typeface="Arial" panose="020B0604020202020204" pitchFamily="34" charset="0"/>
                <a:cs typeface="Arial" panose="020B0604020202020204" pitchFamily="34" charset="0"/>
                <a:sym typeface="Wingdings" panose="05000000000000000000" pitchFamily="2" charset="2"/>
              </a:rPr>
              <a:t>-Need Tableau Desktop</a:t>
            </a:r>
          </a:p>
          <a:p>
            <a:pPr marL="228600" lvl="2" indent="0">
              <a:buNone/>
            </a:pP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smtClean="0">
                <a:latin typeface="Arial" panose="020B0604020202020204" pitchFamily="34" charset="0"/>
                <a:cs typeface="Arial" panose="020B0604020202020204" pitchFamily="34" charset="0"/>
                <a:sym typeface="Wingdings" panose="05000000000000000000" pitchFamily="2" charset="2"/>
              </a:rPr>
              <a:t>Professional</a:t>
            </a:r>
          </a:p>
          <a:p>
            <a:pPr marL="228600" lvl="2" indent="0">
              <a:buNone/>
            </a:pPr>
            <a:r>
              <a:rPr lang="en-US" sz="1800" dirty="0" smtClean="0">
                <a:latin typeface="Arial" panose="020B0604020202020204" pitchFamily="34" charset="0"/>
                <a:cs typeface="Arial" panose="020B0604020202020204" pitchFamily="34" charset="0"/>
                <a:sym typeface="Wingdings" panose="05000000000000000000" pitchFamily="2" charset="2"/>
              </a:rPr>
              <a:t>-Can create an extract </a:t>
            </a:r>
            <a:endParaRPr lang="en-US" sz="1800" dirty="0">
              <a:latin typeface="Arial" panose="020B0604020202020204" pitchFamily="34" charset="0"/>
              <a:cs typeface="Arial" panose="020B0604020202020204" pitchFamily="34" charset="0"/>
            </a:endParaRPr>
          </a:p>
          <a:p>
            <a:pPr marL="228600" lvl="2" indent="0">
              <a:buNone/>
            </a:pPr>
            <a:r>
              <a:rPr lang="en-US" sz="1800" dirty="0" smtClean="0">
                <a:latin typeface="Arial" panose="020B0604020202020204" pitchFamily="34" charset="0"/>
                <a:cs typeface="Arial" panose="020B0604020202020204" pitchFamily="34" charset="0"/>
                <a:sym typeface="Wingdings" panose="05000000000000000000" pitchFamily="2" charset="2"/>
              </a:rPr>
              <a:t> </a:t>
            </a:r>
            <a:endParaRPr lang="en-US" sz="1800" dirty="0">
              <a:latin typeface="Arial" panose="020B0604020202020204" pitchFamily="34" charset="0"/>
              <a:cs typeface="Arial" panose="020B0604020202020204" pitchFamily="34" charset="0"/>
            </a:endParaRPr>
          </a:p>
          <a:p>
            <a:pPr lvl="2"/>
            <a:endParaRPr lang="en-US" sz="1800" dirty="0"/>
          </a:p>
        </p:txBody>
      </p:sp>
      <p:pic>
        <p:nvPicPr>
          <p:cNvPr id="3" name="Picture 2"/>
          <p:cNvPicPr>
            <a:picLocks noChangeAspect="1"/>
          </p:cNvPicPr>
          <p:nvPr/>
        </p:nvPicPr>
        <p:blipFill>
          <a:blip r:embed="rId2"/>
          <a:stretch>
            <a:fillRect/>
          </a:stretch>
        </p:blipFill>
        <p:spPr>
          <a:xfrm>
            <a:off x="5289991" y="1325651"/>
            <a:ext cx="2843088" cy="4612958"/>
          </a:xfrm>
          <a:prstGeom prst="rect">
            <a:avLst/>
          </a:prstGeom>
        </p:spPr>
      </p:pic>
    </p:spTree>
    <p:extLst>
      <p:ext uri="{BB962C8B-B14F-4D97-AF65-F5344CB8AC3E}">
        <p14:creationId xmlns:p14="http://schemas.microsoft.com/office/powerpoint/2010/main" val="289473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Basic Dashboard</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0"/>
            <a:ext cx="5413514" cy="46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600" dirty="0" smtClean="0">
                <a:solidFill>
                  <a:srgbClr val="B60225"/>
                </a:solidFill>
              </a:rPr>
              <a:t>Let’s begin with:</a:t>
            </a:r>
          </a:p>
          <a:p>
            <a:pPr marL="228600" lvl="2" indent="0">
              <a:buNone/>
            </a:pPr>
            <a:endParaRPr lang="en-US" sz="1600" dirty="0" smtClean="0">
              <a:solidFill>
                <a:srgbClr val="B60225"/>
              </a:solidFill>
            </a:endParaRPr>
          </a:p>
          <a:p>
            <a:pPr lvl="3"/>
            <a:r>
              <a:rPr lang="en-US" sz="1600" dirty="0" smtClean="0">
                <a:solidFill>
                  <a:srgbClr val="B60225"/>
                </a:solidFill>
              </a:rPr>
              <a:t>Filters</a:t>
            </a:r>
          </a:p>
          <a:p>
            <a:pPr lvl="4"/>
            <a:r>
              <a:rPr lang="en-US" sz="1400" dirty="0" smtClean="0"/>
              <a:t>Filters are based off of certain fields (columns)</a:t>
            </a:r>
          </a:p>
          <a:p>
            <a:pPr lvl="4"/>
            <a:r>
              <a:rPr lang="en-US" sz="1400" dirty="0" smtClean="0"/>
              <a:t>Because of the way we stacked the example panel, we can filter, gender, year and school</a:t>
            </a:r>
          </a:p>
          <a:p>
            <a:pPr lvl="4"/>
            <a:r>
              <a:rPr lang="en-US" sz="1400" i="1" dirty="0" smtClean="0"/>
              <a:t>To create, drag the item to the filter shelf. To show, right click and choose “Show </a:t>
            </a:r>
            <a:r>
              <a:rPr lang="en-US" sz="1400" i="1" dirty="0"/>
              <a:t>Q</a:t>
            </a:r>
            <a:r>
              <a:rPr lang="en-US" sz="1400" i="1" dirty="0" smtClean="0"/>
              <a:t>uick Filter”</a:t>
            </a:r>
            <a:endParaRPr lang="en-US" sz="1400" dirty="0" smtClean="0"/>
          </a:p>
          <a:p>
            <a:pPr lvl="3"/>
            <a:r>
              <a:rPr lang="en-US" sz="1600" dirty="0" smtClean="0">
                <a:solidFill>
                  <a:srgbClr val="B60225"/>
                </a:solidFill>
              </a:rPr>
              <a:t>Calculated fields</a:t>
            </a:r>
          </a:p>
          <a:p>
            <a:pPr lvl="4"/>
            <a:r>
              <a:rPr lang="en-US" sz="1400" dirty="0" smtClean="0"/>
              <a:t>Calculated fields are similar to excel formulas</a:t>
            </a:r>
          </a:p>
          <a:p>
            <a:pPr lvl="4"/>
            <a:r>
              <a:rPr lang="en-US" sz="1400" dirty="0" smtClean="0"/>
              <a:t>We can create fields to calculate admit rate and yield</a:t>
            </a:r>
          </a:p>
          <a:p>
            <a:pPr lvl="4"/>
            <a:r>
              <a:rPr lang="en-US" sz="1400" i="1" dirty="0"/>
              <a:t>To create, </a:t>
            </a:r>
            <a:r>
              <a:rPr lang="en-US" sz="1400" i="1" dirty="0" smtClean="0"/>
              <a:t>right click in the data tab and select “Create Calculated Field”</a:t>
            </a:r>
            <a:endParaRPr lang="en-US" sz="1400" dirty="0" smtClean="0"/>
          </a:p>
          <a:p>
            <a:pPr lvl="4"/>
            <a:endParaRPr lang="en-US" sz="1400" dirty="0"/>
          </a:p>
          <a:p>
            <a:pPr lvl="2"/>
            <a:r>
              <a:rPr lang="en-US" sz="1600" dirty="0" smtClean="0">
                <a:solidFill>
                  <a:srgbClr val="B60225"/>
                </a:solidFill>
              </a:rPr>
              <a:t>Now let’s create two charts based on the items we have:</a:t>
            </a:r>
            <a:endParaRPr lang="en-US" sz="1600" dirty="0">
              <a:solidFill>
                <a:srgbClr val="B60225"/>
              </a:solidFill>
            </a:endParaRPr>
          </a:p>
          <a:p>
            <a:pPr lvl="3"/>
            <a:r>
              <a:rPr lang="en-US" sz="1400" dirty="0"/>
              <a:t>A </a:t>
            </a:r>
            <a:r>
              <a:rPr lang="en-US" sz="1400" dirty="0" smtClean="0"/>
              <a:t>column chart to display Applications, Admissions</a:t>
            </a:r>
            <a:r>
              <a:rPr lang="en-US" sz="1400" dirty="0"/>
              <a:t> </a:t>
            </a:r>
            <a:r>
              <a:rPr lang="en-US" sz="1400" dirty="0" smtClean="0"/>
              <a:t>and Enrollments</a:t>
            </a:r>
            <a:endParaRPr lang="en-US" sz="1400" dirty="0"/>
          </a:p>
          <a:p>
            <a:pPr lvl="3"/>
            <a:r>
              <a:rPr lang="en-US" sz="1400" dirty="0"/>
              <a:t>A </a:t>
            </a:r>
            <a:r>
              <a:rPr lang="en-US" sz="1400" dirty="0" smtClean="0"/>
              <a:t>table to display Admit rate and yield</a:t>
            </a:r>
          </a:p>
          <a:p>
            <a:pPr lvl="3"/>
            <a:endParaRPr lang="en-US" sz="1400" dirty="0"/>
          </a:p>
        </p:txBody>
      </p:sp>
      <p:pic>
        <p:nvPicPr>
          <p:cNvPr id="3" name="Picture 2"/>
          <p:cNvPicPr>
            <a:picLocks noChangeAspect="1"/>
          </p:cNvPicPr>
          <p:nvPr/>
        </p:nvPicPr>
        <p:blipFill>
          <a:blip r:embed="rId2"/>
          <a:stretch>
            <a:fillRect/>
          </a:stretch>
        </p:blipFill>
        <p:spPr>
          <a:xfrm>
            <a:off x="5696630" y="1757885"/>
            <a:ext cx="1355456" cy="1155613"/>
          </a:xfrm>
          <a:prstGeom prst="rect">
            <a:avLst/>
          </a:prstGeom>
        </p:spPr>
      </p:pic>
      <p:pic>
        <p:nvPicPr>
          <p:cNvPr id="5" name="Picture 4"/>
          <p:cNvPicPr>
            <a:picLocks noChangeAspect="1"/>
          </p:cNvPicPr>
          <p:nvPr/>
        </p:nvPicPr>
        <p:blipFill>
          <a:blip r:embed="rId3"/>
          <a:stretch>
            <a:fillRect/>
          </a:stretch>
        </p:blipFill>
        <p:spPr>
          <a:xfrm>
            <a:off x="7192144" y="1757885"/>
            <a:ext cx="1711868" cy="1481138"/>
          </a:xfrm>
          <a:prstGeom prst="rect">
            <a:avLst/>
          </a:prstGeom>
        </p:spPr>
      </p:pic>
      <p:pic>
        <p:nvPicPr>
          <p:cNvPr id="7" name="Picture 6"/>
          <p:cNvPicPr>
            <a:picLocks noChangeAspect="1"/>
          </p:cNvPicPr>
          <p:nvPr/>
        </p:nvPicPr>
        <p:blipFill>
          <a:blip r:embed="rId4"/>
          <a:stretch>
            <a:fillRect/>
          </a:stretch>
        </p:blipFill>
        <p:spPr>
          <a:xfrm>
            <a:off x="5696630" y="3597261"/>
            <a:ext cx="1357262" cy="1666928"/>
          </a:xfrm>
          <a:prstGeom prst="rect">
            <a:avLst/>
          </a:prstGeom>
        </p:spPr>
      </p:pic>
      <p:pic>
        <p:nvPicPr>
          <p:cNvPr id="8" name="Picture 7"/>
          <p:cNvPicPr>
            <a:picLocks noChangeAspect="1"/>
          </p:cNvPicPr>
          <p:nvPr/>
        </p:nvPicPr>
        <p:blipFill>
          <a:blip r:embed="rId5"/>
          <a:stretch>
            <a:fillRect/>
          </a:stretch>
        </p:blipFill>
        <p:spPr>
          <a:xfrm>
            <a:off x="7058174" y="3572918"/>
            <a:ext cx="1979808" cy="764615"/>
          </a:xfrm>
          <a:prstGeom prst="rect">
            <a:avLst/>
          </a:prstGeom>
        </p:spPr>
      </p:pic>
    </p:spTree>
    <p:extLst>
      <p:ext uri="{BB962C8B-B14F-4D97-AF65-F5344CB8AC3E}">
        <p14:creationId xmlns:p14="http://schemas.microsoft.com/office/powerpoint/2010/main" val="413310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Basic Dashboard</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6431280" y="1325650"/>
            <a:ext cx="2407920" cy="46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400" dirty="0" smtClean="0"/>
              <a:t>Now, we can create a new dashboard and add the two charts to it</a:t>
            </a:r>
          </a:p>
          <a:p>
            <a:pPr lvl="2"/>
            <a:endParaRPr lang="en-US" sz="1400" dirty="0"/>
          </a:p>
          <a:p>
            <a:pPr lvl="2"/>
            <a:r>
              <a:rPr lang="en-US" sz="1400" dirty="0" smtClean="0"/>
              <a:t>Drag the sheets from the dashboard shelf to the dashboard page</a:t>
            </a:r>
          </a:p>
          <a:p>
            <a:pPr lvl="2"/>
            <a:endParaRPr lang="en-US" sz="1400" dirty="0"/>
          </a:p>
          <a:p>
            <a:pPr lvl="2"/>
            <a:r>
              <a:rPr lang="en-US" sz="1400" dirty="0" smtClean="0"/>
              <a:t>All charts and filters from the sheets will be brought to the dashboard</a:t>
            </a:r>
          </a:p>
          <a:p>
            <a:pPr lvl="2"/>
            <a:endParaRPr lang="en-US" sz="1400" dirty="0"/>
          </a:p>
          <a:p>
            <a:pPr lvl="2"/>
            <a:r>
              <a:rPr lang="en-US" sz="1400" dirty="0" smtClean="0"/>
              <a:t>We can select each object, and use the dropdown menu to choose to make the object floating (free placement)</a:t>
            </a:r>
            <a:endParaRPr lang="en-US" sz="1400" dirty="0"/>
          </a:p>
        </p:txBody>
      </p:sp>
      <p:pic>
        <p:nvPicPr>
          <p:cNvPr id="3" name="Picture 2"/>
          <p:cNvPicPr>
            <a:picLocks noChangeAspect="1"/>
          </p:cNvPicPr>
          <p:nvPr/>
        </p:nvPicPr>
        <p:blipFill>
          <a:blip r:embed="rId2"/>
          <a:stretch>
            <a:fillRect/>
          </a:stretch>
        </p:blipFill>
        <p:spPr>
          <a:xfrm>
            <a:off x="457200" y="1325649"/>
            <a:ext cx="5897880" cy="4751565"/>
          </a:xfrm>
          <a:prstGeom prst="rect">
            <a:avLst/>
          </a:prstGeom>
        </p:spPr>
      </p:pic>
    </p:spTree>
    <p:extLst>
      <p:ext uri="{BB962C8B-B14F-4D97-AF65-F5344CB8AC3E}">
        <p14:creationId xmlns:p14="http://schemas.microsoft.com/office/powerpoint/2010/main" val="691889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Some Reference Notes</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0"/>
            <a:ext cx="5201478" cy="46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r>
              <a:rPr lang="en-US" sz="1600" dirty="0" smtClean="0">
                <a:solidFill>
                  <a:srgbClr val="B60225"/>
                </a:solidFill>
              </a:rPr>
              <a:t>Notes about filters:</a:t>
            </a:r>
          </a:p>
          <a:p>
            <a:pPr marL="571500" lvl="2" indent="-342900">
              <a:buAutoNum type="arabicParenR"/>
            </a:pPr>
            <a:r>
              <a:rPr lang="en-US" sz="1400" dirty="0" smtClean="0"/>
              <a:t>A filter can be set to apply to a sheet, or all sheets using the same source. This allows for you to only need one filter with multiple charts</a:t>
            </a:r>
          </a:p>
          <a:p>
            <a:pPr marL="571500" lvl="2" indent="-342900">
              <a:buAutoNum type="arabicParenR"/>
            </a:pPr>
            <a:r>
              <a:rPr lang="en-US" sz="1400" dirty="0" smtClean="0"/>
              <a:t>A filter can be set to only show relevant values. This is helpful with long lists of related items. Example: Colleges/Schools and Majors</a:t>
            </a:r>
          </a:p>
          <a:p>
            <a:pPr marL="571500" lvl="2" indent="-342900">
              <a:buAutoNum type="arabicParenR"/>
            </a:pPr>
            <a:r>
              <a:rPr lang="en-US" sz="1400" dirty="0" smtClean="0"/>
              <a:t>Filters can be set to include an “All” option. In this example, it has been deactivated, as the data set already has an all option</a:t>
            </a:r>
            <a:endParaRPr lang="en-US" sz="1400" dirty="0" smtClean="0">
              <a:solidFill>
                <a:srgbClr val="B60225"/>
              </a:solidFill>
            </a:endParaRPr>
          </a:p>
          <a:p>
            <a:pPr marL="228600" lvl="2" indent="0">
              <a:buNone/>
            </a:pPr>
            <a:endParaRPr lang="en-US" sz="1600" dirty="0" smtClean="0">
              <a:solidFill>
                <a:srgbClr val="B60225"/>
              </a:solidFill>
            </a:endParaRPr>
          </a:p>
          <a:p>
            <a:pPr marL="228600" lvl="2" indent="0">
              <a:buNone/>
            </a:pPr>
            <a:r>
              <a:rPr lang="en-US" sz="1600" dirty="0" smtClean="0">
                <a:solidFill>
                  <a:srgbClr val="B60225"/>
                </a:solidFill>
              </a:rPr>
              <a:t>All options can be accessed from the drop down menu on the quick filter</a:t>
            </a:r>
            <a:endParaRPr lang="en-US" sz="1600" dirty="0">
              <a:solidFill>
                <a:srgbClr val="B60225"/>
              </a:solidFill>
            </a:endParaRPr>
          </a:p>
          <a:p>
            <a:pPr marL="228600" lvl="2" indent="0">
              <a:buNone/>
            </a:pPr>
            <a:endParaRPr lang="en-US" sz="1600" dirty="0" smtClean="0">
              <a:solidFill>
                <a:srgbClr val="B60225"/>
              </a:solidFill>
            </a:endParaRPr>
          </a:p>
          <a:p>
            <a:pPr marL="228600" lvl="2" indent="0">
              <a:buNone/>
            </a:pPr>
            <a:r>
              <a:rPr lang="en-US" sz="1600" dirty="0" smtClean="0">
                <a:solidFill>
                  <a:srgbClr val="B60225"/>
                </a:solidFill>
              </a:rPr>
              <a:t>Notes </a:t>
            </a:r>
            <a:r>
              <a:rPr lang="en-US" sz="1600" dirty="0">
                <a:solidFill>
                  <a:srgbClr val="B60225"/>
                </a:solidFill>
              </a:rPr>
              <a:t>about </a:t>
            </a:r>
            <a:r>
              <a:rPr lang="en-US" sz="1600" dirty="0" smtClean="0">
                <a:solidFill>
                  <a:srgbClr val="B60225"/>
                </a:solidFill>
              </a:rPr>
              <a:t>the charts:</a:t>
            </a:r>
            <a:endParaRPr lang="en-US" sz="1600" dirty="0">
              <a:solidFill>
                <a:srgbClr val="B60225"/>
              </a:solidFill>
            </a:endParaRPr>
          </a:p>
          <a:p>
            <a:pPr marL="571500" lvl="2" indent="-342900">
              <a:buAutoNum type="arabicParenR"/>
            </a:pPr>
            <a:r>
              <a:rPr lang="en-US" sz="1400" dirty="0" smtClean="0"/>
              <a:t>To add multiple measures to the measure shelf, start by adding two measures to the row shelf. Then drag one from the row shelf into the axis of the other. This will bring the measures shelf up, and allow you to add more measures directly to it</a:t>
            </a:r>
            <a:r>
              <a:rPr lang="en-US" sz="1600" dirty="0" smtClean="0"/>
              <a:t>.</a:t>
            </a:r>
            <a:endParaRPr lang="en-US" sz="1600" dirty="0"/>
          </a:p>
          <a:p>
            <a:pPr marL="228600" lvl="2" indent="0">
              <a:buNone/>
            </a:pPr>
            <a:endParaRPr lang="en-US" sz="1600" dirty="0" smtClean="0">
              <a:solidFill>
                <a:srgbClr val="B60225"/>
              </a:solidFill>
            </a:endParaRPr>
          </a:p>
        </p:txBody>
      </p:sp>
      <p:pic>
        <p:nvPicPr>
          <p:cNvPr id="5" name="Picture 4"/>
          <p:cNvPicPr>
            <a:picLocks noChangeAspect="1"/>
          </p:cNvPicPr>
          <p:nvPr/>
        </p:nvPicPr>
        <p:blipFill>
          <a:blip r:embed="rId2"/>
          <a:stretch>
            <a:fillRect/>
          </a:stretch>
        </p:blipFill>
        <p:spPr>
          <a:xfrm>
            <a:off x="6259803" y="2794497"/>
            <a:ext cx="2426997" cy="760459"/>
          </a:xfrm>
          <a:prstGeom prst="rect">
            <a:avLst/>
          </a:prstGeom>
        </p:spPr>
      </p:pic>
      <p:pic>
        <p:nvPicPr>
          <p:cNvPr id="7" name="Picture 6"/>
          <p:cNvPicPr>
            <a:picLocks noChangeAspect="1"/>
          </p:cNvPicPr>
          <p:nvPr/>
        </p:nvPicPr>
        <p:blipFill>
          <a:blip r:embed="rId3"/>
          <a:stretch>
            <a:fillRect/>
          </a:stretch>
        </p:blipFill>
        <p:spPr>
          <a:xfrm>
            <a:off x="6127281" y="1485614"/>
            <a:ext cx="2701242" cy="669908"/>
          </a:xfrm>
          <a:prstGeom prst="rect">
            <a:avLst/>
          </a:prstGeom>
        </p:spPr>
      </p:pic>
      <p:pic>
        <p:nvPicPr>
          <p:cNvPr id="13" name="Picture 12"/>
          <p:cNvPicPr>
            <a:picLocks noChangeAspect="1"/>
          </p:cNvPicPr>
          <p:nvPr/>
        </p:nvPicPr>
        <p:blipFill>
          <a:blip r:embed="rId4"/>
          <a:stretch>
            <a:fillRect/>
          </a:stretch>
        </p:blipFill>
        <p:spPr>
          <a:xfrm>
            <a:off x="6464836" y="3900048"/>
            <a:ext cx="2026130" cy="2307537"/>
          </a:xfrm>
          <a:prstGeom prst="rect">
            <a:avLst/>
          </a:prstGeom>
        </p:spPr>
      </p:pic>
      <p:cxnSp>
        <p:nvCxnSpPr>
          <p:cNvPr id="15" name="Straight Arrow Connector 14"/>
          <p:cNvCxnSpPr/>
          <p:nvPr/>
        </p:nvCxnSpPr>
        <p:spPr>
          <a:xfrm flipH="1">
            <a:off x="6612835" y="4081670"/>
            <a:ext cx="1364974" cy="4505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150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Intermediate Dashboard</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0"/>
            <a:ext cx="8229600" cy="46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600" dirty="0" smtClean="0">
                <a:solidFill>
                  <a:srgbClr val="B60225"/>
                </a:solidFill>
              </a:rPr>
              <a:t>Here is another step to add some functionality to our dashboard. We will use a parameter and calculated field to select one metric to display at a time.</a:t>
            </a:r>
          </a:p>
          <a:p>
            <a:pPr marL="228600" lvl="2" indent="0">
              <a:buNone/>
            </a:pPr>
            <a:endParaRPr lang="en-US" sz="1600" dirty="0" smtClean="0">
              <a:solidFill>
                <a:srgbClr val="B60225"/>
              </a:solidFill>
            </a:endParaRPr>
          </a:p>
          <a:p>
            <a:pPr lvl="3"/>
            <a:r>
              <a:rPr lang="en-US" sz="1600" dirty="0" smtClean="0">
                <a:solidFill>
                  <a:srgbClr val="B60225"/>
                </a:solidFill>
              </a:rPr>
              <a:t>Parameter</a:t>
            </a:r>
          </a:p>
          <a:p>
            <a:pPr lvl="4"/>
            <a:r>
              <a:rPr lang="en-US" sz="1400" dirty="0" smtClean="0"/>
              <a:t>Parameters allow you to create more complex filters</a:t>
            </a:r>
          </a:p>
          <a:p>
            <a:pPr lvl="4"/>
            <a:r>
              <a:rPr lang="en-US" sz="1400" dirty="0" smtClean="0"/>
              <a:t>Let’s create a parameter to choose what specific metric we want to look at in a chart</a:t>
            </a:r>
          </a:p>
          <a:p>
            <a:pPr lvl="4"/>
            <a:r>
              <a:rPr lang="en-US" sz="1400" dirty="0" smtClean="0"/>
              <a:t>Create a parameter that allows you to choose from the strings: “Applications”, “Admissions”, “Enrollments”, “Admit Rate” or “Yield Rate”</a:t>
            </a:r>
            <a:r>
              <a:rPr lang="en-US" sz="1400" i="1" dirty="0"/>
              <a:t> </a:t>
            </a:r>
            <a:endParaRPr lang="en-US" sz="1400" i="1" dirty="0" smtClean="0"/>
          </a:p>
          <a:p>
            <a:pPr lvl="4"/>
            <a:r>
              <a:rPr lang="en-US" sz="1400" i="1" dirty="0" smtClean="0"/>
              <a:t>To create</a:t>
            </a:r>
            <a:r>
              <a:rPr lang="en-US" sz="1400" i="1" dirty="0"/>
              <a:t>, right click in the data tab and select </a:t>
            </a:r>
            <a:r>
              <a:rPr lang="en-US" sz="1400" i="1" dirty="0" smtClean="0"/>
              <a:t>“Create Parameter”</a:t>
            </a:r>
          </a:p>
          <a:p>
            <a:pPr marL="228600" lvl="4" indent="0">
              <a:buNone/>
            </a:pPr>
            <a:endParaRPr lang="en-US" sz="1400" dirty="0" smtClean="0"/>
          </a:p>
          <a:p>
            <a:pPr lvl="3"/>
            <a:r>
              <a:rPr lang="en-US" sz="1600" dirty="0" smtClean="0">
                <a:solidFill>
                  <a:srgbClr val="B60225"/>
                </a:solidFill>
              </a:rPr>
              <a:t>Calculated field</a:t>
            </a:r>
          </a:p>
          <a:p>
            <a:pPr lvl="4"/>
            <a:r>
              <a:rPr lang="en-US" sz="1400" dirty="0" smtClean="0"/>
              <a:t>We can now create a calculated field that uses the </a:t>
            </a:r>
          </a:p>
          <a:p>
            <a:pPr marL="228600" lvl="4" indent="0">
              <a:buNone/>
            </a:pPr>
            <a:r>
              <a:rPr lang="en-US" sz="1400" dirty="0"/>
              <a:t>	</a:t>
            </a:r>
            <a:r>
              <a:rPr lang="en-US" sz="1400" dirty="0" smtClean="0"/>
              <a:t>parameter to select the item. For example, this field </a:t>
            </a:r>
            <a:endParaRPr lang="en-US" sz="1400" dirty="0"/>
          </a:p>
          <a:p>
            <a:pPr marL="228600" lvl="4" indent="0">
              <a:buNone/>
            </a:pPr>
            <a:r>
              <a:rPr lang="en-US" sz="1400" dirty="0" smtClean="0"/>
              <a:t>	will show Admissions if parameter selected is Admissions.</a:t>
            </a:r>
          </a:p>
          <a:p>
            <a:pPr lvl="4"/>
            <a:r>
              <a:rPr lang="en-US" sz="1400" dirty="0" smtClean="0"/>
              <a:t>This will be a multiple IF statement. In Tableau you must </a:t>
            </a:r>
          </a:p>
          <a:p>
            <a:pPr marL="228600" lvl="4" indent="0">
              <a:buNone/>
            </a:pPr>
            <a:r>
              <a:rPr lang="en-US" sz="1400" dirty="0"/>
              <a:t>	</a:t>
            </a:r>
            <a:r>
              <a:rPr lang="en-US" sz="1400" dirty="0" smtClean="0"/>
              <a:t>end an IF statement with “END”</a:t>
            </a:r>
          </a:p>
          <a:p>
            <a:pPr lvl="4"/>
            <a:endParaRPr lang="en-US" sz="1400" dirty="0"/>
          </a:p>
          <a:p>
            <a:pPr lvl="2"/>
            <a:r>
              <a:rPr lang="en-US" sz="1600" dirty="0" smtClean="0">
                <a:solidFill>
                  <a:srgbClr val="B60225"/>
                </a:solidFill>
              </a:rPr>
              <a:t>Now let’s update our dashboard!</a:t>
            </a:r>
          </a:p>
        </p:txBody>
      </p:sp>
      <p:pic>
        <p:nvPicPr>
          <p:cNvPr id="5" name="Picture 4"/>
          <p:cNvPicPr>
            <a:picLocks noChangeAspect="1"/>
          </p:cNvPicPr>
          <p:nvPr/>
        </p:nvPicPr>
        <p:blipFill>
          <a:blip r:embed="rId2"/>
          <a:stretch>
            <a:fillRect/>
          </a:stretch>
        </p:blipFill>
        <p:spPr>
          <a:xfrm>
            <a:off x="5499652" y="4110865"/>
            <a:ext cx="3472069" cy="1655513"/>
          </a:xfrm>
          <a:prstGeom prst="rect">
            <a:avLst/>
          </a:prstGeom>
        </p:spPr>
      </p:pic>
    </p:spTree>
    <p:extLst>
      <p:ext uri="{BB962C8B-B14F-4D97-AF65-F5344CB8AC3E}">
        <p14:creationId xmlns:p14="http://schemas.microsoft.com/office/powerpoint/2010/main" val="3869307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Intermediate Dashboard</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0"/>
            <a:ext cx="2156460" cy="46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endParaRPr lang="en-US" sz="1600" dirty="0">
              <a:solidFill>
                <a:srgbClr val="B60225"/>
              </a:solidFill>
            </a:endParaRPr>
          </a:p>
          <a:p>
            <a:pPr lvl="2"/>
            <a:r>
              <a:rPr lang="en-US" sz="1600" dirty="0" smtClean="0"/>
              <a:t>Observe that we do not need to store multiple metrics in multiple tables (or one table with multiple columns)</a:t>
            </a:r>
          </a:p>
          <a:p>
            <a:pPr lvl="2"/>
            <a:endParaRPr lang="en-US" sz="1600" dirty="0"/>
          </a:p>
          <a:p>
            <a:pPr lvl="2"/>
            <a:r>
              <a:rPr lang="en-US" sz="1600" dirty="0" smtClean="0"/>
              <a:t>This can help when space is limited</a:t>
            </a:r>
          </a:p>
          <a:p>
            <a:pPr lvl="2"/>
            <a:endParaRPr lang="en-US" sz="1600" dirty="0"/>
          </a:p>
          <a:p>
            <a:pPr lvl="2"/>
            <a:r>
              <a:rPr lang="en-US" sz="1600" dirty="0" smtClean="0"/>
              <a:t>This allows for easy benchmarking on one metric</a:t>
            </a:r>
          </a:p>
          <a:p>
            <a:pPr lvl="2"/>
            <a:endParaRPr lang="en-US" sz="1600" dirty="0">
              <a:solidFill>
                <a:srgbClr val="B60225"/>
              </a:solidFill>
            </a:endParaRPr>
          </a:p>
          <a:p>
            <a:pPr lvl="2"/>
            <a:endParaRPr lang="en-US" sz="1600" dirty="0" smtClean="0">
              <a:solidFill>
                <a:srgbClr val="B60225"/>
              </a:solidFill>
            </a:endParaRPr>
          </a:p>
          <a:p>
            <a:pPr lvl="2"/>
            <a:endParaRPr lang="en-US" sz="1600" dirty="0">
              <a:solidFill>
                <a:srgbClr val="B60225"/>
              </a:solidFill>
            </a:endParaRPr>
          </a:p>
        </p:txBody>
      </p:sp>
      <p:pic>
        <p:nvPicPr>
          <p:cNvPr id="3" name="Picture 2"/>
          <p:cNvPicPr>
            <a:picLocks noChangeAspect="1"/>
          </p:cNvPicPr>
          <p:nvPr/>
        </p:nvPicPr>
        <p:blipFill>
          <a:blip r:embed="rId2"/>
          <a:stretch>
            <a:fillRect/>
          </a:stretch>
        </p:blipFill>
        <p:spPr>
          <a:xfrm>
            <a:off x="2879740" y="1325650"/>
            <a:ext cx="5807060" cy="4622303"/>
          </a:xfrm>
          <a:prstGeom prst="rect">
            <a:avLst/>
          </a:prstGeom>
        </p:spPr>
      </p:pic>
    </p:spTree>
    <p:extLst>
      <p:ext uri="{BB962C8B-B14F-4D97-AF65-F5344CB8AC3E}">
        <p14:creationId xmlns:p14="http://schemas.microsoft.com/office/powerpoint/2010/main" val="151276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Limitations</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smtClean="0">
                <a:latin typeface="Arial" panose="020B0604020202020204" pitchFamily="34" charset="0"/>
                <a:cs typeface="Arial" panose="020B0604020202020204" pitchFamily="34" charset="0"/>
              </a:rPr>
              <a:t>Limitations of the dashboard</a:t>
            </a:r>
          </a:p>
          <a:p>
            <a:pPr marL="114300" indent="-1588"/>
            <a:endParaRPr lang="en-US" sz="1800" dirty="0">
              <a:latin typeface="Arial" panose="020B0604020202020204" pitchFamily="34" charset="0"/>
              <a:cs typeface="Arial" panose="020B0604020202020204" pitchFamily="34" charset="0"/>
            </a:endParaRPr>
          </a:p>
          <a:p>
            <a:pPr marL="455612">
              <a:buFont typeface="+mj-lt"/>
              <a:buAutoNum type="arabicPeriod"/>
            </a:pPr>
            <a:r>
              <a:rPr lang="en-US" sz="1800" dirty="0" smtClean="0">
                <a:solidFill>
                  <a:schemeClr val="tx1"/>
                </a:solidFill>
                <a:latin typeface="Arial" panose="020B0604020202020204" pitchFamily="34" charset="0"/>
                <a:cs typeface="Arial" panose="020B0604020202020204" pitchFamily="34" charset="0"/>
              </a:rPr>
              <a:t>Benchmarking: What if we want to focus on our institution, or another selected institution?</a:t>
            </a:r>
          </a:p>
          <a:p>
            <a:pPr marL="455612">
              <a:buFont typeface="+mj-lt"/>
              <a:buAutoNum type="arabicPeriod"/>
            </a:pPr>
            <a:r>
              <a:rPr lang="en-US" sz="1800" dirty="0" smtClean="0">
                <a:solidFill>
                  <a:schemeClr val="tx1"/>
                </a:solidFill>
                <a:latin typeface="Arial" panose="020B0604020202020204" pitchFamily="34" charset="0"/>
                <a:cs typeface="Arial" panose="020B0604020202020204" pitchFamily="34" charset="0"/>
              </a:rPr>
              <a:t>Data types: Our graphs and labels will not work for multiple data types</a:t>
            </a:r>
          </a:p>
          <a:p>
            <a:pPr marL="455612">
              <a:buFont typeface="+mj-lt"/>
              <a:buAutoNum type="arabicPeriod"/>
            </a:pPr>
            <a:r>
              <a:rPr lang="en-US" sz="1800" dirty="0" smtClean="0">
                <a:solidFill>
                  <a:schemeClr val="tx1"/>
                </a:solidFill>
                <a:latin typeface="Arial" panose="020B0604020202020204" pitchFamily="34" charset="0"/>
                <a:cs typeface="Arial" panose="020B0604020202020204" pitchFamily="34" charset="0"/>
              </a:rPr>
              <a:t>Size and content: How much is too much for one dashboard?</a:t>
            </a:r>
          </a:p>
          <a:p>
            <a:pPr marL="455612">
              <a:buFont typeface="+mj-lt"/>
              <a:buAutoNum type="arabicPeriod"/>
            </a:pPr>
            <a:endParaRPr lang="en-US" sz="1800" dirty="0" smtClean="0"/>
          </a:p>
          <a:p>
            <a:pPr marL="114300" indent="-1588"/>
            <a:r>
              <a:rPr lang="en-US" sz="1800" dirty="0" smtClean="0">
                <a:latin typeface="Arial" panose="020B0604020202020204" pitchFamily="34" charset="0"/>
                <a:cs typeface="Arial" panose="020B0604020202020204" pitchFamily="34" charset="0"/>
              </a:rPr>
              <a:t>Advanced techniques to address the limitations</a:t>
            </a:r>
            <a:endParaRPr lang="en-US" sz="1800" dirty="0">
              <a:latin typeface="Arial" panose="020B0604020202020204" pitchFamily="34" charset="0"/>
              <a:cs typeface="Arial" panose="020B0604020202020204" pitchFamily="34" charset="0"/>
            </a:endParaRPr>
          </a:p>
          <a:p>
            <a:pPr marL="114300" indent="-1588"/>
            <a:endParaRPr lang="en-US" sz="1800" dirty="0">
              <a:latin typeface="Arial" panose="020B0604020202020204" pitchFamily="34" charset="0"/>
              <a:cs typeface="Arial" panose="020B0604020202020204" pitchFamily="34" charset="0"/>
            </a:endParaRPr>
          </a:p>
          <a:p>
            <a:pPr marL="455612">
              <a:buFont typeface="+mj-lt"/>
              <a:buAutoNum type="arabicPeriod"/>
            </a:pPr>
            <a:r>
              <a:rPr lang="en-US" sz="1800" u="sng" dirty="0" smtClean="0">
                <a:solidFill>
                  <a:schemeClr val="tx1"/>
                </a:solidFill>
                <a:latin typeface="Arial" panose="020B0604020202020204" pitchFamily="34" charset="0"/>
                <a:cs typeface="Arial" panose="020B0604020202020204" pitchFamily="34" charset="0"/>
              </a:rPr>
              <a:t>Comparison Charts</a:t>
            </a:r>
            <a:r>
              <a:rPr lang="en-US" sz="1800" dirty="0" smtClean="0">
                <a:solidFill>
                  <a:schemeClr val="tx1"/>
                </a:solidFill>
                <a:latin typeface="Arial" panose="020B0604020202020204" pitchFamily="34" charset="0"/>
                <a:cs typeface="Arial" panose="020B0604020202020204" pitchFamily="34" charset="0"/>
              </a:rPr>
              <a:t> – Create a benchmarking chart</a:t>
            </a:r>
            <a:endParaRPr lang="en-US" sz="1800" dirty="0">
              <a:solidFill>
                <a:schemeClr val="tx1"/>
              </a:solidFill>
              <a:latin typeface="Arial" panose="020B0604020202020204" pitchFamily="34" charset="0"/>
              <a:cs typeface="Arial" panose="020B0604020202020204" pitchFamily="34" charset="0"/>
            </a:endParaRPr>
          </a:p>
          <a:p>
            <a:pPr marL="455612">
              <a:buFont typeface="+mj-lt"/>
              <a:buAutoNum type="arabicPeriod"/>
            </a:pPr>
            <a:r>
              <a:rPr lang="en-US" sz="1800" u="sng" dirty="0" smtClean="0">
                <a:solidFill>
                  <a:schemeClr val="tx1"/>
                </a:solidFill>
                <a:latin typeface="Arial" panose="020B0604020202020204" pitchFamily="34" charset="0"/>
                <a:cs typeface="Arial" panose="020B0604020202020204" pitchFamily="34" charset="0"/>
              </a:rPr>
              <a:t>Chart Switching</a:t>
            </a:r>
            <a:r>
              <a:rPr lang="en-US" sz="1800" dirty="0" smtClean="0">
                <a:solidFill>
                  <a:schemeClr val="tx1"/>
                </a:solidFill>
                <a:latin typeface="Arial" panose="020B0604020202020204" pitchFamily="34" charset="0"/>
                <a:cs typeface="Arial" panose="020B0604020202020204" pitchFamily="34" charset="0"/>
              </a:rPr>
              <a:t> – Select a chart based on the data you wish to display</a:t>
            </a:r>
            <a:endParaRPr lang="en-US" sz="1800" dirty="0">
              <a:solidFill>
                <a:schemeClr val="tx1"/>
              </a:solidFill>
              <a:latin typeface="Arial" panose="020B0604020202020204" pitchFamily="34" charset="0"/>
              <a:cs typeface="Arial" panose="020B0604020202020204" pitchFamily="34" charset="0"/>
            </a:endParaRPr>
          </a:p>
          <a:p>
            <a:pPr marL="455612">
              <a:buFont typeface="+mj-lt"/>
              <a:buAutoNum type="arabicPeriod"/>
            </a:pPr>
            <a:r>
              <a:rPr lang="en-US" sz="1800" u="sng" dirty="0" smtClean="0">
                <a:solidFill>
                  <a:schemeClr val="tx1"/>
                </a:solidFill>
                <a:latin typeface="Arial" panose="020B0604020202020204" pitchFamily="34" charset="0"/>
                <a:cs typeface="Arial" panose="020B0604020202020204" pitchFamily="34" charset="0"/>
              </a:rPr>
              <a:t>Dashboard Actions</a:t>
            </a:r>
            <a:r>
              <a:rPr lang="en-US" sz="1800" dirty="0" smtClean="0">
                <a:solidFill>
                  <a:schemeClr val="tx1"/>
                </a:solidFill>
                <a:latin typeface="Arial" panose="020B0604020202020204" pitchFamily="34" charset="0"/>
                <a:cs typeface="Arial" panose="020B0604020202020204" pitchFamily="34" charset="0"/>
              </a:rPr>
              <a:t> – Switch between dashboards (or other links) and create filters that pass between charts</a:t>
            </a:r>
            <a:endParaRPr lang="en-US" sz="1800" dirty="0">
              <a:solidFill>
                <a:schemeClr val="tx1"/>
              </a:solidFill>
              <a:latin typeface="Arial" panose="020B0604020202020204" pitchFamily="34" charset="0"/>
              <a:cs typeface="Arial" panose="020B0604020202020204" pitchFamily="34" charset="0"/>
            </a:endParaRPr>
          </a:p>
          <a:p>
            <a:pPr marL="112712" indent="0"/>
            <a:endParaRPr lang="en-US" sz="1800" dirty="0"/>
          </a:p>
        </p:txBody>
      </p:sp>
    </p:spTree>
    <p:extLst>
      <p:ext uri="{BB962C8B-B14F-4D97-AF65-F5344CB8AC3E}">
        <p14:creationId xmlns:p14="http://schemas.microsoft.com/office/powerpoint/2010/main" val="2185019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Comparison Chart</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3836504"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400" dirty="0" smtClean="0"/>
              <a:t>Goal – Highlight a selected institution and compare to the average (quartiles also possible)</a:t>
            </a:r>
            <a:endParaRPr lang="en-US" sz="1400" dirty="0" smtClean="0">
              <a:solidFill>
                <a:schemeClr val="tx1"/>
              </a:solidFill>
            </a:endParaRPr>
          </a:p>
          <a:p>
            <a:pPr marL="112712" indent="0"/>
            <a:endParaRPr lang="en-US" sz="1400" dirty="0" smtClean="0">
              <a:solidFill>
                <a:schemeClr val="tx1"/>
              </a:solidFill>
            </a:endParaRPr>
          </a:p>
          <a:p>
            <a:pPr marL="114300" indent="-1588"/>
            <a:r>
              <a:rPr lang="en-US" sz="1400" dirty="0" smtClean="0"/>
              <a:t>Solution </a:t>
            </a:r>
            <a:r>
              <a:rPr lang="en-US" sz="1400" dirty="0"/>
              <a:t>– </a:t>
            </a:r>
            <a:r>
              <a:rPr lang="en-US" sz="1400" dirty="0" smtClean="0"/>
              <a:t>Create a comparison chart</a:t>
            </a:r>
          </a:p>
          <a:p>
            <a:pPr marL="284162" indent="-171450">
              <a:buFont typeface="Arial" panose="020B0604020202020204" pitchFamily="34" charset="0"/>
              <a:buChar char="•"/>
            </a:pPr>
            <a:r>
              <a:rPr lang="en-US" sz="1400" dirty="0" smtClean="0">
                <a:solidFill>
                  <a:schemeClr val="tx1"/>
                </a:solidFill>
              </a:rPr>
              <a:t>Step 1 – Add a parameter using the institution names field</a:t>
            </a:r>
          </a:p>
          <a:p>
            <a:pPr marL="284162" indent="-171450">
              <a:buFont typeface="Arial" panose="020B0604020202020204" pitchFamily="34" charset="0"/>
              <a:buChar char="•"/>
            </a:pPr>
            <a:endParaRPr lang="en-US" sz="1400" dirty="0" smtClean="0">
              <a:solidFill>
                <a:schemeClr val="tx1"/>
              </a:solidFill>
            </a:endParaRPr>
          </a:p>
          <a:p>
            <a:pPr marL="284162" indent="-171450">
              <a:buFont typeface="Arial" panose="020B0604020202020204" pitchFamily="34" charset="0"/>
              <a:buChar char="•"/>
            </a:pPr>
            <a:r>
              <a:rPr lang="en-US" sz="1400" dirty="0" smtClean="0">
                <a:solidFill>
                  <a:schemeClr val="tx1"/>
                </a:solidFill>
              </a:rPr>
              <a:t>Step 2 – Create a calculated field that sets its value based on the parameter. For example, create a parameter called: “Selected Institution Applications”</a:t>
            </a:r>
          </a:p>
          <a:p>
            <a:pPr marL="284162" indent="-171450">
              <a:buFont typeface="Arial" panose="020B0604020202020204" pitchFamily="34" charset="0"/>
              <a:buChar char="•"/>
            </a:pPr>
            <a:endParaRPr lang="en-US" sz="1400" dirty="0" smtClean="0">
              <a:solidFill>
                <a:schemeClr val="tx1"/>
              </a:solidFill>
            </a:endParaRPr>
          </a:p>
          <a:p>
            <a:pPr marL="284162" indent="-171450">
              <a:buFont typeface="Arial" panose="020B0604020202020204" pitchFamily="34" charset="0"/>
              <a:buChar char="•"/>
            </a:pPr>
            <a:r>
              <a:rPr lang="en-US" sz="1400" dirty="0" smtClean="0">
                <a:solidFill>
                  <a:schemeClr val="tx1"/>
                </a:solidFill>
              </a:rPr>
              <a:t>Step 3 – Set this field to be equal to the number of applications when the Institution Name field is equal to the parameter, and null otherwise. This will make sure this field only displays data for the institution you are interested in</a:t>
            </a:r>
          </a:p>
        </p:txBody>
      </p:sp>
      <p:pic>
        <p:nvPicPr>
          <p:cNvPr id="3" name="Picture 2"/>
          <p:cNvPicPr>
            <a:picLocks noChangeAspect="1"/>
          </p:cNvPicPr>
          <p:nvPr/>
        </p:nvPicPr>
        <p:blipFill>
          <a:blip r:embed="rId2"/>
          <a:stretch>
            <a:fillRect/>
          </a:stretch>
        </p:blipFill>
        <p:spPr>
          <a:xfrm>
            <a:off x="4736270" y="1159663"/>
            <a:ext cx="4228825" cy="3559786"/>
          </a:xfrm>
          <a:prstGeom prst="rect">
            <a:avLst/>
          </a:prstGeom>
        </p:spPr>
      </p:pic>
      <p:pic>
        <p:nvPicPr>
          <p:cNvPr id="5" name="Picture 4"/>
          <p:cNvPicPr>
            <a:picLocks noChangeAspect="1"/>
          </p:cNvPicPr>
          <p:nvPr/>
        </p:nvPicPr>
        <p:blipFill>
          <a:blip r:embed="rId3"/>
          <a:stretch>
            <a:fillRect/>
          </a:stretch>
        </p:blipFill>
        <p:spPr>
          <a:xfrm>
            <a:off x="4736271" y="4719449"/>
            <a:ext cx="3950529" cy="1475243"/>
          </a:xfrm>
          <a:prstGeom prst="rect">
            <a:avLst/>
          </a:prstGeom>
        </p:spPr>
      </p:pic>
      <p:sp>
        <p:nvSpPr>
          <p:cNvPr id="11" name="Rectangle 10"/>
          <p:cNvSpPr/>
          <p:nvPr/>
        </p:nvSpPr>
        <p:spPr>
          <a:xfrm rot="16200000">
            <a:off x="4051851" y="2785668"/>
            <a:ext cx="1040296" cy="307777"/>
          </a:xfrm>
          <a:prstGeom prst="rect">
            <a:avLst/>
          </a:prstGeom>
        </p:spPr>
        <p:txBody>
          <a:bodyPr wrap="square">
            <a:spAutoFit/>
          </a:bodyPr>
          <a:lstStyle/>
          <a:p>
            <a:pPr marL="114300" indent="-1588"/>
            <a:r>
              <a:rPr lang="en-US" sz="1400" dirty="0"/>
              <a:t>Step 1</a:t>
            </a:r>
          </a:p>
        </p:txBody>
      </p:sp>
      <p:sp>
        <p:nvSpPr>
          <p:cNvPr id="12" name="Rectangle 11"/>
          <p:cNvSpPr/>
          <p:nvPr/>
        </p:nvSpPr>
        <p:spPr>
          <a:xfrm rot="16200000">
            <a:off x="4062234" y="5405118"/>
            <a:ext cx="1040296" cy="307777"/>
          </a:xfrm>
          <a:prstGeom prst="rect">
            <a:avLst/>
          </a:prstGeom>
        </p:spPr>
        <p:txBody>
          <a:bodyPr wrap="square">
            <a:spAutoFit/>
          </a:bodyPr>
          <a:lstStyle/>
          <a:p>
            <a:pPr marL="114300" indent="-1588"/>
            <a:r>
              <a:rPr lang="en-US" sz="1400" dirty="0"/>
              <a:t>Step </a:t>
            </a:r>
            <a:r>
              <a:rPr lang="en-US" sz="1400" dirty="0" smtClean="0"/>
              <a:t>2/3</a:t>
            </a:r>
            <a:endParaRPr lang="en-US" sz="1400" dirty="0"/>
          </a:p>
        </p:txBody>
      </p:sp>
    </p:spTree>
    <p:extLst>
      <p:ext uri="{BB962C8B-B14F-4D97-AF65-F5344CB8AC3E}">
        <p14:creationId xmlns:p14="http://schemas.microsoft.com/office/powerpoint/2010/main" val="1327929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Comparison Chart</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endParaRPr lang="en-US" sz="1400" dirty="0" smtClean="0"/>
          </a:p>
          <a:p>
            <a:pPr marL="112712" indent="0"/>
            <a:r>
              <a:rPr lang="en-US" sz="1400" dirty="0" smtClean="0"/>
              <a:t>Let’s examine how to merge this with the chart we created in the intermediate dashboard</a:t>
            </a:r>
          </a:p>
          <a:p>
            <a:pPr marL="284162" indent="-171450">
              <a:buFont typeface="Arial" panose="020B0604020202020204" pitchFamily="34" charset="0"/>
              <a:buChar char="•"/>
            </a:pPr>
            <a:r>
              <a:rPr lang="en-US" sz="1400" dirty="0" smtClean="0">
                <a:solidFill>
                  <a:schemeClr val="tx1"/>
                </a:solidFill>
              </a:rPr>
              <a:t>In that chart, we created a calculated field to display our metric of choice.</a:t>
            </a:r>
          </a:p>
          <a:p>
            <a:pPr marL="284162" indent="-171450">
              <a:buFont typeface="Arial" panose="020B0604020202020204" pitchFamily="34" charset="0"/>
              <a:buChar char="•"/>
            </a:pPr>
            <a:r>
              <a:rPr lang="en-US" sz="1400" dirty="0" smtClean="0">
                <a:solidFill>
                  <a:schemeClr val="tx1"/>
                </a:solidFill>
              </a:rPr>
              <a:t>Now, we will create another calculated field to display our metric of choice for our focus institution. For example, call the calculated field: “Selected Institution Metric”</a:t>
            </a:r>
          </a:p>
          <a:p>
            <a:pPr marL="284162" indent="-171450">
              <a:buFont typeface="Arial" panose="020B0604020202020204" pitchFamily="34" charset="0"/>
              <a:buChar char="•"/>
            </a:pPr>
            <a:r>
              <a:rPr lang="en-US" sz="1400" dirty="0" smtClean="0">
                <a:solidFill>
                  <a:schemeClr val="tx1"/>
                </a:solidFill>
              </a:rPr>
              <a:t>We can then add both metrics to a chart, and create a dual axis chart.</a:t>
            </a:r>
          </a:p>
          <a:p>
            <a:pPr marL="284162" indent="-171450">
              <a:buFont typeface="Arial" panose="020B0604020202020204" pitchFamily="34" charset="0"/>
              <a:buChar char="•"/>
            </a:pPr>
            <a:r>
              <a:rPr lang="en-US" sz="1400" i="1" dirty="0" smtClean="0">
                <a:solidFill>
                  <a:schemeClr val="bg1">
                    <a:lumMod val="65000"/>
                  </a:schemeClr>
                </a:solidFill>
              </a:rPr>
              <a:t>To merge both axis, ensure both calculated fields are the same data type, by adding the float function to your calculated field:</a:t>
            </a:r>
            <a:r>
              <a:rPr lang="en-US" sz="1400" i="1" dirty="0">
                <a:solidFill>
                  <a:schemeClr val="bg1">
                    <a:lumMod val="65000"/>
                  </a:schemeClr>
                </a:solidFill>
              </a:rPr>
              <a:t> </a:t>
            </a:r>
            <a:r>
              <a:rPr lang="en-US" sz="1400" i="1" dirty="0" smtClean="0">
                <a:solidFill>
                  <a:schemeClr val="bg1">
                    <a:lumMod val="65000"/>
                  </a:schemeClr>
                </a:solidFill>
              </a:rPr>
              <a:t>( FLOAT(calculation) ) Not applicable for this data set.</a:t>
            </a:r>
            <a:endParaRPr lang="en-US" sz="1400" i="1" dirty="0">
              <a:solidFill>
                <a:schemeClr val="bg1">
                  <a:lumMod val="65000"/>
                </a:schemeClr>
              </a:solidFill>
            </a:endParaRPr>
          </a:p>
        </p:txBody>
      </p:sp>
      <p:pic>
        <p:nvPicPr>
          <p:cNvPr id="3" name="Picture 2"/>
          <p:cNvPicPr>
            <a:picLocks noChangeAspect="1"/>
          </p:cNvPicPr>
          <p:nvPr/>
        </p:nvPicPr>
        <p:blipFill>
          <a:blip r:embed="rId2"/>
          <a:stretch>
            <a:fillRect/>
          </a:stretch>
        </p:blipFill>
        <p:spPr>
          <a:xfrm>
            <a:off x="1483208" y="3488737"/>
            <a:ext cx="6177584" cy="2705956"/>
          </a:xfrm>
          <a:prstGeom prst="rect">
            <a:avLst/>
          </a:prstGeom>
        </p:spPr>
      </p:pic>
    </p:spTree>
    <p:extLst>
      <p:ext uri="{BB962C8B-B14F-4D97-AF65-F5344CB8AC3E}">
        <p14:creationId xmlns:p14="http://schemas.microsoft.com/office/powerpoint/2010/main" val="4251759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3600" dirty="0"/>
              <a:t>Creating Tableau Dashboards with IPEDS Data: How To, </a:t>
            </a:r>
            <a:r>
              <a:rPr lang="en-US" sz="3600" dirty="0" smtClean="0"/>
              <a:t>Tips, </a:t>
            </a:r>
            <a:r>
              <a:rPr lang="en-US" sz="3600" dirty="0"/>
              <a:t>and </a:t>
            </a:r>
            <a:r>
              <a:rPr lang="en-US" sz="3600" dirty="0" smtClean="0"/>
              <a:t>Tricks</a:t>
            </a:r>
          </a:p>
          <a:p>
            <a:r>
              <a:rPr lang="en-US" sz="2400" dirty="0" smtClean="0"/>
              <a:t> </a:t>
            </a:r>
            <a:r>
              <a:rPr lang="en-US" sz="2400" dirty="0" smtClean="0">
                <a:solidFill>
                  <a:schemeClr val="tx1"/>
                </a:solidFill>
              </a:rPr>
              <a:t>2016 Association for Institutional Research Annual Forum</a:t>
            </a:r>
          </a:p>
          <a:p>
            <a:endParaRPr lang="en-US" sz="2400" dirty="0"/>
          </a:p>
          <a:p>
            <a:r>
              <a:rPr lang="en-US" sz="2400" dirty="0" smtClean="0"/>
              <a:t>Sean V. Hoffman, Institutional Research Analyst</a:t>
            </a:r>
          </a:p>
          <a:p>
            <a:r>
              <a:rPr lang="en-US" sz="2400" dirty="0" smtClean="0">
                <a:solidFill>
                  <a:schemeClr val="tx1"/>
                </a:solidFill>
              </a:rPr>
              <a:t>Office of Institutional Research, Planning &amp; Effectiveness</a:t>
            </a:r>
          </a:p>
          <a:p>
            <a:r>
              <a:rPr lang="en-US" sz="2400" dirty="0" smtClean="0">
                <a:solidFill>
                  <a:schemeClr val="tx1"/>
                </a:solidFill>
              </a:rPr>
              <a:t>Stony Brook University</a:t>
            </a:r>
            <a:endParaRPr lang="en-US" sz="2400"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88037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Comparison Charts</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6629400" y="1325651"/>
            <a:ext cx="20574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endParaRPr lang="en-US" sz="1400" dirty="0">
              <a:solidFill>
                <a:schemeClr val="tx1"/>
              </a:solidFill>
            </a:endParaRPr>
          </a:p>
          <a:p>
            <a:pPr marL="398462" indent="-285750">
              <a:buFont typeface="Arial" panose="020B0604020202020204" pitchFamily="34" charset="0"/>
              <a:buChar char="•"/>
            </a:pPr>
            <a:r>
              <a:rPr lang="en-US" sz="1400" dirty="0" smtClean="0">
                <a:solidFill>
                  <a:schemeClr val="tx1"/>
                </a:solidFill>
              </a:rPr>
              <a:t>Gray = Average selected measure for all institutions – this is determined by the metric parameter</a:t>
            </a:r>
          </a:p>
          <a:p>
            <a:pPr marL="398462" indent="-285750">
              <a:buFont typeface="Arial" panose="020B0604020202020204" pitchFamily="34" charset="0"/>
              <a:buChar char="•"/>
            </a:pPr>
            <a:endParaRPr lang="en-US" sz="1400" dirty="0">
              <a:solidFill>
                <a:schemeClr val="tx1"/>
              </a:solidFill>
            </a:endParaRPr>
          </a:p>
          <a:p>
            <a:pPr marL="398462" indent="-285750">
              <a:buFont typeface="Arial" panose="020B0604020202020204" pitchFamily="34" charset="0"/>
              <a:buChar char="•"/>
            </a:pPr>
            <a:r>
              <a:rPr lang="en-US" sz="1400" dirty="0" smtClean="0">
                <a:solidFill>
                  <a:schemeClr val="tx1"/>
                </a:solidFill>
              </a:rPr>
              <a:t>Red = Selected measure for our focus institution – determined by the metric and focus institution parameters</a:t>
            </a:r>
          </a:p>
          <a:p>
            <a:pPr marL="398462" indent="-285750">
              <a:buFont typeface="Arial" panose="020B0604020202020204" pitchFamily="34" charset="0"/>
              <a:buChar char="•"/>
            </a:pPr>
            <a:endParaRPr lang="en-US" sz="1400" dirty="0">
              <a:solidFill>
                <a:schemeClr val="tx1"/>
              </a:solidFill>
            </a:endParaRPr>
          </a:p>
        </p:txBody>
      </p:sp>
      <p:pic>
        <p:nvPicPr>
          <p:cNvPr id="3" name="Picture 2"/>
          <p:cNvPicPr>
            <a:picLocks noChangeAspect="1"/>
          </p:cNvPicPr>
          <p:nvPr/>
        </p:nvPicPr>
        <p:blipFill>
          <a:blip r:embed="rId2"/>
          <a:stretch>
            <a:fillRect/>
          </a:stretch>
        </p:blipFill>
        <p:spPr>
          <a:xfrm>
            <a:off x="457200" y="1301924"/>
            <a:ext cx="5927309" cy="4605491"/>
          </a:xfrm>
          <a:prstGeom prst="rect">
            <a:avLst/>
          </a:prstGeom>
        </p:spPr>
      </p:pic>
    </p:spTree>
    <p:extLst>
      <p:ext uri="{BB962C8B-B14F-4D97-AF65-F5344CB8AC3E}">
        <p14:creationId xmlns:p14="http://schemas.microsoft.com/office/powerpoint/2010/main" val="100580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Comparison Charts</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400" dirty="0" smtClean="0"/>
              <a:t>Alternate Comparison Chart</a:t>
            </a:r>
          </a:p>
          <a:p>
            <a:pPr marL="114300" indent="-1588"/>
            <a:endParaRPr lang="en-US" sz="1400" dirty="0"/>
          </a:p>
          <a:p>
            <a:pPr marL="114300" indent="-1588"/>
            <a:r>
              <a:rPr lang="en-US" sz="1400" dirty="0" smtClean="0"/>
              <a:t>Highlighting the selected institution</a:t>
            </a:r>
          </a:p>
          <a:p>
            <a:pPr marL="284162" indent="-171450">
              <a:buFont typeface="Arial" panose="020B0604020202020204" pitchFamily="34" charset="0"/>
              <a:buChar char="•"/>
            </a:pPr>
            <a:r>
              <a:rPr lang="en-US" sz="1400" dirty="0" smtClean="0">
                <a:solidFill>
                  <a:schemeClr val="tx1"/>
                </a:solidFill>
              </a:rPr>
              <a:t>Create a calculated field called </a:t>
            </a:r>
          </a:p>
          <a:p>
            <a:pPr marL="112712" indent="0"/>
            <a:r>
              <a:rPr lang="en-US" sz="1400" dirty="0">
                <a:solidFill>
                  <a:schemeClr val="tx1"/>
                </a:solidFill>
              </a:rPr>
              <a:t> </a:t>
            </a:r>
            <a:r>
              <a:rPr lang="en-US" sz="1400" dirty="0" smtClean="0">
                <a:solidFill>
                  <a:schemeClr val="tx1"/>
                </a:solidFill>
              </a:rPr>
              <a:t>   “Is Selected”. This will be </a:t>
            </a:r>
          </a:p>
          <a:p>
            <a:pPr marL="112712" indent="0"/>
            <a:r>
              <a:rPr lang="en-US" sz="1400" dirty="0">
                <a:solidFill>
                  <a:schemeClr val="tx1"/>
                </a:solidFill>
              </a:rPr>
              <a:t> </a:t>
            </a:r>
            <a:r>
              <a:rPr lang="en-US" sz="1400" dirty="0" smtClean="0">
                <a:solidFill>
                  <a:schemeClr val="tx1"/>
                </a:solidFill>
              </a:rPr>
              <a:t>    binary ( 1 or 0 )</a:t>
            </a:r>
          </a:p>
          <a:p>
            <a:pPr marL="284162" indent="-171450">
              <a:buFont typeface="Arial" panose="020B0604020202020204" pitchFamily="34" charset="0"/>
              <a:buChar char="•"/>
            </a:pPr>
            <a:r>
              <a:rPr lang="en-US" sz="1400" dirty="0" smtClean="0">
                <a:solidFill>
                  <a:schemeClr val="tx1"/>
                </a:solidFill>
              </a:rPr>
              <a:t>Drag the field over to the </a:t>
            </a:r>
          </a:p>
          <a:p>
            <a:pPr marL="112712" indent="0"/>
            <a:r>
              <a:rPr lang="en-US" sz="1400" dirty="0">
                <a:solidFill>
                  <a:schemeClr val="tx1"/>
                </a:solidFill>
              </a:rPr>
              <a:t> </a:t>
            </a:r>
            <a:r>
              <a:rPr lang="en-US" sz="1400" dirty="0" smtClean="0">
                <a:solidFill>
                  <a:schemeClr val="tx1"/>
                </a:solidFill>
              </a:rPr>
              <a:t>   color shelf, change it to</a:t>
            </a:r>
          </a:p>
          <a:p>
            <a:pPr marL="112712" indent="0"/>
            <a:r>
              <a:rPr lang="en-US" sz="1400" dirty="0">
                <a:solidFill>
                  <a:schemeClr val="tx1"/>
                </a:solidFill>
              </a:rPr>
              <a:t> </a:t>
            </a:r>
            <a:r>
              <a:rPr lang="en-US" sz="1400" dirty="0" smtClean="0">
                <a:solidFill>
                  <a:schemeClr val="tx1"/>
                </a:solidFill>
              </a:rPr>
              <a:t>   discrete, and assign a </a:t>
            </a:r>
          </a:p>
          <a:p>
            <a:pPr marL="112712" indent="0"/>
            <a:r>
              <a:rPr lang="en-US" sz="1400" dirty="0" smtClean="0">
                <a:solidFill>
                  <a:schemeClr val="tx1"/>
                </a:solidFill>
              </a:rPr>
              <a:t>    highlight color to 1 and</a:t>
            </a:r>
          </a:p>
          <a:p>
            <a:pPr marL="112712" indent="0"/>
            <a:r>
              <a:rPr lang="en-US" sz="1400" dirty="0">
                <a:solidFill>
                  <a:schemeClr val="tx1"/>
                </a:solidFill>
              </a:rPr>
              <a:t> </a:t>
            </a:r>
            <a:r>
              <a:rPr lang="en-US" sz="1400" dirty="0" smtClean="0">
                <a:solidFill>
                  <a:schemeClr val="tx1"/>
                </a:solidFill>
              </a:rPr>
              <a:t>   standard color to 0.</a:t>
            </a:r>
            <a:endParaRPr lang="en-US" sz="1200" dirty="0">
              <a:solidFill>
                <a:schemeClr val="tx1"/>
              </a:solidFill>
            </a:endParaRPr>
          </a:p>
          <a:p>
            <a:pPr marL="228600" lvl="2" indent="0">
              <a:buNone/>
            </a:pPr>
            <a:endParaRPr lang="en-US" sz="1200" dirty="0" smtClean="0"/>
          </a:p>
          <a:p>
            <a:pPr marL="112712" indent="0"/>
            <a:endParaRPr lang="en-US" sz="1400" dirty="0">
              <a:solidFill>
                <a:schemeClr val="tx1"/>
              </a:solidFill>
            </a:endParaRPr>
          </a:p>
        </p:txBody>
      </p:sp>
      <p:sp>
        <p:nvSpPr>
          <p:cNvPr id="8" name="TextBox 7"/>
          <p:cNvSpPr txBox="1"/>
          <p:nvPr/>
        </p:nvSpPr>
        <p:spPr>
          <a:xfrm>
            <a:off x="1732382" y="6016314"/>
            <a:ext cx="243349" cy="253916"/>
          </a:xfrm>
          <a:prstGeom prst="rect">
            <a:avLst/>
          </a:prstGeom>
          <a:noFill/>
        </p:spPr>
        <p:txBody>
          <a:bodyPr wrap="square" rtlCol="0">
            <a:spAutoFit/>
          </a:bodyPr>
          <a:lstStyle/>
          <a:p>
            <a:r>
              <a:rPr lang="en-US" sz="1050" dirty="0" smtClean="0"/>
              <a:t>1</a:t>
            </a:r>
            <a:endParaRPr lang="en-US" sz="1050" dirty="0"/>
          </a:p>
        </p:txBody>
      </p:sp>
      <p:sp>
        <p:nvSpPr>
          <p:cNvPr id="9" name="TextBox 8"/>
          <p:cNvSpPr txBox="1"/>
          <p:nvPr/>
        </p:nvSpPr>
        <p:spPr>
          <a:xfrm>
            <a:off x="7163082" y="5980010"/>
            <a:ext cx="243349" cy="253916"/>
          </a:xfrm>
          <a:prstGeom prst="rect">
            <a:avLst/>
          </a:prstGeom>
          <a:noFill/>
        </p:spPr>
        <p:txBody>
          <a:bodyPr wrap="square" rtlCol="0">
            <a:spAutoFit/>
          </a:bodyPr>
          <a:lstStyle/>
          <a:p>
            <a:r>
              <a:rPr lang="en-US" sz="1050" dirty="0"/>
              <a:t>3</a:t>
            </a:r>
          </a:p>
        </p:txBody>
      </p:sp>
      <p:sp>
        <p:nvSpPr>
          <p:cNvPr id="10" name="TextBox 9"/>
          <p:cNvSpPr txBox="1"/>
          <p:nvPr/>
        </p:nvSpPr>
        <p:spPr>
          <a:xfrm>
            <a:off x="4450325" y="6011791"/>
            <a:ext cx="243349" cy="253916"/>
          </a:xfrm>
          <a:prstGeom prst="rect">
            <a:avLst/>
          </a:prstGeom>
          <a:noFill/>
        </p:spPr>
        <p:txBody>
          <a:bodyPr wrap="square" rtlCol="0">
            <a:spAutoFit/>
          </a:bodyPr>
          <a:lstStyle/>
          <a:p>
            <a:r>
              <a:rPr lang="en-US" sz="1050" dirty="0"/>
              <a:t>2</a:t>
            </a:r>
          </a:p>
        </p:txBody>
      </p:sp>
      <p:pic>
        <p:nvPicPr>
          <p:cNvPr id="11" name="Picture 10"/>
          <p:cNvPicPr>
            <a:picLocks noChangeAspect="1"/>
          </p:cNvPicPr>
          <p:nvPr/>
        </p:nvPicPr>
        <p:blipFill>
          <a:blip r:embed="rId2"/>
          <a:stretch>
            <a:fillRect/>
          </a:stretch>
        </p:blipFill>
        <p:spPr>
          <a:xfrm>
            <a:off x="597144" y="4408552"/>
            <a:ext cx="2757174" cy="1147836"/>
          </a:xfrm>
          <a:prstGeom prst="rect">
            <a:avLst/>
          </a:prstGeom>
        </p:spPr>
      </p:pic>
      <p:pic>
        <p:nvPicPr>
          <p:cNvPr id="12" name="Picture 11"/>
          <p:cNvPicPr>
            <a:picLocks noChangeAspect="1"/>
          </p:cNvPicPr>
          <p:nvPr/>
        </p:nvPicPr>
        <p:blipFill>
          <a:blip r:embed="rId3"/>
          <a:stretch>
            <a:fillRect/>
          </a:stretch>
        </p:blipFill>
        <p:spPr>
          <a:xfrm>
            <a:off x="3641189" y="1652964"/>
            <a:ext cx="5412251" cy="4046407"/>
          </a:xfrm>
          <a:prstGeom prst="rect">
            <a:avLst/>
          </a:prstGeom>
        </p:spPr>
      </p:pic>
    </p:spTree>
    <p:extLst>
      <p:ext uri="{BB962C8B-B14F-4D97-AF65-F5344CB8AC3E}">
        <p14:creationId xmlns:p14="http://schemas.microsoft.com/office/powerpoint/2010/main" val="4009045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Chart Switching</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400" dirty="0" smtClean="0"/>
              <a:t>Goal – Display all metrics in one chart area</a:t>
            </a:r>
            <a:endParaRPr lang="en-US" sz="1400" dirty="0"/>
          </a:p>
          <a:p>
            <a:pPr marL="398462" indent="-285750">
              <a:buFont typeface="Arial" panose="020B0604020202020204" pitchFamily="34" charset="0"/>
              <a:buChar char="•"/>
            </a:pPr>
            <a:r>
              <a:rPr lang="en-US" sz="1400" dirty="0" smtClean="0">
                <a:solidFill>
                  <a:schemeClr val="tx1"/>
                </a:solidFill>
              </a:rPr>
              <a:t>This is made challenging by different data types, and different trend representations (we would like to trend admit rate along a reversed axis and yield along a regular axis).</a:t>
            </a:r>
          </a:p>
          <a:p>
            <a:pPr marL="112712" indent="0"/>
            <a:endParaRPr lang="en-US" sz="1400" dirty="0" smtClean="0">
              <a:solidFill>
                <a:schemeClr val="tx1"/>
              </a:solidFill>
            </a:endParaRPr>
          </a:p>
          <a:p>
            <a:pPr marL="114300" indent="-1588"/>
            <a:r>
              <a:rPr lang="en-US" sz="1400" dirty="0" smtClean="0"/>
              <a:t>Solution </a:t>
            </a:r>
            <a:r>
              <a:rPr lang="en-US" sz="1400" dirty="0"/>
              <a:t>– </a:t>
            </a:r>
            <a:r>
              <a:rPr lang="en-US" sz="1400" dirty="0" smtClean="0"/>
              <a:t>Place multiple charts in the same location on the dashboard, and display only one at a time</a:t>
            </a:r>
            <a:endParaRPr lang="en-US" sz="1400" dirty="0"/>
          </a:p>
          <a:p>
            <a:pPr marL="398462" indent="-285750">
              <a:buFont typeface="Arial" panose="020B0604020202020204" pitchFamily="34" charset="0"/>
              <a:buChar char="•"/>
            </a:pPr>
            <a:r>
              <a:rPr lang="en-US" sz="1400" dirty="0">
                <a:solidFill>
                  <a:schemeClr val="tx1"/>
                </a:solidFill>
              </a:rPr>
              <a:t>This is </a:t>
            </a:r>
            <a:r>
              <a:rPr lang="en-US" sz="1400" dirty="0" smtClean="0">
                <a:solidFill>
                  <a:schemeClr val="tx1"/>
                </a:solidFill>
              </a:rPr>
              <a:t>will be done through the use of a parameter, a calculated field, and custom list filters.</a:t>
            </a:r>
          </a:p>
          <a:p>
            <a:pPr marL="398462" indent="-285750">
              <a:buFont typeface="Arial" panose="020B0604020202020204" pitchFamily="34" charset="0"/>
              <a:buChar char="•"/>
            </a:pPr>
            <a:r>
              <a:rPr lang="en-US" sz="1400" dirty="0" smtClean="0">
                <a:solidFill>
                  <a:schemeClr val="tx1"/>
                </a:solidFill>
              </a:rPr>
              <a:t>For this dashboard, there will be three charts</a:t>
            </a:r>
          </a:p>
          <a:p>
            <a:pPr marL="514350" lvl="2" indent="-285750">
              <a:buFont typeface="+mj-lt"/>
              <a:buAutoNum type="arabicPeriod"/>
            </a:pPr>
            <a:r>
              <a:rPr lang="en-US" sz="1200" dirty="0" smtClean="0">
                <a:solidFill>
                  <a:schemeClr val="tx1"/>
                </a:solidFill>
              </a:rPr>
              <a:t>Admissions, Applications, and Enrollments displayed as numbers, trended along a regular axis</a:t>
            </a:r>
          </a:p>
          <a:p>
            <a:pPr marL="514350" lvl="2" indent="-285750">
              <a:buFont typeface="+mj-lt"/>
              <a:buAutoNum type="arabicPeriod"/>
            </a:pPr>
            <a:r>
              <a:rPr lang="en-US" sz="1200" dirty="0" smtClean="0"/>
              <a:t>Admit Rate displayed </a:t>
            </a:r>
            <a:r>
              <a:rPr lang="en-US" sz="1200" dirty="0"/>
              <a:t>as </a:t>
            </a:r>
            <a:r>
              <a:rPr lang="en-US" sz="1200" dirty="0" smtClean="0"/>
              <a:t>a percentage, </a:t>
            </a:r>
            <a:r>
              <a:rPr lang="en-US" sz="1200" dirty="0"/>
              <a:t>trended along a </a:t>
            </a:r>
            <a:r>
              <a:rPr lang="en-US" sz="1200" dirty="0" smtClean="0"/>
              <a:t>reversed axis</a:t>
            </a:r>
            <a:endParaRPr lang="en-US" sz="1200" dirty="0"/>
          </a:p>
          <a:p>
            <a:pPr marL="514350" lvl="2" indent="-285750">
              <a:buFont typeface="+mj-lt"/>
              <a:buAutoNum type="arabicPeriod"/>
            </a:pPr>
            <a:r>
              <a:rPr lang="en-US" sz="1200" dirty="0" smtClean="0"/>
              <a:t>Yield displayed </a:t>
            </a:r>
            <a:r>
              <a:rPr lang="en-US" sz="1200" dirty="0"/>
              <a:t>as a percentage, trended along a </a:t>
            </a:r>
            <a:r>
              <a:rPr lang="en-US" sz="1200" dirty="0" smtClean="0"/>
              <a:t>normal axis</a:t>
            </a:r>
            <a:endParaRPr lang="en-US" sz="1200" dirty="0"/>
          </a:p>
          <a:p>
            <a:pPr marL="228600" lvl="2" indent="0">
              <a:buNone/>
            </a:pPr>
            <a:endParaRPr lang="en-US" sz="1200" dirty="0" smtClean="0"/>
          </a:p>
          <a:p>
            <a:pPr marL="228600" lvl="2" indent="0">
              <a:buNone/>
            </a:pPr>
            <a:endParaRPr lang="en-US" sz="1200" dirty="0"/>
          </a:p>
          <a:p>
            <a:pPr marL="112712" indent="0"/>
            <a:endParaRPr lang="en-US" sz="1400" dirty="0">
              <a:solidFill>
                <a:schemeClr val="tx1"/>
              </a:solidFill>
            </a:endParaRPr>
          </a:p>
          <a:p>
            <a:pPr marL="398462" indent="-285750">
              <a:buFont typeface="Arial" panose="020B0604020202020204" pitchFamily="34" charset="0"/>
              <a:buChar char="•"/>
            </a:pPr>
            <a:endParaRPr lang="en-US" sz="1400" dirty="0">
              <a:solidFill>
                <a:schemeClr val="tx1"/>
              </a:solidFill>
            </a:endParaRPr>
          </a:p>
        </p:txBody>
      </p:sp>
      <p:pic>
        <p:nvPicPr>
          <p:cNvPr id="3" name="Picture 2"/>
          <p:cNvPicPr>
            <a:picLocks noChangeAspect="1"/>
          </p:cNvPicPr>
          <p:nvPr/>
        </p:nvPicPr>
        <p:blipFill>
          <a:blip r:embed="rId2"/>
          <a:stretch>
            <a:fillRect/>
          </a:stretch>
        </p:blipFill>
        <p:spPr>
          <a:xfrm>
            <a:off x="6041945" y="3838368"/>
            <a:ext cx="2417722" cy="2124358"/>
          </a:xfrm>
          <a:prstGeom prst="rect">
            <a:avLst/>
          </a:prstGeom>
        </p:spPr>
      </p:pic>
      <p:pic>
        <p:nvPicPr>
          <p:cNvPr id="5" name="Picture 4"/>
          <p:cNvPicPr>
            <a:picLocks noChangeAspect="1"/>
          </p:cNvPicPr>
          <p:nvPr/>
        </p:nvPicPr>
        <p:blipFill>
          <a:blip r:embed="rId3"/>
          <a:stretch>
            <a:fillRect/>
          </a:stretch>
        </p:blipFill>
        <p:spPr>
          <a:xfrm>
            <a:off x="3329188" y="3838368"/>
            <a:ext cx="2485624" cy="2177946"/>
          </a:xfrm>
          <a:prstGeom prst="rect">
            <a:avLst/>
          </a:prstGeom>
        </p:spPr>
      </p:pic>
      <p:pic>
        <p:nvPicPr>
          <p:cNvPr id="7" name="Picture 6"/>
          <p:cNvPicPr>
            <a:picLocks noChangeAspect="1"/>
          </p:cNvPicPr>
          <p:nvPr/>
        </p:nvPicPr>
        <p:blipFill>
          <a:blip r:embed="rId4"/>
          <a:stretch>
            <a:fillRect/>
          </a:stretch>
        </p:blipFill>
        <p:spPr>
          <a:xfrm>
            <a:off x="606060" y="3838368"/>
            <a:ext cx="2495995" cy="2177946"/>
          </a:xfrm>
          <a:prstGeom prst="rect">
            <a:avLst/>
          </a:prstGeom>
        </p:spPr>
      </p:pic>
      <p:sp>
        <p:nvSpPr>
          <p:cNvPr id="8" name="TextBox 7"/>
          <p:cNvSpPr txBox="1"/>
          <p:nvPr/>
        </p:nvSpPr>
        <p:spPr>
          <a:xfrm>
            <a:off x="1732382" y="6016314"/>
            <a:ext cx="243349" cy="253916"/>
          </a:xfrm>
          <a:prstGeom prst="rect">
            <a:avLst/>
          </a:prstGeom>
          <a:noFill/>
        </p:spPr>
        <p:txBody>
          <a:bodyPr wrap="square" rtlCol="0">
            <a:spAutoFit/>
          </a:bodyPr>
          <a:lstStyle/>
          <a:p>
            <a:r>
              <a:rPr lang="en-US" sz="1050" dirty="0" smtClean="0"/>
              <a:t>1</a:t>
            </a:r>
            <a:endParaRPr lang="en-US" sz="1050" dirty="0"/>
          </a:p>
        </p:txBody>
      </p:sp>
      <p:sp>
        <p:nvSpPr>
          <p:cNvPr id="9" name="TextBox 8"/>
          <p:cNvSpPr txBox="1"/>
          <p:nvPr/>
        </p:nvSpPr>
        <p:spPr>
          <a:xfrm>
            <a:off x="7163082" y="5980010"/>
            <a:ext cx="243349" cy="253916"/>
          </a:xfrm>
          <a:prstGeom prst="rect">
            <a:avLst/>
          </a:prstGeom>
          <a:noFill/>
        </p:spPr>
        <p:txBody>
          <a:bodyPr wrap="square" rtlCol="0">
            <a:spAutoFit/>
          </a:bodyPr>
          <a:lstStyle/>
          <a:p>
            <a:r>
              <a:rPr lang="en-US" sz="1050" dirty="0"/>
              <a:t>3</a:t>
            </a:r>
          </a:p>
        </p:txBody>
      </p:sp>
      <p:sp>
        <p:nvSpPr>
          <p:cNvPr id="10" name="TextBox 9"/>
          <p:cNvSpPr txBox="1"/>
          <p:nvPr/>
        </p:nvSpPr>
        <p:spPr>
          <a:xfrm>
            <a:off x="4450325" y="6011791"/>
            <a:ext cx="243349" cy="253916"/>
          </a:xfrm>
          <a:prstGeom prst="rect">
            <a:avLst/>
          </a:prstGeom>
          <a:noFill/>
        </p:spPr>
        <p:txBody>
          <a:bodyPr wrap="square" rtlCol="0">
            <a:spAutoFit/>
          </a:bodyPr>
          <a:lstStyle/>
          <a:p>
            <a:r>
              <a:rPr lang="en-US" sz="1050" dirty="0"/>
              <a:t>2</a:t>
            </a:r>
          </a:p>
        </p:txBody>
      </p:sp>
    </p:spTree>
    <p:extLst>
      <p:ext uri="{BB962C8B-B14F-4D97-AF65-F5344CB8AC3E}">
        <p14:creationId xmlns:p14="http://schemas.microsoft.com/office/powerpoint/2010/main" val="2437875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Chart Switching</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endParaRPr lang="en-US" sz="1400" dirty="0" smtClean="0"/>
          </a:p>
          <a:p>
            <a:pPr marL="114300" indent="-1588"/>
            <a:r>
              <a:rPr lang="en-US" sz="1400" dirty="0" smtClean="0"/>
              <a:t>Step 1 </a:t>
            </a:r>
            <a:r>
              <a:rPr lang="en-US" sz="1400" dirty="0"/>
              <a:t>– Create </a:t>
            </a:r>
            <a:r>
              <a:rPr lang="en-US" sz="1400" dirty="0" smtClean="0"/>
              <a:t>all charts needed for the dashboard</a:t>
            </a:r>
            <a:endParaRPr lang="en-US" sz="1400" dirty="0"/>
          </a:p>
          <a:p>
            <a:pPr marL="398462" indent="-285750">
              <a:buFont typeface="Arial" panose="020B0604020202020204" pitchFamily="34" charset="0"/>
              <a:buChar char="•"/>
            </a:pPr>
            <a:r>
              <a:rPr lang="en-US" sz="1400" dirty="0" smtClean="0">
                <a:solidFill>
                  <a:schemeClr val="tx1"/>
                </a:solidFill>
              </a:rPr>
              <a:t>Three, as mentioned previously</a:t>
            </a:r>
          </a:p>
          <a:p>
            <a:pPr marL="398462" indent="-285750">
              <a:buFont typeface="Arial" panose="020B0604020202020204" pitchFamily="34" charset="0"/>
              <a:buChar char="•"/>
            </a:pPr>
            <a:endParaRPr lang="en-US" sz="1400" dirty="0" smtClean="0"/>
          </a:p>
          <a:p>
            <a:pPr marL="114300" indent="-1588"/>
            <a:endParaRPr lang="en-US" sz="1400" dirty="0" smtClean="0"/>
          </a:p>
          <a:p>
            <a:pPr marL="114300" indent="-1588"/>
            <a:r>
              <a:rPr lang="en-US" sz="1400" dirty="0" smtClean="0"/>
              <a:t>Step </a:t>
            </a:r>
            <a:r>
              <a:rPr lang="en-US" sz="1400" dirty="0"/>
              <a:t>2</a:t>
            </a:r>
            <a:r>
              <a:rPr lang="en-US" sz="1400" dirty="0" smtClean="0"/>
              <a:t> – We will need a parameter that has the values we want to switch between</a:t>
            </a:r>
          </a:p>
          <a:p>
            <a:pPr marL="398462" indent="-285750">
              <a:buFont typeface="Arial" panose="020B0604020202020204" pitchFamily="34" charset="0"/>
              <a:buChar char="•"/>
            </a:pPr>
            <a:r>
              <a:rPr lang="en-US" sz="1400" dirty="0" smtClean="0">
                <a:solidFill>
                  <a:schemeClr val="tx1"/>
                </a:solidFill>
              </a:rPr>
              <a:t>Use the parameter created in the intermediate dashboard</a:t>
            </a:r>
          </a:p>
          <a:p>
            <a:pPr marL="398462" indent="-285750">
              <a:buFont typeface="Arial" panose="020B0604020202020204" pitchFamily="34" charset="0"/>
              <a:buChar char="•"/>
            </a:pPr>
            <a:endParaRPr lang="en-US" sz="1400" dirty="0"/>
          </a:p>
          <a:p>
            <a:pPr marL="114300" indent="-1588"/>
            <a:endParaRPr lang="en-US" sz="1400" dirty="0" smtClean="0"/>
          </a:p>
          <a:p>
            <a:pPr marL="114300" indent="-1588"/>
            <a:r>
              <a:rPr lang="en-US" sz="1400" dirty="0" smtClean="0"/>
              <a:t>Step </a:t>
            </a:r>
            <a:r>
              <a:rPr lang="en-US" sz="1400" dirty="0"/>
              <a:t>3</a:t>
            </a:r>
            <a:r>
              <a:rPr lang="en-US" sz="1400" dirty="0" smtClean="0"/>
              <a:t> </a:t>
            </a:r>
            <a:r>
              <a:rPr lang="en-US" sz="1400" dirty="0"/>
              <a:t>– </a:t>
            </a:r>
            <a:r>
              <a:rPr lang="en-US" sz="1400" dirty="0" smtClean="0"/>
              <a:t>Create a calculated field that is equal to the parameter</a:t>
            </a:r>
            <a:endParaRPr lang="en-US" sz="1400" dirty="0"/>
          </a:p>
          <a:p>
            <a:pPr marL="398462" indent="-285750">
              <a:buFont typeface="Arial" panose="020B0604020202020204" pitchFamily="34" charset="0"/>
              <a:buChar char="•"/>
            </a:pPr>
            <a:r>
              <a:rPr lang="en-US" sz="1400" dirty="0" smtClean="0">
                <a:solidFill>
                  <a:schemeClr val="tx1"/>
                </a:solidFill>
              </a:rPr>
              <a:t>This will help to switch between charts</a:t>
            </a:r>
            <a:endParaRPr lang="en-US" sz="1400" dirty="0">
              <a:solidFill>
                <a:schemeClr val="tx1"/>
              </a:solidFill>
            </a:endParaRPr>
          </a:p>
          <a:p>
            <a:pPr marL="398462" indent="-285750">
              <a:buFont typeface="Arial" panose="020B0604020202020204" pitchFamily="34" charset="0"/>
              <a:buChar char="•"/>
            </a:pPr>
            <a:endParaRPr lang="en-US" sz="1400" dirty="0">
              <a:solidFill>
                <a:schemeClr val="tx1"/>
              </a:solidFill>
            </a:endParaRPr>
          </a:p>
        </p:txBody>
      </p:sp>
      <p:pic>
        <p:nvPicPr>
          <p:cNvPr id="5" name="Picture 4"/>
          <p:cNvPicPr>
            <a:picLocks noChangeAspect="1"/>
          </p:cNvPicPr>
          <p:nvPr/>
        </p:nvPicPr>
        <p:blipFill>
          <a:blip r:embed="rId2"/>
          <a:stretch>
            <a:fillRect/>
          </a:stretch>
        </p:blipFill>
        <p:spPr>
          <a:xfrm>
            <a:off x="3251545" y="4313961"/>
            <a:ext cx="2640910" cy="1712724"/>
          </a:xfrm>
          <a:prstGeom prst="rect">
            <a:avLst/>
          </a:prstGeom>
        </p:spPr>
      </p:pic>
    </p:spTree>
    <p:extLst>
      <p:ext uri="{BB962C8B-B14F-4D97-AF65-F5344CB8AC3E}">
        <p14:creationId xmlns:p14="http://schemas.microsoft.com/office/powerpoint/2010/main" val="3037421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Chart Switching</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314144" y="1325651"/>
            <a:ext cx="4735528"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400" dirty="0" smtClean="0"/>
              <a:t>Step </a:t>
            </a:r>
            <a:r>
              <a:rPr lang="en-US" sz="1400" dirty="0"/>
              <a:t>4</a:t>
            </a:r>
            <a:r>
              <a:rPr lang="en-US" sz="1400" dirty="0" smtClean="0"/>
              <a:t> </a:t>
            </a:r>
            <a:r>
              <a:rPr lang="en-US" sz="1400" dirty="0"/>
              <a:t>– </a:t>
            </a:r>
            <a:r>
              <a:rPr lang="en-US" sz="1400" dirty="0" smtClean="0"/>
              <a:t>On each chart, add the calculated field as a filter, using a custom list. Set the custom list to the appropriate metrics for the chart</a:t>
            </a:r>
            <a:endParaRPr lang="en-US" sz="1400" dirty="0"/>
          </a:p>
          <a:p>
            <a:pPr marL="398462" indent="-285750">
              <a:buFont typeface="Arial" panose="020B0604020202020204" pitchFamily="34" charset="0"/>
              <a:buChar char="•"/>
            </a:pPr>
            <a:r>
              <a:rPr lang="en-US" sz="1400" dirty="0" smtClean="0">
                <a:solidFill>
                  <a:schemeClr val="tx1"/>
                </a:solidFill>
              </a:rPr>
              <a:t>For example, the Admit Rate chart should have the calculated field filtered only on “Admit Rate”. When the parameter is switched to “Admit Rate”, it will trigger the calculated field filter and display any chart with “Admit Rate” </a:t>
            </a:r>
            <a:r>
              <a:rPr lang="en-US" sz="1400" dirty="0" smtClean="0">
                <a:solidFill>
                  <a:schemeClr val="tx1"/>
                </a:solidFill>
              </a:rPr>
              <a:t>filtered</a:t>
            </a:r>
            <a:endParaRPr lang="en-US" sz="1400" dirty="0" smtClean="0"/>
          </a:p>
          <a:p>
            <a:pPr marL="114300" indent="-1588"/>
            <a:endParaRPr lang="en-US" sz="1400" dirty="0" smtClean="0"/>
          </a:p>
          <a:p>
            <a:pPr marL="114300" indent="-1588"/>
            <a:r>
              <a:rPr lang="en-US" sz="1400" dirty="0" smtClean="0"/>
              <a:t>Step 5 </a:t>
            </a:r>
            <a:r>
              <a:rPr lang="en-US" sz="1400" dirty="0"/>
              <a:t>– </a:t>
            </a:r>
            <a:r>
              <a:rPr lang="en-US" sz="1400" dirty="0" smtClean="0"/>
              <a:t>Apply filters to all charts, and stack them on the dashboard</a:t>
            </a:r>
            <a:endParaRPr lang="en-US" sz="1400" dirty="0"/>
          </a:p>
          <a:p>
            <a:pPr marL="398462" indent="-285750">
              <a:buFont typeface="Arial" panose="020B0604020202020204" pitchFamily="34" charset="0"/>
              <a:buChar char="•"/>
            </a:pPr>
            <a:r>
              <a:rPr lang="en-US" sz="1400" dirty="0" smtClean="0">
                <a:solidFill>
                  <a:schemeClr val="tx1"/>
                </a:solidFill>
              </a:rPr>
              <a:t>As long as each value in the parameter is included in only ONE of the stacked charts, then only one chart at a time will be visible</a:t>
            </a:r>
          </a:p>
          <a:p>
            <a:pPr marL="398462" indent="-285750">
              <a:buFont typeface="Arial" panose="020B0604020202020204" pitchFamily="34" charset="0"/>
              <a:buChar char="•"/>
            </a:pPr>
            <a:endParaRPr lang="en-US" sz="1400" dirty="0">
              <a:solidFill>
                <a:schemeClr val="tx1"/>
              </a:solidFill>
            </a:endParaRPr>
          </a:p>
          <a:p>
            <a:pPr marL="112712" indent="0"/>
            <a:r>
              <a:rPr lang="en-US" sz="1400" i="1" dirty="0" smtClean="0">
                <a:solidFill>
                  <a:schemeClr val="tx1">
                    <a:lumMod val="65000"/>
                    <a:lumOff val="35000"/>
                  </a:schemeClr>
                </a:solidFill>
              </a:rPr>
              <a:t>Note: if chart titles are different, hide the titles, and use a separate sheet to create a universal </a:t>
            </a:r>
            <a:r>
              <a:rPr lang="en-US" sz="1400" i="1" dirty="0" smtClean="0">
                <a:solidFill>
                  <a:schemeClr val="tx1">
                    <a:lumMod val="65000"/>
                    <a:lumOff val="35000"/>
                  </a:schemeClr>
                </a:solidFill>
              </a:rPr>
              <a:t>title</a:t>
            </a:r>
          </a:p>
          <a:p>
            <a:pPr marL="112712" indent="0"/>
            <a:endParaRPr lang="en-US" sz="1400" i="1" dirty="0">
              <a:solidFill>
                <a:schemeClr val="tx1">
                  <a:lumMod val="65000"/>
                  <a:lumOff val="35000"/>
                </a:schemeClr>
              </a:solidFill>
            </a:endParaRPr>
          </a:p>
          <a:p>
            <a:pPr marL="112712" indent="0"/>
            <a:r>
              <a:rPr lang="en-US" sz="1400" b="1" dirty="0" smtClean="0">
                <a:solidFill>
                  <a:schemeClr val="tx1"/>
                </a:solidFill>
              </a:rPr>
              <a:t>To stack, set all charts to “floating” and place them at the same coordinate location, using the manual coordinate entry section of the dashboard (bottom left)</a:t>
            </a:r>
            <a:endParaRPr lang="en-US" sz="1400" b="1" dirty="0">
              <a:solidFill>
                <a:schemeClr val="tx1"/>
              </a:solidFill>
            </a:endParaRPr>
          </a:p>
          <a:p>
            <a:pPr marL="398462" indent="-285750">
              <a:buFont typeface="Arial" panose="020B0604020202020204" pitchFamily="34" charset="0"/>
              <a:buChar char="•"/>
            </a:pPr>
            <a:endParaRPr lang="en-US" sz="1400" dirty="0">
              <a:solidFill>
                <a:schemeClr val="tx1"/>
              </a:solidFill>
            </a:endParaRPr>
          </a:p>
          <a:p>
            <a:pPr marL="398462" indent="-285750">
              <a:buFont typeface="Arial" panose="020B0604020202020204" pitchFamily="34" charset="0"/>
              <a:buChar char="•"/>
            </a:pPr>
            <a:endParaRPr lang="en-US" sz="1400" dirty="0">
              <a:solidFill>
                <a:schemeClr val="tx1"/>
              </a:solidFill>
            </a:endParaRPr>
          </a:p>
        </p:txBody>
      </p:sp>
      <p:pic>
        <p:nvPicPr>
          <p:cNvPr id="5" name="Picture 4"/>
          <p:cNvPicPr>
            <a:picLocks noChangeAspect="1"/>
          </p:cNvPicPr>
          <p:nvPr/>
        </p:nvPicPr>
        <p:blipFill>
          <a:blip r:embed="rId2"/>
          <a:stretch>
            <a:fillRect/>
          </a:stretch>
        </p:blipFill>
        <p:spPr>
          <a:xfrm>
            <a:off x="5168347" y="1325651"/>
            <a:ext cx="3617844" cy="3734340"/>
          </a:xfrm>
          <a:prstGeom prst="rect">
            <a:avLst/>
          </a:prstGeom>
        </p:spPr>
      </p:pic>
      <p:sp>
        <p:nvSpPr>
          <p:cNvPr id="3" name="Rectangle 2"/>
          <p:cNvSpPr/>
          <p:nvPr/>
        </p:nvSpPr>
        <p:spPr>
          <a:xfrm>
            <a:off x="5430077" y="4911127"/>
            <a:ext cx="3094383" cy="1600438"/>
          </a:xfrm>
          <a:prstGeom prst="rect">
            <a:avLst/>
          </a:prstGeom>
        </p:spPr>
        <p:txBody>
          <a:bodyPr wrap="square">
            <a:spAutoFit/>
          </a:bodyPr>
          <a:lstStyle/>
          <a:p>
            <a:pPr marL="114300" indent="-1588"/>
            <a:endParaRPr lang="en-US" sz="1400" dirty="0"/>
          </a:p>
          <a:p>
            <a:pPr marL="114300" indent="-1588"/>
            <a:r>
              <a:rPr lang="en-US" sz="1400" dirty="0" smtClean="0"/>
              <a:t>Filter for the Applications, Admissions, and Enrollments chart. The Admit </a:t>
            </a:r>
            <a:r>
              <a:rPr lang="en-US" sz="1400" dirty="0"/>
              <a:t>R</a:t>
            </a:r>
            <a:r>
              <a:rPr lang="en-US" sz="1400" dirty="0" smtClean="0"/>
              <a:t>ate and Yield charts will only have one element each.</a:t>
            </a:r>
            <a:endParaRPr lang="en-US" sz="1400" dirty="0"/>
          </a:p>
          <a:p>
            <a:pPr marL="398462" indent="-285750">
              <a:buFont typeface="Arial" panose="020B0604020202020204" pitchFamily="34" charset="0"/>
              <a:buChar char="•"/>
            </a:pPr>
            <a:endParaRPr lang="en-US" sz="1400" dirty="0"/>
          </a:p>
          <a:p>
            <a:pPr marL="398462"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4848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Dashboard Action</a:t>
            </a:r>
            <a:r>
              <a:rPr lang="en-US" sz="1600" dirty="0">
                <a:latin typeface="Arial" panose="020B0604020202020204" pitchFamily="34" charset="0"/>
                <a:cs typeface="Arial" panose="020B0604020202020204" pitchFamily="34" charset="0"/>
              </a:rPr>
              <a:t>s</a:t>
            </a:r>
            <a:endParaRPr lang="en-US" sz="1600" dirty="0" smtClean="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smtClean="0"/>
              <a:t>Dashboard Actions</a:t>
            </a:r>
          </a:p>
          <a:p>
            <a:pPr marL="114300" indent="-1588"/>
            <a:endParaRPr lang="en-US" sz="1800" dirty="0" smtClean="0"/>
          </a:p>
          <a:p>
            <a:pPr marL="398462" indent="-285750">
              <a:buFont typeface="Arial" panose="020B0604020202020204" pitchFamily="34" charset="0"/>
              <a:buChar char="•"/>
            </a:pPr>
            <a:r>
              <a:rPr lang="en-US" sz="1800" dirty="0" smtClean="0">
                <a:solidFill>
                  <a:schemeClr val="tx1"/>
                </a:solidFill>
              </a:rPr>
              <a:t>Actions allow for dynamic interaction between objects on dashboards</a:t>
            </a:r>
          </a:p>
          <a:p>
            <a:pPr marL="398462" indent="-285750">
              <a:buFont typeface="Arial" panose="020B0604020202020204" pitchFamily="34" charset="0"/>
              <a:buChar char="•"/>
            </a:pPr>
            <a:endParaRPr lang="en-US" sz="1800" dirty="0" smtClean="0">
              <a:solidFill>
                <a:schemeClr val="tx1"/>
              </a:solidFill>
            </a:endParaRPr>
          </a:p>
          <a:p>
            <a:pPr marL="398462" indent="-285750">
              <a:buFont typeface="Arial" panose="020B0604020202020204" pitchFamily="34" charset="0"/>
              <a:buChar char="•"/>
            </a:pPr>
            <a:r>
              <a:rPr lang="en-US" sz="1800" dirty="0" smtClean="0">
                <a:solidFill>
                  <a:schemeClr val="tx1"/>
                </a:solidFill>
              </a:rPr>
              <a:t>These actions can be used to communicate between sheets, dashboards, and external objects as well</a:t>
            </a:r>
          </a:p>
          <a:p>
            <a:pPr marL="398462" indent="-285750">
              <a:buFont typeface="Arial" panose="020B0604020202020204" pitchFamily="34" charset="0"/>
              <a:buChar char="•"/>
            </a:pPr>
            <a:endParaRPr lang="en-US" sz="1800" dirty="0" smtClean="0">
              <a:solidFill>
                <a:schemeClr val="tx1"/>
              </a:solidFill>
            </a:endParaRPr>
          </a:p>
          <a:p>
            <a:pPr marL="398462" indent="-285750">
              <a:buFont typeface="Arial" panose="020B0604020202020204" pitchFamily="34" charset="0"/>
              <a:buChar char="•"/>
            </a:pPr>
            <a:r>
              <a:rPr lang="en-US" sz="1800" dirty="0" smtClean="0">
                <a:solidFill>
                  <a:schemeClr val="tx1"/>
                </a:solidFill>
              </a:rPr>
              <a:t>To add a dashboard action go to</a:t>
            </a:r>
            <a:r>
              <a:rPr lang="en-US" sz="1800" dirty="0">
                <a:solidFill>
                  <a:schemeClr val="tx1"/>
                </a:solidFill>
              </a:rPr>
              <a:t> </a:t>
            </a:r>
            <a:r>
              <a:rPr lang="en-US" sz="1800" dirty="0" smtClean="0">
                <a:solidFill>
                  <a:schemeClr val="tx1"/>
                </a:solidFill>
              </a:rPr>
              <a:t>“Dashboard” </a:t>
            </a:r>
            <a:r>
              <a:rPr lang="en-US" sz="1800" dirty="0" smtClean="0">
                <a:solidFill>
                  <a:schemeClr val="tx1"/>
                </a:solidFill>
                <a:sym typeface="Wingdings" panose="05000000000000000000" pitchFamily="2" charset="2"/>
              </a:rPr>
              <a:t> “Actions”  “Add Action”</a:t>
            </a:r>
          </a:p>
          <a:p>
            <a:pPr marL="398462" indent="-285750">
              <a:buFont typeface="Arial" panose="020B0604020202020204" pitchFamily="34" charset="0"/>
              <a:buChar char="•"/>
            </a:pPr>
            <a:endParaRPr lang="en-US" sz="1800" dirty="0">
              <a:solidFill>
                <a:schemeClr val="tx1"/>
              </a:solidFill>
              <a:sym typeface="Wingdings" panose="05000000000000000000" pitchFamily="2" charset="2"/>
            </a:endParaRPr>
          </a:p>
          <a:p>
            <a:pPr marL="398462" indent="-285750">
              <a:buFont typeface="Arial" panose="020B0604020202020204" pitchFamily="34" charset="0"/>
              <a:buChar char="•"/>
            </a:pPr>
            <a:r>
              <a:rPr lang="en-US" sz="1800" dirty="0" smtClean="0">
                <a:solidFill>
                  <a:schemeClr val="tx1"/>
                </a:solidFill>
                <a:sym typeface="Wingdings" panose="05000000000000000000" pitchFamily="2" charset="2"/>
              </a:rPr>
              <a:t>All actions offer the choice to run on: Hover, Select, or Menu</a:t>
            </a:r>
          </a:p>
          <a:p>
            <a:pPr marL="514350" lvl="2" indent="-285750">
              <a:buFont typeface="Arial" panose="020B0604020202020204" pitchFamily="34" charset="0"/>
              <a:buChar char="•"/>
            </a:pPr>
            <a:r>
              <a:rPr lang="en-US" sz="1400" dirty="0" smtClean="0">
                <a:sym typeface="Wingdings" panose="05000000000000000000" pitchFamily="2" charset="2"/>
              </a:rPr>
              <a:t>Hover – When the mouse hovers over the target, the action will trigger</a:t>
            </a:r>
          </a:p>
          <a:p>
            <a:pPr marL="514350" lvl="2" indent="-285750">
              <a:buFont typeface="Arial" panose="020B0604020202020204" pitchFamily="34" charset="0"/>
              <a:buChar char="•"/>
            </a:pPr>
            <a:r>
              <a:rPr lang="en-US" sz="1400" dirty="0" smtClean="0">
                <a:sym typeface="Wingdings" panose="05000000000000000000" pitchFamily="2" charset="2"/>
              </a:rPr>
              <a:t>Select – When the target is selected, the action will trigger (the target will have to be unselected and then selected again to re-trigger)</a:t>
            </a:r>
          </a:p>
          <a:p>
            <a:pPr marL="514350" lvl="2" indent="-285750">
              <a:buFont typeface="Arial" panose="020B0604020202020204" pitchFamily="34" charset="0"/>
              <a:buChar char="•"/>
            </a:pPr>
            <a:r>
              <a:rPr lang="en-US" sz="1400" dirty="0" smtClean="0">
                <a:sym typeface="Wingdings" panose="05000000000000000000" pitchFamily="2" charset="2"/>
              </a:rPr>
              <a:t>Menu – When the target is selected, a menu will display, giving you the option to trigger the action</a:t>
            </a:r>
            <a:r>
              <a:rPr lang="en-US" sz="1000" dirty="0" smtClean="0">
                <a:sym typeface="Wingdings" panose="05000000000000000000" pitchFamily="2" charset="2"/>
              </a:rPr>
              <a:t/>
            </a:r>
            <a:br>
              <a:rPr lang="en-US" sz="1000" dirty="0" smtClean="0">
                <a:sym typeface="Wingdings" panose="05000000000000000000" pitchFamily="2" charset="2"/>
              </a:rPr>
            </a:br>
            <a:endParaRPr lang="en-US" sz="1000" dirty="0" smtClean="0"/>
          </a:p>
        </p:txBody>
      </p:sp>
    </p:spTree>
    <p:extLst>
      <p:ext uri="{BB962C8B-B14F-4D97-AF65-F5344CB8AC3E}">
        <p14:creationId xmlns:p14="http://schemas.microsoft.com/office/powerpoint/2010/main" val="802867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Dashboard Action</a:t>
            </a:r>
            <a:r>
              <a:rPr lang="en-US" sz="1600" dirty="0">
                <a:latin typeface="Arial" panose="020B0604020202020204" pitchFamily="34" charset="0"/>
                <a:cs typeface="Arial" panose="020B0604020202020204" pitchFamily="34" charset="0"/>
              </a:rPr>
              <a:t>s</a:t>
            </a:r>
            <a:endParaRPr lang="en-US" sz="1600" dirty="0" smtClean="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smtClean="0"/>
              <a:t>Dashboard Action – Filter</a:t>
            </a:r>
          </a:p>
          <a:p>
            <a:pPr marL="114300" indent="-1588"/>
            <a:endParaRPr lang="en-US" sz="1800" dirty="0"/>
          </a:p>
          <a:p>
            <a:pPr marL="114300" indent="-1588"/>
            <a:r>
              <a:rPr lang="en-US" sz="1800" dirty="0" smtClean="0"/>
              <a:t>For passing filters between sheets</a:t>
            </a:r>
          </a:p>
          <a:p>
            <a:pPr marL="398462" indent="-285750">
              <a:buFont typeface="Arial" panose="020B0604020202020204" pitchFamily="34" charset="0"/>
              <a:buChar char="•"/>
            </a:pPr>
            <a:r>
              <a:rPr lang="en-US" sz="1800" dirty="0" smtClean="0">
                <a:solidFill>
                  <a:schemeClr val="tx1"/>
                </a:solidFill>
              </a:rPr>
              <a:t>Choose a source and a target. The source is the object being clicked, and the target is what will be filtered.</a:t>
            </a:r>
          </a:p>
          <a:p>
            <a:pPr marL="398462" indent="-285750">
              <a:buFont typeface="Arial" panose="020B0604020202020204" pitchFamily="34" charset="0"/>
              <a:buChar char="•"/>
            </a:pPr>
            <a:r>
              <a:rPr lang="en-US" sz="1800" dirty="0" smtClean="0">
                <a:solidFill>
                  <a:schemeClr val="tx1"/>
                </a:solidFill>
              </a:rPr>
              <a:t>For example, if there is a table showing all institutions, we can use a filter action to display institution detail when the name is clicked.</a:t>
            </a:r>
          </a:p>
          <a:p>
            <a:pPr marL="398462" indent="-285750">
              <a:buFont typeface="Arial" panose="020B0604020202020204" pitchFamily="34" charset="0"/>
              <a:buChar char="•"/>
            </a:pPr>
            <a:r>
              <a:rPr lang="en-US" sz="1800" dirty="0" smtClean="0">
                <a:solidFill>
                  <a:schemeClr val="tx1"/>
                </a:solidFill>
              </a:rPr>
              <a:t>If the target sheet is on another dashboard, this will switch to that dashboard.</a:t>
            </a:r>
          </a:p>
          <a:p>
            <a:pPr marL="112712" indent="0"/>
            <a:endParaRPr lang="en-US" sz="1800" dirty="0"/>
          </a:p>
          <a:p>
            <a:pPr marL="114300" indent="-1588"/>
            <a:r>
              <a:rPr lang="en-US" sz="1800" dirty="0" smtClean="0"/>
              <a:t>For switching between dashboards</a:t>
            </a:r>
          </a:p>
          <a:p>
            <a:pPr marL="398462" indent="-285750">
              <a:buFont typeface="Arial" panose="020B0604020202020204" pitchFamily="34" charset="0"/>
              <a:buChar char="•"/>
            </a:pPr>
            <a:r>
              <a:rPr lang="en-US" sz="1800" dirty="0" smtClean="0">
                <a:solidFill>
                  <a:schemeClr val="tx1"/>
                </a:solidFill>
              </a:rPr>
              <a:t>Using the above knowledge, we can use the filter actions to navigate between sheets without passing filters as well. Simply choose all items as targets on the dashboard you wish to navigate to</a:t>
            </a:r>
          </a:p>
          <a:p>
            <a:pPr marL="398462" indent="-285750">
              <a:buFont typeface="Arial" panose="020B0604020202020204" pitchFamily="34" charset="0"/>
              <a:buChar char="•"/>
            </a:pPr>
            <a:r>
              <a:rPr lang="en-US" sz="1800" dirty="0" smtClean="0">
                <a:solidFill>
                  <a:schemeClr val="tx1"/>
                </a:solidFill>
              </a:rPr>
              <a:t>Instead of using a chart as a source, a navigation button can be created by adding a calculated field with the value of “image”, and setting the mark type to Shape </a:t>
            </a:r>
            <a:r>
              <a:rPr lang="en-US" sz="1800" i="1" dirty="0" smtClean="0">
                <a:solidFill>
                  <a:schemeClr val="tx1"/>
                </a:solidFill>
              </a:rPr>
              <a:t>(see example Tableau workbook)</a:t>
            </a:r>
            <a:endParaRPr lang="en-US" sz="1800" i="1" dirty="0">
              <a:solidFill>
                <a:schemeClr val="tx1"/>
              </a:solidFill>
            </a:endParaRPr>
          </a:p>
        </p:txBody>
      </p:sp>
    </p:spTree>
    <p:extLst>
      <p:ext uri="{BB962C8B-B14F-4D97-AF65-F5344CB8AC3E}">
        <p14:creationId xmlns:p14="http://schemas.microsoft.com/office/powerpoint/2010/main" val="3784788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Dashboard Action</a:t>
            </a:r>
            <a:r>
              <a:rPr lang="en-US" sz="1600" dirty="0">
                <a:latin typeface="Arial" panose="020B0604020202020204" pitchFamily="34" charset="0"/>
                <a:cs typeface="Arial" panose="020B0604020202020204" pitchFamily="34" charset="0"/>
              </a:rPr>
              <a:t>s</a:t>
            </a:r>
            <a:endParaRPr lang="en-US" sz="1600" dirty="0" smtClean="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3836504"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smtClean="0"/>
              <a:t>Dashboard Action – Filter</a:t>
            </a:r>
          </a:p>
          <a:p>
            <a:pPr marL="398462" indent="-285750">
              <a:buFont typeface="Arial" panose="020B0604020202020204" pitchFamily="34" charset="0"/>
              <a:buChar char="•"/>
            </a:pPr>
            <a:endParaRPr lang="en-US" sz="1800" dirty="0"/>
          </a:p>
          <a:p>
            <a:pPr marL="398462" indent="-285750">
              <a:buFont typeface="Arial" panose="020B0604020202020204" pitchFamily="34" charset="0"/>
              <a:buChar char="•"/>
            </a:pPr>
            <a:r>
              <a:rPr lang="en-US" sz="1800" dirty="0" smtClean="0">
                <a:solidFill>
                  <a:schemeClr val="tx1"/>
                </a:solidFill>
              </a:rPr>
              <a:t>“Show all values” will pass the filter when selected, but remove it when the source is unselected </a:t>
            </a:r>
            <a:r>
              <a:rPr lang="en-US" sz="1800" i="1" dirty="0" smtClean="0">
                <a:solidFill>
                  <a:schemeClr val="tx1"/>
                </a:solidFill>
              </a:rPr>
              <a:t>(Exclude all will pass the filter as an exclusion filter)</a:t>
            </a:r>
            <a:endParaRPr lang="en-US" sz="1800" dirty="0" smtClean="0">
              <a:solidFill>
                <a:schemeClr val="tx1"/>
              </a:solidFill>
            </a:endParaRPr>
          </a:p>
          <a:p>
            <a:pPr marL="398462" indent="-285750">
              <a:buFont typeface="Arial" panose="020B0604020202020204" pitchFamily="34" charset="0"/>
              <a:buChar char="•"/>
            </a:pPr>
            <a:r>
              <a:rPr lang="en-US" sz="1800" dirty="0" smtClean="0">
                <a:solidFill>
                  <a:schemeClr val="tx1"/>
                </a:solidFill>
              </a:rPr>
              <a:t>“Leave the filter” will leave the filter until a different element of the source is selected</a:t>
            </a:r>
            <a:endParaRPr lang="en-US" sz="1800" dirty="0">
              <a:solidFill>
                <a:schemeClr val="tx1"/>
              </a:solidFill>
            </a:endParaRPr>
          </a:p>
          <a:p>
            <a:pPr marL="398462" indent="-285750">
              <a:buFont typeface="Arial" panose="020B0604020202020204" pitchFamily="34" charset="0"/>
              <a:buChar char="•"/>
            </a:pPr>
            <a:r>
              <a:rPr lang="en-US" sz="1800" dirty="0" smtClean="0">
                <a:solidFill>
                  <a:schemeClr val="tx1"/>
                </a:solidFill>
              </a:rPr>
              <a:t>This filter will show the detail for institution name that is clicked on the “Detail All Inst” chart (Source). It will be displayed on the “Detail by Year” chart (Target).</a:t>
            </a:r>
          </a:p>
        </p:txBody>
      </p:sp>
      <p:pic>
        <p:nvPicPr>
          <p:cNvPr id="3" name="Picture 2"/>
          <p:cNvPicPr>
            <a:picLocks noChangeAspect="1"/>
          </p:cNvPicPr>
          <p:nvPr/>
        </p:nvPicPr>
        <p:blipFill>
          <a:blip r:embed="rId2"/>
          <a:stretch>
            <a:fillRect/>
          </a:stretch>
        </p:blipFill>
        <p:spPr>
          <a:xfrm>
            <a:off x="5008201" y="1632684"/>
            <a:ext cx="3082542" cy="4086967"/>
          </a:xfrm>
          <a:prstGeom prst="rect">
            <a:avLst/>
          </a:prstGeom>
        </p:spPr>
      </p:pic>
    </p:spTree>
    <p:extLst>
      <p:ext uri="{BB962C8B-B14F-4D97-AF65-F5344CB8AC3E}">
        <p14:creationId xmlns:p14="http://schemas.microsoft.com/office/powerpoint/2010/main" val="1046421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Advanced: Dashboard Action</a:t>
            </a:r>
            <a:r>
              <a:rPr lang="en-US" sz="1600" dirty="0">
                <a:latin typeface="Arial" panose="020B0604020202020204" pitchFamily="34" charset="0"/>
                <a:cs typeface="Arial" panose="020B0604020202020204" pitchFamily="34" charset="0"/>
              </a:rPr>
              <a:t>s</a:t>
            </a:r>
            <a:endParaRPr lang="en-US" sz="1600" dirty="0" smtClean="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a:t>Dashboard Action – URL</a:t>
            </a:r>
          </a:p>
          <a:p>
            <a:pPr marL="114300" indent="-1588"/>
            <a:endParaRPr lang="en-US" sz="1800" dirty="0"/>
          </a:p>
          <a:p>
            <a:pPr marL="398462" indent="-285750">
              <a:buFont typeface="Arial" panose="020B0604020202020204" pitchFamily="34" charset="0"/>
              <a:buChar char="•"/>
            </a:pPr>
            <a:r>
              <a:rPr lang="en-US" sz="1800" dirty="0">
                <a:solidFill>
                  <a:schemeClr val="tx1"/>
                </a:solidFill>
              </a:rPr>
              <a:t>URL actions all for navigation to external addresses, such as a webpage or a file on a file share</a:t>
            </a:r>
          </a:p>
          <a:p>
            <a:pPr marL="398462" indent="-285750">
              <a:buFont typeface="Arial" panose="020B0604020202020204" pitchFamily="34" charset="0"/>
              <a:buChar char="•"/>
            </a:pPr>
            <a:r>
              <a:rPr lang="en-US" sz="1800" dirty="0">
                <a:solidFill>
                  <a:schemeClr val="tx1"/>
                </a:solidFill>
              </a:rPr>
              <a:t>When adding the action, choose the target on the dashboard that will activate the action, then input the URL.</a:t>
            </a:r>
          </a:p>
          <a:p>
            <a:pPr marL="114300" indent="-1588"/>
            <a:endParaRPr lang="en-US" sz="1800" dirty="0"/>
          </a:p>
          <a:p>
            <a:pPr marL="114300" indent="-1588"/>
            <a:r>
              <a:rPr lang="en-US" sz="1800" dirty="0" smtClean="0"/>
              <a:t>Dashboard Action – Highlight</a:t>
            </a:r>
          </a:p>
          <a:p>
            <a:pPr marL="114300" indent="-1588"/>
            <a:endParaRPr lang="en-US" sz="1800" dirty="0"/>
          </a:p>
          <a:p>
            <a:pPr marL="398462" indent="-285750">
              <a:buFont typeface="Arial" panose="020B0604020202020204" pitchFamily="34" charset="0"/>
              <a:buChar char="•"/>
            </a:pPr>
            <a:r>
              <a:rPr lang="en-US" sz="1800" dirty="0" smtClean="0">
                <a:solidFill>
                  <a:schemeClr val="tx1"/>
                </a:solidFill>
              </a:rPr>
              <a:t>Highlight actions allow for focusing on subsets of the dashboards. You can pass the action between sheets to filter a graph based on something clicked in a table</a:t>
            </a:r>
          </a:p>
          <a:p>
            <a:pPr marL="398462" indent="-285750">
              <a:buFont typeface="Arial" panose="020B0604020202020204" pitchFamily="34" charset="0"/>
              <a:buChar char="•"/>
            </a:pPr>
            <a:r>
              <a:rPr lang="en-US" sz="1800" dirty="0" smtClean="0">
                <a:solidFill>
                  <a:schemeClr val="tx1"/>
                </a:solidFill>
              </a:rPr>
              <a:t>We will not add a highlight action to this visualization, but their uses are well documented in the Tableau forums</a:t>
            </a:r>
            <a:endParaRPr lang="en-US" sz="1800" dirty="0">
              <a:solidFill>
                <a:schemeClr val="tx1"/>
              </a:solidFill>
            </a:endParaRPr>
          </a:p>
        </p:txBody>
      </p:sp>
    </p:spTree>
    <p:extLst>
      <p:ext uri="{BB962C8B-B14F-4D97-AF65-F5344CB8AC3E}">
        <p14:creationId xmlns:p14="http://schemas.microsoft.com/office/powerpoint/2010/main" val="3512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1800" dirty="0" smtClean="0"/>
              <a:t>Planning</a:t>
            </a:r>
          </a:p>
          <a:p>
            <a:pPr>
              <a:buFont typeface="Arial" panose="020B0604020202020204" pitchFamily="34" charset="0"/>
              <a:buChar char="•"/>
            </a:pPr>
            <a:r>
              <a:rPr lang="en-US" sz="1800" dirty="0" smtClean="0">
                <a:solidFill>
                  <a:schemeClr val="tx1"/>
                </a:solidFill>
              </a:rPr>
              <a:t>Examining position</a:t>
            </a:r>
          </a:p>
          <a:p>
            <a:pPr>
              <a:buFont typeface="Arial" panose="020B0604020202020204" pitchFamily="34" charset="0"/>
              <a:buChar char="•"/>
            </a:pPr>
            <a:r>
              <a:rPr lang="en-US" sz="1800" dirty="0" smtClean="0">
                <a:solidFill>
                  <a:schemeClr val="tx1"/>
                </a:solidFill>
              </a:rPr>
              <a:t>Trends and projections</a:t>
            </a:r>
          </a:p>
          <a:p>
            <a:pPr>
              <a:buFont typeface="Arial" panose="020B0604020202020204" pitchFamily="34" charset="0"/>
              <a:buChar char="•"/>
            </a:pPr>
            <a:endParaRPr lang="en-US" sz="1800" dirty="0"/>
          </a:p>
          <a:p>
            <a:pPr marL="0" indent="0"/>
            <a:r>
              <a:rPr lang="en-US" sz="1800" dirty="0" smtClean="0"/>
              <a:t>Research</a:t>
            </a:r>
          </a:p>
          <a:p>
            <a:pPr marL="285750" indent="-285750">
              <a:buFont typeface="Arial" panose="020B0604020202020204" pitchFamily="34" charset="0"/>
              <a:buChar char="•"/>
            </a:pPr>
            <a:r>
              <a:rPr lang="en-US" sz="1800" dirty="0" smtClean="0">
                <a:solidFill>
                  <a:schemeClr val="tx1"/>
                </a:solidFill>
              </a:rPr>
              <a:t>Highlights areas of interest</a:t>
            </a:r>
          </a:p>
          <a:p>
            <a:pPr marL="285750" indent="-285750">
              <a:buFont typeface="Arial" panose="020B0604020202020204" pitchFamily="34" charset="0"/>
              <a:buChar char="•"/>
            </a:pPr>
            <a:endParaRPr lang="en-US" sz="1800" dirty="0"/>
          </a:p>
          <a:p>
            <a:pPr marL="0" indent="0"/>
            <a:r>
              <a:rPr lang="en-US" sz="1800" dirty="0" smtClean="0"/>
              <a:t>Benefits</a:t>
            </a:r>
          </a:p>
          <a:p>
            <a:pPr marL="285750" indent="-285750">
              <a:buFont typeface="Arial" panose="020B0604020202020204" pitchFamily="34" charset="0"/>
              <a:buChar char="•"/>
            </a:pPr>
            <a:r>
              <a:rPr lang="en-US" sz="1800" dirty="0" smtClean="0">
                <a:solidFill>
                  <a:schemeClr val="tx1"/>
                </a:solidFill>
              </a:rPr>
              <a:t>Quick, relatively simple, and publicly available</a:t>
            </a:r>
          </a:p>
          <a:p>
            <a:pPr marL="285750" indent="-285750">
              <a:buFont typeface="Arial" panose="020B0604020202020204" pitchFamily="34" charset="0"/>
              <a:buChar char="•"/>
            </a:pPr>
            <a:r>
              <a:rPr lang="en-US" sz="1800" dirty="0" smtClean="0">
                <a:solidFill>
                  <a:schemeClr val="tx1"/>
                </a:solidFill>
              </a:rPr>
              <a:t>Well populated</a:t>
            </a:r>
          </a:p>
          <a:p>
            <a:pPr marL="285750" indent="-285750">
              <a:buFont typeface="Arial" panose="020B0604020202020204" pitchFamily="34" charset="0"/>
              <a:buChar char="•"/>
            </a:pPr>
            <a:r>
              <a:rPr lang="en-US" sz="1800" dirty="0" smtClean="0">
                <a:solidFill>
                  <a:schemeClr val="tx1"/>
                </a:solidFill>
              </a:rPr>
              <a:t>Customizable peer groups</a:t>
            </a:r>
          </a:p>
          <a:p>
            <a:pPr marL="285750" indent="-285750">
              <a:buFont typeface="Arial" panose="020B0604020202020204" pitchFamily="34" charset="0"/>
              <a:buChar char="•"/>
            </a:pPr>
            <a:endParaRPr lang="en-US" sz="1800" dirty="0"/>
          </a:p>
          <a:p>
            <a:pPr marL="0" indent="0"/>
            <a:r>
              <a:rPr lang="en-US" sz="1800" dirty="0" smtClean="0"/>
              <a:t>Going further</a:t>
            </a:r>
          </a:p>
          <a:p>
            <a:pPr marL="285750" indent="-285750">
              <a:buFont typeface="Arial" panose="020B0604020202020204" pitchFamily="34" charset="0"/>
              <a:buChar char="•"/>
            </a:pPr>
            <a:r>
              <a:rPr lang="en-US" sz="1800" dirty="0" smtClean="0">
                <a:solidFill>
                  <a:schemeClr val="tx1"/>
                </a:solidFill>
              </a:rPr>
              <a:t>Adding institutional data (dashboard example on next slides)</a:t>
            </a:r>
          </a:p>
          <a:p>
            <a:endParaRPr lang="en-US" sz="1800" dirty="0"/>
          </a:p>
          <a:p>
            <a:endParaRPr lang="en-US" sz="1800" dirty="0"/>
          </a:p>
        </p:txBody>
      </p:sp>
      <p:sp>
        <p:nvSpPr>
          <p:cNvPr id="4" name="Text Placeholder 3"/>
          <p:cNvSpPr>
            <a:spLocks noGrp="1"/>
          </p:cNvSpPr>
          <p:nvPr>
            <p:ph type="body" sz="quarter" idx="12"/>
          </p:nvPr>
        </p:nvSpPr>
        <p:spPr/>
        <p:txBody>
          <a:bodyPr/>
          <a:lstStyle/>
          <a:p>
            <a:r>
              <a:rPr lang="en-US" dirty="0" smtClean="0"/>
              <a:t>Uses for Institutional Research</a:t>
            </a:r>
            <a:endParaRPr lang="en-US" dirty="0"/>
          </a:p>
        </p:txBody>
      </p:sp>
    </p:spTree>
    <p:extLst>
      <p:ext uri="{BB962C8B-B14F-4D97-AF65-F5344CB8AC3E}">
        <p14:creationId xmlns:p14="http://schemas.microsoft.com/office/powerpoint/2010/main" val="1560266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pPr marL="0" indent="0"/>
            <a:r>
              <a:rPr lang="en-US" sz="2400" dirty="0" smtClean="0">
                <a:latin typeface="Arial" panose="020B0604020202020204" pitchFamily="34" charset="0"/>
                <a:cs typeface="Arial" panose="020B0604020202020204" pitchFamily="34" charset="0"/>
              </a:rPr>
              <a:t>Goals</a:t>
            </a:r>
          </a:p>
          <a:p>
            <a:pPr marL="0" indent="0"/>
            <a:endParaRPr lang="en-US" sz="1800" dirty="0">
              <a:latin typeface="Arial" panose="020B0604020202020204" pitchFamily="34" charset="0"/>
              <a:cs typeface="Arial" panose="020B0604020202020204" pitchFamily="34" charset="0"/>
            </a:endParaRPr>
          </a:p>
          <a:p>
            <a:pPr marL="573088" lvl="2" indent="-4572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learn what data are available in the IPEDS data center, and how to retrieve them.</a:t>
            </a:r>
          </a:p>
          <a:p>
            <a:pPr marL="115888" lvl="2" indent="0">
              <a:buNone/>
            </a:pPr>
            <a:endParaRPr lang="en-US" sz="1800" dirty="0" smtClean="0">
              <a:latin typeface="Arial" panose="020B0604020202020204" pitchFamily="34" charset="0"/>
              <a:cs typeface="Arial" panose="020B0604020202020204" pitchFamily="34" charset="0"/>
            </a:endParaRPr>
          </a:p>
          <a:p>
            <a:pPr marL="573088" lvl="2" indent="-4572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be able to use these data to create a basic benchmarking dashboard with Tableau.</a:t>
            </a:r>
          </a:p>
          <a:p>
            <a:pPr marL="115888" lvl="2" indent="0">
              <a:buNone/>
            </a:pPr>
            <a:endParaRPr lang="en-US" sz="1800" dirty="0" smtClean="0">
              <a:latin typeface="Arial" panose="020B0604020202020204" pitchFamily="34" charset="0"/>
              <a:cs typeface="Arial" panose="020B0604020202020204" pitchFamily="34" charset="0"/>
            </a:endParaRPr>
          </a:p>
          <a:p>
            <a:pPr marL="573088" lvl="2" indent="-4572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review some advanced techniques for creating more useful and informative visualizations in Tableau.</a:t>
            </a:r>
          </a:p>
          <a:p>
            <a:pPr marL="115888" lvl="2" indent="0">
              <a:buNone/>
            </a:pPr>
            <a:endParaRPr lang="en-US" sz="1800" dirty="0" smtClean="0">
              <a:latin typeface="Arial" panose="020B0604020202020204" pitchFamily="34" charset="0"/>
              <a:cs typeface="Arial" panose="020B0604020202020204" pitchFamily="34" charset="0"/>
            </a:endParaRPr>
          </a:p>
          <a:p>
            <a:pPr marL="573088" lvl="2" indent="-4572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gain an understanding of how these dashboards can be used to aid in institutional research and planning.</a:t>
            </a:r>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Goals</a:t>
            </a:r>
          </a:p>
        </p:txBody>
      </p:sp>
    </p:spTree>
    <p:extLst>
      <p:ext uri="{BB962C8B-B14F-4D97-AF65-F5344CB8AC3E}">
        <p14:creationId xmlns:p14="http://schemas.microsoft.com/office/powerpoint/2010/main" val="4262475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sz="1800" dirty="0"/>
          </a:p>
          <a:p>
            <a:endParaRPr lang="en-US" sz="1800" dirty="0"/>
          </a:p>
        </p:txBody>
      </p:sp>
      <p:sp>
        <p:nvSpPr>
          <p:cNvPr id="4" name="Text Placeholder 3"/>
          <p:cNvSpPr>
            <a:spLocks noGrp="1"/>
          </p:cNvSpPr>
          <p:nvPr>
            <p:ph type="body" sz="quarter" idx="12"/>
          </p:nvPr>
        </p:nvSpPr>
        <p:spPr/>
        <p:txBody>
          <a:bodyPr/>
          <a:lstStyle/>
          <a:p>
            <a:r>
              <a:rPr lang="en-US" dirty="0" smtClean="0"/>
              <a:t>Uses for Institutional Research</a:t>
            </a:r>
            <a:endParaRPr lang="en-US" dirty="0"/>
          </a:p>
        </p:txBody>
      </p:sp>
      <p:pic>
        <p:nvPicPr>
          <p:cNvPr id="5" name="Picture 4"/>
          <p:cNvPicPr>
            <a:picLocks noChangeAspect="1"/>
          </p:cNvPicPr>
          <p:nvPr/>
        </p:nvPicPr>
        <p:blipFill>
          <a:blip r:embed="rId2"/>
          <a:stretch>
            <a:fillRect/>
          </a:stretch>
        </p:blipFill>
        <p:spPr>
          <a:xfrm>
            <a:off x="4810348" y="1216833"/>
            <a:ext cx="4279070" cy="4775674"/>
          </a:xfrm>
          <a:prstGeom prst="rect">
            <a:avLst/>
          </a:prstGeom>
        </p:spPr>
      </p:pic>
      <p:pic>
        <p:nvPicPr>
          <p:cNvPr id="7" name="Picture 6"/>
          <p:cNvPicPr>
            <a:picLocks noChangeAspect="1"/>
          </p:cNvPicPr>
          <p:nvPr/>
        </p:nvPicPr>
        <p:blipFill>
          <a:blip r:embed="rId3"/>
          <a:stretch>
            <a:fillRect/>
          </a:stretch>
        </p:blipFill>
        <p:spPr>
          <a:xfrm>
            <a:off x="951062" y="4041570"/>
            <a:ext cx="3365424" cy="2225880"/>
          </a:xfrm>
          <a:prstGeom prst="rect">
            <a:avLst/>
          </a:prstGeom>
        </p:spPr>
      </p:pic>
      <p:pic>
        <p:nvPicPr>
          <p:cNvPr id="8" name="Picture 7"/>
          <p:cNvPicPr>
            <a:picLocks noChangeAspect="1"/>
          </p:cNvPicPr>
          <p:nvPr/>
        </p:nvPicPr>
        <p:blipFill>
          <a:blip r:embed="rId4"/>
          <a:stretch>
            <a:fillRect/>
          </a:stretch>
        </p:blipFill>
        <p:spPr>
          <a:xfrm>
            <a:off x="334509" y="1250668"/>
            <a:ext cx="4228908" cy="2695652"/>
          </a:xfrm>
          <a:prstGeom prst="rect">
            <a:avLst/>
          </a:prstGeom>
        </p:spPr>
      </p:pic>
    </p:spTree>
    <p:extLst>
      <p:ext uri="{BB962C8B-B14F-4D97-AF65-F5344CB8AC3E}">
        <p14:creationId xmlns:p14="http://schemas.microsoft.com/office/powerpoint/2010/main" val="2342597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588"/>
            <a:r>
              <a:rPr lang="en-US" sz="1800" dirty="0" smtClean="0">
                <a:latin typeface="Arial" panose="020B0604020202020204" pitchFamily="34" charset="0"/>
                <a:cs typeface="Arial" panose="020B0604020202020204" pitchFamily="34" charset="0"/>
              </a:rPr>
              <a:t>Questions or comments?</a:t>
            </a:r>
          </a:p>
          <a:p>
            <a:pPr marL="114300" indent="-1588"/>
            <a:endParaRPr lang="en-US" sz="1800" dirty="0" smtClean="0">
              <a:latin typeface="Arial" panose="020B0604020202020204" pitchFamily="34" charset="0"/>
              <a:cs typeface="Arial" panose="020B0604020202020204" pitchFamily="34" charset="0"/>
            </a:endParaRPr>
          </a:p>
          <a:p>
            <a:pPr marL="114300" indent="-1588"/>
            <a:r>
              <a:rPr lang="en-US" sz="1800" dirty="0" smtClean="0">
                <a:latin typeface="Arial" panose="020B0604020202020204" pitchFamily="34" charset="0"/>
                <a:cs typeface="Arial" panose="020B0604020202020204" pitchFamily="34" charset="0"/>
              </a:rPr>
              <a:t>Feel free to contact me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114300" indent="-1588"/>
            <a:r>
              <a:rPr lang="en-US" sz="1800" dirty="0" smtClean="0">
                <a:latin typeface="Arial" panose="020B0604020202020204" pitchFamily="34" charset="0"/>
                <a:cs typeface="Arial" panose="020B0604020202020204" pitchFamily="34" charset="0"/>
              </a:rPr>
              <a:t>Sean Hoffman</a:t>
            </a:r>
          </a:p>
          <a:p>
            <a:pPr marL="114300" indent="-1588"/>
            <a:r>
              <a:rPr lang="en-US" sz="1800" dirty="0" smtClean="0">
                <a:solidFill>
                  <a:schemeClr val="tx1"/>
                </a:solidFill>
                <a:latin typeface="Arial" panose="020B0604020202020204" pitchFamily="34" charset="0"/>
                <a:cs typeface="Arial" panose="020B0604020202020204" pitchFamily="34" charset="0"/>
              </a:rPr>
              <a:t>Stony Brook University</a:t>
            </a:r>
          </a:p>
          <a:p>
            <a:pPr marL="114300" indent="-1588"/>
            <a:r>
              <a:rPr lang="en-US" sz="1800" dirty="0" smtClean="0">
                <a:solidFill>
                  <a:schemeClr val="tx1"/>
                </a:solidFill>
                <a:latin typeface="Arial" panose="020B0604020202020204" pitchFamily="34" charset="0"/>
                <a:cs typeface="Arial" panose="020B0604020202020204" pitchFamily="34" charset="0"/>
              </a:rPr>
              <a:t>Office of Institutional Research, Planning &amp; Effectiveness</a:t>
            </a:r>
          </a:p>
          <a:p>
            <a:pPr marL="114300" indent="-1588"/>
            <a:r>
              <a:rPr lang="en-US" sz="1800" dirty="0" smtClean="0">
                <a:solidFill>
                  <a:schemeClr val="tx1"/>
                </a:solidFill>
                <a:latin typeface="Arial" panose="020B0604020202020204" pitchFamily="34" charset="0"/>
                <a:cs typeface="Arial" panose="020B0604020202020204" pitchFamily="34" charset="0"/>
              </a:rPr>
              <a:t>sean.hoffman@stonybrook.edu</a:t>
            </a:r>
          </a:p>
          <a:p>
            <a:pPr marL="114300" indent="-1588"/>
            <a:r>
              <a:rPr lang="en-US" sz="1800" dirty="0" smtClean="0">
                <a:solidFill>
                  <a:schemeClr val="tx1"/>
                </a:solidFill>
              </a:rPr>
              <a:t>(631)632-1462</a:t>
            </a:r>
          </a:p>
          <a:p>
            <a:pPr marL="114300" indent="-1588"/>
            <a:endParaRPr lang="en-US" sz="1800" dirty="0"/>
          </a:p>
          <a:p>
            <a:pPr marL="114300" indent="-1588"/>
            <a:r>
              <a:rPr lang="en-US" sz="1800" dirty="0">
                <a:hlinkClick r:id="rId2"/>
              </a:rPr>
              <a:t>http://</a:t>
            </a:r>
            <a:r>
              <a:rPr lang="en-US" sz="1800" dirty="0" smtClean="0">
                <a:hlinkClick r:id="rId2"/>
              </a:rPr>
              <a:t>www.stonybrook.edu/commcms/irpe/index.html</a:t>
            </a:r>
            <a:r>
              <a:rPr lang="en-US" sz="1800" dirty="0" smtClean="0"/>
              <a:t> (Main IRPE site)</a:t>
            </a:r>
          </a:p>
          <a:p>
            <a:pPr marL="114300" indent="-1588"/>
            <a:r>
              <a:rPr lang="en-US" sz="1800" dirty="0" smtClean="0">
                <a:hlinkClick r:id="rId3"/>
              </a:rPr>
              <a:t>http://www.stonybrook.edu/commcms/irpe/reports/</a:t>
            </a:r>
            <a:r>
              <a:rPr lang="en-US" sz="1800" dirty="0" smtClean="0"/>
              <a:t> </a:t>
            </a:r>
            <a:r>
              <a:rPr lang="en-US" sz="1800" dirty="0" smtClean="0"/>
              <a:t>(Presentations)</a:t>
            </a:r>
          </a:p>
          <a:p>
            <a:pPr marL="114300" indent="-1588"/>
            <a:r>
              <a:rPr lang="en-US" sz="1800" dirty="0">
                <a:hlinkClick r:id="rId4"/>
              </a:rPr>
              <a:t>http://</a:t>
            </a:r>
            <a:r>
              <a:rPr lang="en-US" sz="1800" dirty="0" smtClean="0">
                <a:hlinkClick r:id="rId4"/>
              </a:rPr>
              <a:t>paintbynumbersblog.blogspot.com/2014/10/a-rough-guide-to-tableau-dashboard.html</a:t>
            </a:r>
            <a:r>
              <a:rPr lang="en-US" sz="1800" dirty="0" smtClean="0"/>
              <a:t> (Dashboard Actions)</a:t>
            </a:r>
          </a:p>
          <a:p>
            <a:pPr marL="114300" indent="-1588"/>
            <a:r>
              <a:rPr lang="en-US" sz="1800" dirty="0">
                <a:hlinkClick r:id="rId5"/>
              </a:rPr>
              <a:t>https://</a:t>
            </a:r>
            <a:r>
              <a:rPr lang="en-US" sz="1800" dirty="0" smtClean="0">
                <a:hlinkClick r:id="rId5"/>
              </a:rPr>
              <a:t>community.tableau.com/community/forums</a:t>
            </a:r>
            <a:r>
              <a:rPr lang="en-US" sz="1800" dirty="0" smtClean="0"/>
              <a:t> (Tableau Community Forums)</a:t>
            </a:r>
            <a:endParaRPr lang="en-US" sz="1800" dirty="0" smtClean="0"/>
          </a:p>
          <a:p>
            <a:pPr marL="114300" indent="-1588"/>
            <a:endParaRPr lang="en-US" sz="1800" dirty="0" smtClean="0"/>
          </a:p>
        </p:txBody>
      </p:sp>
    </p:spTree>
    <p:extLst>
      <p:ext uri="{BB962C8B-B14F-4D97-AF65-F5344CB8AC3E}">
        <p14:creationId xmlns:p14="http://schemas.microsoft.com/office/powerpoint/2010/main" val="1737570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333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r>
              <a:rPr lang="en-US" sz="1600" dirty="0" smtClean="0">
                <a:latin typeface="Arial" panose="020B0604020202020204" pitchFamily="34" charset="0"/>
                <a:cs typeface="Arial" panose="020B0604020202020204" pitchFamily="34" charset="0"/>
              </a:rPr>
              <a:t>Agenda</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Helvetica" panose="020B0604020202020204" pitchFamily="34" charset="0"/>
                <a:cs typeface="Helvetica" panose="020B0604020202020204" pitchFamily="34" charset="0"/>
              </a:rPr>
              <a:t>Agenda</a:t>
            </a:r>
          </a:p>
          <a:p>
            <a:endParaRPr lang="en-US" sz="1600" dirty="0">
              <a:latin typeface="Helvetica" panose="020B0604020202020204" pitchFamily="34" charset="0"/>
              <a:cs typeface="Helvetica" panose="020B0604020202020204" pitchFamily="34" charset="0"/>
            </a:endParaRPr>
          </a:p>
          <a:p>
            <a:pPr>
              <a:lnSpc>
                <a:spcPct val="125000"/>
              </a:lnSpc>
            </a:pPr>
            <a:r>
              <a:rPr lang="en-US" sz="1600" dirty="0" smtClean="0">
                <a:latin typeface="Helvetica" panose="020B0604020202020204" pitchFamily="34" charset="0"/>
                <a:cs typeface="Helvetica" panose="020B0604020202020204" pitchFamily="34" charset="0"/>
              </a:rPr>
              <a:t>Tableau basics</a:t>
            </a:r>
            <a:endParaRPr lang="en-US" sz="1600" dirty="0">
              <a:latin typeface="Helvetica" panose="020B0604020202020204" pitchFamily="34" charset="0"/>
              <a:cs typeface="Helvetica" panose="020B0604020202020204" pitchFamily="34" charset="0"/>
            </a:endParaRPr>
          </a:p>
          <a:p>
            <a:pPr>
              <a:lnSpc>
                <a:spcPct val="125000"/>
              </a:lnSpc>
            </a:pPr>
            <a:r>
              <a:rPr lang="en-US" sz="1600" dirty="0" smtClean="0">
                <a:latin typeface="Helvetica" panose="020B0604020202020204" pitchFamily="34" charset="0"/>
                <a:cs typeface="Helvetica" panose="020B0604020202020204" pitchFamily="34" charset="0"/>
              </a:rPr>
              <a:t>The IPEDS Data Center</a:t>
            </a:r>
            <a:endParaRPr lang="en-US" sz="1600" dirty="0">
              <a:latin typeface="Helvetica" panose="020B0604020202020204" pitchFamily="34" charset="0"/>
              <a:cs typeface="Helvetica" panose="020B0604020202020204" pitchFamily="34" charset="0"/>
            </a:endParaRPr>
          </a:p>
          <a:p>
            <a:pPr>
              <a:lnSpc>
                <a:spcPct val="125000"/>
              </a:lnSpc>
            </a:pPr>
            <a:r>
              <a:rPr lang="en-US" sz="1600" dirty="0" smtClean="0">
                <a:latin typeface="Helvetica" panose="020B0604020202020204" pitchFamily="34" charset="0"/>
                <a:cs typeface="Helvetica" panose="020B0604020202020204" pitchFamily="34" charset="0"/>
              </a:rPr>
              <a:t>Building a dashboard – Admissions Data</a:t>
            </a:r>
            <a:endParaRPr lang="en-US" sz="1600" dirty="0">
              <a:latin typeface="Helvetica" panose="020B0604020202020204" pitchFamily="34" charset="0"/>
              <a:cs typeface="Helvetica" panose="020B0604020202020204" pitchFamily="34" charset="0"/>
            </a:endParaRPr>
          </a:p>
          <a:p>
            <a:pPr lvl="2">
              <a:lnSpc>
                <a:spcPct val="125000"/>
              </a:lnSpc>
            </a:pPr>
            <a:r>
              <a:rPr lang="en-US" sz="1600" dirty="0" smtClean="0">
                <a:latin typeface="Helvetica" panose="020B0604020202020204" pitchFamily="34" charset="0"/>
                <a:cs typeface="Helvetica" panose="020B0604020202020204" pitchFamily="34" charset="0"/>
              </a:rPr>
              <a:t>Basic – Filters and calculated fields</a:t>
            </a:r>
          </a:p>
          <a:p>
            <a:pPr lvl="2">
              <a:lnSpc>
                <a:spcPct val="125000"/>
              </a:lnSpc>
            </a:pPr>
            <a:r>
              <a:rPr lang="en-US" sz="1600" dirty="0" smtClean="0">
                <a:latin typeface="Helvetica" panose="020B0604020202020204" pitchFamily="34" charset="0"/>
                <a:cs typeface="Helvetica" panose="020B0604020202020204" pitchFamily="34" charset="0"/>
              </a:rPr>
              <a:t>Intermediate – Parameters and more calculated fields</a:t>
            </a:r>
            <a:endParaRPr lang="en-US" sz="1600" dirty="0">
              <a:latin typeface="Helvetica" panose="020B0604020202020204" pitchFamily="34" charset="0"/>
              <a:cs typeface="Helvetica" panose="020B0604020202020204" pitchFamily="34" charset="0"/>
            </a:endParaRPr>
          </a:p>
          <a:p>
            <a:pPr>
              <a:lnSpc>
                <a:spcPct val="125000"/>
              </a:lnSpc>
            </a:pPr>
            <a:r>
              <a:rPr lang="en-US" sz="1600" dirty="0" smtClean="0">
                <a:latin typeface="Helvetica" panose="020B0604020202020204" pitchFamily="34" charset="0"/>
                <a:cs typeface="Helvetica" panose="020B0604020202020204" pitchFamily="34" charset="0"/>
              </a:rPr>
              <a:t>Advanced </a:t>
            </a:r>
            <a:r>
              <a:rPr lang="en-US" sz="1600" dirty="0">
                <a:latin typeface="Helvetica" panose="020B0604020202020204" pitchFamily="34" charset="0"/>
                <a:cs typeface="Helvetica" panose="020B0604020202020204" pitchFamily="34" charset="0"/>
              </a:rPr>
              <a:t>techniques</a:t>
            </a:r>
          </a:p>
          <a:p>
            <a:pPr lvl="2">
              <a:lnSpc>
                <a:spcPct val="125000"/>
              </a:lnSpc>
            </a:pPr>
            <a:r>
              <a:rPr lang="en-US" sz="1600" dirty="0">
                <a:latin typeface="Helvetica" panose="020B0604020202020204" pitchFamily="34" charset="0"/>
                <a:cs typeface="Helvetica" panose="020B0604020202020204" pitchFamily="34" charset="0"/>
              </a:rPr>
              <a:t>Comparison charts</a:t>
            </a:r>
          </a:p>
          <a:p>
            <a:pPr lvl="2">
              <a:lnSpc>
                <a:spcPct val="125000"/>
              </a:lnSpc>
            </a:pPr>
            <a:r>
              <a:rPr lang="en-US" sz="1600" dirty="0">
                <a:latin typeface="Helvetica" panose="020B0604020202020204" pitchFamily="34" charset="0"/>
                <a:cs typeface="Helvetica" panose="020B0604020202020204" pitchFamily="34" charset="0"/>
              </a:rPr>
              <a:t>Chart switching on a dashboard</a:t>
            </a:r>
          </a:p>
          <a:p>
            <a:pPr lvl="2">
              <a:lnSpc>
                <a:spcPct val="125000"/>
              </a:lnSpc>
            </a:pPr>
            <a:r>
              <a:rPr lang="en-US" sz="1600" dirty="0">
                <a:latin typeface="Helvetica" panose="020B0604020202020204" pitchFamily="34" charset="0"/>
                <a:cs typeface="Helvetica" panose="020B0604020202020204" pitchFamily="34" charset="0"/>
              </a:rPr>
              <a:t>Dashboard </a:t>
            </a:r>
            <a:r>
              <a:rPr lang="en-US" sz="1600" dirty="0" smtClean="0">
                <a:latin typeface="Helvetica" panose="020B0604020202020204" pitchFamily="34" charset="0"/>
                <a:cs typeface="Helvetica" panose="020B0604020202020204" pitchFamily="34" charset="0"/>
              </a:rPr>
              <a:t>actions</a:t>
            </a:r>
          </a:p>
          <a:p>
            <a:pPr>
              <a:lnSpc>
                <a:spcPct val="125000"/>
              </a:lnSpc>
            </a:pPr>
            <a:r>
              <a:rPr lang="en-US" sz="1600" dirty="0" smtClean="0">
                <a:latin typeface="Helvetica" panose="020B0604020202020204" pitchFamily="34" charset="0"/>
                <a:cs typeface="Helvetica" panose="020B0604020202020204" pitchFamily="34" charset="0"/>
              </a:rPr>
              <a:t>Uses for Institutional Research</a:t>
            </a:r>
            <a:endParaRPr lang="en-US" sz="1600" dirty="0">
              <a:latin typeface="Helvetica" panose="020B0604020202020204" pitchFamily="34" charset="0"/>
              <a:cs typeface="Helvetica" panose="020B0604020202020204" pitchFamily="34" charset="0"/>
            </a:endParaRPr>
          </a:p>
          <a:p>
            <a:pPr>
              <a:lnSpc>
                <a:spcPct val="125000"/>
              </a:lnSpc>
            </a:pPr>
            <a:r>
              <a:rPr lang="en-US" sz="1600" dirty="0" smtClean="0">
                <a:latin typeface="Helvetica" panose="020B0604020202020204" pitchFamily="34" charset="0"/>
                <a:cs typeface="Helvetica" panose="020B0604020202020204" pitchFamily="34" charset="0"/>
              </a:rPr>
              <a:t>Questions</a:t>
            </a:r>
            <a:endParaRPr lang="en-US" sz="1600" dirty="0">
              <a:latin typeface="Helvetica" panose="020B0604020202020204" pitchFamily="34" charset="0"/>
              <a:cs typeface="Helvetica"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lvl="2"/>
            <a:endParaRPr lang="en-US" sz="1800" dirty="0"/>
          </a:p>
        </p:txBody>
      </p:sp>
    </p:spTree>
    <p:extLst>
      <p:ext uri="{BB962C8B-B14F-4D97-AF65-F5344CB8AC3E}">
        <p14:creationId xmlns:p14="http://schemas.microsoft.com/office/powerpoint/2010/main" val="1738706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Tableau BASICS</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457200" y="1325651"/>
            <a:ext cx="822960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600" dirty="0"/>
              <a:t>Tableau Desktop</a:t>
            </a:r>
          </a:p>
          <a:p>
            <a:pPr lvl="1">
              <a:lnSpc>
                <a:spcPct val="150000"/>
              </a:lnSpc>
            </a:pPr>
            <a:r>
              <a:rPr lang="en-US" sz="1600" dirty="0"/>
              <a:t>Create, manage, edit, and update workbooks </a:t>
            </a:r>
            <a:r>
              <a:rPr lang="en-US" sz="1600" dirty="0" smtClean="0"/>
              <a:t>locally. Can be deployed to a server (campus, public or online).</a:t>
            </a:r>
            <a:endParaRPr lang="en-US" sz="1600" dirty="0"/>
          </a:p>
          <a:p>
            <a:pPr lvl="1">
              <a:lnSpc>
                <a:spcPct val="150000"/>
              </a:lnSpc>
            </a:pPr>
            <a:r>
              <a:rPr lang="en-US" sz="1600" dirty="0"/>
              <a:t>Personal vs Professional – Need professional for DB connections</a:t>
            </a:r>
          </a:p>
          <a:p>
            <a:pPr>
              <a:lnSpc>
                <a:spcPct val="150000"/>
              </a:lnSpc>
            </a:pPr>
            <a:r>
              <a:rPr lang="en-US" sz="1600" dirty="0"/>
              <a:t>Tableau Server</a:t>
            </a:r>
          </a:p>
          <a:p>
            <a:pPr lvl="1">
              <a:lnSpc>
                <a:spcPct val="150000"/>
              </a:lnSpc>
            </a:pPr>
            <a:r>
              <a:rPr lang="en-US" sz="1600" dirty="0"/>
              <a:t>View and edit published workbooks in a secure environment</a:t>
            </a:r>
          </a:p>
          <a:p>
            <a:pPr>
              <a:lnSpc>
                <a:spcPct val="150000"/>
              </a:lnSpc>
            </a:pPr>
            <a:r>
              <a:rPr lang="en-US" sz="1600" dirty="0"/>
              <a:t>Tableau Online</a:t>
            </a:r>
          </a:p>
          <a:p>
            <a:pPr>
              <a:lnSpc>
                <a:spcPct val="150000"/>
              </a:lnSpc>
            </a:pPr>
            <a:r>
              <a:rPr lang="en-US" sz="1600" dirty="0"/>
              <a:t>Tableau Public</a:t>
            </a:r>
          </a:p>
          <a:p>
            <a:pPr lvl="1">
              <a:lnSpc>
                <a:spcPct val="150000"/>
              </a:lnSpc>
            </a:pPr>
            <a:r>
              <a:rPr lang="en-US" sz="1600" dirty="0"/>
              <a:t>Free, but not secure</a:t>
            </a:r>
          </a:p>
          <a:p>
            <a:pPr>
              <a:lnSpc>
                <a:spcPct val="150000"/>
              </a:lnSpc>
            </a:pPr>
            <a:r>
              <a:rPr lang="en-US" sz="1600" dirty="0"/>
              <a:t>Tableau Reader</a:t>
            </a:r>
          </a:p>
          <a:p>
            <a:pPr lvl="1">
              <a:lnSpc>
                <a:spcPct val="150000"/>
              </a:lnSpc>
            </a:pPr>
            <a:r>
              <a:rPr lang="en-US" sz="1600" dirty="0"/>
              <a:t>View and interact with dashboards</a:t>
            </a:r>
          </a:p>
          <a:p>
            <a:pPr>
              <a:lnSpc>
                <a:spcPct val="150000"/>
              </a:lnSpc>
            </a:pPr>
            <a:r>
              <a:rPr lang="en-US" sz="1600" dirty="0"/>
              <a:t>Backwards compatibility issues</a:t>
            </a:r>
          </a:p>
        </p:txBody>
      </p:sp>
    </p:spTree>
    <p:extLst>
      <p:ext uri="{BB962C8B-B14F-4D97-AF65-F5344CB8AC3E}">
        <p14:creationId xmlns:p14="http://schemas.microsoft.com/office/powerpoint/2010/main" val="26865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IPEDS Data Center: What’s Available</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6502117" y="1325650"/>
            <a:ext cx="2310044"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r>
              <a:rPr lang="en-US" sz="1400" u="sng" dirty="0" smtClean="0">
                <a:latin typeface="Arial" panose="020B0604020202020204" pitchFamily="34" charset="0"/>
                <a:cs typeface="Arial" panose="020B0604020202020204" pitchFamily="34" charset="0"/>
              </a:rPr>
              <a:t>Find Your College</a:t>
            </a:r>
          </a:p>
          <a:p>
            <a:pPr marL="228600" lvl="2" indent="0">
              <a:buNone/>
            </a:pPr>
            <a:r>
              <a:rPr lang="en-US" sz="1400" dirty="0" smtClean="0">
                <a:latin typeface="Arial" panose="020B0604020202020204" pitchFamily="34" charset="0"/>
                <a:cs typeface="Arial" panose="020B0604020202020204" pitchFamily="34" charset="0"/>
              </a:rPr>
              <a:t>-College navigator</a:t>
            </a:r>
          </a:p>
          <a:p>
            <a:pPr marL="228600" lvl="2" indent="0">
              <a:buNone/>
            </a:pPr>
            <a:r>
              <a:rPr lang="en-US" sz="1400" dirty="0" smtClean="0">
                <a:latin typeface="Arial" panose="020B0604020202020204" pitchFamily="34" charset="0"/>
                <a:cs typeface="Arial" panose="020B0604020202020204" pitchFamily="34" charset="0"/>
              </a:rPr>
              <a:t>-College scorecard</a:t>
            </a:r>
          </a:p>
          <a:p>
            <a:pPr marL="228600" lvl="2" indent="0">
              <a:buNone/>
            </a:pPr>
            <a:endParaRPr lang="en-US" sz="1400" dirty="0">
              <a:latin typeface="Arial" panose="020B0604020202020204" pitchFamily="34" charset="0"/>
              <a:cs typeface="Arial" panose="020B0604020202020204" pitchFamily="34" charset="0"/>
            </a:endParaRPr>
          </a:p>
          <a:p>
            <a:pPr marL="228600" lvl="2" indent="0">
              <a:buNone/>
            </a:pPr>
            <a:r>
              <a:rPr lang="en-US" sz="1400" u="sng" dirty="0" smtClean="0">
                <a:latin typeface="Arial" panose="020B0604020202020204" pitchFamily="34" charset="0"/>
                <a:cs typeface="Arial" panose="020B0604020202020204" pitchFamily="34" charset="0"/>
              </a:rPr>
              <a:t>Use the Data</a:t>
            </a:r>
          </a:p>
          <a:p>
            <a:pPr marL="228600" lvl="2" indent="0">
              <a:buNone/>
            </a:pPr>
            <a:r>
              <a:rPr lang="en-US" sz="1400" dirty="0" smtClean="0">
                <a:latin typeface="Arial" panose="020B0604020202020204" pitchFamily="34" charset="0"/>
                <a:cs typeface="Arial" panose="020B0604020202020204" pitchFamily="34" charset="0"/>
              </a:rPr>
              <a:t>-IPEDS Data Center</a:t>
            </a:r>
          </a:p>
          <a:p>
            <a:pPr marL="228600" lvl="2" indent="0">
              <a:buNone/>
            </a:pPr>
            <a:r>
              <a:rPr lang="en-US" sz="1400" dirty="0" smtClean="0">
                <a:latin typeface="Arial" panose="020B0604020202020204" pitchFamily="34" charset="0"/>
                <a:cs typeface="Arial" panose="020B0604020202020204" pitchFamily="34" charset="0"/>
              </a:rPr>
              <a:t>-Customizable, downloadable data</a:t>
            </a:r>
          </a:p>
          <a:p>
            <a:pPr marL="228600" lvl="2" indent="0">
              <a:buNone/>
            </a:pPr>
            <a:endParaRPr lang="en-US" sz="1400" dirty="0">
              <a:latin typeface="Arial" panose="020B0604020202020204" pitchFamily="34" charset="0"/>
              <a:cs typeface="Arial" panose="020B0604020202020204" pitchFamily="34" charset="0"/>
            </a:endParaRPr>
          </a:p>
          <a:p>
            <a:pPr marL="228600" lvl="2" indent="0">
              <a:buNone/>
            </a:pPr>
            <a:r>
              <a:rPr lang="en-US" sz="1400" u="sng" dirty="0" smtClean="0">
                <a:latin typeface="Arial" panose="020B0604020202020204" pitchFamily="34" charset="0"/>
                <a:cs typeface="Arial" panose="020B0604020202020204" pitchFamily="34" charset="0"/>
              </a:rPr>
              <a:t>Report Your Data</a:t>
            </a:r>
          </a:p>
          <a:p>
            <a:pPr marL="228600" lvl="2" indent="0">
              <a:buNone/>
            </a:pPr>
            <a:r>
              <a:rPr lang="en-US" sz="1400" dirty="0" smtClean="0">
                <a:latin typeface="Arial" panose="020B0604020202020204" pitchFamily="34" charset="0"/>
                <a:cs typeface="Arial" panose="020B0604020202020204" pitchFamily="34" charset="0"/>
              </a:rPr>
              <a:t>-Log in to complete surveys</a:t>
            </a:r>
          </a:p>
          <a:p>
            <a:pPr marL="228600" lvl="2" indent="0">
              <a:buNone/>
            </a:pPr>
            <a:r>
              <a:rPr lang="en-US" sz="1400" dirty="0" smtClean="0">
                <a:latin typeface="Arial" panose="020B0604020202020204" pitchFamily="34" charset="0"/>
                <a:cs typeface="Arial" panose="020B0604020202020204" pitchFamily="34" charset="0"/>
              </a:rPr>
              <a:t>-Collection Level Data Center (Most recent data available)</a:t>
            </a:r>
          </a:p>
          <a:p>
            <a:pPr marL="228600" lvl="2" indent="0">
              <a:buNone/>
            </a:pPr>
            <a:endParaRPr lang="en-US" sz="1400" dirty="0">
              <a:latin typeface="Arial" panose="020B0604020202020204" pitchFamily="34" charset="0"/>
              <a:cs typeface="Arial" panose="020B0604020202020204" pitchFamily="34" charset="0"/>
            </a:endParaRPr>
          </a:p>
          <a:p>
            <a:pPr marL="228600" lvl="2" indent="0">
              <a:buNone/>
            </a:pPr>
            <a:r>
              <a:rPr lang="en-US" sz="1400" u="sng" dirty="0" smtClean="0">
                <a:latin typeface="Arial" panose="020B0604020202020204" pitchFamily="34" charset="0"/>
                <a:cs typeface="Arial" panose="020B0604020202020204" pitchFamily="34" charset="0"/>
              </a:rPr>
              <a:t>Join In</a:t>
            </a:r>
          </a:p>
          <a:p>
            <a:pPr marL="228600" lvl="2" indent="0">
              <a:buNone/>
            </a:pPr>
            <a:r>
              <a:rPr lang="en-US" sz="1400" dirty="0" smtClean="0">
                <a:latin typeface="Arial" panose="020B0604020202020204" pitchFamily="34" charset="0"/>
                <a:cs typeface="Arial" panose="020B0604020202020204" pitchFamily="34" charset="0"/>
              </a:rPr>
              <a:t>-Training</a:t>
            </a:r>
          </a:p>
          <a:p>
            <a:pPr marL="228600" lvl="2" indent="0">
              <a:buNone/>
            </a:pPr>
            <a:r>
              <a:rPr lang="en-US" sz="1400" dirty="0" smtClean="0">
                <a:latin typeface="Arial" panose="020B0604020202020204" pitchFamily="34" charset="0"/>
                <a:cs typeface="Arial" panose="020B0604020202020204" pitchFamily="34" charset="0"/>
              </a:rPr>
              <a:t>-Resources</a:t>
            </a:r>
          </a:p>
          <a:p>
            <a:pPr marL="228600" lvl="2" indent="0">
              <a:buNone/>
            </a:pPr>
            <a:endParaRPr lang="en-US" sz="1800" dirty="0">
              <a:latin typeface="Arial" panose="020B0604020202020204" pitchFamily="34" charset="0"/>
              <a:cs typeface="Arial" panose="020B0604020202020204" pitchFamily="34" charset="0"/>
            </a:endParaRPr>
          </a:p>
          <a:p>
            <a:pPr lvl="2"/>
            <a:endParaRPr lang="en-US" sz="1800" dirty="0"/>
          </a:p>
        </p:txBody>
      </p:sp>
      <p:pic>
        <p:nvPicPr>
          <p:cNvPr id="8" name="Picture 7"/>
          <p:cNvPicPr>
            <a:picLocks noChangeAspect="1"/>
          </p:cNvPicPr>
          <p:nvPr/>
        </p:nvPicPr>
        <p:blipFill>
          <a:blip r:embed="rId2"/>
          <a:stretch>
            <a:fillRect/>
          </a:stretch>
        </p:blipFill>
        <p:spPr>
          <a:xfrm>
            <a:off x="306756" y="1403271"/>
            <a:ext cx="6047140" cy="3818021"/>
          </a:xfrm>
          <a:prstGeom prst="rect">
            <a:avLst/>
          </a:prstGeom>
        </p:spPr>
      </p:pic>
      <p:sp>
        <p:nvSpPr>
          <p:cNvPr id="5" name="Rectangle 4"/>
          <p:cNvSpPr/>
          <p:nvPr/>
        </p:nvSpPr>
        <p:spPr>
          <a:xfrm>
            <a:off x="396240" y="5221292"/>
            <a:ext cx="5890260" cy="584775"/>
          </a:xfrm>
          <a:prstGeom prst="rect">
            <a:avLst/>
          </a:prstGeom>
        </p:spPr>
        <p:txBody>
          <a:bodyPr wrap="square">
            <a:spAutoFit/>
          </a:bodyPr>
          <a:lstStyle/>
          <a:p>
            <a:pPr marL="228600" lvl="2" indent="0">
              <a:buNone/>
            </a:pPr>
            <a:r>
              <a:rPr lang="en-US" sz="1600" dirty="0" smtClean="0">
                <a:latin typeface="Arial" panose="020B0604020202020204" pitchFamily="34" charset="0"/>
                <a:cs typeface="Arial" panose="020B0604020202020204" pitchFamily="34" charset="0"/>
              </a:rPr>
              <a:t>All data reported to IPEDS is available, as well as copies of the actual surveys submitted</a:t>
            </a:r>
            <a:endParaRPr lang="en-US" sz="2000" dirty="0"/>
          </a:p>
        </p:txBody>
      </p:sp>
    </p:spTree>
    <p:extLst>
      <p:ext uri="{BB962C8B-B14F-4D97-AF65-F5344CB8AC3E}">
        <p14:creationId xmlns:p14="http://schemas.microsoft.com/office/powerpoint/2010/main" val="3482890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IPEDS Data Center: What’s Available</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6376756" y="1325651"/>
            <a:ext cx="2310044"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endParaRPr lang="en-US" sz="1800" dirty="0">
              <a:latin typeface="Arial" panose="020B0604020202020204" pitchFamily="34" charset="0"/>
              <a:cs typeface="Arial" panose="020B0604020202020204" pitchFamily="34" charset="0"/>
            </a:endParaRPr>
          </a:p>
          <a:p>
            <a:pPr lvl="2"/>
            <a:endParaRPr lang="en-US" sz="1800" dirty="0"/>
          </a:p>
        </p:txBody>
      </p:sp>
      <p:pic>
        <p:nvPicPr>
          <p:cNvPr id="3" name="Picture 2"/>
          <p:cNvPicPr>
            <a:picLocks noChangeAspect="1"/>
          </p:cNvPicPr>
          <p:nvPr/>
        </p:nvPicPr>
        <p:blipFill>
          <a:blip r:embed="rId2"/>
          <a:stretch>
            <a:fillRect/>
          </a:stretch>
        </p:blipFill>
        <p:spPr>
          <a:xfrm>
            <a:off x="3366052" y="1145330"/>
            <a:ext cx="5777948" cy="5092520"/>
          </a:xfrm>
          <a:prstGeom prst="rect">
            <a:avLst/>
          </a:prstGeom>
        </p:spPr>
      </p:pic>
      <p:sp>
        <p:nvSpPr>
          <p:cNvPr id="7" name="Text Placeholder 2"/>
          <p:cNvSpPr txBox="1">
            <a:spLocks/>
          </p:cNvSpPr>
          <p:nvPr/>
        </p:nvSpPr>
        <p:spPr bwMode="auto">
          <a:xfrm>
            <a:off x="358141" y="1325651"/>
            <a:ext cx="2560320" cy="470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lvl="2"/>
            <a:r>
              <a:rPr lang="en-US" sz="1800" dirty="0" smtClean="0"/>
              <a:t>For this exercise we will use “Compare Institutions”</a:t>
            </a:r>
          </a:p>
        </p:txBody>
      </p:sp>
      <p:sp>
        <p:nvSpPr>
          <p:cNvPr id="8" name="Rounded Rectangle 7"/>
          <p:cNvSpPr/>
          <p:nvPr/>
        </p:nvSpPr>
        <p:spPr>
          <a:xfrm>
            <a:off x="6376755" y="2644472"/>
            <a:ext cx="2541957" cy="536050"/>
          </a:xfrm>
          <a:prstGeom prst="roundRect">
            <a:avLst/>
          </a:prstGeom>
          <a:noFill/>
          <a:ln w="12700">
            <a:solidFill>
              <a:srgbClr val="C03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10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IPEDS Data Center: What’s Available</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513598" y="4331129"/>
            <a:ext cx="8173202" cy="16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600" dirty="0" smtClean="0"/>
              <a:t>Data from all surveys are available (final or provisional)</a:t>
            </a:r>
          </a:p>
          <a:p>
            <a:pPr lvl="2"/>
            <a:r>
              <a:rPr lang="en-US" sz="1600" dirty="0" smtClean="0"/>
              <a:t>Collection level data center allows access to current year (Go back to main page </a:t>
            </a:r>
            <a:r>
              <a:rPr lang="en-US" sz="1600" dirty="0" smtClean="0">
                <a:sym typeface="Wingdings" panose="05000000000000000000" pitchFamily="2" charset="2"/>
              </a:rPr>
              <a:t> Click Report Your Data  “Answer The Current Survey”  Log In  Click “Tools”  Click “Go to Collection Level Data Center)</a:t>
            </a:r>
            <a:endParaRPr lang="en-US" sz="1600" dirty="0" smtClean="0"/>
          </a:p>
          <a:p>
            <a:pPr lvl="2"/>
            <a:r>
              <a:rPr lang="en-US" sz="1600" dirty="0" smtClean="0"/>
              <a:t>Select institutions: can create groups, use groups, or download all (By groups </a:t>
            </a:r>
            <a:r>
              <a:rPr lang="en-US" sz="1600" dirty="0" smtClean="0">
                <a:sym typeface="Wingdings" panose="05000000000000000000" pitchFamily="2" charset="2"/>
              </a:rPr>
              <a:t> EZ Group  “All Institutions”)</a:t>
            </a:r>
            <a:endParaRPr lang="en-US" sz="1600" dirty="0"/>
          </a:p>
        </p:txBody>
      </p:sp>
      <p:pic>
        <p:nvPicPr>
          <p:cNvPr id="5" name="Picture 4"/>
          <p:cNvPicPr>
            <a:picLocks noChangeAspect="1"/>
          </p:cNvPicPr>
          <p:nvPr/>
        </p:nvPicPr>
        <p:blipFill>
          <a:blip r:embed="rId2"/>
          <a:stretch>
            <a:fillRect/>
          </a:stretch>
        </p:blipFill>
        <p:spPr>
          <a:xfrm>
            <a:off x="513598" y="1325651"/>
            <a:ext cx="4058402" cy="2823236"/>
          </a:xfrm>
          <a:prstGeom prst="rect">
            <a:avLst/>
          </a:prstGeom>
        </p:spPr>
      </p:pic>
      <p:pic>
        <p:nvPicPr>
          <p:cNvPr id="8" name="Picture 7"/>
          <p:cNvPicPr>
            <a:picLocks noChangeAspect="1"/>
          </p:cNvPicPr>
          <p:nvPr/>
        </p:nvPicPr>
        <p:blipFill rotWithShape="1">
          <a:blip r:embed="rId3"/>
          <a:srcRect t="17534" b="-17534"/>
          <a:stretch/>
        </p:blipFill>
        <p:spPr>
          <a:xfrm>
            <a:off x="4501130" y="1645920"/>
            <a:ext cx="4185670" cy="2458752"/>
          </a:xfrm>
          <a:prstGeom prst="rect">
            <a:avLst/>
          </a:prstGeom>
        </p:spPr>
      </p:pic>
    </p:spTree>
    <p:extLst>
      <p:ext uri="{BB962C8B-B14F-4D97-AF65-F5344CB8AC3E}">
        <p14:creationId xmlns:p14="http://schemas.microsoft.com/office/powerpoint/2010/main" val="22544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a:xfrm>
            <a:off x="4617720" y="464955"/>
            <a:ext cx="4069080" cy="381684"/>
          </a:xfrm>
        </p:spPr>
        <p:txBody>
          <a:bodyPr/>
          <a:lstStyle/>
          <a:p>
            <a:r>
              <a:rPr lang="en-US" sz="1600" dirty="0" smtClean="0">
                <a:latin typeface="Arial" panose="020B0604020202020204" pitchFamily="34" charset="0"/>
                <a:cs typeface="Arial" panose="020B0604020202020204" pitchFamily="34" charset="0"/>
              </a:rPr>
              <a:t>IPEDS Data Center: Exporting Data</a:t>
            </a:r>
            <a:endParaRPr lang="en-US" sz="1600" dirty="0">
              <a:latin typeface="Arial" panose="020B0604020202020204" pitchFamily="34" charset="0"/>
              <a:cs typeface="Arial" panose="020B0604020202020204" pitchFamily="34" charset="0"/>
            </a:endParaRPr>
          </a:p>
        </p:txBody>
      </p:sp>
      <p:sp>
        <p:nvSpPr>
          <p:cNvPr id="6" name="Text Placeholder 2"/>
          <p:cNvSpPr txBox="1">
            <a:spLocks/>
          </p:cNvSpPr>
          <p:nvPr/>
        </p:nvSpPr>
        <p:spPr bwMode="auto">
          <a:xfrm>
            <a:off x="5339984" y="1378739"/>
            <a:ext cx="3533672" cy="462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3200" kern="120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458788"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458788"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indent="0">
              <a:buNone/>
            </a:pPr>
            <a:endParaRPr lang="en-US" sz="1800" dirty="0" smtClean="0">
              <a:latin typeface="Arial" panose="020B0604020202020204" pitchFamily="34" charset="0"/>
              <a:cs typeface="Arial" panose="020B0604020202020204" pitchFamily="34" charset="0"/>
            </a:endParaRP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r>
              <a:rPr lang="en-US" sz="1800" dirty="0" smtClean="0">
                <a:latin typeface="Arial" panose="020B0604020202020204" pitchFamily="34" charset="0"/>
                <a:cs typeface="Arial" panose="020B0604020202020204" pitchFamily="34" charset="0"/>
              </a:rPr>
              <a:t>-Select the variables you would like (up to 250 for “Compare Institutions”)</a:t>
            </a: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r>
              <a:rPr lang="en-US" sz="1800" dirty="0" smtClean="0">
                <a:latin typeface="Arial" panose="020B0604020202020204" pitchFamily="34" charset="0"/>
                <a:cs typeface="Arial" panose="020B0604020202020204" pitchFamily="34" charset="0"/>
              </a:rPr>
              <a:t>-Click continue</a:t>
            </a: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r>
              <a:rPr lang="en-US" sz="1800" dirty="0" smtClean="0">
                <a:latin typeface="Arial" panose="020B0604020202020204" pitchFamily="34" charset="0"/>
                <a:cs typeface="Arial" panose="020B0604020202020204" pitchFamily="34" charset="0"/>
              </a:rPr>
              <a:t>-Download a CSV file</a:t>
            </a:r>
          </a:p>
          <a:p>
            <a:pPr marL="228600" lvl="2" indent="0">
              <a:buNone/>
            </a:pPr>
            <a:endParaRPr lang="en-US" sz="1800" dirty="0">
              <a:latin typeface="Arial" panose="020B0604020202020204" pitchFamily="34" charset="0"/>
              <a:cs typeface="Arial" panose="020B0604020202020204" pitchFamily="34" charset="0"/>
            </a:endParaRPr>
          </a:p>
          <a:p>
            <a:pPr marL="228600" lvl="2" indent="0">
              <a:buNone/>
            </a:pPr>
            <a:r>
              <a:rPr lang="en-US" sz="1800" dirty="0" smtClean="0">
                <a:latin typeface="Arial" panose="020B0604020202020204" pitchFamily="34" charset="0"/>
                <a:cs typeface="Arial" panose="020B0604020202020204" pitchFamily="34" charset="0"/>
              </a:rPr>
              <a:t>-You can create derived variables if you desire</a:t>
            </a:r>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81976" y="1378739"/>
            <a:ext cx="5158008" cy="4647946"/>
          </a:xfrm>
          <a:prstGeom prst="rect">
            <a:avLst/>
          </a:prstGeom>
        </p:spPr>
      </p:pic>
    </p:spTree>
    <p:extLst>
      <p:ext uri="{BB962C8B-B14F-4D97-AF65-F5344CB8AC3E}">
        <p14:creationId xmlns:p14="http://schemas.microsoft.com/office/powerpoint/2010/main" val="265594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9091</TotalTime>
  <Words>2461</Words>
  <Application>Microsoft Office PowerPoint</Application>
  <PresentationFormat>On-screen Show (4:3)</PresentationFormat>
  <Paragraphs>313</Paragraphs>
  <Slides>32</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ＭＳ Ｐゴシック</vt:lpstr>
      <vt:lpstr>Arial</vt:lpstr>
      <vt:lpstr>Calibri</vt:lpstr>
      <vt:lpstr>Helvetica</vt:lpstr>
      <vt:lpstr>Lucida Grande</vt:lpstr>
      <vt:lpstr>Wingdings</vt:lpstr>
      <vt:lpstr>ヒラギノ角ゴ Pro W3</vt:lpstr>
      <vt:lpstr>presentation</vt:lpstr>
      <vt:lpstr>Stony Brook University</vt:lpstr>
      <vt:lpstr>Stony Brook Medicine</vt:lpstr>
      <vt:lpstr>Stony Brook Children's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Stony Brook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V Hoffman</dc:creator>
  <cp:lastModifiedBy>Sean Hoffman</cp:lastModifiedBy>
  <cp:revision>145</cp:revision>
  <cp:lastPrinted>2012-02-02T20:51:24Z</cp:lastPrinted>
  <dcterms:created xsi:type="dcterms:W3CDTF">2013-10-01T16:16:58Z</dcterms:created>
  <dcterms:modified xsi:type="dcterms:W3CDTF">2016-06-04T13:07:37Z</dcterms:modified>
</cp:coreProperties>
</file>