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F5F5F"/>
    <a:srgbClr val="F0F0F0"/>
    <a:srgbClr val="BEBEBE"/>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77" autoAdjust="0"/>
    <p:restoredTop sz="86452" autoAdjust="0"/>
  </p:normalViewPr>
  <p:slideViewPr>
    <p:cSldViewPr snapToGrid="0">
      <p:cViewPr varScale="1">
        <p:scale>
          <a:sx n="77" d="100"/>
          <a:sy n="77" d="100"/>
        </p:scale>
        <p:origin x="3487" y="69"/>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Primary Outcome</c:v>
                </c:pt>
              </c:strCache>
            </c:strRef>
          </c:tx>
          <c:dPt>
            <c:idx val="0"/>
            <c:bubble3D val="0"/>
            <c:spPr>
              <a:solidFill>
                <a:srgbClr val="990000"/>
              </a:solidFill>
              <a:ln w="19050">
                <a:solidFill>
                  <a:schemeClr val="lt1"/>
                </a:solidFill>
              </a:ln>
              <a:effectLst/>
            </c:spPr>
            <c:extLst>
              <c:ext xmlns:c16="http://schemas.microsoft.com/office/drawing/2014/chart" uri="{C3380CC4-5D6E-409C-BE32-E72D297353CC}">
                <c16:uniqueId val="{00000001-E62A-49C6-8366-538456C3093F}"/>
              </c:ext>
            </c:extLst>
          </c:dPt>
          <c:dPt>
            <c:idx val="1"/>
            <c:bubble3D val="0"/>
            <c:spPr>
              <a:solidFill>
                <a:srgbClr val="BEBEBE"/>
              </a:solidFill>
              <a:ln w="19050">
                <a:solidFill>
                  <a:schemeClr val="lt1"/>
                </a:solidFill>
              </a:ln>
              <a:effectLst/>
            </c:spPr>
            <c:extLst>
              <c:ext xmlns:c16="http://schemas.microsoft.com/office/drawing/2014/chart" uri="{C3380CC4-5D6E-409C-BE32-E72D297353CC}">
                <c16:uniqueId val="{00000002-E62A-49C6-8366-538456C3093F}"/>
              </c:ext>
            </c:extLst>
          </c:dPt>
          <c:dPt>
            <c:idx val="2"/>
            <c:bubble3D val="0"/>
            <c:spPr>
              <a:solidFill>
                <a:srgbClr val="5F5F5F"/>
              </a:solidFill>
              <a:ln w="19050">
                <a:solidFill>
                  <a:schemeClr val="lt1"/>
                </a:solidFill>
              </a:ln>
              <a:effectLst/>
            </c:spPr>
            <c:extLst>
              <c:ext xmlns:c16="http://schemas.microsoft.com/office/drawing/2014/chart" uri="{C3380CC4-5D6E-409C-BE32-E72D297353CC}">
                <c16:uniqueId val="{00000003-E62A-49C6-8366-538456C3093F}"/>
              </c:ext>
            </c:extLst>
          </c:dPt>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Employed</c:v>
                </c:pt>
                <c:pt idx="1">
                  <c:v>Continuing Education</c:v>
                </c:pt>
                <c:pt idx="2">
                  <c:v>Other</c:v>
                </c:pt>
              </c:strCache>
            </c:strRef>
          </c:cat>
          <c:val>
            <c:numRef>
              <c:f>Sheet1!$B$2:$B$4</c:f>
              <c:numCache>
                <c:formatCode>0%</c:formatCode>
                <c:ptCount val="3"/>
                <c:pt idx="0">
                  <c:v>0.61</c:v>
                </c:pt>
                <c:pt idx="1">
                  <c:v>0.34</c:v>
                </c:pt>
                <c:pt idx="2">
                  <c:v>4.9999999999999989E-2</c:v>
                </c:pt>
              </c:numCache>
            </c:numRef>
          </c:val>
          <c:extLst>
            <c:ext xmlns:c16="http://schemas.microsoft.com/office/drawing/2014/chart" uri="{C3380CC4-5D6E-409C-BE32-E72D297353CC}">
              <c16:uniqueId val="{00000000-E62A-49C6-8366-538456C3093F}"/>
            </c:ext>
          </c:extLst>
        </c:ser>
        <c:dLbls>
          <c:showLegendKey val="0"/>
          <c:showVal val="0"/>
          <c:showCatName val="0"/>
          <c:showSerName val="0"/>
          <c:showPercent val="0"/>
          <c:showBubbleSize val="0"/>
          <c:showLeaderLines val="1"/>
        </c:dLbls>
        <c:firstSliceAng val="0"/>
        <c:holeSize val="53"/>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r>
              <a:rPr lang="en-US" sz="1600" b="1" dirty="0">
                <a:solidFill>
                  <a:schemeClr val="tx1"/>
                </a:solidFill>
              </a:rPr>
              <a:t>By School/College</a:t>
            </a: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32330897361110955"/>
          <c:y val="8.142628967369224E-2"/>
          <c:w val="0.54752521417056366"/>
          <c:h val="0.89694393040815723"/>
        </c:manualLayout>
      </c:layout>
      <c:barChart>
        <c:barDir val="bar"/>
        <c:grouping val="stacked"/>
        <c:varyColors val="0"/>
        <c:ser>
          <c:idx val="0"/>
          <c:order val="0"/>
          <c:tx>
            <c:strRef>
              <c:f>Sheet1!$B$1</c:f>
              <c:strCache>
                <c:ptCount val="1"/>
                <c:pt idx="0">
                  <c:v>Employed</c:v>
                </c:pt>
              </c:strCache>
            </c:strRef>
          </c:tx>
          <c:spPr>
            <a:solidFill>
              <a:srgbClr val="99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Social Welfare</c:v>
                </c:pt>
                <c:pt idx="1">
                  <c:v>Health
Professions</c:v>
                </c:pt>
                <c:pt idx="2">
                  <c:v>Arts &amp;
Sciences</c:v>
                </c:pt>
                <c:pt idx="3">
                  <c:v>Engineering
&amp; Appl. Sci.</c:v>
                </c:pt>
                <c:pt idx="4">
                  <c:v>Business</c:v>
                </c:pt>
                <c:pt idx="5">
                  <c:v>Marine &amp;
Atm. Sci.</c:v>
                </c:pt>
                <c:pt idx="6">
                  <c:v>Communication
&amp; Journalism</c:v>
                </c:pt>
                <c:pt idx="7">
                  <c:v>Nursing</c:v>
                </c:pt>
              </c:strCache>
            </c:strRef>
          </c:cat>
          <c:val>
            <c:numRef>
              <c:f>Sheet1!$B$2:$B$9</c:f>
              <c:numCache>
                <c:formatCode>0%</c:formatCode>
                <c:ptCount val="8"/>
                <c:pt idx="0">
                  <c:v>0.16666666666666666</c:v>
                </c:pt>
                <c:pt idx="1">
                  <c:v>0.41791044776119401</c:v>
                </c:pt>
                <c:pt idx="2">
                  <c:v>0.51449275362318836</c:v>
                </c:pt>
                <c:pt idx="3">
                  <c:v>0.68085106382978722</c:v>
                </c:pt>
                <c:pt idx="4">
                  <c:v>0.70157068062827221</c:v>
                </c:pt>
                <c:pt idx="5">
                  <c:v>0.8</c:v>
                </c:pt>
                <c:pt idx="6">
                  <c:v>1</c:v>
                </c:pt>
                <c:pt idx="7">
                  <c:v>1</c:v>
                </c:pt>
              </c:numCache>
            </c:numRef>
          </c:val>
          <c:extLst>
            <c:ext xmlns:c16="http://schemas.microsoft.com/office/drawing/2014/chart" uri="{C3380CC4-5D6E-409C-BE32-E72D297353CC}">
              <c16:uniqueId val="{00000000-2E88-4EAE-8799-90BB16B6E03D}"/>
            </c:ext>
          </c:extLst>
        </c:ser>
        <c:ser>
          <c:idx val="1"/>
          <c:order val="1"/>
          <c:tx>
            <c:strRef>
              <c:f>Sheet1!$C$1</c:f>
              <c:strCache>
                <c:ptCount val="1"/>
                <c:pt idx="0">
                  <c:v>Continuing Education</c:v>
                </c:pt>
              </c:strCache>
            </c:strRef>
          </c:tx>
          <c:spPr>
            <a:solidFill>
              <a:srgbClr val="BEBEBE"/>
            </a:solidFill>
            <a:ln>
              <a:noFill/>
            </a:ln>
            <a:effectLst/>
          </c:spPr>
          <c:invertIfNegative val="0"/>
          <c:dLbls>
            <c:dLbl>
              <c:idx val="5"/>
              <c:layout>
                <c:manualLayout>
                  <c:x val="1.6360899050054051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E88-4EAE-8799-90BB16B6E03D}"/>
                </c:ext>
              </c:extLst>
            </c:dLbl>
            <c:dLbl>
              <c:idx val="6"/>
              <c:delete val="1"/>
              <c:extLst>
                <c:ext xmlns:c15="http://schemas.microsoft.com/office/drawing/2012/chart" uri="{CE6537A1-D6FC-4f65-9D91-7224C49458BB}"/>
                <c:ext xmlns:c16="http://schemas.microsoft.com/office/drawing/2014/chart" uri="{C3380CC4-5D6E-409C-BE32-E72D297353CC}">
                  <c16:uniqueId val="{0000000D-2E88-4EAE-8799-90BB16B6E03D}"/>
                </c:ext>
              </c:extLst>
            </c:dLbl>
            <c:dLbl>
              <c:idx val="7"/>
              <c:delete val="1"/>
              <c:extLst>
                <c:ext xmlns:c15="http://schemas.microsoft.com/office/drawing/2012/chart" uri="{CE6537A1-D6FC-4f65-9D91-7224C49458BB}"/>
                <c:ext xmlns:c16="http://schemas.microsoft.com/office/drawing/2014/chart" uri="{C3380CC4-5D6E-409C-BE32-E72D297353CC}">
                  <c16:uniqueId val="{00000002-2E88-4EAE-8799-90BB16B6E03D}"/>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Social Welfare</c:v>
                </c:pt>
                <c:pt idx="1">
                  <c:v>Health
Professions</c:v>
                </c:pt>
                <c:pt idx="2">
                  <c:v>Arts &amp;
Sciences</c:v>
                </c:pt>
                <c:pt idx="3">
                  <c:v>Engineering
&amp; Appl. Sci.</c:v>
                </c:pt>
                <c:pt idx="4">
                  <c:v>Business</c:v>
                </c:pt>
                <c:pt idx="5">
                  <c:v>Marine &amp;
Atm. Sci.</c:v>
                </c:pt>
                <c:pt idx="6">
                  <c:v>Communication
&amp; Journalism</c:v>
                </c:pt>
                <c:pt idx="7">
                  <c:v>Nursing</c:v>
                </c:pt>
              </c:strCache>
            </c:strRef>
          </c:cat>
          <c:val>
            <c:numRef>
              <c:f>Sheet1!$C$2:$C$9</c:f>
              <c:numCache>
                <c:formatCode>0%</c:formatCode>
                <c:ptCount val="8"/>
                <c:pt idx="0">
                  <c:v>0.83333333333333337</c:v>
                </c:pt>
                <c:pt idx="1">
                  <c:v>0.53731343283582089</c:v>
                </c:pt>
                <c:pt idx="2">
                  <c:v>0.42028985507246375</c:v>
                </c:pt>
                <c:pt idx="3">
                  <c:v>0.2978723404255319</c:v>
                </c:pt>
                <c:pt idx="4">
                  <c:v>0.2356020942408377</c:v>
                </c:pt>
                <c:pt idx="5">
                  <c:v>0.2</c:v>
                </c:pt>
                <c:pt idx="6">
                  <c:v>0</c:v>
                </c:pt>
                <c:pt idx="7">
                  <c:v>0</c:v>
                </c:pt>
              </c:numCache>
            </c:numRef>
          </c:val>
          <c:extLst>
            <c:ext xmlns:c16="http://schemas.microsoft.com/office/drawing/2014/chart" uri="{C3380CC4-5D6E-409C-BE32-E72D297353CC}">
              <c16:uniqueId val="{00000003-2E88-4EAE-8799-90BB16B6E03D}"/>
            </c:ext>
          </c:extLst>
        </c:ser>
        <c:ser>
          <c:idx val="2"/>
          <c:order val="2"/>
          <c:tx>
            <c:strRef>
              <c:f>Sheet1!$D$1</c:f>
              <c:strCache>
                <c:ptCount val="1"/>
                <c:pt idx="0">
                  <c:v>Other</c:v>
                </c:pt>
              </c:strCache>
            </c:strRef>
          </c:tx>
          <c:spPr>
            <a:solidFill>
              <a:srgbClr val="5F5F5F"/>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2E88-4EAE-8799-90BB16B6E03D}"/>
                </c:ext>
              </c:extLst>
            </c:dLbl>
            <c:dLbl>
              <c:idx val="1"/>
              <c:layout>
                <c:manualLayout>
                  <c:x val="5.0761421319796954E-2"/>
                  <c:y val="-1.4419686701315787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E88-4EAE-8799-90BB16B6E03D}"/>
                </c:ext>
              </c:extLst>
            </c:dLbl>
            <c:dLbl>
              <c:idx val="2"/>
              <c:layout>
                <c:manualLayout>
                  <c:x val="6.0913705583756222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E88-4EAE-8799-90BB16B6E03D}"/>
                </c:ext>
              </c:extLst>
            </c:dLbl>
            <c:dLbl>
              <c:idx val="3"/>
              <c:layout>
                <c:manualLayout>
                  <c:x val="6.7681895093062605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E88-4EAE-8799-90BB16B6E03D}"/>
                </c:ext>
              </c:extLst>
            </c:dLbl>
            <c:dLbl>
              <c:idx val="4"/>
              <c:layout>
                <c:manualLayout>
                  <c:x val="6.4297800338409469E-2"/>
                  <c:y val="3.932687257845556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E88-4EAE-8799-90BB16B6E03D}"/>
                </c:ext>
              </c:extLst>
            </c:dLbl>
            <c:dLbl>
              <c:idx val="5"/>
              <c:delete val="1"/>
              <c:extLst>
                <c:ext xmlns:c15="http://schemas.microsoft.com/office/drawing/2012/chart" uri="{CE6537A1-D6FC-4f65-9D91-7224C49458BB}"/>
                <c:ext xmlns:c16="http://schemas.microsoft.com/office/drawing/2014/chart" uri="{C3380CC4-5D6E-409C-BE32-E72D297353CC}">
                  <c16:uniqueId val="{00000009-2E88-4EAE-8799-90BB16B6E03D}"/>
                </c:ext>
              </c:extLst>
            </c:dLbl>
            <c:dLbl>
              <c:idx val="6"/>
              <c:delete val="1"/>
              <c:extLst>
                <c:ext xmlns:c15="http://schemas.microsoft.com/office/drawing/2012/chart" uri="{CE6537A1-D6FC-4f65-9D91-7224C49458BB}"/>
                <c:ext xmlns:c16="http://schemas.microsoft.com/office/drawing/2014/chart" uri="{C3380CC4-5D6E-409C-BE32-E72D297353CC}">
                  <c16:uniqueId val="{0000000A-2E88-4EAE-8799-90BB16B6E03D}"/>
                </c:ext>
              </c:extLst>
            </c:dLbl>
            <c:dLbl>
              <c:idx val="7"/>
              <c:delete val="1"/>
              <c:extLst>
                <c:ext xmlns:c15="http://schemas.microsoft.com/office/drawing/2012/chart" uri="{CE6537A1-D6FC-4f65-9D91-7224C49458BB}"/>
                <c:ext xmlns:c16="http://schemas.microsoft.com/office/drawing/2014/chart" uri="{C3380CC4-5D6E-409C-BE32-E72D297353CC}">
                  <c16:uniqueId val="{0000000B-2E88-4EAE-8799-90BB16B6E03D}"/>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Social Welfare</c:v>
                </c:pt>
                <c:pt idx="1">
                  <c:v>Health
Professions</c:v>
                </c:pt>
                <c:pt idx="2">
                  <c:v>Arts &amp;
Sciences</c:v>
                </c:pt>
                <c:pt idx="3">
                  <c:v>Engineering
&amp; Appl. Sci.</c:v>
                </c:pt>
                <c:pt idx="4">
                  <c:v>Business</c:v>
                </c:pt>
                <c:pt idx="5">
                  <c:v>Marine &amp;
Atm. Sci.</c:v>
                </c:pt>
                <c:pt idx="6">
                  <c:v>Communication
&amp; Journalism</c:v>
                </c:pt>
                <c:pt idx="7">
                  <c:v>Nursing</c:v>
                </c:pt>
              </c:strCache>
            </c:strRef>
          </c:cat>
          <c:val>
            <c:numRef>
              <c:f>Sheet1!$D$2:$D$9</c:f>
              <c:numCache>
                <c:formatCode>0%</c:formatCode>
                <c:ptCount val="8"/>
                <c:pt idx="0">
                  <c:v>0</c:v>
                </c:pt>
                <c:pt idx="1">
                  <c:v>4.4776119402985072E-2</c:v>
                </c:pt>
                <c:pt idx="2">
                  <c:v>6.5217391304347824E-2</c:v>
                </c:pt>
                <c:pt idx="3">
                  <c:v>2.1276595744680851E-2</c:v>
                </c:pt>
                <c:pt idx="4">
                  <c:v>6.2827225130890049E-2</c:v>
                </c:pt>
                <c:pt idx="5">
                  <c:v>0</c:v>
                </c:pt>
                <c:pt idx="6">
                  <c:v>0</c:v>
                </c:pt>
                <c:pt idx="7">
                  <c:v>0</c:v>
                </c:pt>
              </c:numCache>
            </c:numRef>
          </c:val>
          <c:extLst>
            <c:ext xmlns:c16="http://schemas.microsoft.com/office/drawing/2014/chart" uri="{C3380CC4-5D6E-409C-BE32-E72D297353CC}">
              <c16:uniqueId val="{0000000C-2E88-4EAE-8799-90BB16B6E03D}"/>
            </c:ext>
          </c:extLst>
        </c:ser>
        <c:dLbls>
          <c:showLegendKey val="0"/>
          <c:showVal val="0"/>
          <c:showCatName val="0"/>
          <c:showSerName val="0"/>
          <c:showPercent val="0"/>
          <c:showBubbleSize val="0"/>
        </c:dLbls>
        <c:gapWidth val="67"/>
        <c:overlap val="100"/>
        <c:axId val="1703315584"/>
        <c:axId val="1626388160"/>
      </c:barChart>
      <c:catAx>
        <c:axId val="170331558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1626388160"/>
        <c:crosses val="autoZero"/>
        <c:auto val="1"/>
        <c:lblAlgn val="ctr"/>
        <c:lblOffset val="100"/>
        <c:noMultiLvlLbl val="0"/>
      </c:catAx>
      <c:valAx>
        <c:axId val="1626388160"/>
        <c:scaling>
          <c:orientation val="minMax"/>
          <c:max val="1"/>
        </c:scaling>
        <c:delete val="1"/>
        <c:axPos val="b"/>
        <c:numFmt formatCode="0%" sourceLinked="1"/>
        <c:majorTickMark val="none"/>
        <c:minorTickMark val="none"/>
        <c:tickLblPos val="nextTo"/>
        <c:crossAx val="170331558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5859133386785225"/>
          <c:y val="5.2316819853292999E-2"/>
          <c:w val="0.58769242482039297"/>
          <c:h val="0.9289761432545256"/>
        </c:manualLayout>
      </c:layout>
      <c:barChart>
        <c:barDir val="bar"/>
        <c:grouping val="clustered"/>
        <c:varyColors val="0"/>
        <c:ser>
          <c:idx val="1"/>
          <c:order val="0"/>
          <c:tx>
            <c:strRef>
              <c:f>Sheet1!$C$1</c:f>
              <c:strCache>
                <c:ptCount val="1"/>
                <c:pt idx="0">
                  <c:v>Year 5 Median Earnings</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Sheet1!$A$2:$A$48</c:f>
              <c:strCache>
                <c:ptCount val="47"/>
                <c:pt idx="0">
                  <c:v>Computer Science</c:v>
                </c:pt>
                <c:pt idx="1">
                  <c:v>Nursing</c:v>
                </c:pt>
                <c:pt idx="2">
                  <c:v>Computer Engineering</c:v>
                </c:pt>
                <c:pt idx="3">
                  <c:v>Respiratory Care</c:v>
                </c:pt>
                <c:pt idx="4">
                  <c:v>Clinical Lab Science</c:v>
                </c:pt>
                <c:pt idx="5">
                  <c:v>Information Science</c:v>
                </c:pt>
                <c:pt idx="6">
                  <c:v>Chemical Engineering</c:v>
                </c:pt>
                <c:pt idx="7">
                  <c:v>Electrical Engineering</c:v>
                </c:pt>
                <c:pt idx="8">
                  <c:v>Mechanical Engineering</c:v>
                </c:pt>
                <c:pt idx="9">
                  <c:v>Engineering Science</c:v>
                </c:pt>
                <c:pt idx="10">
                  <c:v>Applied Mathematics</c:v>
                </c:pt>
                <c:pt idx="11">
                  <c:v>Civil Engineering</c:v>
                </c:pt>
                <c:pt idx="12">
                  <c:v>Technological Sys. Mgmt.</c:v>
                </c:pt>
                <c:pt idx="13">
                  <c:v>Biomedical Engineering</c:v>
                </c:pt>
                <c:pt idx="14">
                  <c:v>Health Science</c:v>
                </c:pt>
                <c:pt idx="15">
                  <c:v>Economics</c:v>
                </c:pt>
                <c:pt idx="16">
                  <c:v>Business Management</c:v>
                </c:pt>
                <c:pt idx="17">
                  <c:v>Mathematics</c:v>
                </c:pt>
                <c:pt idx="18">
                  <c:v>Physics</c:v>
                </c:pt>
                <c:pt idx="19">
                  <c:v>Astronomy</c:v>
                </c:pt>
                <c:pt idx="20">
                  <c:v>Atmosp &amp; Oceanic Sci.</c:v>
                </c:pt>
                <c:pt idx="21">
                  <c:v>Chemistry</c:v>
                </c:pt>
                <c:pt idx="22">
                  <c:v>Spanish / Fr. / Ital.</c:v>
                </c:pt>
                <c:pt idx="23">
                  <c:v>Biology</c:v>
                </c:pt>
                <c:pt idx="24">
                  <c:v>Biochemistry</c:v>
                </c:pt>
                <c:pt idx="25">
                  <c:v>Earth &amp; Space Science</c:v>
                </c:pt>
                <c:pt idx="26">
                  <c:v>Linguistics</c:v>
                </c:pt>
                <c:pt idx="27">
                  <c:v>Political Science</c:v>
                </c:pt>
                <c:pt idx="28">
                  <c:v>Geology</c:v>
                </c:pt>
                <c:pt idx="29">
                  <c:v>Journalism</c:v>
                </c:pt>
                <c:pt idx="30">
                  <c:v>Philosophy</c:v>
                </c:pt>
                <c:pt idx="31">
                  <c:v>History</c:v>
                </c:pt>
                <c:pt idx="32">
                  <c:v>Social Work</c:v>
                </c:pt>
                <c:pt idx="33">
                  <c:v>Environmental Design</c:v>
                </c:pt>
                <c:pt idx="34">
                  <c:v>Sociology</c:v>
                </c:pt>
                <c:pt idx="35">
                  <c:v>Multidisciplinary Studies</c:v>
                </c:pt>
                <c:pt idx="36">
                  <c:v>Asian/Asian Am. St.</c:v>
                </c:pt>
                <c:pt idx="37">
                  <c:v>English</c:v>
                </c:pt>
                <c:pt idx="38">
                  <c:v>Environmental Studies</c:v>
                </c:pt>
                <c:pt idx="39">
                  <c:v>Psychology</c:v>
                </c:pt>
                <c:pt idx="40">
                  <c:v>Anthropology</c:v>
                </c:pt>
                <c:pt idx="41">
                  <c:v>Africana St./Gender St.</c:v>
                </c:pt>
                <c:pt idx="42">
                  <c:v>Sustainability Studies</c:v>
                </c:pt>
                <c:pt idx="43">
                  <c:v>Human Ev. Bio / Coastal Ecol.</c:v>
                </c:pt>
                <c:pt idx="44">
                  <c:v>Globalization Studies</c:v>
                </c:pt>
                <c:pt idx="45">
                  <c:v>Studio Art</c:v>
                </c:pt>
                <c:pt idx="46">
                  <c:v>Music</c:v>
                </c:pt>
              </c:strCache>
            </c:strRef>
          </c:cat>
          <c:val>
            <c:numRef>
              <c:f>Sheet1!$C$2:$C$48</c:f>
              <c:numCache>
                <c:formatCode>#,##0</c:formatCode>
                <c:ptCount val="47"/>
                <c:pt idx="0">
                  <c:v>117513</c:v>
                </c:pt>
                <c:pt idx="1">
                  <c:v>116801</c:v>
                </c:pt>
                <c:pt idx="2">
                  <c:v>109023</c:v>
                </c:pt>
                <c:pt idx="3">
                  <c:v>106733</c:v>
                </c:pt>
                <c:pt idx="4">
                  <c:v>97873</c:v>
                </c:pt>
                <c:pt idx="5">
                  <c:v>97392</c:v>
                </c:pt>
                <c:pt idx="6">
                  <c:v>96975</c:v>
                </c:pt>
                <c:pt idx="7">
                  <c:v>96791</c:v>
                </c:pt>
                <c:pt idx="8">
                  <c:v>96517</c:v>
                </c:pt>
                <c:pt idx="9">
                  <c:v>93789</c:v>
                </c:pt>
                <c:pt idx="10">
                  <c:v>87772</c:v>
                </c:pt>
                <c:pt idx="11">
                  <c:v>87447</c:v>
                </c:pt>
                <c:pt idx="12">
                  <c:v>84610</c:v>
                </c:pt>
                <c:pt idx="13">
                  <c:v>79901</c:v>
                </c:pt>
                <c:pt idx="14">
                  <c:v>79103</c:v>
                </c:pt>
                <c:pt idx="15">
                  <c:v>78534</c:v>
                </c:pt>
                <c:pt idx="16">
                  <c:v>78323</c:v>
                </c:pt>
                <c:pt idx="17">
                  <c:v>77193</c:v>
                </c:pt>
                <c:pt idx="18">
                  <c:v>76166</c:v>
                </c:pt>
                <c:pt idx="19">
                  <c:v>76015</c:v>
                </c:pt>
                <c:pt idx="20">
                  <c:v>72585</c:v>
                </c:pt>
                <c:pt idx="21">
                  <c:v>71823</c:v>
                </c:pt>
                <c:pt idx="22">
                  <c:v>70595</c:v>
                </c:pt>
                <c:pt idx="23">
                  <c:v>70178</c:v>
                </c:pt>
                <c:pt idx="24">
                  <c:v>69995</c:v>
                </c:pt>
                <c:pt idx="25">
                  <c:v>69466</c:v>
                </c:pt>
                <c:pt idx="26">
                  <c:v>68626</c:v>
                </c:pt>
                <c:pt idx="27">
                  <c:v>68511</c:v>
                </c:pt>
                <c:pt idx="28">
                  <c:v>67835</c:v>
                </c:pt>
                <c:pt idx="29">
                  <c:v>66726</c:v>
                </c:pt>
                <c:pt idx="30">
                  <c:v>65153</c:v>
                </c:pt>
                <c:pt idx="31">
                  <c:v>64374</c:v>
                </c:pt>
                <c:pt idx="32">
                  <c:v>63624</c:v>
                </c:pt>
                <c:pt idx="33">
                  <c:v>63170</c:v>
                </c:pt>
                <c:pt idx="34">
                  <c:v>62398</c:v>
                </c:pt>
                <c:pt idx="35">
                  <c:v>62075</c:v>
                </c:pt>
                <c:pt idx="36">
                  <c:v>61179</c:v>
                </c:pt>
                <c:pt idx="37">
                  <c:v>61098</c:v>
                </c:pt>
                <c:pt idx="38">
                  <c:v>60761</c:v>
                </c:pt>
                <c:pt idx="39">
                  <c:v>59782</c:v>
                </c:pt>
                <c:pt idx="40">
                  <c:v>58858</c:v>
                </c:pt>
                <c:pt idx="41">
                  <c:v>55935</c:v>
                </c:pt>
                <c:pt idx="42">
                  <c:v>52636</c:v>
                </c:pt>
                <c:pt idx="43">
                  <c:v>52165</c:v>
                </c:pt>
                <c:pt idx="44">
                  <c:v>50615</c:v>
                </c:pt>
                <c:pt idx="45">
                  <c:v>49156</c:v>
                </c:pt>
                <c:pt idx="46">
                  <c:v>45751</c:v>
                </c:pt>
              </c:numCache>
            </c:numRef>
          </c:val>
          <c:extLst>
            <c:ext xmlns:c16="http://schemas.microsoft.com/office/drawing/2014/chart" uri="{C3380CC4-5D6E-409C-BE32-E72D297353CC}">
              <c16:uniqueId val="{00000001-E8C9-4B7A-899D-C7A2D4FD817B}"/>
            </c:ext>
          </c:extLst>
        </c:ser>
        <c:ser>
          <c:idx val="0"/>
          <c:order val="1"/>
          <c:tx>
            <c:strRef>
              <c:f>Sheet1!$B$1</c:f>
              <c:strCache>
                <c:ptCount val="1"/>
                <c:pt idx="0">
                  <c:v>Year 1 Median Earnings</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Sheet1!$A$2:$A$48</c:f>
              <c:strCache>
                <c:ptCount val="47"/>
                <c:pt idx="0">
                  <c:v>Computer Science</c:v>
                </c:pt>
                <c:pt idx="1">
                  <c:v>Nursing</c:v>
                </c:pt>
                <c:pt idx="2">
                  <c:v>Computer Engineering</c:v>
                </c:pt>
                <c:pt idx="3">
                  <c:v>Respiratory Care</c:v>
                </c:pt>
                <c:pt idx="4">
                  <c:v>Clinical Lab Science</c:v>
                </c:pt>
                <c:pt idx="5">
                  <c:v>Information Science</c:v>
                </c:pt>
                <c:pt idx="6">
                  <c:v>Chemical Engineering</c:v>
                </c:pt>
                <c:pt idx="7">
                  <c:v>Electrical Engineering</c:v>
                </c:pt>
                <c:pt idx="8">
                  <c:v>Mechanical Engineering</c:v>
                </c:pt>
                <c:pt idx="9">
                  <c:v>Engineering Science</c:v>
                </c:pt>
                <c:pt idx="10">
                  <c:v>Applied Mathematics</c:v>
                </c:pt>
                <c:pt idx="11">
                  <c:v>Civil Engineering</c:v>
                </c:pt>
                <c:pt idx="12">
                  <c:v>Technological Sys. Mgmt.</c:v>
                </c:pt>
                <c:pt idx="13">
                  <c:v>Biomedical Engineering</c:v>
                </c:pt>
                <c:pt idx="14">
                  <c:v>Health Science</c:v>
                </c:pt>
                <c:pt idx="15">
                  <c:v>Economics</c:v>
                </c:pt>
                <c:pt idx="16">
                  <c:v>Business Management</c:v>
                </c:pt>
                <c:pt idx="17">
                  <c:v>Mathematics</c:v>
                </c:pt>
                <c:pt idx="18">
                  <c:v>Physics</c:v>
                </c:pt>
                <c:pt idx="19">
                  <c:v>Astronomy</c:v>
                </c:pt>
                <c:pt idx="20">
                  <c:v>Atmosp &amp; Oceanic Sci.</c:v>
                </c:pt>
                <c:pt idx="21">
                  <c:v>Chemistry</c:v>
                </c:pt>
                <c:pt idx="22">
                  <c:v>Spanish / Fr. / Ital.</c:v>
                </c:pt>
                <c:pt idx="23">
                  <c:v>Biology</c:v>
                </c:pt>
                <c:pt idx="24">
                  <c:v>Biochemistry</c:v>
                </c:pt>
                <c:pt idx="25">
                  <c:v>Earth &amp; Space Science</c:v>
                </c:pt>
                <c:pt idx="26">
                  <c:v>Linguistics</c:v>
                </c:pt>
                <c:pt idx="27">
                  <c:v>Political Science</c:v>
                </c:pt>
                <c:pt idx="28">
                  <c:v>Geology</c:v>
                </c:pt>
                <c:pt idx="29">
                  <c:v>Journalism</c:v>
                </c:pt>
                <c:pt idx="30">
                  <c:v>Philosophy</c:v>
                </c:pt>
                <c:pt idx="31">
                  <c:v>History</c:v>
                </c:pt>
                <c:pt idx="32">
                  <c:v>Social Work</c:v>
                </c:pt>
                <c:pt idx="33">
                  <c:v>Environmental Design</c:v>
                </c:pt>
                <c:pt idx="34">
                  <c:v>Sociology</c:v>
                </c:pt>
                <c:pt idx="35">
                  <c:v>Multidisciplinary Studies</c:v>
                </c:pt>
                <c:pt idx="36">
                  <c:v>Asian/Asian Am. St.</c:v>
                </c:pt>
                <c:pt idx="37">
                  <c:v>English</c:v>
                </c:pt>
                <c:pt idx="38">
                  <c:v>Environmental Studies</c:v>
                </c:pt>
                <c:pt idx="39">
                  <c:v>Psychology</c:v>
                </c:pt>
                <c:pt idx="40">
                  <c:v>Anthropology</c:v>
                </c:pt>
                <c:pt idx="41">
                  <c:v>Africana St./Gender St.</c:v>
                </c:pt>
                <c:pt idx="42">
                  <c:v>Sustainability Studies</c:v>
                </c:pt>
                <c:pt idx="43">
                  <c:v>Human Ev. Bio / Coastal Ecol.</c:v>
                </c:pt>
                <c:pt idx="44">
                  <c:v>Globalization Studies</c:v>
                </c:pt>
                <c:pt idx="45">
                  <c:v>Studio Art</c:v>
                </c:pt>
                <c:pt idx="46">
                  <c:v>Music</c:v>
                </c:pt>
              </c:strCache>
            </c:strRef>
          </c:cat>
          <c:val>
            <c:numRef>
              <c:f>Sheet1!$B$2:$B$48</c:f>
              <c:numCache>
                <c:formatCode>#,##0</c:formatCode>
                <c:ptCount val="47"/>
                <c:pt idx="0">
                  <c:v>92240</c:v>
                </c:pt>
                <c:pt idx="1">
                  <c:v>108746</c:v>
                </c:pt>
                <c:pt idx="2">
                  <c:v>77691</c:v>
                </c:pt>
                <c:pt idx="3">
                  <c:v>96151</c:v>
                </c:pt>
                <c:pt idx="4">
                  <c:v>84275</c:v>
                </c:pt>
                <c:pt idx="5">
                  <c:v>59791</c:v>
                </c:pt>
                <c:pt idx="6">
                  <c:v>67768</c:v>
                </c:pt>
                <c:pt idx="7">
                  <c:v>70815</c:v>
                </c:pt>
                <c:pt idx="8">
                  <c:v>66814</c:v>
                </c:pt>
                <c:pt idx="9">
                  <c:v>63254</c:v>
                </c:pt>
                <c:pt idx="10">
                  <c:v>51708</c:v>
                </c:pt>
                <c:pt idx="11">
                  <c:v>72128</c:v>
                </c:pt>
                <c:pt idx="12">
                  <c:v>54147</c:v>
                </c:pt>
                <c:pt idx="13">
                  <c:v>42709</c:v>
                </c:pt>
                <c:pt idx="14">
                  <c:v>38792</c:v>
                </c:pt>
                <c:pt idx="15">
                  <c:v>46951</c:v>
                </c:pt>
                <c:pt idx="16">
                  <c:v>47757</c:v>
                </c:pt>
                <c:pt idx="17">
                  <c:v>41991</c:v>
                </c:pt>
                <c:pt idx="18">
                  <c:v>41695</c:v>
                </c:pt>
                <c:pt idx="19">
                  <c:v>47705</c:v>
                </c:pt>
                <c:pt idx="20">
                  <c:v>37092</c:v>
                </c:pt>
                <c:pt idx="21">
                  <c:v>40927</c:v>
                </c:pt>
                <c:pt idx="22">
                  <c:v>40759</c:v>
                </c:pt>
                <c:pt idx="23">
                  <c:v>33352</c:v>
                </c:pt>
                <c:pt idx="24">
                  <c:v>36310</c:v>
                </c:pt>
                <c:pt idx="25">
                  <c:v>41357</c:v>
                </c:pt>
                <c:pt idx="26">
                  <c:v>35728</c:v>
                </c:pt>
                <c:pt idx="27">
                  <c:v>38274</c:v>
                </c:pt>
                <c:pt idx="28">
                  <c:v>50050</c:v>
                </c:pt>
                <c:pt idx="29">
                  <c:v>40155</c:v>
                </c:pt>
                <c:pt idx="30">
                  <c:v>34012</c:v>
                </c:pt>
                <c:pt idx="31">
                  <c:v>35669</c:v>
                </c:pt>
                <c:pt idx="32">
                  <c:v>33453</c:v>
                </c:pt>
                <c:pt idx="33">
                  <c:v>38967</c:v>
                </c:pt>
                <c:pt idx="34">
                  <c:v>35966</c:v>
                </c:pt>
                <c:pt idx="35">
                  <c:v>39950</c:v>
                </c:pt>
                <c:pt idx="36">
                  <c:v>33691</c:v>
                </c:pt>
                <c:pt idx="37">
                  <c:v>34578</c:v>
                </c:pt>
                <c:pt idx="38">
                  <c:v>34278</c:v>
                </c:pt>
                <c:pt idx="39">
                  <c:v>34754</c:v>
                </c:pt>
                <c:pt idx="40">
                  <c:v>31446</c:v>
                </c:pt>
                <c:pt idx="41">
                  <c:v>28969</c:v>
                </c:pt>
                <c:pt idx="42">
                  <c:v>32785</c:v>
                </c:pt>
                <c:pt idx="43">
                  <c:v>31066</c:v>
                </c:pt>
                <c:pt idx="44">
                  <c:v>28969</c:v>
                </c:pt>
                <c:pt idx="45">
                  <c:v>31642</c:v>
                </c:pt>
                <c:pt idx="46">
                  <c:v>31227</c:v>
                </c:pt>
              </c:numCache>
            </c:numRef>
          </c:val>
          <c:extLst>
            <c:ext xmlns:c16="http://schemas.microsoft.com/office/drawing/2014/chart" uri="{C3380CC4-5D6E-409C-BE32-E72D297353CC}">
              <c16:uniqueId val="{00000000-E8C9-4B7A-899D-C7A2D4FD817B}"/>
            </c:ext>
          </c:extLst>
        </c:ser>
        <c:dLbls>
          <c:showLegendKey val="0"/>
          <c:showVal val="0"/>
          <c:showCatName val="0"/>
          <c:showSerName val="0"/>
          <c:showPercent val="0"/>
          <c:showBubbleSize val="0"/>
        </c:dLbls>
        <c:gapWidth val="33"/>
        <c:overlap val="100"/>
        <c:axId val="512194352"/>
        <c:axId val="511137968"/>
      </c:barChart>
      <c:catAx>
        <c:axId val="512194352"/>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11137968"/>
        <c:crosses val="autoZero"/>
        <c:auto val="1"/>
        <c:lblAlgn val="ctr"/>
        <c:lblOffset val="100"/>
        <c:noMultiLvlLbl val="0"/>
      </c:catAx>
      <c:valAx>
        <c:axId val="511137968"/>
        <c:scaling>
          <c:orientation val="minMax"/>
        </c:scaling>
        <c:delete val="1"/>
        <c:axPos val="t"/>
        <c:numFmt formatCode="#,##0" sourceLinked="1"/>
        <c:majorTickMark val="none"/>
        <c:minorTickMark val="none"/>
        <c:tickLblPos val="nextTo"/>
        <c:crossAx val="5121943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100">
          <a:latin typeface="Arial" panose="020B0604020202020204" pitchFamily="34" charset="0"/>
          <a:cs typeface="Arial" panose="020B0604020202020204" pitchFamily="34" charset="0"/>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0.34289</cdr:x>
      <cdr:y>0.00889</cdr:y>
    </cdr:from>
    <cdr:to>
      <cdr:x>0.63162</cdr:x>
      <cdr:y>0.06208</cdr:y>
    </cdr:to>
    <cdr:sp macro="" textlink="">
      <cdr:nvSpPr>
        <cdr:cNvPr id="5" name="TextBox 1">
          <a:extLst xmlns:a="http://schemas.openxmlformats.org/drawingml/2006/main">
            <a:ext uri="{FF2B5EF4-FFF2-40B4-BE49-F238E27FC236}">
              <a16:creationId xmlns:a16="http://schemas.microsoft.com/office/drawing/2014/main" id="{8D72EFDC-36AD-4382-A9EC-3C77B0435AA2}"/>
            </a:ext>
            <a:ext uri="{C183D7F6-B498-43B3-948B-1728B52AA6E4}">
              <adec:decorative xmlns:adec="http://schemas.microsoft.com/office/drawing/2017/decorative" val="1"/>
            </a:ext>
          </a:extLst>
        </cdr:cNvPr>
        <cdr:cNvSpPr txBox="1"/>
      </cdr:nvSpPr>
      <cdr:spPr>
        <a:xfrm xmlns:a="http://schemas.openxmlformats.org/drawingml/2006/main">
          <a:off x="1297098" y="66253"/>
          <a:ext cx="1092220" cy="3964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900" b="1" dirty="0">
              <a:latin typeface="Arial" panose="020B0604020202020204" pitchFamily="34" charset="0"/>
              <a:cs typeface="Arial" panose="020B0604020202020204" pitchFamily="34" charset="0"/>
            </a:rPr>
            <a:t>1 year</a:t>
          </a:r>
        </a:p>
        <a:p xmlns:a="http://schemas.openxmlformats.org/drawingml/2006/main">
          <a:pPr algn="l"/>
          <a:r>
            <a:rPr lang="en-US" sz="800" b="1" dirty="0">
              <a:latin typeface="Arial" panose="020B0604020202020204" pitchFamily="34" charset="0"/>
              <a:cs typeface="Arial" panose="020B0604020202020204" pitchFamily="34" charset="0"/>
            </a:rPr>
            <a:t>after graduation</a:t>
          </a:r>
        </a:p>
      </cdr:txBody>
    </cdr:sp>
  </cdr:relSizeAnchor>
  <cdr:relSizeAnchor xmlns:cdr="http://schemas.openxmlformats.org/drawingml/2006/chartDrawing">
    <cdr:from>
      <cdr:x>0.66869</cdr:x>
      <cdr:y>0.01002</cdr:y>
    </cdr:from>
    <cdr:to>
      <cdr:x>0.96027</cdr:x>
      <cdr:y>0.05107</cdr:y>
    </cdr:to>
    <cdr:sp macro="" textlink="">
      <cdr:nvSpPr>
        <cdr:cNvPr id="6" name="TextBox 1">
          <a:extLst xmlns:a="http://schemas.openxmlformats.org/drawingml/2006/main">
            <a:ext uri="{FF2B5EF4-FFF2-40B4-BE49-F238E27FC236}">
              <a16:creationId xmlns:a16="http://schemas.microsoft.com/office/drawing/2014/main" id="{1489DFA5-163F-46C3-AB7B-D487479DCD89}"/>
            </a:ext>
            <a:ext uri="{C183D7F6-B498-43B3-948B-1728B52AA6E4}">
              <adec:decorative xmlns:adec="http://schemas.microsoft.com/office/drawing/2017/decorative" val="1"/>
            </a:ext>
          </a:extLst>
        </cdr:cNvPr>
        <cdr:cNvSpPr txBox="1"/>
      </cdr:nvSpPr>
      <cdr:spPr>
        <a:xfrm xmlns:a="http://schemas.openxmlformats.org/drawingml/2006/main">
          <a:off x="2529566" y="77236"/>
          <a:ext cx="1103000" cy="31627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900" b="1" dirty="0">
              <a:latin typeface="Arial" panose="020B0604020202020204" pitchFamily="34" charset="0"/>
              <a:cs typeface="Arial" panose="020B0604020202020204" pitchFamily="34" charset="0"/>
            </a:rPr>
            <a:t>5 years</a:t>
          </a:r>
          <a:br>
            <a:rPr lang="en-US" sz="900" b="1" dirty="0">
              <a:latin typeface="Arial" panose="020B0604020202020204" pitchFamily="34" charset="0"/>
              <a:cs typeface="Arial" panose="020B0604020202020204" pitchFamily="34" charset="0"/>
            </a:rPr>
          </a:br>
          <a:r>
            <a:rPr lang="en-US" sz="800" b="1" dirty="0">
              <a:latin typeface="Arial" panose="020B0604020202020204" pitchFamily="34" charset="0"/>
              <a:cs typeface="Arial" panose="020B0604020202020204" pitchFamily="34" charset="0"/>
            </a:rPr>
            <a:t>after graduation</a:t>
          </a:r>
          <a:endParaRPr lang="en-US" sz="900" b="1" dirty="0">
            <a:latin typeface="Arial" panose="020B0604020202020204" pitchFamily="34" charset="0"/>
            <a:cs typeface="Arial" panose="020B0604020202020204" pitchFamily="34" charset="0"/>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8B56CC-86B3-4313-91A3-BF56D9037B87}" type="datetimeFigureOut">
              <a:rPr lang="en-US" smtClean="0"/>
              <a:t>4/22/2026</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818FF0-8EB1-4097-B8E0-288E218D1007}" type="slidenum">
              <a:rPr lang="en-US" smtClean="0"/>
              <a:t>‹#›</a:t>
            </a:fld>
            <a:endParaRPr lang="en-US"/>
          </a:p>
        </p:txBody>
      </p:sp>
    </p:spTree>
    <p:extLst>
      <p:ext uri="{BB962C8B-B14F-4D97-AF65-F5344CB8AC3E}">
        <p14:creationId xmlns:p14="http://schemas.microsoft.com/office/powerpoint/2010/main" val="551506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818FF0-8EB1-4097-B8E0-288E218D1007}" type="slidenum">
              <a:rPr lang="en-US" smtClean="0"/>
              <a:t>2</a:t>
            </a:fld>
            <a:endParaRPr lang="en-US"/>
          </a:p>
        </p:txBody>
      </p:sp>
    </p:spTree>
    <p:extLst>
      <p:ext uri="{BB962C8B-B14F-4D97-AF65-F5344CB8AC3E}">
        <p14:creationId xmlns:p14="http://schemas.microsoft.com/office/powerpoint/2010/main" val="1564795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7" name="Date Placeholder 3">
            <a:extLst>
              <a:ext uri="{FF2B5EF4-FFF2-40B4-BE49-F238E27FC236}">
                <a16:creationId xmlns:a16="http://schemas.microsoft.com/office/drawing/2014/main" id="{A10A2AC7-0985-46A9-91CB-E60DE6561D32}"/>
              </a:ext>
            </a:extLst>
          </p:cNvPr>
          <p:cNvSpPr>
            <a:spLocks noGrp="1"/>
          </p:cNvSpPr>
          <p:nvPr>
            <p:ph type="dt" sz="half" idx="2"/>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540714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5DDE88FF-98B2-429D-90FF-C329E8D129FC}"/>
              </a:ext>
            </a:extLst>
          </p:cNvPr>
          <p:cNvSpPr>
            <a:spLocks noGrp="1"/>
          </p:cNvSpPr>
          <p:nvPr>
            <p:ph type="dt" sz="half" idx="2"/>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27847538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1405719"/>
            <a:ext cx="3303270" cy="820230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1405719"/>
            <a:ext cx="3303270" cy="820230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3">
            <a:extLst>
              <a:ext uri="{FF2B5EF4-FFF2-40B4-BE49-F238E27FC236}">
                <a16:creationId xmlns:a16="http://schemas.microsoft.com/office/drawing/2014/main" id="{ED4CDAEF-D0BF-439E-A6E5-38A0051562A9}"/>
              </a:ext>
            </a:extLst>
          </p:cNvPr>
          <p:cNvSpPr>
            <a:spLocks noGrp="1"/>
          </p:cNvSpPr>
          <p:nvPr>
            <p:ph type="dt" sz="half" idx="13"/>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3003847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id="{0ABFAA93-74AD-4964-BDFF-1D34554BDF02}"/>
              </a:ext>
            </a:extLst>
          </p:cNvPr>
          <p:cNvSpPr>
            <a:spLocks noGrp="1"/>
          </p:cNvSpPr>
          <p:nvPr>
            <p:ph type="dt" sz="half" idx="2"/>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437990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791054D6-5247-4BA8-B623-E80DF230806F}"/>
              </a:ext>
            </a:extLst>
          </p:cNvPr>
          <p:cNvSpPr>
            <a:spLocks noGrp="1"/>
          </p:cNvSpPr>
          <p:nvPr>
            <p:ph type="dt" sz="half" idx="2"/>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4226437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3ED545-52F4-493D-887D-8EA7985CD973}" type="datetimeFigureOut">
              <a:rPr lang="en-US" smtClean="0"/>
              <a:t>4/22/2026</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24730707-51CC-41F9-BCEB-BCF4846994F2}" type="slidenum">
              <a:rPr lang="en-US" smtClean="0"/>
              <a:t>‹#›</a:t>
            </a:fld>
            <a:endParaRPr lang="en-US"/>
          </a:p>
        </p:txBody>
      </p:sp>
    </p:spTree>
    <p:extLst>
      <p:ext uri="{BB962C8B-B14F-4D97-AF65-F5344CB8AC3E}">
        <p14:creationId xmlns:p14="http://schemas.microsoft.com/office/powerpoint/2010/main" val="4035794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3ED545-52F4-493D-887D-8EA7985CD973}" type="datetimeFigureOut">
              <a:rPr lang="en-US" smtClean="0"/>
              <a:t>4/22/2026</a:t>
            </a:fld>
            <a:endParaRPr lang="en-US"/>
          </a:p>
        </p:txBody>
      </p:sp>
      <p:sp>
        <p:nvSpPr>
          <p:cNvPr id="5" name="Footer Placeholder 4"/>
          <p:cNvSpPr>
            <a:spLocks noGrp="1"/>
          </p:cNvSpPr>
          <p:nvPr>
            <p:ph type="ftr" sz="quarter" idx="11"/>
          </p:nvPr>
        </p:nvSpPr>
        <p:spPr>
          <a:xfrm>
            <a:off x="2574608" y="9322649"/>
            <a:ext cx="2623185" cy="535517"/>
          </a:xfrm>
          <a:prstGeom prst="rect">
            <a:avLst/>
          </a:prstGeom>
        </p:spPr>
        <p:txBody>
          <a:bodyPr/>
          <a:lstStyle/>
          <a:p>
            <a:endParaRPr lang="en-US"/>
          </a:p>
        </p:txBody>
      </p:sp>
      <p:sp>
        <p:nvSpPr>
          <p:cNvPr id="6" name="Slide Number Placeholder 5"/>
          <p:cNvSpPr>
            <a:spLocks noGrp="1"/>
          </p:cNvSpPr>
          <p:nvPr>
            <p:ph type="sldNum" sz="quarter" idx="12"/>
          </p:nvPr>
        </p:nvSpPr>
        <p:spPr>
          <a:xfrm>
            <a:off x="5489258" y="9322649"/>
            <a:ext cx="1748790" cy="535517"/>
          </a:xfrm>
          <a:prstGeom prst="rect">
            <a:avLst/>
          </a:prstGeom>
        </p:spPr>
        <p:txBody>
          <a:bodyPr/>
          <a:lstStyle/>
          <a:p>
            <a:fld id="{24730707-51CC-41F9-BCEB-BCF4846994F2}" type="slidenum">
              <a:rPr lang="en-US" smtClean="0"/>
              <a:t>‹#›</a:t>
            </a:fld>
            <a:endParaRPr lang="en-US"/>
          </a:p>
        </p:txBody>
      </p:sp>
    </p:spTree>
    <p:extLst>
      <p:ext uri="{BB962C8B-B14F-4D97-AF65-F5344CB8AC3E}">
        <p14:creationId xmlns:p14="http://schemas.microsoft.com/office/powerpoint/2010/main" val="53604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1" y="88400"/>
            <a:ext cx="6703695" cy="113989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1460311"/>
            <a:ext cx="6703695" cy="8062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2" y="9736763"/>
            <a:ext cx="6703694" cy="236494"/>
          </a:xfrm>
          <a:prstGeom prst="rect">
            <a:avLst/>
          </a:prstGeom>
        </p:spPr>
        <p:txBody>
          <a:bodyPr vert="horz" lIns="91440" tIns="45720" rIns="91440" bIns="45720" rtlCol="0" anchor="ctr"/>
          <a:lstStyle>
            <a:lvl1pPr algn="l">
              <a:defRPr sz="800" i="1">
                <a:solidFill>
                  <a:schemeClr val="tx1">
                    <a:tint val="75000"/>
                  </a:schemeClr>
                </a:solidFill>
              </a:defRPr>
            </a:lvl1pPr>
          </a:lstStyle>
          <a:p>
            <a:r>
              <a:rPr lang="en-US"/>
              <a:t>Prepared by the SBU Office of Institutional Research, Planning &amp; effectiveness, Feb. 22, 2022</a:t>
            </a:r>
            <a:endParaRPr lang="en-US" dirty="0"/>
          </a:p>
        </p:txBody>
      </p:sp>
    </p:spTree>
    <p:extLst>
      <p:ext uri="{BB962C8B-B14F-4D97-AF65-F5344CB8AC3E}">
        <p14:creationId xmlns:p14="http://schemas.microsoft.com/office/powerpoint/2010/main" val="26721707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6" r:id="rId4"/>
    <p:sldLayoutId id="2147483667" r:id="rId5"/>
    <p:sldLayoutId id="2147483670" r:id="rId6"/>
    <p:sldLayoutId id="2147483671" r:id="rId7"/>
  </p:sldLayoutIdLst>
  <p:txStyles>
    <p:title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hyperlink" Target="https://lehd.ces.census.gov/applications/pseo" TargetMode="External"/><Relationship Id="rId7" Type="http://schemas.openxmlformats.org/officeDocument/2006/relationships/image" Target="../media/image6.sv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A15BA-D93D-43C0-8D6B-FC4B1C2A8F7E}"/>
              </a:ext>
            </a:extLst>
          </p:cNvPr>
          <p:cNvSpPr>
            <a:spLocks noGrp="1"/>
          </p:cNvSpPr>
          <p:nvPr>
            <p:ph type="title"/>
          </p:nvPr>
        </p:nvSpPr>
        <p:spPr>
          <a:xfrm>
            <a:off x="226007" y="88610"/>
            <a:ext cx="7355007" cy="1139899"/>
          </a:xfrm>
        </p:spPr>
        <p:txBody>
          <a:bodyPr>
            <a:normAutofit/>
          </a:bodyPr>
          <a:lstStyle/>
          <a:p>
            <a:pPr algn="ctr"/>
            <a:r>
              <a:rPr lang="en-US" sz="3600" b="1" dirty="0">
                <a:solidFill>
                  <a:schemeClr val="bg1"/>
                </a:solidFill>
              </a:rPr>
              <a:t>Outcomes of</a:t>
            </a:r>
            <a:br>
              <a:rPr lang="en-US" sz="3600" b="1" dirty="0">
                <a:solidFill>
                  <a:schemeClr val="bg1"/>
                </a:solidFill>
              </a:rPr>
            </a:br>
            <a:r>
              <a:rPr lang="en-US" sz="3600" b="1" dirty="0">
                <a:solidFill>
                  <a:schemeClr val="bg1"/>
                </a:solidFill>
              </a:rPr>
              <a:t>Bachelor’s Degree Recipients</a:t>
            </a:r>
          </a:p>
        </p:txBody>
      </p:sp>
      <p:sp>
        <p:nvSpPr>
          <p:cNvPr id="5" name="Content Placeholder 4">
            <a:extLst>
              <a:ext uri="{FF2B5EF4-FFF2-40B4-BE49-F238E27FC236}">
                <a16:creationId xmlns:a16="http://schemas.microsoft.com/office/drawing/2014/main" id="{A07D546B-1BD8-4EEE-A2DD-BD92F337BE63}"/>
              </a:ext>
            </a:extLst>
          </p:cNvPr>
          <p:cNvSpPr>
            <a:spLocks noGrp="1"/>
          </p:cNvSpPr>
          <p:nvPr>
            <p:ph sz="half" idx="1"/>
          </p:nvPr>
        </p:nvSpPr>
        <p:spPr>
          <a:xfrm>
            <a:off x="0" y="1373915"/>
            <a:ext cx="3886200" cy="1531445"/>
          </a:xfrm>
          <a:solidFill>
            <a:srgbClr val="F0F0F0"/>
          </a:solidFill>
        </p:spPr>
        <p:txBody>
          <a:bodyPr lIns="274320" rIns="91440" anchor="t">
            <a:normAutofit/>
          </a:bodyPr>
          <a:lstStyle/>
          <a:p>
            <a:pPr marL="0" indent="0">
              <a:buNone/>
            </a:pPr>
            <a:r>
              <a:rPr lang="en-US" sz="1050" dirty="0"/>
              <a:t>Stony Brook University collects information about its graduates in a variety of ways to understand their pathways following graduation. Employment and continuing education are reported by graduates and supplemented with third-party information resources and web searches. For the graduating class of 2025, 467 provided a valid response for a response rate of 10%. Employment locations and employer lists are sourced from third party data systems for graduates 2020-2025.</a:t>
            </a:r>
          </a:p>
        </p:txBody>
      </p:sp>
      <p:sp>
        <p:nvSpPr>
          <p:cNvPr id="8" name="Content Placeholder 4">
            <a:extLst>
              <a:ext uri="{FF2B5EF4-FFF2-40B4-BE49-F238E27FC236}">
                <a16:creationId xmlns:a16="http://schemas.microsoft.com/office/drawing/2014/main" id="{0F4A0035-89C2-433F-9249-E14D1330CCD4}"/>
              </a:ext>
            </a:extLst>
          </p:cNvPr>
          <p:cNvSpPr txBox="1">
            <a:spLocks/>
          </p:cNvSpPr>
          <p:nvPr/>
        </p:nvSpPr>
        <p:spPr>
          <a:xfrm>
            <a:off x="3886198" y="1373915"/>
            <a:ext cx="3886200" cy="1531445"/>
          </a:xfrm>
          <a:prstGeom prst="rect">
            <a:avLst/>
          </a:prstGeom>
          <a:solidFill>
            <a:srgbClr val="F0F0F0"/>
          </a:solidFill>
        </p:spPr>
        <p:txBody>
          <a:bodyPr vert="horz" lIns="182880" tIns="45720" rIns="274320" bIns="45720" rtlCol="0" anchor="t">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None/>
            </a:pPr>
            <a:r>
              <a:rPr lang="en-US" sz="1050" dirty="0"/>
              <a:t>Aggregated salary data are sourced from the U.S. Census Bureau Post-Secondary Education Outcomes (PSEO) data tool of 43,242 individuals who received a bachelor’s degree from Stony Brook between 2001 and 2022; all amounts are in inflation-adjusted 2023 dollars (release date January 28, 2026). Graduate school placements are from the National Student Clearinghouse and represent 1,205 individuals in the graduating class of 2024-25 pursuing further education in fall 2025.</a:t>
            </a:r>
          </a:p>
        </p:txBody>
      </p:sp>
      <p:grpSp>
        <p:nvGrpSpPr>
          <p:cNvPr id="19" name="Group 18" descr="Donut chart showing overall outcomes&#10;61% Employed&#10;34% Continuing Education&#10;5% Other">
            <a:extLst>
              <a:ext uri="{FF2B5EF4-FFF2-40B4-BE49-F238E27FC236}">
                <a16:creationId xmlns:a16="http://schemas.microsoft.com/office/drawing/2014/main" id="{89AFBDF7-4929-415D-8F59-6F030361C0A4}"/>
              </a:ext>
            </a:extLst>
          </p:cNvPr>
          <p:cNvGrpSpPr/>
          <p:nvPr/>
        </p:nvGrpSpPr>
        <p:grpSpPr>
          <a:xfrm>
            <a:off x="-2" y="3106441"/>
            <a:ext cx="3886200" cy="3584138"/>
            <a:chOff x="-12409" y="3291583"/>
            <a:chExt cx="3886200" cy="3584138"/>
          </a:xfrm>
        </p:grpSpPr>
        <p:graphicFrame>
          <p:nvGraphicFramePr>
            <p:cNvPr id="10" name="Chart 9" descr="Donut chart showing placement rates of&#10;61% Employed&#10;34% Continuing education&#10;5% Other">
              <a:extLst>
                <a:ext uri="{FF2B5EF4-FFF2-40B4-BE49-F238E27FC236}">
                  <a16:creationId xmlns:a16="http://schemas.microsoft.com/office/drawing/2014/main" id="{4A57D1DA-8F11-49C8-A285-3769CEB481C9}"/>
                </a:ext>
              </a:extLst>
            </p:cNvPr>
            <p:cNvGraphicFramePr/>
            <p:nvPr>
              <p:extLst>
                <p:ext uri="{D42A27DB-BD31-4B8C-83A1-F6EECF244321}">
                  <p14:modId xmlns:p14="http://schemas.microsoft.com/office/powerpoint/2010/main" val="754238823"/>
                </p:ext>
              </p:extLst>
            </p:nvPr>
          </p:nvGraphicFramePr>
          <p:xfrm>
            <a:off x="-12409" y="3291583"/>
            <a:ext cx="3886200" cy="3584138"/>
          </p:xfrm>
          <a:graphic>
            <a:graphicData uri="http://schemas.openxmlformats.org/drawingml/2006/chart">
              <c:chart xmlns:c="http://schemas.openxmlformats.org/drawingml/2006/chart" xmlns:r="http://schemas.openxmlformats.org/officeDocument/2006/relationships" r:id="rId2"/>
            </a:graphicData>
          </a:graphic>
        </p:graphicFrame>
        <p:sp>
          <p:nvSpPr>
            <p:cNvPr id="18" name="Oval 17">
              <a:extLst>
                <a:ext uri="{FF2B5EF4-FFF2-40B4-BE49-F238E27FC236}">
                  <a16:creationId xmlns:a16="http://schemas.microsoft.com/office/drawing/2014/main" id="{E6AF678C-DBEE-4816-AFF9-546F10905E5A}"/>
                </a:ext>
              </a:extLst>
            </p:cNvPr>
            <p:cNvSpPr/>
            <p:nvPr/>
          </p:nvSpPr>
          <p:spPr>
            <a:xfrm>
              <a:off x="1196165" y="4349776"/>
              <a:ext cx="1463040" cy="146304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sz="2400" b="1" dirty="0">
                  <a:latin typeface="Arial" panose="020B0604020202020204" pitchFamily="34" charset="0"/>
                  <a:cs typeface="Arial" panose="020B0604020202020204" pitchFamily="34" charset="0"/>
                </a:rPr>
                <a:t>Overall</a:t>
              </a:r>
            </a:p>
          </p:txBody>
        </p:sp>
      </p:grpSp>
      <p:graphicFrame>
        <p:nvGraphicFramePr>
          <p:cNvPr id="3" name="Chart 2" descr="Chart showing employment outcomes by College/School">
            <a:extLst>
              <a:ext uri="{FF2B5EF4-FFF2-40B4-BE49-F238E27FC236}">
                <a16:creationId xmlns:a16="http://schemas.microsoft.com/office/drawing/2014/main" id="{C1907EEF-0B73-2A1C-C51E-A6DF446208E1}"/>
              </a:ext>
            </a:extLst>
          </p:cNvPr>
          <p:cNvGraphicFramePr/>
          <p:nvPr>
            <p:extLst>
              <p:ext uri="{D42A27DB-BD31-4B8C-83A1-F6EECF244321}">
                <p14:modId xmlns:p14="http://schemas.microsoft.com/office/powerpoint/2010/main" val="1522075602"/>
              </p:ext>
            </p:extLst>
          </p:nvPr>
        </p:nvGraphicFramePr>
        <p:xfrm>
          <a:off x="3956050" y="3302000"/>
          <a:ext cx="3752850" cy="6305550"/>
        </p:xfrm>
        <a:graphic>
          <a:graphicData uri="http://schemas.openxmlformats.org/drawingml/2006/chart">
            <c:chart xmlns:c="http://schemas.openxmlformats.org/drawingml/2006/chart" xmlns:r="http://schemas.openxmlformats.org/officeDocument/2006/relationships" r:id="rId3"/>
          </a:graphicData>
        </a:graphic>
      </p:graphicFrame>
      <p:sp>
        <p:nvSpPr>
          <p:cNvPr id="30" name="TextBox 29">
            <a:extLst>
              <a:ext uri="{FF2B5EF4-FFF2-40B4-BE49-F238E27FC236}">
                <a16:creationId xmlns:a16="http://schemas.microsoft.com/office/drawing/2014/main" id="{377EA308-BB98-4294-8D12-3F2F60652C2E}"/>
              </a:ext>
            </a:extLst>
          </p:cNvPr>
          <p:cNvSpPr txBox="1"/>
          <p:nvPr/>
        </p:nvSpPr>
        <p:spPr>
          <a:xfrm>
            <a:off x="596900" y="6539178"/>
            <a:ext cx="2880084" cy="338554"/>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EMPLOYMENT LOCATIONS</a:t>
            </a:r>
          </a:p>
        </p:txBody>
      </p:sp>
      <p:pic>
        <p:nvPicPr>
          <p:cNvPr id="20" name="Picture 19" descr="Map of United States showing highest concentration of employment in New York, second highest in Northeast (Maryland to Maine)">
            <a:extLst>
              <a:ext uri="{FF2B5EF4-FFF2-40B4-BE49-F238E27FC236}">
                <a16:creationId xmlns:a16="http://schemas.microsoft.com/office/drawing/2014/main" id="{5187A84F-2A39-4924-8114-BE4925C99A2A}"/>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226007" y="7016757"/>
            <a:ext cx="3910330" cy="2383155"/>
          </a:xfrm>
          <a:prstGeom prst="rect">
            <a:avLst/>
          </a:prstGeom>
        </p:spPr>
      </p:pic>
      <p:sp>
        <p:nvSpPr>
          <p:cNvPr id="22" name="Text Box 2">
            <a:extLst>
              <a:ext uri="{FF2B5EF4-FFF2-40B4-BE49-F238E27FC236}">
                <a16:creationId xmlns:a16="http://schemas.microsoft.com/office/drawing/2014/main" id="{86734F47-AB5D-4380-8A19-97F7F213B004}"/>
              </a:ext>
            </a:extLst>
          </p:cNvPr>
          <p:cNvSpPr txBox="1">
            <a:spLocks noChangeArrowheads="1"/>
          </p:cNvSpPr>
          <p:nvPr/>
        </p:nvSpPr>
        <p:spPr bwMode="auto">
          <a:xfrm>
            <a:off x="855291" y="7123814"/>
            <a:ext cx="3386437" cy="2462725"/>
          </a:xfrm>
          <a:prstGeom prst="rect">
            <a:avLst/>
          </a:prstGeom>
          <a:noFill/>
          <a:ln w="9525">
            <a:noFill/>
            <a:miter lim="800000"/>
            <a:headEnd/>
            <a:tailEnd/>
          </a:ln>
        </p:spPr>
        <p:txBody>
          <a:bodyPr rot="0" vert="horz" wrap="square" lIns="91440" tIns="45720" rIns="91440" bIns="45720" anchor="t" anchorCtr="0">
            <a:spAutoFit/>
          </a:bodyPr>
          <a:lstStyle/>
          <a:p>
            <a:pPr marL="0" marR="0">
              <a:lnSpc>
                <a:spcPct val="107000"/>
              </a:lnSpc>
              <a:spcBef>
                <a:spcPts val="0"/>
              </a:spcBef>
              <a:spcAft>
                <a:spcPts val="800"/>
              </a:spcAft>
              <a:tabLst>
                <a:tab pos="1714500" algn="l"/>
              </a:tabLst>
            </a:pPr>
            <a:r>
              <a:rPr lang="en-US" sz="1600" b="1" dirty="0">
                <a:effectLst/>
                <a:latin typeface="Arial" panose="020B0604020202020204" pitchFamily="34" charset="0"/>
                <a:ea typeface="Calibri" panose="020F0502020204030204" pitchFamily="34" charset="0"/>
                <a:cs typeface="Times New Roman" panose="02020603050405020304" pitchFamily="18" charset="0"/>
              </a:rPr>
              <a:t>New York	</a:t>
            </a:r>
            <a:r>
              <a:rPr lang="en-US" sz="1600" b="1" dirty="0">
                <a:latin typeface="Arial" panose="020B0604020202020204" pitchFamily="34" charset="0"/>
                <a:ea typeface="Calibri" panose="020F0502020204030204" pitchFamily="34" charset="0"/>
                <a:cs typeface="Times New Roman" panose="02020603050405020304" pitchFamily="18" charset="0"/>
              </a:rPr>
              <a:t>84</a:t>
            </a:r>
            <a:r>
              <a:rPr lang="en-US" sz="1600" b="1" dirty="0">
                <a:effectLst/>
                <a:latin typeface="Arial" panose="020B0604020202020204" pitchFamily="34" charset="0"/>
                <a:ea typeface="Calibri" panose="020F0502020204030204" pitchFamily="34" charset="0"/>
                <a:cs typeface="Times New Roman" panose="02020603050405020304" pitchFamily="18" charset="0"/>
              </a:rPr>
              <a:t>%</a:t>
            </a:r>
            <a:br>
              <a:rPr lang="en-US" sz="1600" b="1" dirty="0">
                <a:effectLst/>
                <a:latin typeface="Arial" panose="020B0604020202020204" pitchFamily="34" charset="0"/>
                <a:ea typeface="Calibri" panose="020F0502020204030204" pitchFamily="34" charset="0"/>
                <a:cs typeface="Times New Roman" panose="02020603050405020304" pitchFamily="18" charset="0"/>
              </a:rPr>
            </a:br>
            <a:r>
              <a:rPr lang="en-US" sz="1400" dirty="0">
                <a:effectLst/>
                <a:latin typeface="Arial" panose="020B0604020202020204" pitchFamily="34" charset="0"/>
                <a:ea typeface="Calibri" panose="020F0502020204030204" pitchFamily="34" charset="0"/>
                <a:cs typeface="Times New Roman" panose="02020603050405020304" pitchFamily="18" charset="0"/>
              </a:rPr>
              <a:t>  Long Island	</a:t>
            </a:r>
            <a:r>
              <a:rPr lang="en-US" sz="1400" dirty="0">
                <a:latin typeface="Arial" panose="020B0604020202020204" pitchFamily="34" charset="0"/>
                <a:ea typeface="Calibri" panose="020F0502020204030204" pitchFamily="34" charset="0"/>
                <a:cs typeface="Times New Roman" panose="02020603050405020304" pitchFamily="18" charset="0"/>
              </a:rPr>
              <a:t>47</a:t>
            </a:r>
            <a:r>
              <a:rPr lang="en-US" sz="1400" dirty="0">
                <a:effectLst/>
                <a:latin typeface="Arial" panose="020B0604020202020204" pitchFamily="34" charset="0"/>
                <a:ea typeface="Calibri" panose="020F0502020204030204" pitchFamily="34" charset="0"/>
                <a:cs typeface="Times New Roman" panose="02020603050405020304" pitchFamily="18" charset="0"/>
              </a:rPr>
              <a:t>%</a:t>
            </a:r>
            <a:br>
              <a:rPr lang="en-US" sz="1400" dirty="0">
                <a:effectLst/>
                <a:latin typeface="Arial" panose="020B0604020202020204" pitchFamily="34" charset="0"/>
                <a:ea typeface="Calibri" panose="020F0502020204030204" pitchFamily="34" charset="0"/>
                <a:cs typeface="Times New Roman" panose="02020603050405020304" pitchFamily="18" charset="0"/>
              </a:rPr>
            </a:br>
            <a:r>
              <a:rPr lang="en-US" sz="1400" dirty="0">
                <a:effectLst/>
                <a:latin typeface="Arial" panose="020B0604020202020204" pitchFamily="34" charset="0"/>
                <a:ea typeface="Calibri" panose="020F0502020204030204" pitchFamily="34" charset="0"/>
                <a:cs typeface="Times New Roman" panose="02020603050405020304" pitchFamily="18" charset="0"/>
              </a:rPr>
              <a:t>  NYC	31%</a:t>
            </a:r>
            <a:br>
              <a:rPr lang="en-US" sz="1400" dirty="0">
                <a:effectLst/>
                <a:latin typeface="Arial" panose="020B0604020202020204" pitchFamily="34" charset="0"/>
                <a:ea typeface="Calibri" panose="020F0502020204030204" pitchFamily="34" charset="0"/>
                <a:cs typeface="Times New Roman" panose="02020603050405020304" pitchFamily="18" charset="0"/>
              </a:rPr>
            </a:br>
            <a:r>
              <a:rPr lang="en-US" sz="1400" dirty="0">
                <a:effectLst/>
                <a:latin typeface="Arial" panose="020B0604020202020204" pitchFamily="34" charset="0"/>
                <a:ea typeface="Calibri" panose="020F0502020204030204" pitchFamily="34" charset="0"/>
                <a:cs typeface="Times New Roman" panose="02020603050405020304" pitchFamily="18" charset="0"/>
              </a:rPr>
              <a:t>  All other NY	  6%</a:t>
            </a:r>
            <a:br>
              <a:rPr lang="en-US" sz="1600" dirty="0">
                <a:effectLst/>
                <a:latin typeface="Arial" panose="020B0604020202020204" pitchFamily="34" charset="0"/>
                <a:ea typeface="Calibri" panose="020F0502020204030204" pitchFamily="34" charset="0"/>
                <a:cs typeface="Times New Roman" panose="02020603050405020304" pitchFamily="18" charset="0"/>
              </a:rPr>
            </a:br>
            <a:r>
              <a:rPr lang="en-US" sz="1600" b="1" dirty="0">
                <a:effectLst/>
                <a:latin typeface="Arial" panose="020B0604020202020204" pitchFamily="34" charset="0"/>
                <a:ea typeface="Calibri" panose="020F0502020204030204" pitchFamily="34" charset="0"/>
                <a:cs typeface="Times New Roman" panose="02020603050405020304" pitchFamily="18" charset="0"/>
              </a:rPr>
              <a:t>Northeast	  </a:t>
            </a:r>
            <a:r>
              <a:rPr lang="en-US" sz="1600" b="1" dirty="0">
                <a:latin typeface="Arial" panose="020B0604020202020204" pitchFamily="34" charset="0"/>
                <a:ea typeface="Calibri" panose="020F0502020204030204" pitchFamily="34" charset="0"/>
                <a:cs typeface="Times New Roman" panose="02020603050405020304" pitchFamily="18" charset="0"/>
              </a:rPr>
              <a:t>6</a:t>
            </a:r>
            <a:r>
              <a:rPr lang="en-US" sz="1600" b="1" dirty="0">
                <a:effectLst/>
                <a:latin typeface="Arial" panose="020B0604020202020204" pitchFamily="34" charset="0"/>
                <a:ea typeface="Calibri" panose="020F0502020204030204" pitchFamily="34" charset="0"/>
                <a:cs typeface="Times New Roman" panose="02020603050405020304" pitchFamily="18" charset="0"/>
              </a:rPr>
              <a:t>%</a:t>
            </a:r>
            <a:br>
              <a:rPr lang="en-US" sz="1600" b="1" dirty="0">
                <a:effectLst/>
                <a:latin typeface="Arial" panose="020B0604020202020204" pitchFamily="34" charset="0"/>
                <a:ea typeface="Calibri" panose="020F0502020204030204" pitchFamily="34" charset="0"/>
                <a:cs typeface="Times New Roman" panose="02020603050405020304" pitchFamily="18" charset="0"/>
              </a:rPr>
            </a:br>
            <a:r>
              <a:rPr lang="en-US" sz="1600" b="1" dirty="0">
                <a:effectLst/>
                <a:latin typeface="Arial" panose="020B0604020202020204" pitchFamily="34" charset="0"/>
                <a:ea typeface="Calibri" panose="020F0502020204030204" pitchFamily="34" charset="0"/>
                <a:cs typeface="Times New Roman" panose="02020603050405020304" pitchFamily="18" charset="0"/>
              </a:rPr>
              <a:t>All other states 	12%</a:t>
            </a:r>
            <a:br>
              <a:rPr lang="en-US" sz="1600" b="1" dirty="0">
                <a:effectLst/>
                <a:latin typeface="Arial" panose="020B0604020202020204" pitchFamily="34" charset="0"/>
                <a:ea typeface="Calibri" panose="020F0502020204030204" pitchFamily="34" charset="0"/>
                <a:cs typeface="Times New Roman" panose="02020603050405020304" pitchFamily="18" charset="0"/>
              </a:rPr>
            </a:br>
            <a:r>
              <a:rPr lang="en-US" sz="1600" b="1" dirty="0">
                <a:effectLst/>
                <a:latin typeface="Arial" panose="020B0604020202020204" pitchFamily="34" charset="0"/>
                <a:ea typeface="Calibri" panose="020F0502020204030204" pitchFamily="34" charset="0"/>
                <a:cs typeface="Times New Roman" panose="02020603050405020304" pitchFamily="18" charset="0"/>
              </a:rPr>
              <a:t>International	  1%*</a:t>
            </a:r>
          </a:p>
          <a:p>
            <a:pPr marL="0" marR="0">
              <a:lnSpc>
                <a:spcPct val="107000"/>
              </a:lnSpc>
              <a:spcBef>
                <a:spcPts val="0"/>
              </a:spcBef>
              <a:spcAft>
                <a:spcPts val="800"/>
              </a:spcAft>
              <a:tabLst>
                <a:tab pos="1714500" algn="l"/>
              </a:tabLst>
            </a:pPr>
            <a:endParaRPr lang="en-US" sz="1600" b="1" dirty="0">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1714500" algn="l"/>
              </a:tabLst>
            </a:pPr>
            <a:r>
              <a:rPr lang="en-US" sz="1000" dirty="0">
                <a:latin typeface="Arial" panose="020B0604020202020204" pitchFamily="34" charset="0"/>
                <a:ea typeface="Calibri" panose="020F0502020204030204" pitchFamily="34" charset="0"/>
                <a:cs typeface="Times New Roman" panose="02020603050405020304" pitchFamily="18" charset="0"/>
              </a:rPr>
              <a:t>* Low response rates from international students in 2025.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5C5E29BF-E68C-477E-AA91-B7078570BF74}"/>
              </a:ext>
            </a:extLst>
          </p:cNvPr>
          <p:cNvSpPr txBox="1"/>
          <p:nvPr/>
        </p:nvSpPr>
        <p:spPr>
          <a:xfrm>
            <a:off x="221077" y="9701325"/>
            <a:ext cx="5197257" cy="246221"/>
          </a:xfrm>
          <a:prstGeom prst="rect">
            <a:avLst/>
          </a:prstGeom>
          <a:noFill/>
        </p:spPr>
        <p:txBody>
          <a:bodyPr wrap="none" rtlCol="0">
            <a:spAutoFit/>
          </a:bodyPr>
          <a:lstStyle/>
          <a:p>
            <a:r>
              <a:rPr lang="en-US" sz="1000" i="1" dirty="0">
                <a:latin typeface="Arial" panose="020B0604020202020204" pitchFamily="34" charset="0"/>
                <a:cs typeface="Arial" panose="020B0604020202020204" pitchFamily="34" charset="0"/>
              </a:rPr>
              <a:t>Prepared by the Office of Institutional Research, Planning &amp; Effectiveness, April 21, 2026</a:t>
            </a:r>
          </a:p>
        </p:txBody>
      </p:sp>
      <p:grpSp>
        <p:nvGrpSpPr>
          <p:cNvPr id="17" name="Group 16">
            <a:extLst>
              <a:ext uri="{FF2B5EF4-FFF2-40B4-BE49-F238E27FC236}">
                <a16:creationId xmlns:a16="http://schemas.microsoft.com/office/drawing/2014/main" id="{02BE8249-70E7-4164-9FD6-839568D044A7}"/>
              </a:ext>
              <a:ext uri="{C183D7F6-B498-43B3-948B-1728B52AA6E4}">
                <adec:decorative xmlns:adec="http://schemas.microsoft.com/office/drawing/2017/decorative" val="1"/>
              </a:ext>
            </a:extLst>
          </p:cNvPr>
          <p:cNvGrpSpPr/>
          <p:nvPr/>
        </p:nvGrpSpPr>
        <p:grpSpPr>
          <a:xfrm>
            <a:off x="1228064" y="2937164"/>
            <a:ext cx="5291454" cy="350209"/>
            <a:chOff x="1037610" y="2933441"/>
            <a:chExt cx="5291454" cy="350209"/>
          </a:xfrm>
        </p:grpSpPr>
        <p:sp>
          <p:nvSpPr>
            <p:cNvPr id="11" name="Rectangle 10">
              <a:extLst>
                <a:ext uri="{FF2B5EF4-FFF2-40B4-BE49-F238E27FC236}">
                  <a16:creationId xmlns:a16="http://schemas.microsoft.com/office/drawing/2014/main" id="{D6DE300D-DC21-4AD0-9F51-5CAB044CE899}"/>
                </a:ext>
              </a:extLst>
            </p:cNvPr>
            <p:cNvSpPr/>
            <p:nvPr/>
          </p:nvSpPr>
          <p:spPr>
            <a:xfrm>
              <a:off x="1037610" y="3000959"/>
              <a:ext cx="226828" cy="226828"/>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AC4A67B-BA3F-455F-83CB-C4DA7C7A1C06}"/>
                </a:ext>
              </a:extLst>
            </p:cNvPr>
            <p:cNvSpPr txBox="1"/>
            <p:nvPr/>
          </p:nvSpPr>
          <p:spPr>
            <a:xfrm>
              <a:off x="1264438" y="2945096"/>
              <a:ext cx="1164101" cy="338554"/>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Employed</a:t>
              </a:r>
            </a:p>
          </p:txBody>
        </p:sp>
        <p:sp>
          <p:nvSpPr>
            <p:cNvPr id="13" name="Rectangle 12">
              <a:extLst>
                <a:ext uri="{FF2B5EF4-FFF2-40B4-BE49-F238E27FC236}">
                  <a16:creationId xmlns:a16="http://schemas.microsoft.com/office/drawing/2014/main" id="{15F745D2-6637-4BD1-B914-BB7A11B1A13B}"/>
                </a:ext>
              </a:extLst>
            </p:cNvPr>
            <p:cNvSpPr/>
            <p:nvPr/>
          </p:nvSpPr>
          <p:spPr>
            <a:xfrm>
              <a:off x="2619154" y="3000959"/>
              <a:ext cx="226828" cy="226828"/>
            </a:xfrm>
            <a:prstGeom prst="rect">
              <a:avLst/>
            </a:prstGeom>
            <a:solidFill>
              <a:srgbClr val="BEBEB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855AAC39-6F8F-4570-86D3-84163E3EEFA0}"/>
                </a:ext>
              </a:extLst>
            </p:cNvPr>
            <p:cNvSpPr txBox="1"/>
            <p:nvPr/>
          </p:nvSpPr>
          <p:spPr>
            <a:xfrm>
              <a:off x="2845982" y="2945096"/>
              <a:ext cx="2315057" cy="338554"/>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Continuing Education</a:t>
              </a:r>
            </a:p>
          </p:txBody>
        </p:sp>
        <p:sp>
          <p:nvSpPr>
            <p:cNvPr id="15" name="Rectangle 14">
              <a:extLst>
                <a:ext uri="{FF2B5EF4-FFF2-40B4-BE49-F238E27FC236}">
                  <a16:creationId xmlns:a16="http://schemas.microsoft.com/office/drawing/2014/main" id="{A3A5950D-CCFD-4521-BB57-32FA5A1C4338}"/>
                </a:ext>
              </a:extLst>
            </p:cNvPr>
            <p:cNvSpPr/>
            <p:nvPr/>
          </p:nvSpPr>
          <p:spPr>
            <a:xfrm>
              <a:off x="5369343" y="3000959"/>
              <a:ext cx="226828" cy="226828"/>
            </a:xfrm>
            <a:prstGeom prst="rect">
              <a:avLst/>
            </a:prstGeom>
            <a:solidFill>
              <a:srgbClr val="5F5F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A899C4F6-EB43-4C0C-A156-C9BE22058413}"/>
                </a:ext>
              </a:extLst>
            </p:cNvPr>
            <p:cNvSpPr txBox="1"/>
            <p:nvPr/>
          </p:nvSpPr>
          <p:spPr>
            <a:xfrm>
              <a:off x="5596171" y="2933441"/>
              <a:ext cx="732893" cy="338554"/>
            </a:xfrm>
            <a:prstGeom prst="rect">
              <a:avLst/>
            </a:prstGeom>
            <a:noFill/>
          </p:spPr>
          <p:txBody>
            <a:bodyPr wrap="none" rtlCol="0">
              <a:spAutoFit/>
            </a:bodyPr>
            <a:lstStyle/>
            <a:p>
              <a:r>
                <a:rPr lang="en-US" sz="1600" b="1" dirty="0">
                  <a:latin typeface="Arial" panose="020B0604020202020204" pitchFamily="34" charset="0"/>
                  <a:cs typeface="Arial" panose="020B0604020202020204" pitchFamily="34" charset="0"/>
                </a:rPr>
                <a:t>Other</a:t>
              </a:r>
            </a:p>
          </p:txBody>
        </p:sp>
      </p:grpSp>
      <p:pic>
        <p:nvPicPr>
          <p:cNvPr id="7" name="Picture 6">
            <a:extLst>
              <a:ext uri="{FF2B5EF4-FFF2-40B4-BE49-F238E27FC236}">
                <a16:creationId xmlns:a16="http://schemas.microsoft.com/office/drawing/2014/main" id="{44C25181-8D25-D5E4-22F4-791FBF05D4A0}"/>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629523" y="9545074"/>
            <a:ext cx="1956273" cy="402471"/>
          </a:xfrm>
          <a:prstGeom prst="rect">
            <a:avLst/>
          </a:prstGeom>
        </p:spPr>
      </p:pic>
      <p:pic>
        <p:nvPicPr>
          <p:cNvPr id="23" name="Picture 22">
            <a:extLst>
              <a:ext uri="{FF2B5EF4-FFF2-40B4-BE49-F238E27FC236}">
                <a16:creationId xmlns:a16="http://schemas.microsoft.com/office/drawing/2014/main" id="{8C5170C2-8DCD-7A34-B868-FEF2B6A6EC46}"/>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2" y="-6066"/>
            <a:ext cx="7772400" cy="1372842"/>
          </a:xfrm>
          <a:prstGeom prst="rect">
            <a:avLst/>
          </a:prstGeom>
        </p:spPr>
      </p:pic>
      <p:sp>
        <p:nvSpPr>
          <p:cNvPr id="24" name="Title 1">
            <a:extLst>
              <a:ext uri="{FF2B5EF4-FFF2-40B4-BE49-F238E27FC236}">
                <a16:creationId xmlns:a16="http://schemas.microsoft.com/office/drawing/2014/main" id="{11E0834E-6A23-80DD-583C-944C7ECBD47F}"/>
              </a:ext>
              <a:ext uri="{C183D7F6-B498-43B3-948B-1728B52AA6E4}">
                <adec:decorative xmlns:adec="http://schemas.microsoft.com/office/drawing/2017/decorative" val="1"/>
              </a:ext>
            </a:extLst>
          </p:cNvPr>
          <p:cNvSpPr txBox="1">
            <a:spLocks/>
          </p:cNvSpPr>
          <p:nvPr/>
        </p:nvSpPr>
        <p:spPr>
          <a:xfrm>
            <a:off x="534351" y="88400"/>
            <a:ext cx="6703695" cy="1139899"/>
          </a:xfrm>
          <a:prstGeom prst="rect">
            <a:avLst/>
          </a:prstGeom>
        </p:spPr>
        <p:txBody>
          <a:bodyPr vert="horz" lIns="91440" tIns="45720" rIns="91440" bIns="45720" rtlCol="0" anchor="ctr">
            <a:noAutofit/>
          </a:bodyPr>
          <a:lst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a:lstStyle>
          <a:p>
            <a:pPr algn="ctr"/>
            <a:r>
              <a:rPr lang="en-US" sz="4800" b="1" dirty="0">
                <a:solidFill>
                  <a:schemeClr val="bg1"/>
                </a:solidFill>
                <a:latin typeface="Alumni Sans" pitchFamily="2" charset="0"/>
              </a:rPr>
              <a:t>Outcomes of</a:t>
            </a:r>
            <a:br>
              <a:rPr lang="en-US" sz="4800" b="1" dirty="0">
                <a:solidFill>
                  <a:schemeClr val="bg1"/>
                </a:solidFill>
                <a:latin typeface="Alumni Sans" pitchFamily="2" charset="0"/>
              </a:rPr>
            </a:br>
            <a:r>
              <a:rPr lang="en-US" sz="4800" b="1" dirty="0">
                <a:solidFill>
                  <a:schemeClr val="bg1"/>
                </a:solidFill>
                <a:latin typeface="Alumni Sans" pitchFamily="2" charset="0"/>
              </a:rPr>
              <a:t>Bachelor’s Degree Recipients</a:t>
            </a:r>
          </a:p>
        </p:txBody>
      </p:sp>
    </p:spTree>
    <p:extLst>
      <p:ext uri="{BB962C8B-B14F-4D97-AF65-F5344CB8AC3E}">
        <p14:creationId xmlns:p14="http://schemas.microsoft.com/office/powerpoint/2010/main" val="3281440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62428C3-27F5-96AB-1C03-F4E82E07782D}"/>
              </a:ext>
            </a:extLst>
          </p:cNvPr>
          <p:cNvSpPr>
            <a:spLocks noGrp="1"/>
          </p:cNvSpPr>
          <p:nvPr>
            <p:ph type="title"/>
          </p:nvPr>
        </p:nvSpPr>
        <p:spPr/>
        <p:txBody>
          <a:bodyPr>
            <a:normAutofit/>
          </a:bodyPr>
          <a:lstStyle/>
          <a:p>
            <a:r>
              <a:rPr lang="en-US" sz="700" dirty="0">
                <a:solidFill>
                  <a:schemeClr val="bg1"/>
                </a:solidFill>
              </a:rPr>
              <a:t>Reverse</a:t>
            </a:r>
          </a:p>
        </p:txBody>
      </p:sp>
      <p:sp>
        <p:nvSpPr>
          <p:cNvPr id="12" name="Content Placeholder 2">
            <a:extLst>
              <a:ext uri="{FF2B5EF4-FFF2-40B4-BE49-F238E27FC236}">
                <a16:creationId xmlns:a16="http://schemas.microsoft.com/office/drawing/2014/main" id="{D4475549-665D-42EB-BC21-F1368375543A}"/>
              </a:ext>
            </a:extLst>
          </p:cNvPr>
          <p:cNvSpPr txBox="1">
            <a:spLocks/>
          </p:cNvSpPr>
          <p:nvPr/>
        </p:nvSpPr>
        <p:spPr>
          <a:xfrm>
            <a:off x="290395" y="166387"/>
            <a:ext cx="3594567" cy="2404281"/>
          </a:xfrm>
          <a:prstGeom prst="rect">
            <a:avLst/>
          </a:prstGeom>
        </p:spPr>
        <p:txBody>
          <a:bodyPr vert="horz" lIns="91440" tIns="45720" rIns="91440" bIns="45720" rtlCol="0">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buFont typeface="Arial" panose="020B0604020202020204" pitchFamily="34" charset="0"/>
              <a:buNone/>
            </a:pPr>
            <a:r>
              <a:rPr lang="en-US" sz="2000" b="1" dirty="0">
                <a:solidFill>
                  <a:srgbClr val="990000"/>
                </a:solidFill>
              </a:rPr>
              <a:t>      Median Salaries</a:t>
            </a:r>
          </a:p>
          <a:p>
            <a:pPr marL="0" indent="0">
              <a:buFont typeface="Arial" panose="020B0604020202020204" pitchFamily="34" charset="0"/>
              <a:buNone/>
            </a:pPr>
            <a:br>
              <a:rPr lang="en-US" sz="1050" dirty="0"/>
            </a:br>
            <a:r>
              <a:rPr lang="en-US" sz="1050" dirty="0"/>
              <a:t>Stony Brook University participates in the </a:t>
            </a:r>
            <a:r>
              <a:rPr lang="en-US" sz="1050" dirty="0">
                <a:hlinkClick r:id="rId3"/>
              </a:rPr>
              <a:t>Post-Secondary Education Outcomes (PSEO)</a:t>
            </a:r>
            <a:r>
              <a:rPr lang="en-US" sz="1050" dirty="0"/>
              <a:t> through the U.S. Census Bureau and receives earnings information of gradates aggregated by disciplines. In some instances, majors are combined; data are suppressed when earnings from fewer </a:t>
            </a:r>
            <a:r>
              <a:rPr lang="en-US" sz="1050"/>
              <a:t>than ten </a:t>
            </a:r>
            <a:r>
              <a:rPr lang="en-US" sz="1050" dirty="0"/>
              <a:t>graduates are available. Data below represent salaries of bachelor’s recipients one year and five years after graduation for just over 43,000 Stony Brook bachelor’s degree recipients from 2001 through 2022 and converted to 2023 dollars. </a:t>
            </a:r>
          </a:p>
        </p:txBody>
      </p:sp>
      <p:graphicFrame>
        <p:nvGraphicFramePr>
          <p:cNvPr id="8" name="Content Placeholder 7" descr="Bar chart showing 1-year earnings and 5-year earning by major, ranked top to bottom by 5-year earnings.">
            <a:extLst>
              <a:ext uri="{FF2B5EF4-FFF2-40B4-BE49-F238E27FC236}">
                <a16:creationId xmlns:a16="http://schemas.microsoft.com/office/drawing/2014/main" id="{18BD0102-54D4-4E73-B7D9-CBD28AD46431}"/>
              </a:ext>
            </a:extLst>
          </p:cNvPr>
          <p:cNvGraphicFramePr>
            <a:graphicFrameLocks noGrp="1"/>
          </p:cNvGraphicFramePr>
          <p:nvPr>
            <p:ph sz="half" idx="2"/>
            <p:extLst>
              <p:ext uri="{D42A27DB-BD31-4B8C-83A1-F6EECF244321}">
                <p14:modId xmlns:p14="http://schemas.microsoft.com/office/powerpoint/2010/main" val="153706545"/>
              </p:ext>
            </p:extLst>
          </p:nvPr>
        </p:nvGraphicFramePr>
        <p:xfrm>
          <a:off x="290394" y="2107995"/>
          <a:ext cx="3782841" cy="770459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 name="Table 2" descr="Table presenting selected employers">
            <a:extLst>
              <a:ext uri="{FF2B5EF4-FFF2-40B4-BE49-F238E27FC236}">
                <a16:creationId xmlns:a16="http://schemas.microsoft.com/office/drawing/2014/main" id="{CDABBEFE-7641-0CA0-EA61-89C1202106C7}"/>
              </a:ext>
            </a:extLst>
          </p:cNvPr>
          <p:cNvGraphicFramePr>
            <a:graphicFrameLocks noGrp="1"/>
          </p:cNvGraphicFramePr>
          <p:nvPr>
            <p:extLst>
              <p:ext uri="{D42A27DB-BD31-4B8C-83A1-F6EECF244321}">
                <p14:modId xmlns:p14="http://schemas.microsoft.com/office/powerpoint/2010/main" val="736302130"/>
              </p:ext>
            </p:extLst>
          </p:nvPr>
        </p:nvGraphicFramePr>
        <p:xfrm>
          <a:off x="3884962" y="135928"/>
          <a:ext cx="3895345" cy="4981152"/>
        </p:xfrm>
        <a:graphic>
          <a:graphicData uri="http://schemas.openxmlformats.org/drawingml/2006/table">
            <a:tbl>
              <a:tblPr firstRow="1"/>
              <a:tblGrid>
                <a:gridCol w="1815676">
                  <a:extLst>
                    <a:ext uri="{9D8B030D-6E8A-4147-A177-3AD203B41FA5}">
                      <a16:colId xmlns:a16="http://schemas.microsoft.com/office/drawing/2014/main" val="1875309697"/>
                    </a:ext>
                  </a:extLst>
                </a:gridCol>
                <a:gridCol w="2079669">
                  <a:extLst>
                    <a:ext uri="{9D8B030D-6E8A-4147-A177-3AD203B41FA5}">
                      <a16:colId xmlns:a16="http://schemas.microsoft.com/office/drawing/2014/main" val="2499673686"/>
                    </a:ext>
                  </a:extLst>
                </a:gridCol>
              </a:tblGrid>
              <a:tr h="608680">
                <a:tc gridSpan="2">
                  <a:txBody>
                    <a:bodyPr/>
                    <a:lstStyle/>
                    <a:p>
                      <a:pPr marL="0" marR="0" lvl="0" indent="0" algn="l" defTabSz="777240" rtl="0" eaLnBrk="1" fontAlgn="b" latinLnBrk="0" hangingPunct="1">
                        <a:lnSpc>
                          <a:spcPct val="100000"/>
                        </a:lnSpc>
                        <a:spcBef>
                          <a:spcPts val="0"/>
                        </a:spcBef>
                        <a:spcAft>
                          <a:spcPts val="0"/>
                        </a:spcAft>
                        <a:buClrTx/>
                        <a:buSzTx/>
                        <a:buFontTx/>
                        <a:buNone/>
                        <a:tabLst/>
                        <a:defRPr/>
                      </a:pPr>
                      <a:r>
                        <a:rPr lang="en-US" sz="2000" b="1" dirty="0">
                          <a:solidFill>
                            <a:srgbClr val="990000"/>
                          </a:solidFill>
                          <a:latin typeface="Arial" panose="020B0604020202020204" pitchFamily="34" charset="0"/>
                          <a:cs typeface="Arial" panose="020B0604020202020204" pitchFamily="34" charset="0"/>
                        </a:rPr>
                        <a:t>Selected Employers</a:t>
                      </a:r>
                    </a:p>
                  </a:txBody>
                  <a:tcPr marL="45720" marR="0" marT="91440" marB="0">
                    <a:lnL>
                      <a:noFill/>
                    </a:lnL>
                    <a:lnR>
                      <a:noFill/>
                    </a:lnR>
                    <a:lnT>
                      <a:noFill/>
                    </a:lnT>
                    <a:lnB>
                      <a:noFill/>
                    </a:lnB>
                    <a:noFill/>
                  </a:tcPr>
                </a:tc>
                <a:tc hMerge="1">
                  <a:txBody>
                    <a:bodyPr/>
                    <a:lstStyle/>
                    <a:p>
                      <a:pPr algn="l" fontAlgn="b">
                        <a:buNone/>
                      </a:pPr>
                      <a:endParaRPr lang="en-US" sz="900" b="0" i="0" u="none" strike="noStrike" dirty="0">
                        <a:solidFill>
                          <a:srgbClr val="000000"/>
                        </a:solidFill>
                        <a:effectLst/>
                        <a:latin typeface="Arial" panose="020B0604020202020204" pitchFamily="34" charset="0"/>
                        <a:cs typeface="Arial" panose="020B0604020202020204" pitchFamily="34" charset="0"/>
                      </a:endParaRPr>
                    </a:p>
                  </a:txBody>
                  <a:tcPr marL="0" marR="0" marT="0" marB="0">
                    <a:lnL>
                      <a:noFill/>
                    </a:lnL>
                    <a:lnR>
                      <a:noFill/>
                    </a:lnR>
                    <a:lnT>
                      <a:noFill/>
                    </a:lnT>
                    <a:lnB>
                      <a:noFill/>
                    </a:lnB>
                    <a:noFill/>
                  </a:tcPr>
                </a:tc>
                <a:extLst>
                  <a:ext uri="{0D108BD9-81ED-4DB2-BD59-A6C34878D82A}">
                    <a16:rowId xmlns:a16="http://schemas.microsoft.com/office/drawing/2014/main" val="3673137815"/>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Amazon</a:t>
                      </a:r>
                    </a:p>
                  </a:txBody>
                  <a:tcPr marL="45720" marR="0" marT="0" marB="0">
                    <a:lnL>
                      <a:noFill/>
                    </a:lnL>
                    <a:lnR>
                      <a:noFill/>
                    </a:lnR>
                    <a:lnT>
                      <a:noFill/>
                    </a:lnT>
                    <a:lnB>
                      <a:noFill/>
                    </a:lnB>
                    <a:noFill/>
                  </a:tcPr>
                </a:tc>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Mather Hospital</a:t>
                      </a:r>
                    </a:p>
                  </a:txBody>
                  <a:tcPr marL="45720" marR="0" marT="0" marB="0">
                    <a:lnL>
                      <a:noFill/>
                    </a:lnL>
                    <a:lnR>
                      <a:noFill/>
                    </a:lnR>
                    <a:lnT>
                      <a:noFill/>
                    </a:lnT>
                    <a:lnB>
                      <a:noFill/>
                    </a:lnB>
                    <a:noFill/>
                  </a:tcPr>
                </a:tc>
                <a:extLst>
                  <a:ext uri="{0D108BD9-81ED-4DB2-BD59-A6C34878D82A}">
                    <a16:rowId xmlns:a16="http://schemas.microsoft.com/office/drawing/2014/main" val="2941812513"/>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American Express</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Memorial Sloan Kettering Cancer Ctr</a:t>
                      </a:r>
                    </a:p>
                  </a:txBody>
                  <a:tcPr marL="45720" marR="0" marT="0" marB="0">
                    <a:lnL>
                      <a:noFill/>
                    </a:lnL>
                    <a:lnR>
                      <a:noFill/>
                    </a:lnR>
                    <a:lnT>
                      <a:noFill/>
                    </a:lnT>
                    <a:lnB>
                      <a:noFill/>
                    </a:lnB>
                    <a:noFill/>
                  </a:tcPr>
                </a:tc>
                <a:extLst>
                  <a:ext uri="{0D108BD9-81ED-4DB2-BD59-A6C34878D82A}">
                    <a16:rowId xmlns:a16="http://schemas.microsoft.com/office/drawing/2014/main" val="1858873072"/>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Apple</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Meta</a:t>
                      </a:r>
                    </a:p>
                  </a:txBody>
                  <a:tcPr marL="45720" marR="0" marT="0" marB="0">
                    <a:lnL>
                      <a:noFill/>
                    </a:lnL>
                    <a:lnR>
                      <a:noFill/>
                    </a:lnR>
                    <a:lnT>
                      <a:noFill/>
                    </a:lnT>
                    <a:lnB>
                      <a:noFill/>
                    </a:lnB>
                    <a:noFill/>
                  </a:tcPr>
                </a:tc>
                <a:extLst>
                  <a:ext uri="{0D108BD9-81ED-4DB2-BD59-A6C34878D82A}">
                    <a16:rowId xmlns:a16="http://schemas.microsoft.com/office/drawing/2014/main" val="2502878534"/>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Bank of America</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Microsoft</a:t>
                      </a:r>
                    </a:p>
                  </a:txBody>
                  <a:tcPr marL="45720" marR="0" marT="0" marB="0">
                    <a:lnL>
                      <a:noFill/>
                    </a:lnL>
                    <a:lnR>
                      <a:noFill/>
                    </a:lnR>
                    <a:lnT>
                      <a:noFill/>
                    </a:lnT>
                    <a:lnB>
                      <a:noFill/>
                    </a:lnB>
                    <a:noFill/>
                  </a:tcPr>
                </a:tc>
                <a:extLst>
                  <a:ext uri="{0D108BD9-81ED-4DB2-BD59-A6C34878D82A}">
                    <a16:rowId xmlns:a16="http://schemas.microsoft.com/office/drawing/2014/main" val="3894506008"/>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Boeing</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Morgan Stanley</a:t>
                      </a:r>
                    </a:p>
                  </a:txBody>
                  <a:tcPr marL="45720" marR="0" marT="0" marB="0">
                    <a:lnL>
                      <a:noFill/>
                    </a:lnL>
                    <a:lnR>
                      <a:noFill/>
                    </a:lnR>
                    <a:lnT>
                      <a:noFill/>
                    </a:lnT>
                    <a:lnB>
                      <a:noFill/>
                    </a:lnB>
                    <a:noFill/>
                  </a:tcPr>
                </a:tc>
                <a:extLst>
                  <a:ext uri="{0D108BD9-81ED-4DB2-BD59-A6C34878D82A}">
                    <a16:rowId xmlns:a16="http://schemas.microsoft.com/office/drawing/2014/main" val="3587683938"/>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Broadridge</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Mount Sinai Health System</a:t>
                      </a:r>
                    </a:p>
                  </a:txBody>
                  <a:tcPr marL="45720" marR="0" marT="0" marB="0">
                    <a:lnL>
                      <a:noFill/>
                    </a:lnL>
                    <a:lnR>
                      <a:noFill/>
                    </a:lnR>
                    <a:lnT>
                      <a:noFill/>
                    </a:lnT>
                    <a:lnB>
                      <a:noFill/>
                    </a:lnB>
                    <a:noFill/>
                  </a:tcPr>
                </a:tc>
                <a:extLst>
                  <a:ext uri="{0D108BD9-81ED-4DB2-BD59-A6C34878D82A}">
                    <a16:rowId xmlns:a16="http://schemas.microsoft.com/office/drawing/2014/main" val="2382699113"/>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Brookhaven National Lab</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National Grid</a:t>
                      </a:r>
                    </a:p>
                  </a:txBody>
                  <a:tcPr marL="45720" marR="0" marT="0" marB="0">
                    <a:lnL>
                      <a:noFill/>
                    </a:lnL>
                    <a:lnR>
                      <a:noFill/>
                    </a:lnR>
                    <a:lnT>
                      <a:noFill/>
                    </a:lnT>
                    <a:lnB>
                      <a:noFill/>
                    </a:lnB>
                    <a:noFill/>
                  </a:tcPr>
                </a:tc>
                <a:extLst>
                  <a:ext uri="{0D108BD9-81ED-4DB2-BD59-A6C34878D82A}">
                    <a16:rowId xmlns:a16="http://schemas.microsoft.com/office/drawing/2014/main" val="420667795"/>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Capital One</a:t>
                      </a:r>
                    </a:p>
                  </a:txBody>
                  <a:tcPr marL="45720" marR="0" marT="0" marB="0">
                    <a:lnL>
                      <a:noFill/>
                    </a:lnL>
                    <a:lnR>
                      <a:noFill/>
                    </a:lnR>
                    <a:lnT>
                      <a:noFill/>
                    </a:lnT>
                    <a:lnB>
                      <a:noFill/>
                    </a:lnB>
                    <a:noFill/>
                  </a:tcPr>
                </a:tc>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New York Cancer &amp; Blood Specialists</a:t>
                      </a:r>
                    </a:p>
                  </a:txBody>
                  <a:tcPr marL="45720" marR="0" marT="0" marB="0">
                    <a:lnL>
                      <a:noFill/>
                    </a:lnL>
                    <a:lnR>
                      <a:noFill/>
                    </a:lnR>
                    <a:lnT>
                      <a:noFill/>
                    </a:lnT>
                    <a:lnB>
                      <a:noFill/>
                    </a:lnB>
                    <a:noFill/>
                  </a:tcPr>
                </a:tc>
                <a:extLst>
                  <a:ext uri="{0D108BD9-81ED-4DB2-BD59-A6C34878D82A}">
                    <a16:rowId xmlns:a16="http://schemas.microsoft.com/office/drawing/2014/main" val="2408791247"/>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Catholic Health</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New York Life Insurance Company</a:t>
                      </a:r>
                    </a:p>
                  </a:txBody>
                  <a:tcPr marL="45720" marR="0" marT="0" marB="0">
                    <a:lnL>
                      <a:noFill/>
                    </a:lnL>
                    <a:lnR>
                      <a:noFill/>
                    </a:lnR>
                    <a:lnT>
                      <a:noFill/>
                    </a:lnT>
                    <a:lnB>
                      <a:noFill/>
                    </a:lnB>
                    <a:noFill/>
                  </a:tcPr>
                </a:tc>
                <a:extLst>
                  <a:ext uri="{0D108BD9-81ED-4DB2-BD59-A6C34878D82A}">
                    <a16:rowId xmlns:a16="http://schemas.microsoft.com/office/drawing/2014/main" val="47677095"/>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Citi</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New York-Presbyterian Hospital</a:t>
                      </a:r>
                    </a:p>
                  </a:txBody>
                  <a:tcPr marL="45720" marR="0" marT="0" marB="0">
                    <a:lnL>
                      <a:noFill/>
                    </a:lnL>
                    <a:lnR>
                      <a:noFill/>
                    </a:lnR>
                    <a:lnT>
                      <a:noFill/>
                    </a:lnT>
                    <a:lnB>
                      <a:noFill/>
                    </a:lnB>
                    <a:noFill/>
                  </a:tcPr>
                </a:tc>
                <a:extLst>
                  <a:ext uri="{0D108BD9-81ED-4DB2-BD59-A6C34878D82A}">
                    <a16:rowId xmlns:a16="http://schemas.microsoft.com/office/drawing/2014/main" val="1403437537"/>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City of New York</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North Atlantic Industries</a:t>
                      </a:r>
                    </a:p>
                  </a:txBody>
                  <a:tcPr marL="45720" marR="0" marT="0" marB="0">
                    <a:lnL>
                      <a:noFill/>
                    </a:lnL>
                    <a:lnR>
                      <a:noFill/>
                    </a:lnR>
                    <a:lnT>
                      <a:noFill/>
                    </a:lnT>
                    <a:lnB>
                      <a:noFill/>
                    </a:lnB>
                    <a:noFill/>
                  </a:tcPr>
                </a:tc>
                <a:extLst>
                  <a:ext uri="{0D108BD9-81ED-4DB2-BD59-A6C34878D82A}">
                    <a16:rowId xmlns:a16="http://schemas.microsoft.com/office/drawing/2014/main" val="3086460304"/>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CityMD</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North Shore University Hospital</a:t>
                      </a:r>
                    </a:p>
                  </a:txBody>
                  <a:tcPr marL="45720" marR="0" marT="0" marB="0">
                    <a:lnL>
                      <a:noFill/>
                    </a:lnL>
                    <a:lnR>
                      <a:noFill/>
                    </a:lnR>
                    <a:lnT>
                      <a:noFill/>
                    </a:lnT>
                    <a:lnB>
                      <a:noFill/>
                    </a:lnB>
                    <a:noFill/>
                  </a:tcPr>
                </a:tc>
                <a:extLst>
                  <a:ext uri="{0D108BD9-81ED-4DB2-BD59-A6C34878D82A}">
                    <a16:rowId xmlns:a16="http://schemas.microsoft.com/office/drawing/2014/main" val="725224887"/>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Cold Spring Harbor Lab</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Northrop Grumman</a:t>
                      </a:r>
                    </a:p>
                  </a:txBody>
                  <a:tcPr marL="45720" marR="0" marT="0" marB="0">
                    <a:lnL>
                      <a:noFill/>
                    </a:lnL>
                    <a:lnR>
                      <a:noFill/>
                    </a:lnR>
                    <a:lnT>
                      <a:noFill/>
                    </a:lnT>
                    <a:lnB>
                      <a:noFill/>
                    </a:lnB>
                    <a:noFill/>
                  </a:tcPr>
                </a:tc>
                <a:extLst>
                  <a:ext uri="{0D108BD9-81ED-4DB2-BD59-A6C34878D82A}">
                    <a16:rowId xmlns:a16="http://schemas.microsoft.com/office/drawing/2014/main" val="2195386069"/>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Con Edison</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Northwell Health</a:t>
                      </a:r>
                    </a:p>
                  </a:txBody>
                  <a:tcPr marL="45720" marR="0" marT="0" marB="0">
                    <a:lnL>
                      <a:noFill/>
                    </a:lnL>
                    <a:lnR>
                      <a:noFill/>
                    </a:lnR>
                    <a:lnT>
                      <a:noFill/>
                    </a:lnT>
                    <a:lnB>
                      <a:noFill/>
                    </a:lnB>
                    <a:noFill/>
                  </a:tcPr>
                </a:tc>
                <a:extLst>
                  <a:ext uri="{0D108BD9-81ED-4DB2-BD59-A6C34878D82A}">
                    <a16:rowId xmlns:a16="http://schemas.microsoft.com/office/drawing/2014/main" val="3804975754"/>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CVS Health</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NYC Department of Education</a:t>
                      </a:r>
                    </a:p>
                  </a:txBody>
                  <a:tcPr marL="45720" marR="0" marT="0" marB="0">
                    <a:lnL>
                      <a:noFill/>
                    </a:lnL>
                    <a:lnR>
                      <a:noFill/>
                    </a:lnR>
                    <a:lnT>
                      <a:noFill/>
                    </a:lnT>
                    <a:lnB>
                      <a:noFill/>
                    </a:lnB>
                    <a:noFill/>
                  </a:tcPr>
                </a:tc>
                <a:extLst>
                  <a:ext uri="{0D108BD9-81ED-4DB2-BD59-A6C34878D82A}">
                    <a16:rowId xmlns:a16="http://schemas.microsoft.com/office/drawing/2014/main" val="2323364719"/>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Deloitte</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NYC Health + Hospitals</a:t>
                      </a:r>
                    </a:p>
                  </a:txBody>
                  <a:tcPr marL="45720" marR="0" marT="0" marB="0">
                    <a:lnL>
                      <a:noFill/>
                    </a:lnL>
                    <a:lnR>
                      <a:noFill/>
                    </a:lnR>
                    <a:lnT>
                      <a:noFill/>
                    </a:lnT>
                    <a:lnB>
                      <a:noFill/>
                    </a:lnB>
                    <a:noFill/>
                  </a:tcPr>
                </a:tc>
                <a:extLst>
                  <a:ext uri="{0D108BD9-81ED-4DB2-BD59-A6C34878D82A}">
                    <a16:rowId xmlns:a16="http://schemas.microsoft.com/office/drawing/2014/main" val="2632750837"/>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Epic</a:t>
                      </a:r>
                    </a:p>
                  </a:txBody>
                  <a:tcPr marL="45720" marR="0" marT="0" marB="0">
                    <a:lnL>
                      <a:noFill/>
                    </a:lnL>
                    <a:lnR>
                      <a:noFill/>
                    </a:lnR>
                    <a:lnT>
                      <a:noFill/>
                    </a:lnT>
                    <a:lnB>
                      <a:noFill/>
                    </a:lnB>
                    <a:noFill/>
                  </a:tcPr>
                </a:tc>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NYS Dept. of Env Conservation</a:t>
                      </a:r>
                    </a:p>
                  </a:txBody>
                  <a:tcPr marL="45720" marR="0" marT="0" marB="0">
                    <a:lnL>
                      <a:noFill/>
                    </a:lnL>
                    <a:lnR>
                      <a:noFill/>
                    </a:lnR>
                    <a:lnT>
                      <a:noFill/>
                    </a:lnT>
                    <a:lnB>
                      <a:noFill/>
                    </a:lnB>
                    <a:noFill/>
                  </a:tcPr>
                </a:tc>
                <a:extLst>
                  <a:ext uri="{0D108BD9-81ED-4DB2-BD59-A6C34878D82A}">
                    <a16:rowId xmlns:a16="http://schemas.microsoft.com/office/drawing/2014/main" val="1886425623"/>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EY</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NYU Langone Health</a:t>
                      </a:r>
                    </a:p>
                  </a:txBody>
                  <a:tcPr marL="45720" marR="0" marT="0" marB="0">
                    <a:lnL>
                      <a:noFill/>
                    </a:lnL>
                    <a:lnR>
                      <a:noFill/>
                    </a:lnR>
                    <a:lnT>
                      <a:noFill/>
                    </a:lnT>
                    <a:lnB>
                      <a:noFill/>
                    </a:lnB>
                    <a:noFill/>
                  </a:tcPr>
                </a:tc>
                <a:extLst>
                  <a:ext uri="{0D108BD9-81ED-4DB2-BD59-A6C34878D82A}">
                    <a16:rowId xmlns:a16="http://schemas.microsoft.com/office/drawing/2014/main" val="596651162"/>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Fidelity Investments</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Optum</a:t>
                      </a:r>
                    </a:p>
                  </a:txBody>
                  <a:tcPr marL="45720" marR="0" marT="0" marB="0">
                    <a:lnL>
                      <a:noFill/>
                    </a:lnL>
                    <a:lnR>
                      <a:noFill/>
                    </a:lnR>
                    <a:lnT>
                      <a:noFill/>
                    </a:lnT>
                    <a:lnB>
                      <a:noFill/>
                    </a:lnB>
                    <a:noFill/>
                  </a:tcPr>
                </a:tc>
                <a:extLst>
                  <a:ext uri="{0D108BD9-81ED-4DB2-BD59-A6C34878D82A}">
                    <a16:rowId xmlns:a16="http://schemas.microsoft.com/office/drawing/2014/main" val="3822661513"/>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GEICO</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PwC</a:t>
                      </a:r>
                    </a:p>
                  </a:txBody>
                  <a:tcPr marL="45720" marR="0" marT="0" marB="0">
                    <a:lnL>
                      <a:noFill/>
                    </a:lnL>
                    <a:lnR>
                      <a:noFill/>
                    </a:lnR>
                    <a:lnT>
                      <a:noFill/>
                    </a:lnT>
                    <a:lnB>
                      <a:noFill/>
                    </a:lnB>
                    <a:noFill/>
                  </a:tcPr>
                </a:tc>
                <a:extLst>
                  <a:ext uri="{0D108BD9-81ED-4DB2-BD59-A6C34878D82A}">
                    <a16:rowId xmlns:a16="http://schemas.microsoft.com/office/drawing/2014/main" val="959726105"/>
                  </a:ext>
                </a:extLst>
              </a:tr>
              <a:tr h="149738">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General Dynamics Electric Boat</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ScribeAmerica</a:t>
                      </a:r>
                    </a:p>
                  </a:txBody>
                  <a:tcPr marL="45720" marR="0" marT="0" marB="0">
                    <a:lnL>
                      <a:noFill/>
                    </a:lnL>
                    <a:lnR>
                      <a:noFill/>
                    </a:lnR>
                    <a:lnT>
                      <a:noFill/>
                    </a:lnT>
                    <a:lnB>
                      <a:noFill/>
                    </a:lnB>
                    <a:noFill/>
                  </a:tcPr>
                </a:tc>
                <a:extLst>
                  <a:ext uri="{0D108BD9-81ED-4DB2-BD59-A6C34878D82A}">
                    <a16:rowId xmlns:a16="http://schemas.microsoft.com/office/drawing/2014/main" val="440458574"/>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General Motors</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State of New York</a:t>
                      </a:r>
                    </a:p>
                  </a:txBody>
                  <a:tcPr marL="45720" marR="0" marT="0" marB="0">
                    <a:lnL>
                      <a:noFill/>
                    </a:lnL>
                    <a:lnR>
                      <a:noFill/>
                    </a:lnR>
                    <a:lnT>
                      <a:noFill/>
                    </a:lnT>
                    <a:lnB>
                      <a:noFill/>
                    </a:lnB>
                    <a:noFill/>
                  </a:tcPr>
                </a:tc>
                <a:extLst>
                  <a:ext uri="{0D108BD9-81ED-4DB2-BD59-A6C34878D82A}">
                    <a16:rowId xmlns:a16="http://schemas.microsoft.com/office/drawing/2014/main" val="1642518144"/>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Goldman Sachs</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Stony Brook University</a:t>
                      </a:r>
                    </a:p>
                  </a:txBody>
                  <a:tcPr marL="45720" marR="0" marT="0" marB="0">
                    <a:lnL>
                      <a:noFill/>
                    </a:lnL>
                    <a:lnR>
                      <a:noFill/>
                    </a:lnR>
                    <a:lnT>
                      <a:noFill/>
                    </a:lnT>
                    <a:lnB>
                      <a:noFill/>
                    </a:lnB>
                    <a:noFill/>
                  </a:tcPr>
                </a:tc>
                <a:extLst>
                  <a:ext uri="{0D108BD9-81ED-4DB2-BD59-A6C34878D82A}">
                    <a16:rowId xmlns:a16="http://schemas.microsoft.com/office/drawing/2014/main" val="1468971936"/>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Google</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Suffolk County District Attorney</a:t>
                      </a:r>
                    </a:p>
                  </a:txBody>
                  <a:tcPr marL="45720" marR="0" marT="0" marB="0">
                    <a:lnL>
                      <a:noFill/>
                    </a:lnL>
                    <a:lnR>
                      <a:noFill/>
                    </a:lnR>
                    <a:lnT>
                      <a:noFill/>
                    </a:lnT>
                    <a:lnB>
                      <a:noFill/>
                    </a:lnB>
                    <a:noFill/>
                  </a:tcPr>
                </a:tc>
                <a:extLst>
                  <a:ext uri="{0D108BD9-81ED-4DB2-BD59-A6C34878D82A}">
                    <a16:rowId xmlns:a16="http://schemas.microsoft.com/office/drawing/2014/main" val="3688194524"/>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IBM</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TD</a:t>
                      </a:r>
                    </a:p>
                  </a:txBody>
                  <a:tcPr marL="45720" marR="0" marT="0" marB="0">
                    <a:lnL>
                      <a:noFill/>
                    </a:lnL>
                    <a:lnR>
                      <a:noFill/>
                    </a:lnR>
                    <a:lnT>
                      <a:noFill/>
                    </a:lnT>
                    <a:lnB>
                      <a:noFill/>
                    </a:lnB>
                    <a:noFill/>
                  </a:tcPr>
                </a:tc>
                <a:extLst>
                  <a:ext uri="{0D108BD9-81ED-4DB2-BD59-A6C34878D82A}">
                    <a16:rowId xmlns:a16="http://schemas.microsoft.com/office/drawing/2014/main" val="3419631097"/>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JPMorgan Chase &amp; Co.</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The Estee Lauder Companies Inc.</a:t>
                      </a:r>
                    </a:p>
                  </a:txBody>
                  <a:tcPr marL="45720" marR="0" marT="0" marB="0">
                    <a:lnL>
                      <a:noFill/>
                    </a:lnL>
                    <a:lnR>
                      <a:noFill/>
                    </a:lnR>
                    <a:lnT>
                      <a:noFill/>
                    </a:lnT>
                    <a:lnB>
                      <a:noFill/>
                    </a:lnB>
                    <a:noFill/>
                  </a:tcPr>
                </a:tc>
                <a:extLst>
                  <a:ext uri="{0D108BD9-81ED-4DB2-BD59-A6C34878D82A}">
                    <a16:rowId xmlns:a16="http://schemas.microsoft.com/office/drawing/2014/main" val="1721207811"/>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KPMG</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The Mount Sinai Hospital</a:t>
                      </a:r>
                    </a:p>
                  </a:txBody>
                  <a:tcPr marL="45720" marR="0" marT="0" marB="0">
                    <a:lnL>
                      <a:noFill/>
                    </a:lnL>
                    <a:lnR>
                      <a:noFill/>
                    </a:lnR>
                    <a:lnT>
                      <a:noFill/>
                    </a:lnT>
                    <a:lnB>
                      <a:noFill/>
                    </a:lnB>
                    <a:noFill/>
                  </a:tcPr>
                </a:tc>
                <a:extLst>
                  <a:ext uri="{0D108BD9-81ED-4DB2-BD59-A6C34878D82A}">
                    <a16:rowId xmlns:a16="http://schemas.microsoft.com/office/drawing/2014/main" val="3478667682"/>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Lenox Hill Hospital</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The Walt Disney Company</a:t>
                      </a:r>
                    </a:p>
                  </a:txBody>
                  <a:tcPr marL="45720" marR="0" marT="0" marB="0">
                    <a:lnL>
                      <a:noFill/>
                    </a:lnL>
                    <a:lnR>
                      <a:noFill/>
                    </a:lnR>
                    <a:lnT>
                      <a:noFill/>
                    </a:lnT>
                    <a:lnB>
                      <a:noFill/>
                    </a:lnB>
                    <a:noFill/>
                  </a:tcPr>
                </a:tc>
                <a:extLst>
                  <a:ext uri="{0D108BD9-81ED-4DB2-BD59-A6C34878D82A}">
                    <a16:rowId xmlns:a16="http://schemas.microsoft.com/office/drawing/2014/main" val="2654871797"/>
                  </a:ext>
                </a:extLst>
              </a:tr>
              <a:tr h="141825">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Long Island Jewish Medical Ctr</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Weill Cornell Medicine</a:t>
                      </a:r>
                    </a:p>
                  </a:txBody>
                  <a:tcPr marL="45720" marR="0" marT="0" marB="0">
                    <a:lnL>
                      <a:noFill/>
                    </a:lnL>
                    <a:lnR>
                      <a:noFill/>
                    </a:lnR>
                    <a:lnT>
                      <a:noFill/>
                    </a:lnT>
                    <a:lnB>
                      <a:noFill/>
                    </a:lnB>
                    <a:noFill/>
                  </a:tcPr>
                </a:tc>
                <a:extLst>
                  <a:ext uri="{0D108BD9-81ED-4DB2-BD59-A6C34878D82A}">
                    <a16:rowId xmlns:a16="http://schemas.microsoft.com/office/drawing/2014/main" val="2572798836"/>
                  </a:ext>
                </a:extLst>
              </a:tr>
              <a:tr h="140721">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Long Island Rail Road</a:t>
                      </a:r>
                    </a:p>
                  </a:txBody>
                  <a:tcPr marL="45720" marR="0" marT="0" marB="0">
                    <a:lnL>
                      <a:noFill/>
                    </a:lnL>
                    <a:lnR>
                      <a:noFill/>
                    </a:lnR>
                    <a:lnT>
                      <a:noFill/>
                    </a:lnT>
                    <a:lnB>
                      <a:noFill/>
                    </a:lnB>
                    <a:noFill/>
                  </a:tcPr>
                </a:tc>
                <a:tc>
                  <a:txBody>
                    <a:bodyPr/>
                    <a:lstStyle/>
                    <a:p>
                      <a:pPr algn="l" fontAlgn="b">
                        <a:buNone/>
                      </a:pPr>
                      <a:r>
                        <a:rPr lang="en-US" sz="900" b="0" i="0" u="none" strike="noStrike">
                          <a:solidFill>
                            <a:srgbClr val="000000"/>
                          </a:solidFill>
                          <a:effectLst/>
                          <a:latin typeface="Arial" panose="020B0604020202020204" pitchFamily="34" charset="0"/>
                          <a:cs typeface="Arial" panose="020B0604020202020204" pitchFamily="34" charset="0"/>
                        </a:rPr>
                        <a:t>YAI</a:t>
                      </a:r>
                    </a:p>
                  </a:txBody>
                  <a:tcPr marL="45720" marR="0" marT="0" marB="0">
                    <a:lnL>
                      <a:noFill/>
                    </a:lnL>
                    <a:lnR>
                      <a:noFill/>
                    </a:lnR>
                    <a:lnT>
                      <a:noFill/>
                    </a:lnT>
                    <a:lnB>
                      <a:noFill/>
                    </a:lnB>
                    <a:noFill/>
                  </a:tcPr>
                </a:tc>
                <a:extLst>
                  <a:ext uri="{0D108BD9-81ED-4DB2-BD59-A6C34878D82A}">
                    <a16:rowId xmlns:a16="http://schemas.microsoft.com/office/drawing/2014/main" val="1535350956"/>
                  </a:ext>
                </a:extLst>
              </a:tr>
              <a:tr h="140721">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Maimonides Medical Center</a:t>
                      </a:r>
                    </a:p>
                  </a:txBody>
                  <a:tcPr marL="45720" marR="0" marT="0" marB="0">
                    <a:lnL>
                      <a:noFill/>
                    </a:lnL>
                    <a:lnR>
                      <a:noFill/>
                    </a:lnR>
                    <a:lnT>
                      <a:noFill/>
                    </a:lnT>
                    <a:lnB>
                      <a:noFill/>
                    </a:lnB>
                    <a:noFill/>
                  </a:tcPr>
                </a:tc>
                <a:tc>
                  <a:txBody>
                    <a:bodyPr/>
                    <a:lstStyle/>
                    <a:p>
                      <a:pPr algn="l" fontAlgn="b">
                        <a:buNone/>
                      </a:pPr>
                      <a:r>
                        <a:rPr lang="en-US" sz="900" b="0" i="0" u="none" strike="noStrike" dirty="0">
                          <a:solidFill>
                            <a:srgbClr val="000000"/>
                          </a:solidFill>
                          <a:effectLst/>
                          <a:latin typeface="Arial" panose="020B0604020202020204" pitchFamily="34" charset="0"/>
                          <a:cs typeface="Arial" panose="020B0604020202020204" pitchFamily="34" charset="0"/>
                        </a:rPr>
                        <a:t>Zebra Technologies</a:t>
                      </a:r>
                    </a:p>
                  </a:txBody>
                  <a:tcPr marL="45720" marR="0" marT="0" marB="0">
                    <a:lnL>
                      <a:noFill/>
                    </a:lnL>
                    <a:lnR>
                      <a:noFill/>
                    </a:lnR>
                    <a:lnT>
                      <a:noFill/>
                    </a:lnT>
                    <a:lnB>
                      <a:noFill/>
                    </a:lnB>
                    <a:noFill/>
                  </a:tcPr>
                </a:tc>
                <a:extLst>
                  <a:ext uri="{0D108BD9-81ED-4DB2-BD59-A6C34878D82A}">
                    <a16:rowId xmlns:a16="http://schemas.microsoft.com/office/drawing/2014/main" val="1265540364"/>
                  </a:ext>
                </a:extLst>
              </a:tr>
            </a:tbl>
          </a:graphicData>
        </a:graphic>
      </p:graphicFrame>
      <p:graphicFrame>
        <p:nvGraphicFramePr>
          <p:cNvPr id="24" name="Table 23">
            <a:extLst>
              <a:ext uri="{FF2B5EF4-FFF2-40B4-BE49-F238E27FC236}">
                <a16:creationId xmlns:a16="http://schemas.microsoft.com/office/drawing/2014/main" id="{5A43F1DA-B13D-458C-9C0F-F34A29C35426}"/>
              </a:ext>
            </a:extLst>
          </p:cNvPr>
          <p:cNvGraphicFramePr>
            <a:graphicFrameLocks noGrp="1"/>
          </p:cNvGraphicFramePr>
          <p:nvPr>
            <p:extLst>
              <p:ext uri="{D42A27DB-BD31-4B8C-83A1-F6EECF244321}">
                <p14:modId xmlns:p14="http://schemas.microsoft.com/office/powerpoint/2010/main" val="2995326104"/>
              </p:ext>
            </p:extLst>
          </p:nvPr>
        </p:nvGraphicFramePr>
        <p:xfrm>
          <a:off x="3884962" y="5187597"/>
          <a:ext cx="3886200" cy="4566920"/>
        </p:xfrm>
        <a:graphic>
          <a:graphicData uri="http://schemas.openxmlformats.org/drawingml/2006/table">
            <a:tbl>
              <a:tblPr firstRow="1">
                <a:tableStyleId>{2D5ABB26-0587-4C30-8999-92F81FD0307C}</a:tableStyleId>
              </a:tblPr>
              <a:tblGrid>
                <a:gridCol w="1943100">
                  <a:extLst>
                    <a:ext uri="{9D8B030D-6E8A-4147-A177-3AD203B41FA5}">
                      <a16:colId xmlns:a16="http://schemas.microsoft.com/office/drawing/2014/main" val="1504720625"/>
                    </a:ext>
                  </a:extLst>
                </a:gridCol>
                <a:gridCol w="1943100">
                  <a:extLst>
                    <a:ext uri="{9D8B030D-6E8A-4147-A177-3AD203B41FA5}">
                      <a16:colId xmlns:a16="http://schemas.microsoft.com/office/drawing/2014/main" val="313917501"/>
                    </a:ext>
                  </a:extLst>
                </a:gridCol>
              </a:tblGrid>
              <a:tr h="536199">
                <a:tc gridSpan="2">
                  <a:txBody>
                    <a:bodyPr/>
                    <a:lstStyle/>
                    <a:p>
                      <a:pPr marL="0" marR="0" lvl="0" indent="0" algn="r" defTabSz="777240" rtl="0" eaLnBrk="1" fontAlgn="b" latinLnBrk="0" hangingPunct="1">
                        <a:lnSpc>
                          <a:spcPct val="100000"/>
                        </a:lnSpc>
                        <a:spcBef>
                          <a:spcPts val="0"/>
                        </a:spcBef>
                        <a:spcAft>
                          <a:spcPts val="0"/>
                        </a:spcAft>
                        <a:buClrTx/>
                        <a:buSzTx/>
                        <a:buFontTx/>
                        <a:buNone/>
                        <a:tabLst/>
                        <a:defRPr/>
                      </a:pPr>
                      <a:r>
                        <a:rPr lang="en-US" sz="1800" b="1" dirty="0">
                          <a:solidFill>
                            <a:schemeClr val="bg1"/>
                          </a:solidFill>
                          <a:latin typeface="Arial" panose="020B0604020202020204" pitchFamily="34" charset="0"/>
                          <a:cs typeface="Arial" panose="020B0604020202020204" pitchFamily="34" charset="0"/>
                        </a:rPr>
                        <a:t>Selected Graduate</a:t>
                      </a:r>
                      <a:br>
                        <a:rPr lang="en-US" sz="1800" b="1" dirty="0">
                          <a:solidFill>
                            <a:schemeClr val="bg1"/>
                          </a:solidFill>
                          <a:latin typeface="Arial" panose="020B0604020202020204" pitchFamily="34" charset="0"/>
                          <a:cs typeface="Arial" panose="020B0604020202020204" pitchFamily="34" charset="0"/>
                        </a:rPr>
                      </a:br>
                      <a:r>
                        <a:rPr lang="en-US" sz="1800" b="1" dirty="0">
                          <a:solidFill>
                            <a:schemeClr val="bg1"/>
                          </a:solidFill>
                          <a:latin typeface="Arial" panose="020B0604020202020204" pitchFamily="34" charset="0"/>
                          <a:cs typeface="Arial" panose="020B0604020202020204" pitchFamily="34" charset="0"/>
                        </a:rPr>
                        <a:t>Schools, 2025</a:t>
                      </a:r>
                    </a:p>
                  </a:txBody>
                  <a:tcPr marR="45720" marT="0" marB="0">
                    <a:solidFill>
                      <a:srgbClr val="5F5F5F"/>
                    </a:solidFill>
                  </a:tcPr>
                </a:tc>
                <a:tc hMerge="1">
                  <a:txBody>
                    <a:bodyPr/>
                    <a:lstStyle/>
                    <a:p>
                      <a:pPr algn="l" fontAlgn="b">
                        <a:buNone/>
                      </a:pPr>
                      <a:endParaRPr lang="en-US" sz="900" b="0" i="0" u="none" strike="noStrike" dirty="0">
                        <a:solidFill>
                          <a:schemeClr val="tx1">
                            <a:lumMod val="65000"/>
                            <a:lumOff val="35000"/>
                          </a:schemeClr>
                        </a:solidFill>
                        <a:effectLst/>
                        <a:latin typeface="Arial" panose="020B0604020202020204" pitchFamily="34" charset="0"/>
                      </a:endParaRPr>
                    </a:p>
                  </a:txBody>
                  <a:tcPr marL="6350" marR="6350" marT="6350" marB="0" anchor="b">
                    <a:solidFill>
                      <a:srgbClr val="5F5F5F"/>
                    </a:solidFill>
                  </a:tcPr>
                </a:tc>
                <a:extLst>
                  <a:ext uri="{0D108BD9-81ED-4DB2-BD59-A6C34878D82A}">
                    <a16:rowId xmlns:a16="http://schemas.microsoft.com/office/drawing/2014/main" val="1533968402"/>
                  </a:ext>
                </a:extLst>
              </a:tr>
              <a:tr h="129745">
                <a:tc>
                  <a:txBody>
                    <a:bodyPr/>
                    <a:lstStyle/>
                    <a:p>
                      <a:pPr algn="l" fontAlgn="b">
                        <a:buNone/>
                      </a:pPr>
                      <a:r>
                        <a:rPr lang="en-US" sz="900" b="0" i="0" u="none" strike="noStrike" dirty="0">
                          <a:solidFill>
                            <a:schemeClr val="bg1"/>
                          </a:solidFill>
                          <a:effectLst/>
                          <a:latin typeface="Arial" panose="020B0604020202020204" pitchFamily="34" charset="0"/>
                        </a:rPr>
                        <a:t>American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Syracuse University</a:t>
                      </a:r>
                    </a:p>
                  </a:txBody>
                  <a:tcPr marL="6350" marR="6350" marT="6350" marB="0" anchor="b">
                    <a:solidFill>
                      <a:srgbClr val="5F5F5F"/>
                    </a:solidFill>
                  </a:tcPr>
                </a:tc>
                <a:extLst>
                  <a:ext uri="{0D108BD9-81ED-4DB2-BD59-A6C34878D82A}">
                    <a16:rowId xmlns:a16="http://schemas.microsoft.com/office/drawing/2014/main" val="2879917004"/>
                  </a:ext>
                </a:extLst>
              </a:tr>
              <a:tr h="115251">
                <a:tc>
                  <a:txBody>
                    <a:bodyPr/>
                    <a:lstStyle/>
                    <a:p>
                      <a:pPr algn="l" fontAlgn="b">
                        <a:buNone/>
                      </a:pPr>
                      <a:r>
                        <a:rPr lang="en-US" sz="900" b="0" i="0" u="none" strike="noStrike">
                          <a:solidFill>
                            <a:schemeClr val="bg1"/>
                          </a:solidFill>
                          <a:effectLst/>
                          <a:latin typeface="Arial" panose="020B0604020202020204" pitchFamily="34" charset="0"/>
                        </a:rPr>
                        <a:t>Arizona State University</a:t>
                      </a:r>
                    </a:p>
                  </a:txBody>
                  <a:tcPr marR="6350" marT="6350" marB="0" anchor="b">
                    <a:lnB w="12700" cap="flat" cmpd="sng" algn="ctr">
                      <a:solidFill>
                        <a:srgbClr val="5F5F5F"/>
                      </a:solidFill>
                      <a:prstDash val="solid"/>
                      <a:round/>
                      <a:headEnd type="none" w="med" len="med"/>
                      <a:tailEnd type="none" w="med" len="med"/>
                    </a:ln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Tulane University</a:t>
                      </a:r>
                    </a:p>
                  </a:txBody>
                  <a:tcPr marL="6350" marR="6350" marT="6350" marB="0" anchor="b">
                    <a:solidFill>
                      <a:srgbClr val="5F5F5F"/>
                    </a:solidFill>
                  </a:tcPr>
                </a:tc>
                <a:extLst>
                  <a:ext uri="{0D108BD9-81ED-4DB2-BD59-A6C34878D82A}">
                    <a16:rowId xmlns:a16="http://schemas.microsoft.com/office/drawing/2014/main" val="3778346589"/>
                  </a:ext>
                </a:extLst>
              </a:tr>
              <a:tr h="129745">
                <a:tc>
                  <a:txBody>
                    <a:bodyPr/>
                    <a:lstStyle/>
                    <a:p>
                      <a:pPr algn="l" fontAlgn="b">
                        <a:buNone/>
                      </a:pPr>
                      <a:r>
                        <a:rPr lang="en-US" sz="900" b="0" i="0" u="none" strike="noStrike">
                          <a:solidFill>
                            <a:schemeClr val="bg1"/>
                          </a:solidFill>
                          <a:effectLst/>
                          <a:latin typeface="Arial" panose="020B0604020202020204" pitchFamily="34" charset="0"/>
                        </a:rPr>
                        <a:t>Boston College</a:t>
                      </a:r>
                    </a:p>
                  </a:txBody>
                  <a:tcPr marR="6350" marT="6350" marB="0" anchor="b">
                    <a:lnL w="12700" cap="flat" cmpd="sng" algn="ctr">
                      <a:solidFill>
                        <a:srgbClr val="5F5F5F"/>
                      </a:solidFill>
                      <a:prstDash val="solid"/>
                      <a:round/>
                      <a:headEnd type="none" w="med" len="med"/>
                      <a:tailEnd type="none" w="med" len="med"/>
                    </a:lnL>
                    <a:lnR w="12700" cap="flat" cmpd="sng" algn="ctr">
                      <a:solidFill>
                        <a:srgbClr val="5F5F5F"/>
                      </a:solidFill>
                      <a:prstDash val="solid"/>
                      <a:round/>
                      <a:headEnd type="none" w="med" len="med"/>
                      <a:tailEnd type="none" w="med" len="med"/>
                    </a:lnR>
                    <a:lnT w="12700" cap="flat" cmpd="sng" algn="ctr">
                      <a:solidFill>
                        <a:srgbClr val="5F5F5F"/>
                      </a:solidFill>
                      <a:prstDash val="solid"/>
                      <a:round/>
                      <a:headEnd type="none" w="med" len="med"/>
                      <a:tailEnd type="none" w="med" len="med"/>
                    </a:lnT>
                    <a:lnB w="12700" cap="flat" cmpd="sng" algn="ctr">
                      <a:solidFill>
                        <a:srgbClr val="5F5F5F"/>
                      </a:solidFill>
                      <a:prstDash val="solid"/>
                      <a:round/>
                      <a:headEnd type="none" w="med" len="med"/>
                      <a:tailEnd type="none" w="med" len="med"/>
                    </a:ln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California-Berkeley</a:t>
                      </a:r>
                    </a:p>
                  </a:txBody>
                  <a:tcPr marL="6350" marR="6350" marT="6350" marB="0" anchor="b">
                    <a:lnL w="12700" cap="flat" cmpd="sng" algn="ctr">
                      <a:solidFill>
                        <a:srgbClr val="5F5F5F"/>
                      </a:solidFill>
                      <a:prstDash val="solid"/>
                      <a:round/>
                      <a:headEnd type="none" w="med" len="med"/>
                      <a:tailEnd type="none" w="med" len="med"/>
                    </a:lnL>
                    <a:solidFill>
                      <a:srgbClr val="5F5F5F"/>
                    </a:solidFill>
                  </a:tcPr>
                </a:tc>
                <a:extLst>
                  <a:ext uri="{0D108BD9-81ED-4DB2-BD59-A6C34878D82A}">
                    <a16:rowId xmlns:a16="http://schemas.microsoft.com/office/drawing/2014/main" val="2404920492"/>
                  </a:ext>
                </a:extLst>
              </a:tr>
              <a:tr h="129745">
                <a:tc>
                  <a:txBody>
                    <a:bodyPr/>
                    <a:lstStyle/>
                    <a:p>
                      <a:pPr algn="l" fontAlgn="b">
                        <a:buNone/>
                      </a:pPr>
                      <a:r>
                        <a:rPr lang="en-US" sz="900" b="0" i="0" u="none" strike="noStrike" dirty="0">
                          <a:solidFill>
                            <a:schemeClr val="bg1"/>
                          </a:solidFill>
                          <a:effectLst/>
                          <a:latin typeface="Arial" panose="020B0604020202020204" pitchFamily="34" charset="0"/>
                        </a:rPr>
                        <a:t>Boston University</a:t>
                      </a:r>
                    </a:p>
                  </a:txBody>
                  <a:tcPr marR="6350" marT="6350" marB="0" anchor="b">
                    <a:lnT w="12700" cap="flat" cmpd="sng" algn="ctr">
                      <a:solidFill>
                        <a:srgbClr val="5F5F5F"/>
                      </a:solidFill>
                      <a:prstDash val="solid"/>
                      <a:round/>
                      <a:headEnd type="none" w="med" len="med"/>
                      <a:tailEnd type="none" w="med" len="med"/>
                    </a:lnT>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California-Davis</a:t>
                      </a:r>
                    </a:p>
                  </a:txBody>
                  <a:tcPr marL="6350" marR="6350" marT="6350" marB="0" anchor="b">
                    <a:solidFill>
                      <a:srgbClr val="5F5F5F"/>
                    </a:solidFill>
                  </a:tcPr>
                </a:tc>
                <a:extLst>
                  <a:ext uri="{0D108BD9-81ED-4DB2-BD59-A6C34878D82A}">
                    <a16:rowId xmlns:a16="http://schemas.microsoft.com/office/drawing/2014/main" val="1354030164"/>
                  </a:ext>
                </a:extLst>
              </a:tr>
              <a:tr h="129745">
                <a:tc>
                  <a:txBody>
                    <a:bodyPr/>
                    <a:lstStyle/>
                    <a:p>
                      <a:pPr algn="l" fontAlgn="b">
                        <a:buNone/>
                      </a:pPr>
                      <a:r>
                        <a:rPr lang="en-US" sz="900" b="0" i="0" u="none" strike="noStrike">
                          <a:solidFill>
                            <a:schemeClr val="bg1"/>
                          </a:solidFill>
                          <a:effectLst/>
                          <a:latin typeface="Arial" panose="020B0604020202020204" pitchFamily="34" charset="0"/>
                        </a:rPr>
                        <a:t>Brandeis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California-San Diego</a:t>
                      </a:r>
                    </a:p>
                  </a:txBody>
                  <a:tcPr marL="6350" marR="6350" marT="6350" marB="0" anchor="b">
                    <a:solidFill>
                      <a:srgbClr val="5F5F5F"/>
                    </a:solidFill>
                  </a:tcPr>
                </a:tc>
                <a:extLst>
                  <a:ext uri="{0D108BD9-81ED-4DB2-BD59-A6C34878D82A}">
                    <a16:rowId xmlns:a16="http://schemas.microsoft.com/office/drawing/2014/main" val="3874980845"/>
                  </a:ext>
                </a:extLst>
              </a:tr>
              <a:tr h="129745">
                <a:tc>
                  <a:txBody>
                    <a:bodyPr/>
                    <a:lstStyle/>
                    <a:p>
                      <a:pPr algn="l" fontAlgn="b">
                        <a:buNone/>
                      </a:pPr>
                      <a:r>
                        <a:rPr lang="en-US" sz="900" b="0" i="0" u="none" strike="noStrike">
                          <a:solidFill>
                            <a:schemeClr val="bg1"/>
                          </a:solidFill>
                          <a:effectLst/>
                          <a:latin typeface="Arial" panose="020B0604020202020204" pitchFamily="34" charset="0"/>
                        </a:rPr>
                        <a:t>Brown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California-Santa Barbara</a:t>
                      </a:r>
                    </a:p>
                  </a:txBody>
                  <a:tcPr marL="6350" marR="6350" marT="6350" marB="0" anchor="b">
                    <a:solidFill>
                      <a:srgbClr val="5F5F5F"/>
                    </a:solidFill>
                  </a:tcPr>
                </a:tc>
                <a:extLst>
                  <a:ext uri="{0D108BD9-81ED-4DB2-BD59-A6C34878D82A}">
                    <a16:rowId xmlns:a16="http://schemas.microsoft.com/office/drawing/2014/main" val="2640331720"/>
                  </a:ext>
                </a:extLst>
              </a:tr>
              <a:tr h="129745">
                <a:tc>
                  <a:txBody>
                    <a:bodyPr/>
                    <a:lstStyle/>
                    <a:p>
                      <a:pPr algn="l" fontAlgn="b">
                        <a:buNone/>
                      </a:pPr>
                      <a:r>
                        <a:rPr lang="en-US" sz="900" b="0" i="0" u="none" strike="noStrike">
                          <a:solidFill>
                            <a:schemeClr val="bg1"/>
                          </a:solidFill>
                          <a:effectLst/>
                          <a:latin typeface="Arial" panose="020B0604020202020204" pitchFamily="34" charset="0"/>
                        </a:rPr>
                        <a:t>Carnegie Mellon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Chicago</a:t>
                      </a:r>
                    </a:p>
                  </a:txBody>
                  <a:tcPr marL="6350" marR="6350" marT="6350" marB="0" anchor="b">
                    <a:solidFill>
                      <a:srgbClr val="5F5F5F"/>
                    </a:solidFill>
                  </a:tcPr>
                </a:tc>
                <a:extLst>
                  <a:ext uri="{0D108BD9-81ED-4DB2-BD59-A6C34878D82A}">
                    <a16:rowId xmlns:a16="http://schemas.microsoft.com/office/drawing/2014/main" val="2728453853"/>
                  </a:ext>
                </a:extLst>
              </a:tr>
              <a:tr h="129745">
                <a:tc>
                  <a:txBody>
                    <a:bodyPr/>
                    <a:lstStyle/>
                    <a:p>
                      <a:pPr algn="l" fontAlgn="b">
                        <a:buNone/>
                      </a:pPr>
                      <a:r>
                        <a:rPr lang="en-US" sz="900" b="0" i="0" u="none" strike="noStrike">
                          <a:solidFill>
                            <a:schemeClr val="bg1"/>
                          </a:solidFill>
                          <a:effectLst/>
                          <a:latin typeface="Arial" panose="020B0604020202020204" pitchFamily="34" charset="0"/>
                        </a:rPr>
                        <a:t>Columbia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Connecticut</a:t>
                      </a:r>
                    </a:p>
                  </a:txBody>
                  <a:tcPr marL="6350" marR="6350" marT="6350" marB="0" anchor="b">
                    <a:solidFill>
                      <a:srgbClr val="5F5F5F"/>
                    </a:solidFill>
                  </a:tcPr>
                </a:tc>
                <a:extLst>
                  <a:ext uri="{0D108BD9-81ED-4DB2-BD59-A6C34878D82A}">
                    <a16:rowId xmlns:a16="http://schemas.microsoft.com/office/drawing/2014/main" val="4177083906"/>
                  </a:ext>
                </a:extLst>
              </a:tr>
              <a:tr h="129745">
                <a:tc>
                  <a:txBody>
                    <a:bodyPr/>
                    <a:lstStyle/>
                    <a:p>
                      <a:pPr algn="l" fontAlgn="b">
                        <a:buNone/>
                      </a:pPr>
                      <a:r>
                        <a:rPr lang="en-US" sz="900" b="0" i="0" u="none" strike="noStrike">
                          <a:solidFill>
                            <a:schemeClr val="bg1"/>
                          </a:solidFill>
                          <a:effectLst/>
                          <a:latin typeface="Arial" panose="020B0604020202020204" pitchFamily="34" charset="0"/>
                        </a:rPr>
                        <a:t>Cornell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Georgia</a:t>
                      </a:r>
                    </a:p>
                  </a:txBody>
                  <a:tcPr marL="6350" marR="6350" marT="6350" marB="0" anchor="b">
                    <a:solidFill>
                      <a:srgbClr val="5F5F5F"/>
                    </a:solidFill>
                  </a:tcPr>
                </a:tc>
                <a:extLst>
                  <a:ext uri="{0D108BD9-81ED-4DB2-BD59-A6C34878D82A}">
                    <a16:rowId xmlns:a16="http://schemas.microsoft.com/office/drawing/2014/main" val="3208920362"/>
                  </a:ext>
                </a:extLst>
              </a:tr>
              <a:tr h="129745">
                <a:tc>
                  <a:txBody>
                    <a:bodyPr/>
                    <a:lstStyle/>
                    <a:p>
                      <a:pPr algn="l" fontAlgn="b">
                        <a:buNone/>
                      </a:pPr>
                      <a:r>
                        <a:rPr lang="en-US" sz="900" b="0" i="0" u="none" strike="noStrike">
                          <a:solidFill>
                            <a:schemeClr val="bg1"/>
                          </a:solidFill>
                          <a:effectLst/>
                          <a:latin typeface="Arial" panose="020B0604020202020204" pitchFamily="34" charset="0"/>
                        </a:rPr>
                        <a:t>Dartmouth College</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Illinois</a:t>
                      </a:r>
                    </a:p>
                  </a:txBody>
                  <a:tcPr marL="6350" marR="6350" marT="6350" marB="0" anchor="b">
                    <a:solidFill>
                      <a:srgbClr val="5F5F5F"/>
                    </a:solidFill>
                  </a:tcPr>
                </a:tc>
                <a:extLst>
                  <a:ext uri="{0D108BD9-81ED-4DB2-BD59-A6C34878D82A}">
                    <a16:rowId xmlns:a16="http://schemas.microsoft.com/office/drawing/2014/main" val="2768456251"/>
                  </a:ext>
                </a:extLst>
              </a:tr>
              <a:tr h="129745">
                <a:tc>
                  <a:txBody>
                    <a:bodyPr/>
                    <a:lstStyle/>
                    <a:p>
                      <a:pPr algn="l" fontAlgn="b">
                        <a:buNone/>
                      </a:pPr>
                      <a:r>
                        <a:rPr lang="en-US" sz="900" b="0" i="0" u="none" strike="noStrike">
                          <a:solidFill>
                            <a:schemeClr val="bg1"/>
                          </a:solidFill>
                          <a:effectLst/>
                          <a:latin typeface="Arial" panose="020B0604020202020204" pitchFamily="34" charset="0"/>
                        </a:rPr>
                        <a:t>Emory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Kansas</a:t>
                      </a:r>
                    </a:p>
                  </a:txBody>
                  <a:tcPr marL="6350" marR="6350" marT="6350" marB="0" anchor="b">
                    <a:solidFill>
                      <a:srgbClr val="5F5F5F"/>
                    </a:solidFill>
                  </a:tcPr>
                </a:tc>
                <a:extLst>
                  <a:ext uri="{0D108BD9-81ED-4DB2-BD59-A6C34878D82A}">
                    <a16:rowId xmlns:a16="http://schemas.microsoft.com/office/drawing/2014/main" val="87637769"/>
                  </a:ext>
                </a:extLst>
              </a:tr>
              <a:tr h="129745">
                <a:tc>
                  <a:txBody>
                    <a:bodyPr/>
                    <a:lstStyle/>
                    <a:p>
                      <a:pPr algn="l" fontAlgn="b">
                        <a:buNone/>
                      </a:pPr>
                      <a:r>
                        <a:rPr lang="en-US" sz="900" b="0" i="0" u="none" strike="noStrike">
                          <a:solidFill>
                            <a:schemeClr val="bg1"/>
                          </a:solidFill>
                          <a:effectLst/>
                          <a:latin typeface="Arial" panose="020B0604020202020204" pitchFamily="34" charset="0"/>
                        </a:rPr>
                        <a:t>Florida State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Maryland</a:t>
                      </a:r>
                    </a:p>
                  </a:txBody>
                  <a:tcPr marL="6350" marR="6350" marT="6350" marB="0" anchor="b">
                    <a:solidFill>
                      <a:srgbClr val="5F5F5F"/>
                    </a:solidFill>
                  </a:tcPr>
                </a:tc>
                <a:extLst>
                  <a:ext uri="{0D108BD9-81ED-4DB2-BD59-A6C34878D82A}">
                    <a16:rowId xmlns:a16="http://schemas.microsoft.com/office/drawing/2014/main" val="893696846"/>
                  </a:ext>
                </a:extLst>
              </a:tr>
              <a:tr h="129745">
                <a:tc>
                  <a:txBody>
                    <a:bodyPr/>
                    <a:lstStyle/>
                    <a:p>
                      <a:pPr algn="l" fontAlgn="b">
                        <a:buNone/>
                      </a:pPr>
                      <a:r>
                        <a:rPr lang="en-US" sz="900" b="0" i="0" u="none" strike="noStrike">
                          <a:solidFill>
                            <a:schemeClr val="bg1"/>
                          </a:solidFill>
                          <a:effectLst/>
                          <a:latin typeface="Arial" panose="020B0604020202020204" pitchFamily="34" charset="0"/>
                        </a:rPr>
                        <a:t>Fordham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Massachusetts</a:t>
                      </a:r>
                    </a:p>
                  </a:txBody>
                  <a:tcPr marL="6350" marR="6350" marT="6350" marB="0" anchor="b">
                    <a:solidFill>
                      <a:srgbClr val="5F5F5F"/>
                    </a:solidFill>
                  </a:tcPr>
                </a:tc>
                <a:extLst>
                  <a:ext uri="{0D108BD9-81ED-4DB2-BD59-A6C34878D82A}">
                    <a16:rowId xmlns:a16="http://schemas.microsoft.com/office/drawing/2014/main" val="3811212384"/>
                  </a:ext>
                </a:extLst>
              </a:tr>
              <a:tr h="129745">
                <a:tc>
                  <a:txBody>
                    <a:bodyPr/>
                    <a:lstStyle/>
                    <a:p>
                      <a:pPr algn="l" fontAlgn="b">
                        <a:buNone/>
                      </a:pPr>
                      <a:r>
                        <a:rPr lang="en-US" sz="900" b="0" i="0" u="none" strike="noStrike">
                          <a:solidFill>
                            <a:schemeClr val="bg1"/>
                          </a:solidFill>
                          <a:effectLst/>
                          <a:latin typeface="Arial" panose="020B0604020202020204" pitchFamily="34" charset="0"/>
                        </a:rPr>
                        <a:t>George Washington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Miami</a:t>
                      </a:r>
                    </a:p>
                  </a:txBody>
                  <a:tcPr marL="6350" marR="6350" marT="6350" marB="0" anchor="b">
                    <a:solidFill>
                      <a:srgbClr val="5F5F5F"/>
                    </a:solidFill>
                  </a:tcPr>
                </a:tc>
                <a:extLst>
                  <a:ext uri="{0D108BD9-81ED-4DB2-BD59-A6C34878D82A}">
                    <a16:rowId xmlns:a16="http://schemas.microsoft.com/office/drawing/2014/main" val="2271602912"/>
                  </a:ext>
                </a:extLst>
              </a:tr>
              <a:tr h="129745">
                <a:tc>
                  <a:txBody>
                    <a:bodyPr/>
                    <a:lstStyle/>
                    <a:p>
                      <a:pPr algn="l" fontAlgn="b">
                        <a:buNone/>
                      </a:pPr>
                      <a:r>
                        <a:rPr lang="en-US" sz="900" b="0" i="0" u="none" strike="noStrike">
                          <a:solidFill>
                            <a:schemeClr val="bg1"/>
                          </a:solidFill>
                          <a:effectLst/>
                          <a:latin typeface="Arial" panose="020B0604020202020204" pitchFamily="34" charset="0"/>
                        </a:rPr>
                        <a:t>Georgetown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Michigan</a:t>
                      </a:r>
                    </a:p>
                  </a:txBody>
                  <a:tcPr marL="6350" marR="6350" marT="6350" marB="0" anchor="b">
                    <a:solidFill>
                      <a:srgbClr val="5F5F5F"/>
                    </a:solidFill>
                  </a:tcPr>
                </a:tc>
                <a:extLst>
                  <a:ext uri="{0D108BD9-81ED-4DB2-BD59-A6C34878D82A}">
                    <a16:rowId xmlns:a16="http://schemas.microsoft.com/office/drawing/2014/main" val="3921766695"/>
                  </a:ext>
                </a:extLst>
              </a:tr>
              <a:tr h="129745">
                <a:tc>
                  <a:txBody>
                    <a:bodyPr/>
                    <a:lstStyle/>
                    <a:p>
                      <a:pPr algn="l" fontAlgn="b">
                        <a:buNone/>
                      </a:pPr>
                      <a:r>
                        <a:rPr lang="en-US" sz="900" b="0" i="0" u="none" strike="noStrike">
                          <a:solidFill>
                            <a:schemeClr val="bg1"/>
                          </a:solidFill>
                          <a:effectLst/>
                          <a:latin typeface="Arial" panose="020B0604020202020204" pitchFamily="34" charset="0"/>
                        </a:rPr>
                        <a:t>Georgia Institute of Technology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Minnesota</a:t>
                      </a:r>
                    </a:p>
                  </a:txBody>
                  <a:tcPr marL="6350" marR="6350" marT="6350" marB="0" anchor="b">
                    <a:solidFill>
                      <a:srgbClr val="5F5F5F"/>
                    </a:solidFill>
                  </a:tcPr>
                </a:tc>
                <a:extLst>
                  <a:ext uri="{0D108BD9-81ED-4DB2-BD59-A6C34878D82A}">
                    <a16:rowId xmlns:a16="http://schemas.microsoft.com/office/drawing/2014/main" val="377011503"/>
                  </a:ext>
                </a:extLst>
              </a:tr>
              <a:tr h="129745">
                <a:tc>
                  <a:txBody>
                    <a:bodyPr/>
                    <a:lstStyle/>
                    <a:p>
                      <a:pPr algn="l" fontAlgn="b">
                        <a:buNone/>
                      </a:pPr>
                      <a:r>
                        <a:rPr lang="en-US" sz="900" b="0" i="0" u="none" strike="noStrike">
                          <a:solidFill>
                            <a:schemeClr val="bg1"/>
                          </a:solidFill>
                          <a:effectLst/>
                          <a:latin typeface="Arial" panose="020B0604020202020204" pitchFamily="34" charset="0"/>
                        </a:rPr>
                        <a:t>Johns Hopkins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Missouri</a:t>
                      </a:r>
                    </a:p>
                  </a:txBody>
                  <a:tcPr marL="6350" marR="6350" marT="6350" marB="0" anchor="b">
                    <a:solidFill>
                      <a:srgbClr val="5F5F5F"/>
                    </a:solidFill>
                  </a:tcPr>
                </a:tc>
                <a:extLst>
                  <a:ext uri="{0D108BD9-81ED-4DB2-BD59-A6C34878D82A}">
                    <a16:rowId xmlns:a16="http://schemas.microsoft.com/office/drawing/2014/main" val="1715527820"/>
                  </a:ext>
                </a:extLst>
              </a:tr>
              <a:tr h="129745">
                <a:tc>
                  <a:txBody>
                    <a:bodyPr/>
                    <a:lstStyle/>
                    <a:p>
                      <a:pPr algn="l" fontAlgn="b">
                        <a:buNone/>
                      </a:pPr>
                      <a:r>
                        <a:rPr lang="en-US" sz="900" b="0" i="0" u="none" strike="noStrike">
                          <a:solidFill>
                            <a:schemeClr val="bg1"/>
                          </a:solidFill>
                          <a:effectLst/>
                          <a:latin typeface="Arial" panose="020B0604020202020204" pitchFamily="34" charset="0"/>
                        </a:rPr>
                        <a:t>Massachusetts Inst. of Technology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Oklahoma</a:t>
                      </a:r>
                    </a:p>
                  </a:txBody>
                  <a:tcPr marL="6350" marR="6350" marT="6350" marB="0" anchor="b">
                    <a:solidFill>
                      <a:srgbClr val="5F5F5F"/>
                    </a:solidFill>
                  </a:tcPr>
                </a:tc>
                <a:extLst>
                  <a:ext uri="{0D108BD9-81ED-4DB2-BD59-A6C34878D82A}">
                    <a16:rowId xmlns:a16="http://schemas.microsoft.com/office/drawing/2014/main" val="2246481619"/>
                  </a:ext>
                </a:extLst>
              </a:tr>
              <a:tr h="129745">
                <a:tc>
                  <a:txBody>
                    <a:bodyPr/>
                    <a:lstStyle/>
                    <a:p>
                      <a:pPr algn="l" fontAlgn="b">
                        <a:buNone/>
                      </a:pPr>
                      <a:r>
                        <a:rPr lang="en-US" sz="900" b="0" i="0" u="none" strike="noStrike">
                          <a:solidFill>
                            <a:schemeClr val="bg1"/>
                          </a:solidFill>
                          <a:effectLst/>
                          <a:latin typeface="Arial" panose="020B0604020202020204" pitchFamily="34" charset="0"/>
                        </a:rPr>
                        <a:t>New York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Pennsylvania</a:t>
                      </a:r>
                    </a:p>
                  </a:txBody>
                  <a:tcPr marL="6350" marR="6350" marT="6350" marB="0" anchor="b">
                    <a:solidFill>
                      <a:srgbClr val="5F5F5F"/>
                    </a:solidFill>
                  </a:tcPr>
                </a:tc>
                <a:extLst>
                  <a:ext uri="{0D108BD9-81ED-4DB2-BD59-A6C34878D82A}">
                    <a16:rowId xmlns:a16="http://schemas.microsoft.com/office/drawing/2014/main" val="1474255291"/>
                  </a:ext>
                </a:extLst>
              </a:tr>
              <a:tr h="129745">
                <a:tc>
                  <a:txBody>
                    <a:bodyPr/>
                    <a:lstStyle/>
                    <a:p>
                      <a:pPr algn="l" fontAlgn="b">
                        <a:buNone/>
                      </a:pPr>
                      <a:r>
                        <a:rPr lang="en-US" sz="900" b="0" i="0" u="none" strike="noStrike">
                          <a:solidFill>
                            <a:schemeClr val="bg1"/>
                          </a:solidFill>
                          <a:effectLst/>
                          <a:latin typeface="Arial" panose="020B0604020202020204" pitchFamily="34" charset="0"/>
                        </a:rPr>
                        <a:t>Northeastern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Pittsburgh</a:t>
                      </a:r>
                    </a:p>
                  </a:txBody>
                  <a:tcPr marL="6350" marR="6350" marT="6350" marB="0" anchor="b">
                    <a:solidFill>
                      <a:srgbClr val="5F5F5F"/>
                    </a:solidFill>
                  </a:tcPr>
                </a:tc>
                <a:extLst>
                  <a:ext uri="{0D108BD9-81ED-4DB2-BD59-A6C34878D82A}">
                    <a16:rowId xmlns:a16="http://schemas.microsoft.com/office/drawing/2014/main" val="2405847011"/>
                  </a:ext>
                </a:extLst>
              </a:tr>
              <a:tr h="129745">
                <a:tc>
                  <a:txBody>
                    <a:bodyPr/>
                    <a:lstStyle/>
                    <a:p>
                      <a:pPr algn="l" fontAlgn="b">
                        <a:buNone/>
                      </a:pPr>
                      <a:r>
                        <a:rPr lang="en-US" sz="900" b="0" i="0" u="none" strike="noStrike">
                          <a:solidFill>
                            <a:schemeClr val="bg1"/>
                          </a:solidFill>
                          <a:effectLst/>
                          <a:latin typeface="Arial" panose="020B0604020202020204" pitchFamily="34" charset="0"/>
                        </a:rPr>
                        <a:t>Northwestern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Rochester</a:t>
                      </a:r>
                    </a:p>
                  </a:txBody>
                  <a:tcPr marL="6350" marR="6350" marT="6350" marB="0" anchor="b">
                    <a:solidFill>
                      <a:srgbClr val="5F5F5F"/>
                    </a:solidFill>
                  </a:tcPr>
                </a:tc>
                <a:extLst>
                  <a:ext uri="{0D108BD9-81ED-4DB2-BD59-A6C34878D82A}">
                    <a16:rowId xmlns:a16="http://schemas.microsoft.com/office/drawing/2014/main" val="1545946389"/>
                  </a:ext>
                </a:extLst>
              </a:tr>
              <a:tr h="129745">
                <a:tc>
                  <a:txBody>
                    <a:bodyPr/>
                    <a:lstStyle/>
                    <a:p>
                      <a:pPr algn="l" fontAlgn="b">
                        <a:buNone/>
                      </a:pPr>
                      <a:r>
                        <a:rPr lang="en-US" sz="900" b="0" i="0" u="none" strike="noStrike">
                          <a:solidFill>
                            <a:schemeClr val="bg1"/>
                          </a:solidFill>
                          <a:effectLst/>
                          <a:latin typeface="Arial" panose="020B0604020202020204" pitchFamily="34" charset="0"/>
                        </a:rPr>
                        <a:t>Pennsylvania State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South Florida</a:t>
                      </a:r>
                    </a:p>
                  </a:txBody>
                  <a:tcPr marL="6350" marR="6350" marT="6350" marB="0" anchor="b">
                    <a:solidFill>
                      <a:srgbClr val="5F5F5F"/>
                    </a:solidFill>
                  </a:tcPr>
                </a:tc>
                <a:extLst>
                  <a:ext uri="{0D108BD9-81ED-4DB2-BD59-A6C34878D82A}">
                    <a16:rowId xmlns:a16="http://schemas.microsoft.com/office/drawing/2014/main" val="1326808613"/>
                  </a:ext>
                </a:extLst>
              </a:tr>
              <a:tr h="129745">
                <a:tc>
                  <a:txBody>
                    <a:bodyPr/>
                    <a:lstStyle/>
                    <a:p>
                      <a:pPr algn="l" fontAlgn="b">
                        <a:buNone/>
                      </a:pPr>
                      <a:r>
                        <a:rPr lang="en-US" sz="900" b="0" i="0" u="none" strike="noStrike">
                          <a:solidFill>
                            <a:schemeClr val="bg1"/>
                          </a:solidFill>
                          <a:effectLst/>
                          <a:latin typeface="Arial" panose="020B0604020202020204" pitchFamily="34" charset="0"/>
                        </a:rPr>
                        <a:t>Princeton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Texas at Austin</a:t>
                      </a:r>
                    </a:p>
                  </a:txBody>
                  <a:tcPr marL="6350" marR="6350" marT="6350" marB="0" anchor="b">
                    <a:solidFill>
                      <a:srgbClr val="5F5F5F"/>
                    </a:solidFill>
                  </a:tcPr>
                </a:tc>
                <a:extLst>
                  <a:ext uri="{0D108BD9-81ED-4DB2-BD59-A6C34878D82A}">
                    <a16:rowId xmlns:a16="http://schemas.microsoft.com/office/drawing/2014/main" val="1244206214"/>
                  </a:ext>
                </a:extLst>
              </a:tr>
              <a:tr h="129745">
                <a:tc>
                  <a:txBody>
                    <a:bodyPr/>
                    <a:lstStyle/>
                    <a:p>
                      <a:pPr algn="l" fontAlgn="b">
                        <a:buNone/>
                      </a:pPr>
                      <a:r>
                        <a:rPr lang="en-US" sz="900" b="0" i="0" u="none" strike="noStrike">
                          <a:solidFill>
                            <a:schemeClr val="bg1"/>
                          </a:solidFill>
                          <a:effectLst/>
                          <a:latin typeface="Arial" panose="020B0604020202020204" pitchFamily="34" charset="0"/>
                        </a:rPr>
                        <a:t>Purdue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Virginia</a:t>
                      </a:r>
                    </a:p>
                  </a:txBody>
                  <a:tcPr marL="6350" marR="6350" marT="6350" marB="0" anchor="b">
                    <a:solidFill>
                      <a:srgbClr val="5F5F5F"/>
                    </a:solidFill>
                  </a:tcPr>
                </a:tc>
                <a:extLst>
                  <a:ext uri="{0D108BD9-81ED-4DB2-BD59-A6C34878D82A}">
                    <a16:rowId xmlns:a16="http://schemas.microsoft.com/office/drawing/2014/main" val="1944589167"/>
                  </a:ext>
                </a:extLst>
              </a:tr>
              <a:tr h="129745">
                <a:tc>
                  <a:txBody>
                    <a:bodyPr/>
                    <a:lstStyle/>
                    <a:p>
                      <a:pPr algn="l" fontAlgn="b">
                        <a:buNone/>
                      </a:pPr>
                      <a:r>
                        <a:rPr lang="en-US" sz="900" b="0" i="0" u="none" strike="noStrike">
                          <a:solidFill>
                            <a:schemeClr val="bg1"/>
                          </a:solidFill>
                          <a:effectLst/>
                          <a:latin typeface="Arial" panose="020B0604020202020204" pitchFamily="34" charset="0"/>
                        </a:rPr>
                        <a:t>Rutgers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Washington</a:t>
                      </a:r>
                    </a:p>
                  </a:txBody>
                  <a:tcPr marL="6350" marR="6350" marT="6350" marB="0" anchor="b">
                    <a:solidFill>
                      <a:srgbClr val="5F5F5F"/>
                    </a:solidFill>
                  </a:tcPr>
                </a:tc>
                <a:extLst>
                  <a:ext uri="{0D108BD9-81ED-4DB2-BD59-A6C34878D82A}">
                    <a16:rowId xmlns:a16="http://schemas.microsoft.com/office/drawing/2014/main" val="4148779323"/>
                  </a:ext>
                </a:extLst>
              </a:tr>
              <a:tr h="129745">
                <a:tc>
                  <a:txBody>
                    <a:bodyPr/>
                    <a:lstStyle/>
                    <a:p>
                      <a:pPr algn="l" fontAlgn="b">
                        <a:buNone/>
                      </a:pPr>
                      <a:r>
                        <a:rPr lang="en-US" sz="900" b="0" i="0" u="none" strike="noStrike">
                          <a:solidFill>
                            <a:schemeClr val="bg1"/>
                          </a:solidFill>
                          <a:effectLst/>
                          <a:latin typeface="Arial" panose="020B0604020202020204" pitchFamily="34" charset="0"/>
                        </a:rPr>
                        <a:t>Stanford University</a:t>
                      </a:r>
                    </a:p>
                  </a:txBody>
                  <a:tcPr marR="6350" marT="6350" marB="0" anchor="b">
                    <a:solidFill>
                      <a:srgbClr val="5F5F5F"/>
                    </a:solidFill>
                  </a:tcPr>
                </a:tc>
                <a:tc>
                  <a:txBody>
                    <a:bodyPr/>
                    <a:lstStyle/>
                    <a:p>
                      <a:pPr algn="l" fontAlgn="b">
                        <a:buNone/>
                      </a:pPr>
                      <a:r>
                        <a:rPr lang="en-US" sz="900" b="0" i="0" u="none" strike="noStrike">
                          <a:solidFill>
                            <a:schemeClr val="bg1"/>
                          </a:solidFill>
                          <a:effectLst/>
                          <a:latin typeface="Arial" panose="020B0604020202020204" pitchFamily="34" charset="0"/>
                        </a:rPr>
                        <a:t>University of Wisconsin</a:t>
                      </a:r>
                    </a:p>
                  </a:txBody>
                  <a:tcPr marL="6350" marR="6350" marT="6350" marB="0" anchor="b">
                    <a:solidFill>
                      <a:srgbClr val="5F5F5F"/>
                    </a:solidFill>
                  </a:tcPr>
                </a:tc>
                <a:extLst>
                  <a:ext uri="{0D108BD9-81ED-4DB2-BD59-A6C34878D82A}">
                    <a16:rowId xmlns:a16="http://schemas.microsoft.com/office/drawing/2014/main" val="2316986403"/>
                  </a:ext>
                </a:extLst>
              </a:tr>
              <a:tr h="129745">
                <a:tc>
                  <a:txBody>
                    <a:bodyPr/>
                    <a:lstStyle/>
                    <a:p>
                      <a:pPr algn="l" fontAlgn="b">
                        <a:buNone/>
                      </a:pPr>
                      <a:r>
                        <a:rPr lang="en-US" sz="900" b="0" i="0" u="none" strike="noStrike">
                          <a:solidFill>
                            <a:schemeClr val="bg1"/>
                          </a:solidFill>
                          <a:effectLst/>
                          <a:latin typeface="Arial" panose="020B0604020202020204" pitchFamily="34" charset="0"/>
                        </a:rPr>
                        <a:t>Stony Brook University</a:t>
                      </a:r>
                    </a:p>
                  </a:txBody>
                  <a:tcPr marR="6350" marT="6350" marB="0" anchor="b">
                    <a:solidFill>
                      <a:srgbClr val="5F5F5F"/>
                    </a:solidFill>
                  </a:tcPr>
                </a:tc>
                <a:tc>
                  <a:txBody>
                    <a:bodyPr/>
                    <a:lstStyle/>
                    <a:p>
                      <a:pPr algn="l" fontAlgn="b">
                        <a:buNone/>
                      </a:pPr>
                      <a:r>
                        <a:rPr lang="en-US" sz="900" b="0" i="0" u="none" strike="noStrike" dirty="0">
                          <a:solidFill>
                            <a:schemeClr val="bg1"/>
                          </a:solidFill>
                          <a:effectLst/>
                          <a:latin typeface="Arial" panose="020B0604020202020204" pitchFamily="34" charset="0"/>
                        </a:rPr>
                        <a:t>Yale University</a:t>
                      </a:r>
                    </a:p>
                  </a:txBody>
                  <a:tcPr marL="6350" marR="6350" marT="6350" marB="0" anchor="b">
                    <a:solidFill>
                      <a:srgbClr val="5F5F5F"/>
                    </a:solidFill>
                  </a:tcPr>
                </a:tc>
                <a:extLst>
                  <a:ext uri="{0D108BD9-81ED-4DB2-BD59-A6C34878D82A}">
                    <a16:rowId xmlns:a16="http://schemas.microsoft.com/office/drawing/2014/main" val="653340541"/>
                  </a:ext>
                </a:extLst>
              </a:tr>
              <a:tr h="129745">
                <a:tc>
                  <a:txBody>
                    <a:bodyPr/>
                    <a:lstStyle/>
                    <a:p>
                      <a:pPr algn="l" fontAlgn="b">
                        <a:buNone/>
                      </a:pPr>
                      <a:r>
                        <a:rPr lang="en-US" sz="900" b="0" i="0" u="none" strike="noStrike" dirty="0">
                          <a:solidFill>
                            <a:schemeClr val="bg1"/>
                          </a:solidFill>
                          <a:effectLst/>
                          <a:latin typeface="Arial" panose="020B0604020202020204" pitchFamily="34" charset="0"/>
                        </a:rPr>
                        <a:t>SUNY (various)</a:t>
                      </a:r>
                    </a:p>
                  </a:txBody>
                  <a:tcPr marR="6350" marT="6350" marB="0" anchor="b">
                    <a:solidFill>
                      <a:srgbClr val="5F5F5F"/>
                    </a:solidFill>
                  </a:tcPr>
                </a:tc>
                <a:tc>
                  <a:txBody>
                    <a:bodyPr/>
                    <a:lstStyle/>
                    <a:p>
                      <a:pPr algn="l" fontAlgn="b">
                        <a:buNone/>
                      </a:pPr>
                      <a:r>
                        <a:rPr lang="en-US" sz="900" b="0" i="0" u="none" strike="noStrike" dirty="0">
                          <a:solidFill>
                            <a:schemeClr val="bg1"/>
                          </a:solidFill>
                          <a:effectLst/>
                          <a:latin typeface="Arial" panose="020B0604020202020204" pitchFamily="34" charset="0"/>
                        </a:rPr>
                        <a:t>Yeshiva University</a:t>
                      </a:r>
                    </a:p>
                  </a:txBody>
                  <a:tcPr marL="6350" marR="6350" marT="6350" marB="0" anchor="b">
                    <a:solidFill>
                      <a:srgbClr val="5F5F5F"/>
                    </a:solidFill>
                  </a:tcPr>
                </a:tc>
                <a:extLst>
                  <a:ext uri="{0D108BD9-81ED-4DB2-BD59-A6C34878D82A}">
                    <a16:rowId xmlns:a16="http://schemas.microsoft.com/office/drawing/2014/main" val="1464229981"/>
                  </a:ext>
                </a:extLst>
              </a:tr>
            </a:tbl>
          </a:graphicData>
        </a:graphic>
      </p:graphicFrame>
      <p:pic>
        <p:nvPicPr>
          <p:cNvPr id="4" name="Picture 3">
            <a:extLst>
              <a:ext uri="{FF2B5EF4-FFF2-40B4-BE49-F238E27FC236}">
                <a16:creationId xmlns:a16="http://schemas.microsoft.com/office/drawing/2014/main" id="{FBD40C0E-C14F-F1FD-5999-115C35E170F3}"/>
              </a:ext>
              <a:ext uri="{C183D7F6-B498-43B3-948B-1728B52AA6E4}">
                <adec:decorative xmlns:adec="http://schemas.microsoft.com/office/drawing/2017/decorative" val="1"/>
              </a:ext>
            </a:extLst>
          </p:cNvPr>
          <p:cNvPicPr>
            <a:picLocks/>
          </p:cNvPicPr>
          <p:nvPr/>
        </p:nvPicPr>
        <p:blipFill>
          <a:blip r:embed="rId5"/>
          <a:stretch>
            <a:fillRect/>
          </a:stretch>
        </p:blipFill>
        <p:spPr>
          <a:xfrm>
            <a:off x="-1238" y="-15605"/>
            <a:ext cx="7781544" cy="164592"/>
          </a:xfrm>
          <a:prstGeom prst="rect">
            <a:avLst/>
          </a:prstGeom>
        </p:spPr>
      </p:pic>
      <p:pic>
        <p:nvPicPr>
          <p:cNvPr id="5" name="Picture 4">
            <a:extLst>
              <a:ext uri="{FF2B5EF4-FFF2-40B4-BE49-F238E27FC236}">
                <a16:creationId xmlns:a16="http://schemas.microsoft.com/office/drawing/2014/main" id="{5A06C255-ADDF-9759-3085-FC3B1035E2B0}"/>
              </a:ext>
              <a:ext uri="{C183D7F6-B498-43B3-948B-1728B52AA6E4}">
                <adec:decorative xmlns:adec="http://schemas.microsoft.com/office/drawing/2017/decorative" val="1"/>
              </a:ext>
            </a:extLst>
          </p:cNvPr>
          <p:cNvPicPr>
            <a:picLocks/>
          </p:cNvPicPr>
          <p:nvPr/>
        </p:nvPicPr>
        <p:blipFill>
          <a:blip r:embed="rId5"/>
          <a:stretch>
            <a:fillRect/>
          </a:stretch>
        </p:blipFill>
        <p:spPr>
          <a:xfrm>
            <a:off x="-5810" y="9893808"/>
            <a:ext cx="7781544" cy="164592"/>
          </a:xfrm>
          <a:prstGeom prst="rect">
            <a:avLst/>
          </a:prstGeom>
        </p:spPr>
      </p:pic>
      <p:pic>
        <p:nvPicPr>
          <p:cNvPr id="19" name="Graphic 18">
            <a:extLst>
              <a:ext uri="{FF2B5EF4-FFF2-40B4-BE49-F238E27FC236}">
                <a16:creationId xmlns:a16="http://schemas.microsoft.com/office/drawing/2014/main" id="{40EF5D9E-8E31-46BF-ABE4-6122F3FA23C6}"/>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12113" y="94109"/>
            <a:ext cx="784849" cy="784849"/>
          </a:xfrm>
          <a:prstGeom prst="rect">
            <a:avLst/>
          </a:prstGeom>
        </p:spPr>
      </p:pic>
      <p:pic>
        <p:nvPicPr>
          <p:cNvPr id="22" name="Graphic 1">
            <a:extLst>
              <a:ext uri="{FF2B5EF4-FFF2-40B4-BE49-F238E27FC236}">
                <a16:creationId xmlns:a16="http://schemas.microsoft.com/office/drawing/2014/main" id="{14C092A8-520F-43E3-9C53-63C2E6C9A3F2}"/>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954200" y="5117080"/>
            <a:ext cx="914400" cy="680554"/>
          </a:xfrm>
          <a:prstGeom prst="rect">
            <a:avLst/>
          </a:prstGeom>
        </p:spPr>
      </p:pic>
      <p:pic>
        <p:nvPicPr>
          <p:cNvPr id="21" name="Graphic 20">
            <a:extLst>
              <a:ext uri="{FF2B5EF4-FFF2-40B4-BE49-F238E27FC236}">
                <a16:creationId xmlns:a16="http://schemas.microsoft.com/office/drawing/2014/main" id="{40208D7B-9D5B-4254-8AFF-06A35F18C9D4}"/>
              </a:ext>
              <a:ext uri="{C183D7F6-B498-43B3-948B-1728B52AA6E4}">
                <adec:decorative xmlns:adec="http://schemas.microsoft.com/office/drawing/2017/decorative" val="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26007" y="175416"/>
            <a:ext cx="582067" cy="448362"/>
          </a:xfrm>
          <a:prstGeom prst="rect">
            <a:avLst/>
          </a:prstGeom>
        </p:spPr>
      </p:pic>
    </p:spTree>
    <p:extLst>
      <p:ext uri="{BB962C8B-B14F-4D97-AF65-F5344CB8AC3E}">
        <p14:creationId xmlns:p14="http://schemas.microsoft.com/office/powerpoint/2010/main" val="22848659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1505</TotalTime>
  <Words>675</Words>
  <Application>Microsoft Office PowerPoint</Application>
  <PresentationFormat>Custom</PresentationFormat>
  <Paragraphs>146</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Alumni Sans</vt:lpstr>
      <vt:lpstr>Aptos</vt:lpstr>
      <vt:lpstr>Arial</vt:lpstr>
      <vt:lpstr>Calibri</vt:lpstr>
      <vt:lpstr>Office Theme</vt:lpstr>
      <vt:lpstr>Outcomes of Bachelor’s Degree Recipients</vt:lpstr>
      <vt:lpstr>Reverse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Braden J Hosch</dc:creator>
  <cp:lastModifiedBy>Braden Hosch</cp:lastModifiedBy>
  <cp:revision>49</cp:revision>
  <dcterms:created xsi:type="dcterms:W3CDTF">2022-02-21T12:24:29Z</dcterms:created>
  <dcterms:modified xsi:type="dcterms:W3CDTF">2026-04-22T14:35:52Z</dcterms:modified>
</cp:coreProperties>
</file>