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5" r:id="rId2"/>
    <p:sldId id="267" r:id="rId3"/>
    <p:sldId id="270" r:id="rId4"/>
    <p:sldId id="271" r:id="rId5"/>
    <p:sldId id="268" r:id="rId6"/>
    <p:sldId id="266" r:id="rId7"/>
    <p:sldId id="269" r:id="rId8"/>
    <p:sldId id="273" r:id="rId9"/>
    <p:sldId id="275" r:id="rId10"/>
    <p:sldId id="277" r:id="rId11"/>
    <p:sldId id="274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828383"/>
    <a:srgbClr val="A71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1" autoAdjust="0"/>
    <p:restoredTop sz="76640" autoAdjust="0"/>
  </p:normalViewPr>
  <p:slideViewPr>
    <p:cSldViewPr snapToGrid="0" snapToObjects="1">
      <p:cViewPr varScale="1">
        <p:scale>
          <a:sx n="93" d="100"/>
          <a:sy n="93" d="100"/>
        </p:scale>
        <p:origin x="1824" y="84"/>
      </p:cViewPr>
      <p:guideLst/>
    </p:cSldViewPr>
  </p:slideViewPr>
  <p:outlineViewPr>
    <p:cViewPr>
      <p:scale>
        <a:sx n="33" d="100"/>
        <a:sy n="33" d="100"/>
      </p:scale>
      <p:origin x="-40" y="-21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63"/>
    </p:cViewPr>
  </p:sorterViewPr>
  <p:notesViewPr>
    <p:cSldViewPr snapToGrid="0" snapToObjects="1" showGuides="1">
      <p:cViewPr varScale="1">
        <p:scale>
          <a:sx n="154" d="100"/>
          <a:sy n="154" d="100"/>
        </p:scale>
        <p:origin x="520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35602-2179-41E9-844B-F95633AD89C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1E8E395-C22C-4359-B0FA-0C0A8EF14C84}">
      <dgm:prSet phldrT="[Text]"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Intentional action &amp; prioritization  plan to:</a:t>
          </a:r>
          <a:endParaRPr lang="en-US" dirty="0">
            <a:latin typeface="Georgia" panose="02040502050405020303" pitchFamily="18" charset="0"/>
          </a:endParaRPr>
        </a:p>
      </dgm:t>
    </dgm:pt>
    <dgm:pt modelId="{1ED741AF-5E12-416D-B165-36CCFDB52385}" type="parTrans" cxnId="{9B3013FC-A5FE-4EB5-9413-7285A1FEDCB9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92719C4F-1A17-4DD1-BF04-EC9F8DC24747}" type="sibTrans" cxnId="{9B3013FC-A5FE-4EB5-9413-7285A1FEDCB9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A958F3B0-7BB7-4D1D-88FA-3645792D96CB}">
      <dgm:prSet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Harness and integrate data</a:t>
          </a:r>
          <a:endParaRPr lang="en-US" dirty="0">
            <a:latin typeface="Georgia" panose="02040502050405020303" pitchFamily="18" charset="0"/>
          </a:endParaRPr>
        </a:p>
      </dgm:t>
    </dgm:pt>
    <dgm:pt modelId="{E2F0DBCD-D52B-46C1-BA1B-B5E081AA3E87}" type="parTrans" cxnId="{AD396B24-C533-488F-A436-9F11145681B3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F590D02E-584F-41DC-A788-A1DFF3C5419F}" type="sibTrans" cxnId="{AD396B24-C533-488F-A436-9F11145681B3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0F1DC5CF-B5E5-47D0-8131-C45730228594}">
      <dgm:prSet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Create and disseminate information/intelligence</a:t>
          </a:r>
          <a:endParaRPr lang="en-US" dirty="0">
            <a:latin typeface="Georgia" panose="02040502050405020303" pitchFamily="18" charset="0"/>
          </a:endParaRPr>
        </a:p>
      </dgm:t>
    </dgm:pt>
    <dgm:pt modelId="{D246814F-882B-4F31-AB70-D33BB71B6387}" type="parTrans" cxnId="{0E59EF2B-A17C-431A-8AD4-7617F015C077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0D08BAB7-4654-4657-8FC0-A0933741AEEB}" type="sibTrans" cxnId="{0E59EF2B-A17C-431A-8AD4-7617F015C077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F949E5EA-B59D-4384-AB5C-3F83F3AD16AF}">
      <dgm:prSet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Advance University mission</a:t>
          </a:r>
          <a:endParaRPr lang="en-US" dirty="0">
            <a:latin typeface="Georgia" panose="02040502050405020303" pitchFamily="18" charset="0"/>
          </a:endParaRPr>
        </a:p>
      </dgm:t>
    </dgm:pt>
    <dgm:pt modelId="{9288BCA2-131E-4358-AFB4-7CC10F9129B1}" type="parTrans" cxnId="{62F18A07-42DC-4983-8DA2-CB3409B520B2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4B3EE206-AB9F-4EB7-AF04-36403FC59B56}" type="sibTrans" cxnId="{62F18A07-42DC-4983-8DA2-CB3409B520B2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5E005E7B-EEF1-4A59-9F15-38BA8697A908}" type="pres">
      <dgm:prSet presAssocID="{91C35602-2179-41E9-844B-F95633AD89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6413C31-A72D-4A20-9AEB-AB1E928089B9}" type="pres">
      <dgm:prSet presAssocID="{91C35602-2179-41E9-844B-F95633AD89CD}" presName="Name1" presStyleCnt="0"/>
      <dgm:spPr/>
    </dgm:pt>
    <dgm:pt modelId="{169DF965-7AC3-4365-8911-19B68A58D06A}" type="pres">
      <dgm:prSet presAssocID="{91C35602-2179-41E9-844B-F95633AD89CD}" presName="cycle" presStyleCnt="0"/>
      <dgm:spPr/>
    </dgm:pt>
    <dgm:pt modelId="{59DB8157-45B4-45C8-B7AD-566E2CAE4B41}" type="pres">
      <dgm:prSet presAssocID="{91C35602-2179-41E9-844B-F95633AD89CD}" presName="srcNode" presStyleLbl="node1" presStyleIdx="0" presStyleCnt="4"/>
      <dgm:spPr/>
    </dgm:pt>
    <dgm:pt modelId="{E7863FE5-A1A7-4383-9D57-B17FBF69D5D9}" type="pres">
      <dgm:prSet presAssocID="{91C35602-2179-41E9-844B-F95633AD89CD}" presName="conn" presStyleLbl="parChTrans1D2" presStyleIdx="0" presStyleCnt="1"/>
      <dgm:spPr/>
      <dgm:t>
        <a:bodyPr/>
        <a:lstStyle/>
        <a:p>
          <a:endParaRPr lang="en-US"/>
        </a:p>
      </dgm:t>
    </dgm:pt>
    <dgm:pt modelId="{9B526E56-4C0E-45C8-A77B-25AE3708E9D3}" type="pres">
      <dgm:prSet presAssocID="{91C35602-2179-41E9-844B-F95633AD89CD}" presName="extraNode" presStyleLbl="node1" presStyleIdx="0" presStyleCnt="4"/>
      <dgm:spPr/>
    </dgm:pt>
    <dgm:pt modelId="{0AF73070-9031-43B1-AA9F-34766A71F059}" type="pres">
      <dgm:prSet presAssocID="{91C35602-2179-41E9-844B-F95633AD89CD}" presName="dstNode" presStyleLbl="node1" presStyleIdx="0" presStyleCnt="4"/>
      <dgm:spPr/>
    </dgm:pt>
    <dgm:pt modelId="{72FFE29D-5F18-491F-B8BC-A02141C393A1}" type="pres">
      <dgm:prSet presAssocID="{B1E8E395-C22C-4359-B0FA-0C0A8EF14C8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2D3BC-4322-4789-93DC-DE2AF20F92F2}" type="pres">
      <dgm:prSet presAssocID="{B1E8E395-C22C-4359-B0FA-0C0A8EF14C84}" presName="accent_1" presStyleCnt="0"/>
      <dgm:spPr/>
    </dgm:pt>
    <dgm:pt modelId="{70CFCA2C-F88A-4335-B320-00ECF79AEB81}" type="pres">
      <dgm:prSet presAssocID="{B1E8E395-C22C-4359-B0FA-0C0A8EF14C84}" presName="accentRepeatNode" presStyleLbl="solidFgAcc1" presStyleIdx="0" presStyleCnt="4" custScaleX="70453" custScaleY="65484"/>
      <dgm:spPr/>
    </dgm:pt>
    <dgm:pt modelId="{87AE2DB4-8B18-43A9-9C04-4F5F922B0B1E}" type="pres">
      <dgm:prSet presAssocID="{A958F3B0-7BB7-4D1D-88FA-3645792D96C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55279-0153-49D8-850C-0331CF990470}" type="pres">
      <dgm:prSet presAssocID="{A958F3B0-7BB7-4D1D-88FA-3645792D96CB}" presName="accent_2" presStyleCnt="0"/>
      <dgm:spPr/>
    </dgm:pt>
    <dgm:pt modelId="{C2F672DA-1A81-42CD-B7D3-5C2888E4F100}" type="pres">
      <dgm:prSet presAssocID="{A958F3B0-7BB7-4D1D-88FA-3645792D96CB}" presName="accentRepeatNode" presStyleLbl="solidFgAcc1" presStyleIdx="1" presStyleCnt="4"/>
      <dgm:spPr/>
    </dgm:pt>
    <dgm:pt modelId="{3864F492-E78F-48AB-8B86-46EAE923C963}" type="pres">
      <dgm:prSet presAssocID="{0F1DC5CF-B5E5-47D0-8131-C4573022859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8D9E0-72E6-4195-BD41-5D870B5852DF}" type="pres">
      <dgm:prSet presAssocID="{0F1DC5CF-B5E5-47D0-8131-C45730228594}" presName="accent_3" presStyleCnt="0"/>
      <dgm:spPr/>
    </dgm:pt>
    <dgm:pt modelId="{F0DA5AEC-9004-4292-9297-36CA6AAEF3F1}" type="pres">
      <dgm:prSet presAssocID="{0F1DC5CF-B5E5-47D0-8131-C45730228594}" presName="accentRepeatNode" presStyleLbl="solidFgAcc1" presStyleIdx="2" presStyleCnt="4"/>
      <dgm:spPr/>
    </dgm:pt>
    <dgm:pt modelId="{74F4FC10-AEE8-4980-AE84-C81909063D91}" type="pres">
      <dgm:prSet presAssocID="{F949E5EA-B59D-4384-AB5C-3F83F3AD16A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16352-83C6-4B07-A338-46D2D3000CAC}" type="pres">
      <dgm:prSet presAssocID="{F949E5EA-B59D-4384-AB5C-3F83F3AD16AF}" presName="accent_4" presStyleCnt="0"/>
      <dgm:spPr/>
    </dgm:pt>
    <dgm:pt modelId="{07357E67-3B39-41B4-AE24-BA11C8842CD2}" type="pres">
      <dgm:prSet presAssocID="{F949E5EA-B59D-4384-AB5C-3F83F3AD16AF}" presName="accentRepeatNode" presStyleLbl="solidFgAcc1" presStyleIdx="3" presStyleCnt="4"/>
      <dgm:spPr/>
    </dgm:pt>
  </dgm:ptLst>
  <dgm:cxnLst>
    <dgm:cxn modelId="{35C7E09A-1357-4914-A601-E9728FD0FBB8}" type="presOf" srcId="{91C35602-2179-41E9-844B-F95633AD89CD}" destId="{5E005E7B-EEF1-4A59-9F15-38BA8697A908}" srcOrd="0" destOrd="0" presId="urn:microsoft.com/office/officeart/2008/layout/VerticalCurvedList"/>
    <dgm:cxn modelId="{AD396B24-C533-488F-A436-9F11145681B3}" srcId="{91C35602-2179-41E9-844B-F95633AD89CD}" destId="{A958F3B0-7BB7-4D1D-88FA-3645792D96CB}" srcOrd="1" destOrd="0" parTransId="{E2F0DBCD-D52B-46C1-BA1B-B5E081AA3E87}" sibTransId="{F590D02E-584F-41DC-A788-A1DFF3C5419F}"/>
    <dgm:cxn modelId="{62F18A07-42DC-4983-8DA2-CB3409B520B2}" srcId="{91C35602-2179-41E9-844B-F95633AD89CD}" destId="{F949E5EA-B59D-4384-AB5C-3F83F3AD16AF}" srcOrd="3" destOrd="0" parTransId="{9288BCA2-131E-4358-AFB4-7CC10F9129B1}" sibTransId="{4B3EE206-AB9F-4EB7-AF04-36403FC59B56}"/>
    <dgm:cxn modelId="{FC993554-3228-4511-953E-13A810705238}" type="presOf" srcId="{0F1DC5CF-B5E5-47D0-8131-C45730228594}" destId="{3864F492-E78F-48AB-8B86-46EAE923C963}" srcOrd="0" destOrd="0" presId="urn:microsoft.com/office/officeart/2008/layout/VerticalCurvedList"/>
    <dgm:cxn modelId="{6F9758AA-1391-44E0-951A-209F4FADD5D3}" type="presOf" srcId="{F949E5EA-B59D-4384-AB5C-3F83F3AD16AF}" destId="{74F4FC10-AEE8-4980-AE84-C81909063D91}" srcOrd="0" destOrd="0" presId="urn:microsoft.com/office/officeart/2008/layout/VerticalCurvedList"/>
    <dgm:cxn modelId="{DC1425DE-1790-4269-B003-BC696236B43A}" type="presOf" srcId="{A958F3B0-7BB7-4D1D-88FA-3645792D96CB}" destId="{87AE2DB4-8B18-43A9-9C04-4F5F922B0B1E}" srcOrd="0" destOrd="0" presId="urn:microsoft.com/office/officeart/2008/layout/VerticalCurvedList"/>
    <dgm:cxn modelId="{EF35C0EF-4737-4A77-A72B-E1050AFF6310}" type="presOf" srcId="{B1E8E395-C22C-4359-B0FA-0C0A8EF14C84}" destId="{72FFE29D-5F18-491F-B8BC-A02141C393A1}" srcOrd="0" destOrd="0" presId="urn:microsoft.com/office/officeart/2008/layout/VerticalCurvedList"/>
    <dgm:cxn modelId="{D329F319-4136-4E73-9ADF-77F8707017F0}" type="presOf" srcId="{92719C4F-1A17-4DD1-BF04-EC9F8DC24747}" destId="{E7863FE5-A1A7-4383-9D57-B17FBF69D5D9}" srcOrd="0" destOrd="0" presId="urn:microsoft.com/office/officeart/2008/layout/VerticalCurvedList"/>
    <dgm:cxn modelId="{0E59EF2B-A17C-431A-8AD4-7617F015C077}" srcId="{91C35602-2179-41E9-844B-F95633AD89CD}" destId="{0F1DC5CF-B5E5-47D0-8131-C45730228594}" srcOrd="2" destOrd="0" parTransId="{D246814F-882B-4F31-AB70-D33BB71B6387}" sibTransId="{0D08BAB7-4654-4657-8FC0-A0933741AEEB}"/>
    <dgm:cxn modelId="{9B3013FC-A5FE-4EB5-9413-7285A1FEDCB9}" srcId="{91C35602-2179-41E9-844B-F95633AD89CD}" destId="{B1E8E395-C22C-4359-B0FA-0C0A8EF14C84}" srcOrd="0" destOrd="0" parTransId="{1ED741AF-5E12-416D-B165-36CCFDB52385}" sibTransId="{92719C4F-1A17-4DD1-BF04-EC9F8DC24747}"/>
    <dgm:cxn modelId="{ECF19892-71DC-4B4A-A17D-F6A4A74EE368}" type="presParOf" srcId="{5E005E7B-EEF1-4A59-9F15-38BA8697A908}" destId="{16413C31-A72D-4A20-9AEB-AB1E928089B9}" srcOrd="0" destOrd="0" presId="urn:microsoft.com/office/officeart/2008/layout/VerticalCurvedList"/>
    <dgm:cxn modelId="{0BDEC815-DF42-4EEF-94DF-037D8895481D}" type="presParOf" srcId="{16413C31-A72D-4A20-9AEB-AB1E928089B9}" destId="{169DF965-7AC3-4365-8911-19B68A58D06A}" srcOrd="0" destOrd="0" presId="urn:microsoft.com/office/officeart/2008/layout/VerticalCurvedList"/>
    <dgm:cxn modelId="{58EBF770-7817-424D-B5BF-D9D34F7BEB73}" type="presParOf" srcId="{169DF965-7AC3-4365-8911-19B68A58D06A}" destId="{59DB8157-45B4-45C8-B7AD-566E2CAE4B41}" srcOrd="0" destOrd="0" presId="urn:microsoft.com/office/officeart/2008/layout/VerticalCurvedList"/>
    <dgm:cxn modelId="{057AE7A4-8C45-4D49-BC57-DCF45FED3D1F}" type="presParOf" srcId="{169DF965-7AC3-4365-8911-19B68A58D06A}" destId="{E7863FE5-A1A7-4383-9D57-B17FBF69D5D9}" srcOrd="1" destOrd="0" presId="urn:microsoft.com/office/officeart/2008/layout/VerticalCurvedList"/>
    <dgm:cxn modelId="{E9BA5F99-7D7D-4842-9590-CDFA31BF8D0D}" type="presParOf" srcId="{169DF965-7AC3-4365-8911-19B68A58D06A}" destId="{9B526E56-4C0E-45C8-A77B-25AE3708E9D3}" srcOrd="2" destOrd="0" presId="urn:microsoft.com/office/officeart/2008/layout/VerticalCurvedList"/>
    <dgm:cxn modelId="{2675043A-1E5A-4220-A002-4BFFCC7C5035}" type="presParOf" srcId="{169DF965-7AC3-4365-8911-19B68A58D06A}" destId="{0AF73070-9031-43B1-AA9F-34766A71F059}" srcOrd="3" destOrd="0" presId="urn:microsoft.com/office/officeart/2008/layout/VerticalCurvedList"/>
    <dgm:cxn modelId="{B3A94683-31CB-46D4-94CC-9EBF71CE9B89}" type="presParOf" srcId="{16413C31-A72D-4A20-9AEB-AB1E928089B9}" destId="{72FFE29D-5F18-491F-B8BC-A02141C393A1}" srcOrd="1" destOrd="0" presId="urn:microsoft.com/office/officeart/2008/layout/VerticalCurvedList"/>
    <dgm:cxn modelId="{C36C7682-34CE-472B-9BF1-AE4257101B2A}" type="presParOf" srcId="{16413C31-A72D-4A20-9AEB-AB1E928089B9}" destId="{EDF2D3BC-4322-4789-93DC-DE2AF20F92F2}" srcOrd="2" destOrd="0" presId="urn:microsoft.com/office/officeart/2008/layout/VerticalCurvedList"/>
    <dgm:cxn modelId="{CA8AE186-45E6-4415-A6CB-FDD8BDF3FFBC}" type="presParOf" srcId="{EDF2D3BC-4322-4789-93DC-DE2AF20F92F2}" destId="{70CFCA2C-F88A-4335-B320-00ECF79AEB81}" srcOrd="0" destOrd="0" presId="urn:microsoft.com/office/officeart/2008/layout/VerticalCurvedList"/>
    <dgm:cxn modelId="{427D8B86-ADFC-4314-B169-1A45F4FFA66B}" type="presParOf" srcId="{16413C31-A72D-4A20-9AEB-AB1E928089B9}" destId="{87AE2DB4-8B18-43A9-9C04-4F5F922B0B1E}" srcOrd="3" destOrd="0" presId="urn:microsoft.com/office/officeart/2008/layout/VerticalCurvedList"/>
    <dgm:cxn modelId="{64D0B6C3-FE5F-40EE-8FD4-91881F0BB113}" type="presParOf" srcId="{16413C31-A72D-4A20-9AEB-AB1E928089B9}" destId="{0E655279-0153-49D8-850C-0331CF990470}" srcOrd="4" destOrd="0" presId="urn:microsoft.com/office/officeart/2008/layout/VerticalCurvedList"/>
    <dgm:cxn modelId="{ACCC376F-499C-4CA6-A4B2-37315C8625D1}" type="presParOf" srcId="{0E655279-0153-49D8-850C-0331CF990470}" destId="{C2F672DA-1A81-42CD-B7D3-5C2888E4F100}" srcOrd="0" destOrd="0" presId="urn:microsoft.com/office/officeart/2008/layout/VerticalCurvedList"/>
    <dgm:cxn modelId="{0F9E6757-2642-4123-AB66-D130776B4D3E}" type="presParOf" srcId="{16413C31-A72D-4A20-9AEB-AB1E928089B9}" destId="{3864F492-E78F-48AB-8B86-46EAE923C963}" srcOrd="5" destOrd="0" presId="urn:microsoft.com/office/officeart/2008/layout/VerticalCurvedList"/>
    <dgm:cxn modelId="{B5ECD825-BD18-4FDD-A589-16F79AF3F87D}" type="presParOf" srcId="{16413C31-A72D-4A20-9AEB-AB1E928089B9}" destId="{C6C8D9E0-72E6-4195-BD41-5D870B5852DF}" srcOrd="6" destOrd="0" presId="urn:microsoft.com/office/officeart/2008/layout/VerticalCurvedList"/>
    <dgm:cxn modelId="{0A97582D-C2FE-49FD-AF7F-9E456E84438E}" type="presParOf" srcId="{C6C8D9E0-72E6-4195-BD41-5D870B5852DF}" destId="{F0DA5AEC-9004-4292-9297-36CA6AAEF3F1}" srcOrd="0" destOrd="0" presId="urn:microsoft.com/office/officeart/2008/layout/VerticalCurvedList"/>
    <dgm:cxn modelId="{0C9D702F-65A4-4781-B7DC-3DF1EC9B5A7B}" type="presParOf" srcId="{16413C31-A72D-4A20-9AEB-AB1E928089B9}" destId="{74F4FC10-AEE8-4980-AE84-C81909063D91}" srcOrd="7" destOrd="0" presId="urn:microsoft.com/office/officeart/2008/layout/VerticalCurvedList"/>
    <dgm:cxn modelId="{30E04618-121D-45DF-ACAF-5C3AB0516E48}" type="presParOf" srcId="{16413C31-A72D-4A20-9AEB-AB1E928089B9}" destId="{D4816352-83C6-4B07-A338-46D2D3000CAC}" srcOrd="8" destOrd="0" presId="urn:microsoft.com/office/officeart/2008/layout/VerticalCurvedList"/>
    <dgm:cxn modelId="{BC7C1A23-59CD-486F-8892-5BD7B146A979}" type="presParOf" srcId="{D4816352-83C6-4B07-A338-46D2D3000CAC}" destId="{07357E67-3B39-41B4-AE24-BA11C8842C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0F9D24-0105-4D20-9E3B-6F69FA9DDC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B72237-42F5-49A0-8425-1AED856FA53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Support objectives to:</a:t>
          </a:r>
          <a:endParaRPr lang="en-US" dirty="0">
            <a:latin typeface="Georgia" panose="02040502050405020303" pitchFamily="18" charset="0"/>
          </a:endParaRPr>
        </a:p>
      </dgm:t>
    </dgm:pt>
    <dgm:pt modelId="{36CC3B63-CF2A-460C-A015-D401F85A9320}" type="parTrans" cxnId="{5D0AAA02-B0DC-4416-ACE6-5D84B731C0C4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7B8D7E38-7BE5-4773-BB96-5C25FEC944EF}" type="sibTrans" cxnId="{5D0AAA02-B0DC-4416-ACE6-5D84B731C0C4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D4A0B641-D0FD-4EE2-8682-C0B3AF70FC61}">
      <dgm:prSet phldrT="[Text]"/>
      <dgm:spPr>
        <a:solidFill>
          <a:srgbClr val="A71E23"/>
        </a:solidFill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Proliferation of data assets</a:t>
          </a:r>
          <a:endParaRPr lang="en-US" dirty="0">
            <a:latin typeface="Georgia" panose="02040502050405020303" pitchFamily="18" charset="0"/>
          </a:endParaRPr>
        </a:p>
      </dgm:t>
    </dgm:pt>
    <dgm:pt modelId="{4AC1F4B6-0A2C-463C-96FC-B1D62D86CAD5}" type="parTrans" cxnId="{7888F1B1-5EBA-4437-9B4E-3F09CDC7C281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DB48387B-4826-42D9-B50F-A1A8009B7AB3}" type="sibTrans" cxnId="{7888F1B1-5EBA-4437-9B4E-3F09CDC7C281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725BC084-3CBF-427F-BC1F-BC739E6D454A}">
      <dgm:prSet phldrT="[Text]"/>
      <dgm:spPr>
        <a:solidFill>
          <a:srgbClr val="828383"/>
        </a:solidFill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Increasing organizational size and complexity</a:t>
          </a:r>
          <a:endParaRPr lang="en-US" dirty="0">
            <a:latin typeface="Georgia" panose="02040502050405020303" pitchFamily="18" charset="0"/>
          </a:endParaRPr>
        </a:p>
      </dgm:t>
    </dgm:pt>
    <dgm:pt modelId="{D0F15041-438E-4F57-8807-68A287F45883}" type="parTrans" cxnId="{3AA916DA-6D4F-44C0-9FEB-205884A4609A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B66CC55B-FA87-40CC-8B43-6249DCB1C0D6}" type="sibTrans" cxnId="{3AA916DA-6D4F-44C0-9FEB-205884A4609A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061D7151-4FC4-4145-A164-420CF8A0F56B}">
      <dgm:prSet phldrT="[Text]"/>
      <dgm:spPr>
        <a:solidFill>
          <a:srgbClr val="C0C0C0"/>
        </a:solidFill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Advances in analytical tools</a:t>
          </a:r>
          <a:endParaRPr lang="en-US" dirty="0">
            <a:latin typeface="Georgia" panose="02040502050405020303" pitchFamily="18" charset="0"/>
          </a:endParaRPr>
        </a:p>
      </dgm:t>
    </dgm:pt>
    <dgm:pt modelId="{DC6ED202-5407-47A3-90BA-A7BD4B5695C5}" type="parTrans" cxnId="{0DE34019-04D4-486A-A568-5C5781D848B9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EB427E9E-5E63-4FBC-87BE-D23887143255}" type="sibTrans" cxnId="{0DE34019-04D4-486A-A568-5C5781D848B9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7FB03895-F1A1-4296-833B-CA8B8F184341}">
      <dgm:prSet phldrT="[Text]"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Promote operational effectiveness, excellence &amp; efficiency</a:t>
          </a:r>
          <a:endParaRPr lang="en-US" dirty="0">
            <a:latin typeface="Georgia" panose="02040502050405020303" pitchFamily="18" charset="0"/>
          </a:endParaRPr>
        </a:p>
      </dgm:t>
    </dgm:pt>
    <dgm:pt modelId="{AE94DCE4-CC95-4F0F-BAB6-FC01C11708B7}" type="parTrans" cxnId="{DC5A81C1-8C17-4C9B-83CF-9C03268C52A1}">
      <dgm:prSet/>
      <dgm:spPr/>
      <dgm:t>
        <a:bodyPr/>
        <a:lstStyle/>
        <a:p>
          <a:endParaRPr lang="en-US"/>
        </a:p>
      </dgm:t>
    </dgm:pt>
    <dgm:pt modelId="{2FA5CC44-3E59-4E0D-82F3-556C947C5311}" type="sibTrans" cxnId="{DC5A81C1-8C17-4C9B-83CF-9C03268C52A1}">
      <dgm:prSet/>
      <dgm:spPr/>
      <dgm:t>
        <a:bodyPr/>
        <a:lstStyle/>
        <a:p>
          <a:endParaRPr lang="en-US"/>
        </a:p>
      </dgm:t>
    </dgm:pt>
    <dgm:pt modelId="{0BA87E94-EBCE-4D14-979C-1BAF647DD99A}">
      <dgm:prSet phldrT="[Text]"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Retain and grow revenue</a:t>
          </a:r>
          <a:endParaRPr lang="en-US" dirty="0">
            <a:latin typeface="Georgia" panose="02040502050405020303" pitchFamily="18" charset="0"/>
          </a:endParaRPr>
        </a:p>
      </dgm:t>
    </dgm:pt>
    <dgm:pt modelId="{EF39704C-10BF-4AAF-AACE-43F2BD496509}" type="parTrans" cxnId="{A06D7F50-9573-471D-A418-252F876A4ED0}">
      <dgm:prSet/>
      <dgm:spPr/>
      <dgm:t>
        <a:bodyPr/>
        <a:lstStyle/>
        <a:p>
          <a:endParaRPr lang="en-US"/>
        </a:p>
      </dgm:t>
    </dgm:pt>
    <dgm:pt modelId="{304F0C3D-4673-4BB1-B4F0-4EE5F2D10B5B}" type="sibTrans" cxnId="{A06D7F50-9573-471D-A418-252F876A4ED0}">
      <dgm:prSet/>
      <dgm:spPr/>
      <dgm:t>
        <a:bodyPr/>
        <a:lstStyle/>
        <a:p>
          <a:endParaRPr lang="en-US"/>
        </a:p>
      </dgm:t>
    </dgm:pt>
    <dgm:pt modelId="{4175101F-5BAE-4564-84A2-F885780F3BA0}">
      <dgm:prSet phldrT="[Text]"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Reduce risk</a:t>
          </a:r>
          <a:endParaRPr lang="en-US" dirty="0">
            <a:latin typeface="Georgia" panose="02040502050405020303" pitchFamily="18" charset="0"/>
          </a:endParaRPr>
        </a:p>
      </dgm:t>
    </dgm:pt>
    <dgm:pt modelId="{2F080E48-3421-4AFA-A67C-67C5B8CD0A3D}" type="parTrans" cxnId="{FFFCAAD9-D445-4950-BDD0-0655F0B98F60}">
      <dgm:prSet/>
      <dgm:spPr/>
      <dgm:t>
        <a:bodyPr/>
        <a:lstStyle/>
        <a:p>
          <a:endParaRPr lang="en-US"/>
        </a:p>
      </dgm:t>
    </dgm:pt>
    <dgm:pt modelId="{6367946B-A259-472A-99BA-BAE19A39DF73}" type="sibTrans" cxnId="{FFFCAAD9-D445-4950-BDD0-0655F0B98F60}">
      <dgm:prSet/>
      <dgm:spPr/>
      <dgm:t>
        <a:bodyPr/>
        <a:lstStyle/>
        <a:p>
          <a:endParaRPr lang="en-US"/>
        </a:p>
      </dgm:t>
    </dgm:pt>
    <dgm:pt modelId="{2A470403-1F26-4BC4-BBB9-7C6818EC31E7}">
      <dgm:prSet phldrT="[Text]"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Drive innovation</a:t>
          </a:r>
          <a:endParaRPr lang="en-US" dirty="0">
            <a:latin typeface="Georgia" panose="02040502050405020303" pitchFamily="18" charset="0"/>
          </a:endParaRPr>
        </a:p>
      </dgm:t>
    </dgm:pt>
    <dgm:pt modelId="{9CAFA8B8-BA70-4AAA-9321-1926B83A1133}" type="parTrans" cxnId="{2315BE1F-4CCD-4E9B-A2B4-098B564AF893}">
      <dgm:prSet/>
      <dgm:spPr/>
      <dgm:t>
        <a:bodyPr/>
        <a:lstStyle/>
        <a:p>
          <a:endParaRPr lang="en-US"/>
        </a:p>
      </dgm:t>
    </dgm:pt>
    <dgm:pt modelId="{E310621E-95B2-4728-B67E-BC51C41A0FD5}" type="sibTrans" cxnId="{2315BE1F-4CCD-4E9B-A2B4-098B564AF893}">
      <dgm:prSet/>
      <dgm:spPr/>
      <dgm:t>
        <a:bodyPr/>
        <a:lstStyle/>
        <a:p>
          <a:endParaRPr lang="en-US"/>
        </a:p>
      </dgm:t>
    </dgm:pt>
    <dgm:pt modelId="{4A65CAC4-FE5F-4209-B879-B4118BAFB9CB}" type="pres">
      <dgm:prSet presAssocID="{730F9D24-0105-4D20-9E3B-6F69FA9DDC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AC2796-FCF8-4847-844B-C3AFABC33D5B}" type="pres">
      <dgm:prSet presAssocID="{AAB72237-42F5-49A0-8425-1AED856FA533}" presName="parentText" presStyleLbl="node1" presStyleIdx="0" presStyleCnt="4" custLinFactNeighborX="1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46AE4-00C2-46C6-A05B-7811CB68615E}" type="pres">
      <dgm:prSet presAssocID="{AAB72237-42F5-49A0-8425-1AED856FA53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223FE-D4FF-4777-9F4C-C4D81BBFFAD8}" type="pres">
      <dgm:prSet presAssocID="{D4A0B641-D0FD-4EE2-8682-C0B3AF70FC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3C52A-23B3-4387-BB04-EE1418B2C881}" type="pres">
      <dgm:prSet presAssocID="{DB48387B-4826-42D9-B50F-A1A8009B7AB3}" presName="spacer" presStyleCnt="0"/>
      <dgm:spPr/>
    </dgm:pt>
    <dgm:pt modelId="{7BB2B8ED-1604-4560-8598-48FEC9501B6F}" type="pres">
      <dgm:prSet presAssocID="{725BC084-3CBF-427F-BC1F-BC739E6D454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BB47C-3A69-4E15-B2D3-FBF063C31A58}" type="pres">
      <dgm:prSet presAssocID="{B66CC55B-FA87-40CC-8B43-6249DCB1C0D6}" presName="spacer" presStyleCnt="0"/>
      <dgm:spPr/>
    </dgm:pt>
    <dgm:pt modelId="{7BF1C7F6-94C2-4EE8-B1D4-C979B874F922}" type="pres">
      <dgm:prSet presAssocID="{061D7151-4FC4-4145-A164-420CF8A0F56B}" presName="parentText" presStyleLbl="node1" presStyleIdx="3" presStyleCnt="4" custLinFactNeighborY="-31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8F040F-8351-45E8-A066-8479E8869A51}" type="presOf" srcId="{0BA87E94-EBCE-4D14-979C-1BAF647DD99A}" destId="{17946AE4-00C2-46C6-A05B-7811CB68615E}" srcOrd="0" destOrd="1" presId="urn:microsoft.com/office/officeart/2005/8/layout/vList2"/>
    <dgm:cxn modelId="{FFFCAAD9-D445-4950-BDD0-0655F0B98F60}" srcId="{AAB72237-42F5-49A0-8425-1AED856FA533}" destId="{4175101F-5BAE-4564-84A2-F885780F3BA0}" srcOrd="2" destOrd="0" parTransId="{2F080E48-3421-4AFA-A67C-67C5B8CD0A3D}" sibTransId="{6367946B-A259-472A-99BA-BAE19A39DF73}"/>
    <dgm:cxn modelId="{251FF441-90C3-4B6C-B83E-D5C585C751CB}" type="presOf" srcId="{AAB72237-42F5-49A0-8425-1AED856FA533}" destId="{01AC2796-FCF8-4847-844B-C3AFABC33D5B}" srcOrd="0" destOrd="0" presId="urn:microsoft.com/office/officeart/2005/8/layout/vList2"/>
    <dgm:cxn modelId="{122C25DE-E2B5-4742-929F-D0C96DADA0EE}" type="presOf" srcId="{2A470403-1F26-4BC4-BBB9-7C6818EC31E7}" destId="{17946AE4-00C2-46C6-A05B-7811CB68615E}" srcOrd="0" destOrd="3" presId="urn:microsoft.com/office/officeart/2005/8/layout/vList2"/>
    <dgm:cxn modelId="{7888F1B1-5EBA-4437-9B4E-3F09CDC7C281}" srcId="{730F9D24-0105-4D20-9E3B-6F69FA9DDC1D}" destId="{D4A0B641-D0FD-4EE2-8682-C0B3AF70FC61}" srcOrd="1" destOrd="0" parTransId="{4AC1F4B6-0A2C-463C-96FC-B1D62D86CAD5}" sibTransId="{DB48387B-4826-42D9-B50F-A1A8009B7AB3}"/>
    <dgm:cxn modelId="{0DE34019-04D4-486A-A568-5C5781D848B9}" srcId="{730F9D24-0105-4D20-9E3B-6F69FA9DDC1D}" destId="{061D7151-4FC4-4145-A164-420CF8A0F56B}" srcOrd="3" destOrd="0" parTransId="{DC6ED202-5407-47A3-90BA-A7BD4B5695C5}" sibTransId="{EB427E9E-5E63-4FBC-87BE-D23887143255}"/>
    <dgm:cxn modelId="{A06D7F50-9573-471D-A418-252F876A4ED0}" srcId="{AAB72237-42F5-49A0-8425-1AED856FA533}" destId="{0BA87E94-EBCE-4D14-979C-1BAF647DD99A}" srcOrd="1" destOrd="0" parTransId="{EF39704C-10BF-4AAF-AACE-43F2BD496509}" sibTransId="{304F0C3D-4673-4BB1-B4F0-4EE5F2D10B5B}"/>
    <dgm:cxn modelId="{2315BE1F-4CCD-4E9B-A2B4-098B564AF893}" srcId="{AAB72237-42F5-49A0-8425-1AED856FA533}" destId="{2A470403-1F26-4BC4-BBB9-7C6818EC31E7}" srcOrd="3" destOrd="0" parTransId="{9CAFA8B8-BA70-4AAA-9321-1926B83A1133}" sibTransId="{E310621E-95B2-4728-B67E-BC51C41A0FD5}"/>
    <dgm:cxn modelId="{17912856-630F-4E82-A03C-64695DDE32B6}" type="presOf" srcId="{7FB03895-F1A1-4296-833B-CA8B8F184341}" destId="{17946AE4-00C2-46C6-A05B-7811CB68615E}" srcOrd="0" destOrd="0" presId="urn:microsoft.com/office/officeart/2005/8/layout/vList2"/>
    <dgm:cxn modelId="{31AE86F4-DC82-4D84-8334-028D66889836}" type="presOf" srcId="{725BC084-3CBF-427F-BC1F-BC739E6D454A}" destId="{7BB2B8ED-1604-4560-8598-48FEC9501B6F}" srcOrd="0" destOrd="0" presId="urn:microsoft.com/office/officeart/2005/8/layout/vList2"/>
    <dgm:cxn modelId="{22500AFD-EF8B-4AE4-8475-B73AC740CFEF}" type="presOf" srcId="{061D7151-4FC4-4145-A164-420CF8A0F56B}" destId="{7BF1C7F6-94C2-4EE8-B1D4-C979B874F922}" srcOrd="0" destOrd="0" presId="urn:microsoft.com/office/officeart/2005/8/layout/vList2"/>
    <dgm:cxn modelId="{836CA064-4ABC-4E22-9A44-ADA85C90DD71}" type="presOf" srcId="{730F9D24-0105-4D20-9E3B-6F69FA9DDC1D}" destId="{4A65CAC4-FE5F-4209-B879-B4118BAFB9CB}" srcOrd="0" destOrd="0" presId="urn:microsoft.com/office/officeart/2005/8/layout/vList2"/>
    <dgm:cxn modelId="{4A4794A3-0428-442A-B916-2DCAFF9E5AAC}" type="presOf" srcId="{D4A0B641-D0FD-4EE2-8682-C0B3AF70FC61}" destId="{007223FE-D4FF-4777-9F4C-C4D81BBFFAD8}" srcOrd="0" destOrd="0" presId="urn:microsoft.com/office/officeart/2005/8/layout/vList2"/>
    <dgm:cxn modelId="{5D0AAA02-B0DC-4416-ACE6-5D84B731C0C4}" srcId="{730F9D24-0105-4D20-9E3B-6F69FA9DDC1D}" destId="{AAB72237-42F5-49A0-8425-1AED856FA533}" srcOrd="0" destOrd="0" parTransId="{36CC3B63-CF2A-460C-A015-D401F85A9320}" sibTransId="{7B8D7E38-7BE5-4773-BB96-5C25FEC944EF}"/>
    <dgm:cxn modelId="{8027EEB1-9A86-4BFB-9D66-52BDCE68EB1C}" type="presOf" srcId="{4175101F-5BAE-4564-84A2-F885780F3BA0}" destId="{17946AE4-00C2-46C6-A05B-7811CB68615E}" srcOrd="0" destOrd="2" presId="urn:microsoft.com/office/officeart/2005/8/layout/vList2"/>
    <dgm:cxn modelId="{DC5A81C1-8C17-4C9B-83CF-9C03268C52A1}" srcId="{AAB72237-42F5-49A0-8425-1AED856FA533}" destId="{7FB03895-F1A1-4296-833B-CA8B8F184341}" srcOrd="0" destOrd="0" parTransId="{AE94DCE4-CC95-4F0F-BAB6-FC01C11708B7}" sibTransId="{2FA5CC44-3E59-4E0D-82F3-556C947C5311}"/>
    <dgm:cxn modelId="{3AA916DA-6D4F-44C0-9FEB-205884A4609A}" srcId="{730F9D24-0105-4D20-9E3B-6F69FA9DDC1D}" destId="{725BC084-3CBF-427F-BC1F-BC739E6D454A}" srcOrd="2" destOrd="0" parTransId="{D0F15041-438E-4F57-8807-68A287F45883}" sibTransId="{B66CC55B-FA87-40CC-8B43-6249DCB1C0D6}"/>
    <dgm:cxn modelId="{B157CD01-9FA7-44B9-BF00-8AFEA6DC0E25}" type="presParOf" srcId="{4A65CAC4-FE5F-4209-B879-B4118BAFB9CB}" destId="{01AC2796-FCF8-4847-844B-C3AFABC33D5B}" srcOrd="0" destOrd="0" presId="urn:microsoft.com/office/officeart/2005/8/layout/vList2"/>
    <dgm:cxn modelId="{17B9745E-0536-45D3-804C-B72DB2E54332}" type="presParOf" srcId="{4A65CAC4-FE5F-4209-B879-B4118BAFB9CB}" destId="{17946AE4-00C2-46C6-A05B-7811CB68615E}" srcOrd="1" destOrd="0" presId="urn:microsoft.com/office/officeart/2005/8/layout/vList2"/>
    <dgm:cxn modelId="{F97280DC-D6EE-403D-AE56-058F053B1786}" type="presParOf" srcId="{4A65CAC4-FE5F-4209-B879-B4118BAFB9CB}" destId="{007223FE-D4FF-4777-9F4C-C4D81BBFFAD8}" srcOrd="2" destOrd="0" presId="urn:microsoft.com/office/officeart/2005/8/layout/vList2"/>
    <dgm:cxn modelId="{0D6C46C0-863E-4266-B463-5B1204189688}" type="presParOf" srcId="{4A65CAC4-FE5F-4209-B879-B4118BAFB9CB}" destId="{67B3C52A-23B3-4387-BB04-EE1418B2C881}" srcOrd="3" destOrd="0" presId="urn:microsoft.com/office/officeart/2005/8/layout/vList2"/>
    <dgm:cxn modelId="{44A0360D-544D-4CC9-BB08-66914DDDC2E2}" type="presParOf" srcId="{4A65CAC4-FE5F-4209-B879-B4118BAFB9CB}" destId="{7BB2B8ED-1604-4560-8598-48FEC9501B6F}" srcOrd="4" destOrd="0" presId="urn:microsoft.com/office/officeart/2005/8/layout/vList2"/>
    <dgm:cxn modelId="{66ED2EAE-A78C-4A7A-8B17-F0436EAEA3D1}" type="presParOf" srcId="{4A65CAC4-FE5F-4209-B879-B4118BAFB9CB}" destId="{77CBB47C-3A69-4E15-B2D3-FBF063C31A58}" srcOrd="5" destOrd="0" presId="urn:microsoft.com/office/officeart/2005/8/layout/vList2"/>
    <dgm:cxn modelId="{22D9EEE6-2527-467E-A51D-6F1E205798AF}" type="presParOf" srcId="{4A65CAC4-FE5F-4209-B879-B4118BAFB9CB}" destId="{7BF1C7F6-94C2-4EE8-B1D4-C979B874F92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6FADF-ED73-4488-93E7-29F3A47FDFE9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F3CE5D5-755C-455D-922B-9EBD8D76D7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PeopleSoft and the Data Warehouse are governed by the University Data Governance Council</a:t>
          </a:r>
          <a:endParaRPr lang="en-US" dirty="0">
            <a:solidFill>
              <a:schemeClr val="tx1"/>
            </a:solidFill>
          </a:endParaRPr>
        </a:p>
      </dgm:t>
    </dgm:pt>
    <dgm:pt modelId="{B7302665-16F0-4BD4-A1EF-2BF58854116A}" type="parTrans" cxnId="{80D34B7F-4E2F-4863-84BC-28BD0CC3C06C}">
      <dgm:prSet/>
      <dgm:spPr/>
      <dgm:t>
        <a:bodyPr/>
        <a:lstStyle/>
        <a:p>
          <a:endParaRPr lang="en-US"/>
        </a:p>
      </dgm:t>
    </dgm:pt>
    <dgm:pt modelId="{F68529B0-8541-40D5-AE9C-E7FFD935BD59}" type="sibTrans" cxnId="{80D34B7F-4E2F-4863-84BC-28BD0CC3C06C}">
      <dgm:prSet/>
      <dgm:spPr/>
      <dgm:t>
        <a:bodyPr/>
        <a:lstStyle/>
        <a:p>
          <a:endParaRPr lang="en-US"/>
        </a:p>
      </dgm:t>
    </dgm:pt>
    <dgm:pt modelId="{B00DCC6D-1D75-496B-872E-C71767F020CA}">
      <dgm:prSet phldrT="[Text]"/>
      <dgm:spPr>
        <a:solidFill>
          <a:srgbClr val="A71E23"/>
        </a:solidFill>
      </dgm:spPr>
      <dgm:t>
        <a:bodyPr/>
        <a:lstStyle/>
        <a:p>
          <a:r>
            <a:rPr lang="en-US" dirty="0" smtClean="0"/>
            <a:t>Establish expectations for all other data assets to have formal data governance</a:t>
          </a:r>
          <a:endParaRPr lang="en-US" dirty="0"/>
        </a:p>
      </dgm:t>
    </dgm:pt>
    <dgm:pt modelId="{43700204-3449-445E-B06B-FD511C188412}" type="parTrans" cxnId="{125752C9-72C7-46C9-B007-C2999E1CDC6E}">
      <dgm:prSet/>
      <dgm:spPr/>
      <dgm:t>
        <a:bodyPr/>
        <a:lstStyle/>
        <a:p>
          <a:endParaRPr lang="en-US"/>
        </a:p>
      </dgm:t>
    </dgm:pt>
    <dgm:pt modelId="{D4AF0F4D-E175-4436-9018-C2A6537DA448}" type="sibTrans" cxnId="{125752C9-72C7-46C9-B007-C2999E1CDC6E}">
      <dgm:prSet/>
      <dgm:spPr/>
      <dgm:t>
        <a:bodyPr/>
        <a:lstStyle/>
        <a:p>
          <a:endParaRPr lang="en-US"/>
        </a:p>
      </dgm:t>
    </dgm:pt>
    <dgm:pt modelId="{F74E6FC6-E3F1-439D-8981-4CB21F2C8F14}" type="pres">
      <dgm:prSet presAssocID="{0A96FADF-ED73-4488-93E7-29F3A47FDF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737191-0ED6-41E9-9ECA-7B90EF7E06CE}" type="pres">
      <dgm:prSet presAssocID="{1F3CE5D5-755C-455D-922B-9EBD8D76D7E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0030A-53CD-49C6-BD5E-1C51D0340AF5}" type="pres">
      <dgm:prSet presAssocID="{F68529B0-8541-40D5-AE9C-E7FFD935BD59}" presName="sibTrans" presStyleCnt="0"/>
      <dgm:spPr/>
    </dgm:pt>
    <dgm:pt modelId="{6F9D533D-6EFC-437C-AAD1-487B81F27561}" type="pres">
      <dgm:prSet presAssocID="{B00DCC6D-1D75-496B-872E-C71767F020C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752C9-72C7-46C9-B007-C2999E1CDC6E}" srcId="{0A96FADF-ED73-4488-93E7-29F3A47FDFE9}" destId="{B00DCC6D-1D75-496B-872E-C71767F020CA}" srcOrd="1" destOrd="0" parTransId="{43700204-3449-445E-B06B-FD511C188412}" sibTransId="{D4AF0F4D-E175-4436-9018-C2A6537DA448}"/>
    <dgm:cxn modelId="{ADF33088-8630-4E0B-BC80-F581D01CFD7D}" type="presOf" srcId="{0A96FADF-ED73-4488-93E7-29F3A47FDFE9}" destId="{F74E6FC6-E3F1-439D-8981-4CB21F2C8F14}" srcOrd="0" destOrd="0" presId="urn:microsoft.com/office/officeart/2005/8/layout/default"/>
    <dgm:cxn modelId="{020A9E30-1DEC-4F12-9FFE-C0A7E1BBE153}" type="presOf" srcId="{1F3CE5D5-755C-455D-922B-9EBD8D76D7EC}" destId="{0A737191-0ED6-41E9-9ECA-7B90EF7E06CE}" srcOrd="0" destOrd="0" presId="urn:microsoft.com/office/officeart/2005/8/layout/default"/>
    <dgm:cxn modelId="{E8B53842-98B2-4511-BDD6-0C687146C021}" type="presOf" srcId="{B00DCC6D-1D75-496B-872E-C71767F020CA}" destId="{6F9D533D-6EFC-437C-AAD1-487B81F27561}" srcOrd="0" destOrd="0" presId="urn:microsoft.com/office/officeart/2005/8/layout/default"/>
    <dgm:cxn modelId="{80D34B7F-4E2F-4863-84BC-28BD0CC3C06C}" srcId="{0A96FADF-ED73-4488-93E7-29F3A47FDFE9}" destId="{1F3CE5D5-755C-455D-922B-9EBD8D76D7EC}" srcOrd="0" destOrd="0" parTransId="{B7302665-16F0-4BD4-A1EF-2BF58854116A}" sibTransId="{F68529B0-8541-40D5-AE9C-E7FFD935BD59}"/>
    <dgm:cxn modelId="{8C8CE948-F4FE-4294-92AA-589F06186741}" type="presParOf" srcId="{F74E6FC6-E3F1-439D-8981-4CB21F2C8F14}" destId="{0A737191-0ED6-41E9-9ECA-7B90EF7E06CE}" srcOrd="0" destOrd="0" presId="urn:microsoft.com/office/officeart/2005/8/layout/default"/>
    <dgm:cxn modelId="{96906E50-BDD6-46E0-ABCC-E4A15CBAAE57}" type="presParOf" srcId="{F74E6FC6-E3F1-439D-8981-4CB21F2C8F14}" destId="{FE30030A-53CD-49C6-BD5E-1C51D0340AF5}" srcOrd="1" destOrd="0" presId="urn:microsoft.com/office/officeart/2005/8/layout/default"/>
    <dgm:cxn modelId="{99C95408-E2B1-4781-BF95-2B34D4AA194A}" type="presParOf" srcId="{F74E6FC6-E3F1-439D-8981-4CB21F2C8F14}" destId="{6F9D533D-6EFC-437C-AAD1-487B81F2756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F36C6B-B742-45CD-8957-1058DDD709DD}" type="doc">
      <dgm:prSet loTypeId="urn:microsoft.com/office/officeart/2005/8/layout/hierarchy6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88B6A00-95F0-42E3-AF1A-197FC84E181F}">
      <dgm:prSet phldrT="[Text]" custT="1"/>
      <dgm:spPr/>
      <dgm:t>
        <a:bodyPr/>
        <a:lstStyle/>
        <a:p>
          <a:r>
            <a:rPr lang="en-US" sz="1800" dirty="0" smtClean="0"/>
            <a:t>Data Governance Council</a:t>
          </a:r>
          <a:endParaRPr lang="en-US" sz="1800" dirty="0"/>
        </a:p>
      </dgm:t>
    </dgm:pt>
    <dgm:pt modelId="{99AFB026-9433-48D6-9554-F8F415EF4158}" type="parTrans" cxnId="{221B6AFA-CD5F-4B80-82E6-7DA8FBCD79B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A488ED8-193D-4977-8055-0AEE7E69DEB5}" type="sibTrans" cxnId="{221B6AFA-CD5F-4B80-82E6-7DA8FBCD79B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D7BE67B-308C-49C7-827E-2F475827C897}">
      <dgm:prSet phldrT="[Text]" custT="1"/>
      <dgm:spPr/>
      <dgm:t>
        <a:bodyPr/>
        <a:lstStyle/>
        <a:p>
          <a:r>
            <a:rPr lang="en-US" sz="1800" dirty="0" smtClean="0"/>
            <a:t>Finance</a:t>
          </a:r>
          <a:endParaRPr lang="en-US" sz="1800" dirty="0"/>
        </a:p>
      </dgm:t>
    </dgm:pt>
    <dgm:pt modelId="{561D0B78-6F89-4BBE-B2C7-B44A088B1245}" type="parTrans" cxnId="{BE3DB666-9460-4485-A499-8DFB8170759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30A66A3-8F4E-4A15-BE39-B76C321FC8E5}" type="sibTrans" cxnId="{BE3DB666-9460-4485-A499-8DFB8170759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A30296B-CA5A-4BE9-A149-7C372998D980}">
      <dgm:prSet phldrT="[Text]" custT="1"/>
      <dgm:spPr/>
      <dgm:t>
        <a:bodyPr/>
        <a:lstStyle/>
        <a:p>
          <a:r>
            <a:rPr lang="en-US" sz="1800" dirty="0" smtClean="0"/>
            <a:t>Student</a:t>
          </a:r>
          <a:endParaRPr lang="en-US" sz="1800" dirty="0"/>
        </a:p>
      </dgm:t>
    </dgm:pt>
    <dgm:pt modelId="{DE34580B-FFFF-4C92-881D-C2821354A189}" type="parTrans" cxnId="{26396214-633B-40F5-9495-94AFCA91428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99AAF38-FA24-4514-8219-85E277AD0D5B}" type="sibTrans" cxnId="{26396214-633B-40F5-9495-94AFCA91428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404F3F2-E6DF-4771-986E-2B3A449B6077}">
      <dgm:prSet phldrT="[Text]" custT="1"/>
      <dgm:spPr/>
      <dgm:t>
        <a:bodyPr/>
        <a:lstStyle/>
        <a:p>
          <a:r>
            <a:rPr lang="en-US" sz="1800" dirty="0" smtClean="0"/>
            <a:t>Human Resources</a:t>
          </a:r>
          <a:endParaRPr lang="en-US" sz="1800" dirty="0"/>
        </a:p>
      </dgm:t>
    </dgm:pt>
    <dgm:pt modelId="{5D376DB6-D531-4B1D-A5AD-22BE8F36E8D3}" type="parTrans" cxnId="{7E91C85D-1555-49D3-AB3F-D4DDF66D2AD1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68649CC-BA5E-4D82-A939-BCFE71AE7F3A}" type="sibTrans" cxnId="{7E91C85D-1555-49D3-AB3F-D4DDF66D2AD1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B12BCE5-52E6-45C8-8166-CEAA3764FBA2}">
      <dgm:prSet custT="1"/>
      <dgm:spPr/>
      <dgm:t>
        <a:bodyPr/>
        <a:lstStyle/>
        <a:p>
          <a:r>
            <a:rPr lang="en-US" sz="1800" dirty="0" smtClean="0"/>
            <a:t>Data Stewards</a:t>
          </a:r>
          <a:endParaRPr lang="en-US" sz="1800" dirty="0"/>
        </a:p>
      </dgm:t>
    </dgm:pt>
    <dgm:pt modelId="{1BE65859-1A5B-4AF5-9A18-EA757CBB0387}" type="parTrans" cxnId="{64A9CEA4-819C-4945-BB42-394E3ABB9E1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397363D-6738-4173-8681-BCC0D1FEF09E}" type="sibTrans" cxnId="{64A9CEA4-819C-4945-BB42-394E3ABB9E1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9957159-6BEC-4BA9-A33D-E65556864E8A}">
      <dgm:prSet custT="1"/>
      <dgm:spPr/>
      <dgm:t>
        <a:bodyPr/>
        <a:lstStyle/>
        <a:p>
          <a:r>
            <a:rPr lang="en-US" sz="1800" dirty="0" smtClean="0"/>
            <a:t>Data Stewards</a:t>
          </a:r>
          <a:endParaRPr lang="en-US" sz="1800" dirty="0"/>
        </a:p>
      </dgm:t>
    </dgm:pt>
    <dgm:pt modelId="{CF5F2170-DCA0-442E-90B2-A5B3A8084CA3}" type="parTrans" cxnId="{30F3249A-B27B-4156-A825-CFCBF2C42C9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C2B1F88-4755-46B7-A864-9FD347758844}" type="sibTrans" cxnId="{30F3249A-B27B-4156-A825-CFCBF2C42C9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9599429-4098-4FCD-82C3-439D8FE5483B}">
      <dgm:prSet custT="1"/>
      <dgm:spPr/>
      <dgm:t>
        <a:bodyPr/>
        <a:lstStyle/>
        <a:p>
          <a:r>
            <a:rPr lang="en-US" sz="1800" dirty="0" smtClean="0"/>
            <a:t>Data Stewards</a:t>
          </a:r>
          <a:endParaRPr lang="en-US" sz="1800" dirty="0"/>
        </a:p>
      </dgm:t>
    </dgm:pt>
    <dgm:pt modelId="{3A1B5BFC-8CD3-4DF1-A631-84D38D4B00F2}" type="parTrans" cxnId="{2C25D9B0-BE61-4F4C-8D9F-08631BC4FB2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21B5B45-1D52-477C-92CA-2364608D683D}" type="sibTrans" cxnId="{2C25D9B0-BE61-4F4C-8D9F-08631BC4FB2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7513C36-AA26-471E-AC9F-603B1F262A26}">
      <dgm:prSet custT="1"/>
      <dgm:spPr/>
      <dgm:t>
        <a:bodyPr/>
        <a:lstStyle/>
        <a:p>
          <a:r>
            <a:rPr lang="en-US" sz="1800" dirty="0" smtClean="0"/>
            <a:t>SteerCo</a:t>
          </a:r>
          <a:endParaRPr lang="en-US" sz="1800" dirty="0"/>
        </a:p>
      </dgm:t>
    </dgm:pt>
    <dgm:pt modelId="{FFA904E8-BF80-4038-92A8-5ACFD9E0A5A9}" type="parTrans" cxnId="{3B6C2F63-6831-4191-9349-DC61DADA4B0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D587342-1884-4C15-BA4C-8EF5D43BD9A8}" type="sibTrans" cxnId="{3B6C2F63-6831-4191-9349-DC61DADA4B0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9C664A7-2B9C-4429-8503-A3A0504C0175}" type="pres">
      <dgm:prSet presAssocID="{B3F36C6B-B742-45CD-8957-1058DDD709D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3624A2-D753-4334-897B-CD8F7EEE89F4}" type="pres">
      <dgm:prSet presAssocID="{B3F36C6B-B742-45CD-8957-1058DDD709DD}" presName="hierFlow" presStyleCnt="0"/>
      <dgm:spPr/>
      <dgm:t>
        <a:bodyPr/>
        <a:lstStyle/>
        <a:p>
          <a:endParaRPr lang="en-US"/>
        </a:p>
      </dgm:t>
    </dgm:pt>
    <dgm:pt modelId="{8BC3BD6E-D420-491C-92A9-5583A168C6AD}" type="pres">
      <dgm:prSet presAssocID="{B3F36C6B-B742-45CD-8957-1058DDD709DD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FB34C17-D8A7-4518-BEA5-03134EF6C28A}" type="pres">
      <dgm:prSet presAssocID="{B7513C36-AA26-471E-AC9F-603B1F262A26}" presName="Name14" presStyleCnt="0"/>
      <dgm:spPr/>
      <dgm:t>
        <a:bodyPr/>
        <a:lstStyle/>
        <a:p>
          <a:endParaRPr lang="en-US"/>
        </a:p>
      </dgm:t>
    </dgm:pt>
    <dgm:pt modelId="{BD73407C-178E-427B-ADFE-16D483A08FD7}" type="pres">
      <dgm:prSet presAssocID="{B7513C36-AA26-471E-AC9F-603B1F262A26}" presName="level1Shape" presStyleLbl="node0" presStyleIdx="0" presStyleCnt="1" custScaleX="2312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11A301-E1C4-4A70-8EC1-030CA4F5AD3B}" type="pres">
      <dgm:prSet presAssocID="{B7513C36-AA26-471E-AC9F-603B1F262A26}" presName="hierChild2" presStyleCnt="0"/>
      <dgm:spPr/>
      <dgm:t>
        <a:bodyPr/>
        <a:lstStyle/>
        <a:p>
          <a:endParaRPr lang="en-US"/>
        </a:p>
      </dgm:t>
    </dgm:pt>
    <dgm:pt modelId="{41D6E8F3-2094-402F-9AE0-A478C62B59B2}" type="pres">
      <dgm:prSet presAssocID="{99AFB026-9433-48D6-9554-F8F415EF4158}" presName="Name19" presStyleLbl="parChTrans1D2" presStyleIdx="0" presStyleCnt="1"/>
      <dgm:spPr/>
      <dgm:t>
        <a:bodyPr/>
        <a:lstStyle/>
        <a:p>
          <a:endParaRPr lang="en-US"/>
        </a:p>
      </dgm:t>
    </dgm:pt>
    <dgm:pt modelId="{D5245A67-8971-4F02-94D5-6D8DED57ADD0}" type="pres">
      <dgm:prSet presAssocID="{588B6A00-95F0-42E3-AF1A-197FC84E181F}" presName="Name21" presStyleCnt="0"/>
      <dgm:spPr/>
      <dgm:t>
        <a:bodyPr/>
        <a:lstStyle/>
        <a:p>
          <a:endParaRPr lang="en-US"/>
        </a:p>
      </dgm:t>
    </dgm:pt>
    <dgm:pt modelId="{335DEEE1-FD9C-48B9-99BE-5BE0718ABAED}" type="pres">
      <dgm:prSet presAssocID="{588B6A00-95F0-42E3-AF1A-197FC84E181F}" presName="level2Shape" presStyleLbl="node2" presStyleIdx="0" presStyleCnt="1" custScaleX="308395"/>
      <dgm:spPr/>
      <dgm:t>
        <a:bodyPr/>
        <a:lstStyle/>
        <a:p>
          <a:endParaRPr lang="en-US"/>
        </a:p>
      </dgm:t>
    </dgm:pt>
    <dgm:pt modelId="{E2BEA7C1-242E-4707-8CDC-A7E4A0BBD30F}" type="pres">
      <dgm:prSet presAssocID="{588B6A00-95F0-42E3-AF1A-197FC84E181F}" presName="hierChild3" presStyleCnt="0"/>
      <dgm:spPr/>
      <dgm:t>
        <a:bodyPr/>
        <a:lstStyle/>
        <a:p>
          <a:endParaRPr lang="en-US"/>
        </a:p>
      </dgm:t>
    </dgm:pt>
    <dgm:pt modelId="{721BE582-FAD7-4B7E-A047-C6268775CD4C}" type="pres">
      <dgm:prSet presAssocID="{561D0B78-6F89-4BBE-B2C7-B44A088B1245}" presName="Name19" presStyleLbl="parChTrans1D3" presStyleIdx="0" presStyleCnt="3"/>
      <dgm:spPr/>
      <dgm:t>
        <a:bodyPr/>
        <a:lstStyle/>
        <a:p>
          <a:endParaRPr lang="en-US"/>
        </a:p>
      </dgm:t>
    </dgm:pt>
    <dgm:pt modelId="{6359B3C4-3C8C-4963-9974-1D9AEEBA553F}" type="pres">
      <dgm:prSet presAssocID="{8D7BE67B-308C-49C7-827E-2F475827C897}" presName="Name21" presStyleCnt="0"/>
      <dgm:spPr/>
      <dgm:t>
        <a:bodyPr/>
        <a:lstStyle/>
        <a:p>
          <a:endParaRPr lang="en-US"/>
        </a:p>
      </dgm:t>
    </dgm:pt>
    <dgm:pt modelId="{B17F3BFC-3E41-4B92-A750-38FA2C0CDDC4}" type="pres">
      <dgm:prSet presAssocID="{8D7BE67B-308C-49C7-827E-2F475827C897}" presName="level2Shape" presStyleLbl="node3" presStyleIdx="0" presStyleCnt="3" custScaleX="151193"/>
      <dgm:spPr/>
      <dgm:t>
        <a:bodyPr/>
        <a:lstStyle/>
        <a:p>
          <a:endParaRPr lang="en-US"/>
        </a:p>
      </dgm:t>
    </dgm:pt>
    <dgm:pt modelId="{F5DB79B0-5201-465D-9C69-D8195AF37E5C}" type="pres">
      <dgm:prSet presAssocID="{8D7BE67B-308C-49C7-827E-2F475827C897}" presName="hierChild3" presStyleCnt="0"/>
      <dgm:spPr/>
      <dgm:t>
        <a:bodyPr/>
        <a:lstStyle/>
        <a:p>
          <a:endParaRPr lang="en-US"/>
        </a:p>
      </dgm:t>
    </dgm:pt>
    <dgm:pt modelId="{DC24BFAE-659B-449A-A62B-4AD9E4BBAB77}" type="pres">
      <dgm:prSet presAssocID="{1BE65859-1A5B-4AF5-9A18-EA757CBB0387}" presName="Name19" presStyleLbl="parChTrans1D4" presStyleIdx="0" presStyleCnt="3"/>
      <dgm:spPr/>
      <dgm:t>
        <a:bodyPr/>
        <a:lstStyle/>
        <a:p>
          <a:endParaRPr lang="en-US"/>
        </a:p>
      </dgm:t>
    </dgm:pt>
    <dgm:pt modelId="{2FD8404F-6F0A-4865-87DF-339AC879A8D6}" type="pres">
      <dgm:prSet presAssocID="{6B12BCE5-52E6-45C8-8166-CEAA3764FBA2}" presName="Name21" presStyleCnt="0"/>
      <dgm:spPr/>
      <dgm:t>
        <a:bodyPr/>
        <a:lstStyle/>
        <a:p>
          <a:endParaRPr lang="en-US"/>
        </a:p>
      </dgm:t>
    </dgm:pt>
    <dgm:pt modelId="{D54AF146-ABDE-4833-B08A-7840AE54B9B8}" type="pres">
      <dgm:prSet presAssocID="{6B12BCE5-52E6-45C8-8166-CEAA3764FBA2}" presName="level2Shape" presStyleLbl="node4" presStyleIdx="0" presStyleCnt="3" custScaleX="131502"/>
      <dgm:spPr/>
      <dgm:t>
        <a:bodyPr/>
        <a:lstStyle/>
        <a:p>
          <a:endParaRPr lang="en-US"/>
        </a:p>
      </dgm:t>
    </dgm:pt>
    <dgm:pt modelId="{F6EF70FC-FA7C-49B1-8490-74B2085963AF}" type="pres">
      <dgm:prSet presAssocID="{6B12BCE5-52E6-45C8-8166-CEAA3764FBA2}" presName="hierChild3" presStyleCnt="0"/>
      <dgm:spPr/>
      <dgm:t>
        <a:bodyPr/>
        <a:lstStyle/>
        <a:p>
          <a:endParaRPr lang="en-US"/>
        </a:p>
      </dgm:t>
    </dgm:pt>
    <dgm:pt modelId="{30ABE041-9C3A-443E-B475-130756712019}" type="pres">
      <dgm:prSet presAssocID="{DE34580B-FFFF-4C92-881D-C2821354A189}" presName="Name19" presStyleLbl="parChTrans1D3" presStyleIdx="1" presStyleCnt="3"/>
      <dgm:spPr/>
      <dgm:t>
        <a:bodyPr/>
        <a:lstStyle/>
        <a:p>
          <a:endParaRPr lang="en-US"/>
        </a:p>
      </dgm:t>
    </dgm:pt>
    <dgm:pt modelId="{8C760823-57B8-4C6D-90E5-F8E1CB0D4026}" type="pres">
      <dgm:prSet presAssocID="{DA30296B-CA5A-4BE9-A149-7C372998D980}" presName="Name21" presStyleCnt="0"/>
      <dgm:spPr/>
      <dgm:t>
        <a:bodyPr/>
        <a:lstStyle/>
        <a:p>
          <a:endParaRPr lang="en-US"/>
        </a:p>
      </dgm:t>
    </dgm:pt>
    <dgm:pt modelId="{8F28DE84-6FCF-4DD0-9D3C-A569A7FA950E}" type="pres">
      <dgm:prSet presAssocID="{DA30296B-CA5A-4BE9-A149-7C372998D980}" presName="level2Shape" presStyleLbl="node3" presStyleIdx="1" presStyleCnt="3" custScaleX="141554"/>
      <dgm:spPr/>
      <dgm:t>
        <a:bodyPr/>
        <a:lstStyle/>
        <a:p>
          <a:endParaRPr lang="en-US"/>
        </a:p>
      </dgm:t>
    </dgm:pt>
    <dgm:pt modelId="{F70D919D-BEDB-44B6-8E6D-E9A90F2963E1}" type="pres">
      <dgm:prSet presAssocID="{DA30296B-CA5A-4BE9-A149-7C372998D980}" presName="hierChild3" presStyleCnt="0"/>
      <dgm:spPr/>
      <dgm:t>
        <a:bodyPr/>
        <a:lstStyle/>
        <a:p>
          <a:endParaRPr lang="en-US"/>
        </a:p>
      </dgm:t>
    </dgm:pt>
    <dgm:pt modelId="{EDE3B3A5-8750-4FEF-BA19-34D8003D4AE2}" type="pres">
      <dgm:prSet presAssocID="{CF5F2170-DCA0-442E-90B2-A5B3A8084CA3}" presName="Name19" presStyleLbl="parChTrans1D4" presStyleIdx="1" presStyleCnt="3"/>
      <dgm:spPr/>
      <dgm:t>
        <a:bodyPr/>
        <a:lstStyle/>
        <a:p>
          <a:endParaRPr lang="en-US"/>
        </a:p>
      </dgm:t>
    </dgm:pt>
    <dgm:pt modelId="{31B8497A-A16F-4D8B-84B2-2CE5CA32FA87}" type="pres">
      <dgm:prSet presAssocID="{F9957159-6BEC-4BA9-A33D-E65556864E8A}" presName="Name21" presStyleCnt="0"/>
      <dgm:spPr/>
      <dgm:t>
        <a:bodyPr/>
        <a:lstStyle/>
        <a:p>
          <a:endParaRPr lang="en-US"/>
        </a:p>
      </dgm:t>
    </dgm:pt>
    <dgm:pt modelId="{E2EEEC20-DD1E-4C81-B748-44D0CB59EF12}" type="pres">
      <dgm:prSet presAssocID="{F9957159-6BEC-4BA9-A33D-E65556864E8A}" presName="level2Shape" presStyleLbl="node4" presStyleIdx="1" presStyleCnt="3" custScaleX="164249"/>
      <dgm:spPr/>
      <dgm:t>
        <a:bodyPr/>
        <a:lstStyle/>
        <a:p>
          <a:endParaRPr lang="en-US"/>
        </a:p>
      </dgm:t>
    </dgm:pt>
    <dgm:pt modelId="{A2EB308E-AFF6-458E-AF25-5E246F7DB060}" type="pres">
      <dgm:prSet presAssocID="{F9957159-6BEC-4BA9-A33D-E65556864E8A}" presName="hierChild3" presStyleCnt="0"/>
      <dgm:spPr/>
      <dgm:t>
        <a:bodyPr/>
        <a:lstStyle/>
        <a:p>
          <a:endParaRPr lang="en-US"/>
        </a:p>
      </dgm:t>
    </dgm:pt>
    <dgm:pt modelId="{45DDF707-FB13-42C3-BA48-4C8E87A9F2AC}" type="pres">
      <dgm:prSet presAssocID="{5D376DB6-D531-4B1D-A5AD-22BE8F36E8D3}" presName="Name19" presStyleLbl="parChTrans1D3" presStyleIdx="2" presStyleCnt="3"/>
      <dgm:spPr/>
      <dgm:t>
        <a:bodyPr/>
        <a:lstStyle/>
        <a:p>
          <a:endParaRPr lang="en-US"/>
        </a:p>
      </dgm:t>
    </dgm:pt>
    <dgm:pt modelId="{CEA89923-0F8D-4093-9230-900722283C7A}" type="pres">
      <dgm:prSet presAssocID="{1404F3F2-E6DF-4771-986E-2B3A449B6077}" presName="Name21" presStyleCnt="0"/>
      <dgm:spPr/>
      <dgm:t>
        <a:bodyPr/>
        <a:lstStyle/>
        <a:p>
          <a:endParaRPr lang="en-US"/>
        </a:p>
      </dgm:t>
    </dgm:pt>
    <dgm:pt modelId="{43ECFE6A-A792-43C6-986E-D87ECB7654CF}" type="pres">
      <dgm:prSet presAssocID="{1404F3F2-E6DF-4771-986E-2B3A449B6077}" presName="level2Shape" presStyleLbl="node3" presStyleIdx="2" presStyleCnt="3" custScaleX="186944"/>
      <dgm:spPr/>
      <dgm:t>
        <a:bodyPr/>
        <a:lstStyle/>
        <a:p>
          <a:endParaRPr lang="en-US"/>
        </a:p>
      </dgm:t>
    </dgm:pt>
    <dgm:pt modelId="{F336513B-4361-4C40-95FA-7D1EE660CFBA}" type="pres">
      <dgm:prSet presAssocID="{1404F3F2-E6DF-4771-986E-2B3A449B6077}" presName="hierChild3" presStyleCnt="0"/>
      <dgm:spPr/>
      <dgm:t>
        <a:bodyPr/>
        <a:lstStyle/>
        <a:p>
          <a:endParaRPr lang="en-US"/>
        </a:p>
      </dgm:t>
    </dgm:pt>
    <dgm:pt modelId="{6120E87E-78FB-4179-BBE2-5D7565B78E01}" type="pres">
      <dgm:prSet presAssocID="{3A1B5BFC-8CD3-4DF1-A631-84D38D4B00F2}" presName="Name19" presStyleLbl="parChTrans1D4" presStyleIdx="2" presStyleCnt="3"/>
      <dgm:spPr/>
      <dgm:t>
        <a:bodyPr/>
        <a:lstStyle/>
        <a:p>
          <a:endParaRPr lang="en-US"/>
        </a:p>
      </dgm:t>
    </dgm:pt>
    <dgm:pt modelId="{C3DC20AA-0794-4AF6-8046-68B7D7F4D989}" type="pres">
      <dgm:prSet presAssocID="{F9599429-4098-4FCD-82C3-439D8FE5483B}" presName="Name21" presStyleCnt="0"/>
      <dgm:spPr/>
      <dgm:t>
        <a:bodyPr/>
        <a:lstStyle/>
        <a:p>
          <a:endParaRPr lang="en-US"/>
        </a:p>
      </dgm:t>
    </dgm:pt>
    <dgm:pt modelId="{70C465F5-23E3-4FEB-BE6C-D98B3B125295}" type="pres">
      <dgm:prSet presAssocID="{F9599429-4098-4FCD-82C3-439D8FE5483B}" presName="level2Shape" presStyleLbl="node4" presStyleIdx="2" presStyleCnt="3" custScaleX="148395"/>
      <dgm:spPr/>
      <dgm:t>
        <a:bodyPr/>
        <a:lstStyle/>
        <a:p>
          <a:endParaRPr lang="en-US"/>
        </a:p>
      </dgm:t>
    </dgm:pt>
    <dgm:pt modelId="{357AD99B-5BBA-4706-99F7-AEB6E26FB03D}" type="pres">
      <dgm:prSet presAssocID="{F9599429-4098-4FCD-82C3-439D8FE5483B}" presName="hierChild3" presStyleCnt="0"/>
      <dgm:spPr/>
      <dgm:t>
        <a:bodyPr/>
        <a:lstStyle/>
        <a:p>
          <a:endParaRPr lang="en-US"/>
        </a:p>
      </dgm:t>
    </dgm:pt>
    <dgm:pt modelId="{19C34493-4FF5-40B8-ACED-4716DED222E7}" type="pres">
      <dgm:prSet presAssocID="{B3F36C6B-B742-45CD-8957-1058DDD709DD}" presName="bgShapesFlow" presStyleCnt="0"/>
      <dgm:spPr/>
      <dgm:t>
        <a:bodyPr/>
        <a:lstStyle/>
        <a:p>
          <a:endParaRPr lang="en-US"/>
        </a:p>
      </dgm:t>
    </dgm:pt>
  </dgm:ptLst>
  <dgm:cxnLst>
    <dgm:cxn modelId="{1F72C9E2-0839-42BD-8F94-13214CA5A224}" type="presOf" srcId="{5D376DB6-D531-4B1D-A5AD-22BE8F36E8D3}" destId="{45DDF707-FB13-42C3-BA48-4C8E87A9F2AC}" srcOrd="0" destOrd="0" presId="urn:microsoft.com/office/officeart/2005/8/layout/hierarchy6"/>
    <dgm:cxn modelId="{26396214-633B-40F5-9495-94AFCA91428B}" srcId="{588B6A00-95F0-42E3-AF1A-197FC84E181F}" destId="{DA30296B-CA5A-4BE9-A149-7C372998D980}" srcOrd="1" destOrd="0" parTransId="{DE34580B-FFFF-4C92-881D-C2821354A189}" sibTransId="{299AAF38-FA24-4514-8219-85E277AD0D5B}"/>
    <dgm:cxn modelId="{6559F7A1-0AA1-4D37-88DE-E5374A032079}" type="presOf" srcId="{F9957159-6BEC-4BA9-A33D-E65556864E8A}" destId="{E2EEEC20-DD1E-4C81-B748-44D0CB59EF12}" srcOrd="0" destOrd="0" presId="urn:microsoft.com/office/officeart/2005/8/layout/hierarchy6"/>
    <dgm:cxn modelId="{8110102A-7CD2-4504-807C-FF06579CB406}" type="presOf" srcId="{588B6A00-95F0-42E3-AF1A-197FC84E181F}" destId="{335DEEE1-FD9C-48B9-99BE-5BE0718ABAED}" srcOrd="0" destOrd="0" presId="urn:microsoft.com/office/officeart/2005/8/layout/hierarchy6"/>
    <dgm:cxn modelId="{FF001ECF-47C1-4F06-A1F0-A760A4E03DE6}" type="presOf" srcId="{CF5F2170-DCA0-442E-90B2-A5B3A8084CA3}" destId="{EDE3B3A5-8750-4FEF-BA19-34D8003D4AE2}" srcOrd="0" destOrd="0" presId="urn:microsoft.com/office/officeart/2005/8/layout/hierarchy6"/>
    <dgm:cxn modelId="{2C25D9B0-BE61-4F4C-8D9F-08631BC4FB2D}" srcId="{1404F3F2-E6DF-4771-986E-2B3A449B6077}" destId="{F9599429-4098-4FCD-82C3-439D8FE5483B}" srcOrd="0" destOrd="0" parTransId="{3A1B5BFC-8CD3-4DF1-A631-84D38D4B00F2}" sibTransId="{421B5B45-1D52-477C-92CA-2364608D683D}"/>
    <dgm:cxn modelId="{30F3249A-B27B-4156-A825-CFCBF2C42C95}" srcId="{DA30296B-CA5A-4BE9-A149-7C372998D980}" destId="{F9957159-6BEC-4BA9-A33D-E65556864E8A}" srcOrd="0" destOrd="0" parTransId="{CF5F2170-DCA0-442E-90B2-A5B3A8084CA3}" sibTransId="{9C2B1F88-4755-46B7-A864-9FD347758844}"/>
    <dgm:cxn modelId="{BE3DB666-9460-4485-A499-8DFB81707598}" srcId="{588B6A00-95F0-42E3-AF1A-197FC84E181F}" destId="{8D7BE67B-308C-49C7-827E-2F475827C897}" srcOrd="0" destOrd="0" parTransId="{561D0B78-6F89-4BBE-B2C7-B44A088B1245}" sibTransId="{530A66A3-8F4E-4A15-BE39-B76C321FC8E5}"/>
    <dgm:cxn modelId="{6A71A31C-B5CF-4C91-BFCA-E73D976689D6}" type="presOf" srcId="{B7513C36-AA26-471E-AC9F-603B1F262A26}" destId="{BD73407C-178E-427B-ADFE-16D483A08FD7}" srcOrd="0" destOrd="0" presId="urn:microsoft.com/office/officeart/2005/8/layout/hierarchy6"/>
    <dgm:cxn modelId="{89CC99A3-F964-47FB-9EE2-CDA821469E08}" type="presOf" srcId="{DE34580B-FFFF-4C92-881D-C2821354A189}" destId="{30ABE041-9C3A-443E-B475-130756712019}" srcOrd="0" destOrd="0" presId="urn:microsoft.com/office/officeart/2005/8/layout/hierarchy6"/>
    <dgm:cxn modelId="{7E91C85D-1555-49D3-AB3F-D4DDF66D2AD1}" srcId="{588B6A00-95F0-42E3-AF1A-197FC84E181F}" destId="{1404F3F2-E6DF-4771-986E-2B3A449B6077}" srcOrd="2" destOrd="0" parTransId="{5D376DB6-D531-4B1D-A5AD-22BE8F36E8D3}" sibTransId="{668649CC-BA5E-4D82-A939-BCFE71AE7F3A}"/>
    <dgm:cxn modelId="{8F0B4A1D-5181-42E2-9832-1F0F8A1A86FA}" type="presOf" srcId="{99AFB026-9433-48D6-9554-F8F415EF4158}" destId="{41D6E8F3-2094-402F-9AE0-A478C62B59B2}" srcOrd="0" destOrd="0" presId="urn:microsoft.com/office/officeart/2005/8/layout/hierarchy6"/>
    <dgm:cxn modelId="{EF5E265D-65CE-4280-88D3-1D32F1066DA1}" type="presOf" srcId="{F9599429-4098-4FCD-82C3-439D8FE5483B}" destId="{70C465F5-23E3-4FEB-BE6C-D98B3B125295}" srcOrd="0" destOrd="0" presId="urn:microsoft.com/office/officeart/2005/8/layout/hierarchy6"/>
    <dgm:cxn modelId="{6908E57C-28C6-4582-BEA4-7C238F01CB26}" type="presOf" srcId="{8D7BE67B-308C-49C7-827E-2F475827C897}" destId="{B17F3BFC-3E41-4B92-A750-38FA2C0CDDC4}" srcOrd="0" destOrd="0" presId="urn:microsoft.com/office/officeart/2005/8/layout/hierarchy6"/>
    <dgm:cxn modelId="{60C5FF63-6A07-427E-9349-A18EB9E4120B}" type="presOf" srcId="{1BE65859-1A5B-4AF5-9A18-EA757CBB0387}" destId="{DC24BFAE-659B-449A-A62B-4AD9E4BBAB77}" srcOrd="0" destOrd="0" presId="urn:microsoft.com/office/officeart/2005/8/layout/hierarchy6"/>
    <dgm:cxn modelId="{3B6C2F63-6831-4191-9349-DC61DADA4B0A}" srcId="{B3F36C6B-B742-45CD-8957-1058DDD709DD}" destId="{B7513C36-AA26-471E-AC9F-603B1F262A26}" srcOrd="0" destOrd="0" parTransId="{FFA904E8-BF80-4038-92A8-5ACFD9E0A5A9}" sibTransId="{AD587342-1884-4C15-BA4C-8EF5D43BD9A8}"/>
    <dgm:cxn modelId="{221B6AFA-CD5F-4B80-82E6-7DA8FBCD79B6}" srcId="{B7513C36-AA26-471E-AC9F-603B1F262A26}" destId="{588B6A00-95F0-42E3-AF1A-197FC84E181F}" srcOrd="0" destOrd="0" parTransId="{99AFB026-9433-48D6-9554-F8F415EF4158}" sibTransId="{FA488ED8-193D-4977-8055-0AEE7E69DEB5}"/>
    <dgm:cxn modelId="{EC62AACB-1BCD-44DA-8901-9226E12DF840}" type="presOf" srcId="{DA30296B-CA5A-4BE9-A149-7C372998D980}" destId="{8F28DE84-6FCF-4DD0-9D3C-A569A7FA950E}" srcOrd="0" destOrd="0" presId="urn:microsoft.com/office/officeart/2005/8/layout/hierarchy6"/>
    <dgm:cxn modelId="{60ED1455-13A8-4A9F-910F-89C7F451F212}" type="presOf" srcId="{561D0B78-6F89-4BBE-B2C7-B44A088B1245}" destId="{721BE582-FAD7-4B7E-A047-C6268775CD4C}" srcOrd="0" destOrd="0" presId="urn:microsoft.com/office/officeart/2005/8/layout/hierarchy6"/>
    <dgm:cxn modelId="{D59A19DE-A793-41FA-8707-53036BE536A8}" type="presOf" srcId="{3A1B5BFC-8CD3-4DF1-A631-84D38D4B00F2}" destId="{6120E87E-78FB-4179-BBE2-5D7565B78E01}" srcOrd="0" destOrd="0" presId="urn:microsoft.com/office/officeart/2005/8/layout/hierarchy6"/>
    <dgm:cxn modelId="{DA315057-DB1D-4992-83F6-89A9019F7D2E}" type="presOf" srcId="{1404F3F2-E6DF-4771-986E-2B3A449B6077}" destId="{43ECFE6A-A792-43C6-986E-D87ECB7654CF}" srcOrd="0" destOrd="0" presId="urn:microsoft.com/office/officeart/2005/8/layout/hierarchy6"/>
    <dgm:cxn modelId="{71580BDF-90D3-4B3A-8A82-4EE5B176D9BC}" type="presOf" srcId="{6B12BCE5-52E6-45C8-8166-CEAA3764FBA2}" destId="{D54AF146-ABDE-4833-B08A-7840AE54B9B8}" srcOrd="0" destOrd="0" presId="urn:microsoft.com/office/officeart/2005/8/layout/hierarchy6"/>
    <dgm:cxn modelId="{64A9CEA4-819C-4945-BB42-394E3ABB9E17}" srcId="{8D7BE67B-308C-49C7-827E-2F475827C897}" destId="{6B12BCE5-52E6-45C8-8166-CEAA3764FBA2}" srcOrd="0" destOrd="0" parTransId="{1BE65859-1A5B-4AF5-9A18-EA757CBB0387}" sibTransId="{E397363D-6738-4173-8681-BCC0D1FEF09E}"/>
    <dgm:cxn modelId="{3FC77E7A-935E-4F19-9DEE-6F92A161D798}" type="presOf" srcId="{B3F36C6B-B742-45CD-8957-1058DDD709DD}" destId="{99C664A7-2B9C-4429-8503-A3A0504C0175}" srcOrd="0" destOrd="0" presId="urn:microsoft.com/office/officeart/2005/8/layout/hierarchy6"/>
    <dgm:cxn modelId="{D1AE3C28-2C07-4B25-89EC-12C197B4EB85}" type="presParOf" srcId="{99C664A7-2B9C-4429-8503-A3A0504C0175}" destId="{613624A2-D753-4334-897B-CD8F7EEE89F4}" srcOrd="0" destOrd="0" presId="urn:microsoft.com/office/officeart/2005/8/layout/hierarchy6"/>
    <dgm:cxn modelId="{CD3F383B-1F69-4D01-9C29-B9FE019680BF}" type="presParOf" srcId="{613624A2-D753-4334-897B-CD8F7EEE89F4}" destId="{8BC3BD6E-D420-491C-92A9-5583A168C6AD}" srcOrd="0" destOrd="0" presId="urn:microsoft.com/office/officeart/2005/8/layout/hierarchy6"/>
    <dgm:cxn modelId="{A3A131D7-C123-4260-9BFB-8EBAE1451DB8}" type="presParOf" srcId="{8BC3BD6E-D420-491C-92A9-5583A168C6AD}" destId="{9FB34C17-D8A7-4518-BEA5-03134EF6C28A}" srcOrd="0" destOrd="0" presId="urn:microsoft.com/office/officeart/2005/8/layout/hierarchy6"/>
    <dgm:cxn modelId="{F4BD8C23-B728-455D-9DDE-FD6E986015A3}" type="presParOf" srcId="{9FB34C17-D8A7-4518-BEA5-03134EF6C28A}" destId="{BD73407C-178E-427B-ADFE-16D483A08FD7}" srcOrd="0" destOrd="0" presId="urn:microsoft.com/office/officeart/2005/8/layout/hierarchy6"/>
    <dgm:cxn modelId="{09D4CBCF-0524-4F33-93F3-B3288CA96458}" type="presParOf" srcId="{9FB34C17-D8A7-4518-BEA5-03134EF6C28A}" destId="{C111A301-E1C4-4A70-8EC1-030CA4F5AD3B}" srcOrd="1" destOrd="0" presId="urn:microsoft.com/office/officeart/2005/8/layout/hierarchy6"/>
    <dgm:cxn modelId="{DBE790DB-4419-48E2-B228-BB23E20CBE8C}" type="presParOf" srcId="{C111A301-E1C4-4A70-8EC1-030CA4F5AD3B}" destId="{41D6E8F3-2094-402F-9AE0-A478C62B59B2}" srcOrd="0" destOrd="0" presId="urn:microsoft.com/office/officeart/2005/8/layout/hierarchy6"/>
    <dgm:cxn modelId="{2B044C09-73A1-4737-9A1C-77A590028B25}" type="presParOf" srcId="{C111A301-E1C4-4A70-8EC1-030CA4F5AD3B}" destId="{D5245A67-8971-4F02-94D5-6D8DED57ADD0}" srcOrd="1" destOrd="0" presId="urn:microsoft.com/office/officeart/2005/8/layout/hierarchy6"/>
    <dgm:cxn modelId="{C865E28C-3A27-4E16-85D6-C355B4392F85}" type="presParOf" srcId="{D5245A67-8971-4F02-94D5-6D8DED57ADD0}" destId="{335DEEE1-FD9C-48B9-99BE-5BE0718ABAED}" srcOrd="0" destOrd="0" presId="urn:microsoft.com/office/officeart/2005/8/layout/hierarchy6"/>
    <dgm:cxn modelId="{133C84F7-4824-4F5F-9CA6-6D29CE12385B}" type="presParOf" srcId="{D5245A67-8971-4F02-94D5-6D8DED57ADD0}" destId="{E2BEA7C1-242E-4707-8CDC-A7E4A0BBD30F}" srcOrd="1" destOrd="0" presId="urn:microsoft.com/office/officeart/2005/8/layout/hierarchy6"/>
    <dgm:cxn modelId="{48E29B7A-1263-4498-81F3-846E674B8483}" type="presParOf" srcId="{E2BEA7C1-242E-4707-8CDC-A7E4A0BBD30F}" destId="{721BE582-FAD7-4B7E-A047-C6268775CD4C}" srcOrd="0" destOrd="0" presId="urn:microsoft.com/office/officeart/2005/8/layout/hierarchy6"/>
    <dgm:cxn modelId="{5A937FAD-64AE-41CF-BFE4-6C87E730533D}" type="presParOf" srcId="{E2BEA7C1-242E-4707-8CDC-A7E4A0BBD30F}" destId="{6359B3C4-3C8C-4963-9974-1D9AEEBA553F}" srcOrd="1" destOrd="0" presId="urn:microsoft.com/office/officeart/2005/8/layout/hierarchy6"/>
    <dgm:cxn modelId="{FDB6D219-3431-4905-BAC7-E1C725BC6260}" type="presParOf" srcId="{6359B3C4-3C8C-4963-9974-1D9AEEBA553F}" destId="{B17F3BFC-3E41-4B92-A750-38FA2C0CDDC4}" srcOrd="0" destOrd="0" presId="urn:microsoft.com/office/officeart/2005/8/layout/hierarchy6"/>
    <dgm:cxn modelId="{8D68B6CC-0D8A-48CF-A96F-FADA0062F379}" type="presParOf" srcId="{6359B3C4-3C8C-4963-9974-1D9AEEBA553F}" destId="{F5DB79B0-5201-465D-9C69-D8195AF37E5C}" srcOrd="1" destOrd="0" presId="urn:microsoft.com/office/officeart/2005/8/layout/hierarchy6"/>
    <dgm:cxn modelId="{669F49CA-DC98-447A-9576-930621DFFE5C}" type="presParOf" srcId="{F5DB79B0-5201-465D-9C69-D8195AF37E5C}" destId="{DC24BFAE-659B-449A-A62B-4AD9E4BBAB77}" srcOrd="0" destOrd="0" presId="urn:microsoft.com/office/officeart/2005/8/layout/hierarchy6"/>
    <dgm:cxn modelId="{8E286266-261C-4A3E-8486-DD95482C1949}" type="presParOf" srcId="{F5DB79B0-5201-465D-9C69-D8195AF37E5C}" destId="{2FD8404F-6F0A-4865-87DF-339AC879A8D6}" srcOrd="1" destOrd="0" presId="urn:microsoft.com/office/officeart/2005/8/layout/hierarchy6"/>
    <dgm:cxn modelId="{9E193BFC-2EAF-4390-9D9D-669FC0BD0417}" type="presParOf" srcId="{2FD8404F-6F0A-4865-87DF-339AC879A8D6}" destId="{D54AF146-ABDE-4833-B08A-7840AE54B9B8}" srcOrd="0" destOrd="0" presId="urn:microsoft.com/office/officeart/2005/8/layout/hierarchy6"/>
    <dgm:cxn modelId="{128230D0-F684-4FDB-A231-A7158450BFA1}" type="presParOf" srcId="{2FD8404F-6F0A-4865-87DF-339AC879A8D6}" destId="{F6EF70FC-FA7C-49B1-8490-74B2085963AF}" srcOrd="1" destOrd="0" presId="urn:microsoft.com/office/officeart/2005/8/layout/hierarchy6"/>
    <dgm:cxn modelId="{4A8B88E5-DDE6-4043-A2A7-6AD6EE2A4DFE}" type="presParOf" srcId="{E2BEA7C1-242E-4707-8CDC-A7E4A0BBD30F}" destId="{30ABE041-9C3A-443E-B475-130756712019}" srcOrd="2" destOrd="0" presId="urn:microsoft.com/office/officeart/2005/8/layout/hierarchy6"/>
    <dgm:cxn modelId="{12E80B2D-DC77-42FD-9189-93BDDEE905C2}" type="presParOf" srcId="{E2BEA7C1-242E-4707-8CDC-A7E4A0BBD30F}" destId="{8C760823-57B8-4C6D-90E5-F8E1CB0D4026}" srcOrd="3" destOrd="0" presId="urn:microsoft.com/office/officeart/2005/8/layout/hierarchy6"/>
    <dgm:cxn modelId="{B4BF6D2D-C85C-45A0-8A62-DDB723BBC658}" type="presParOf" srcId="{8C760823-57B8-4C6D-90E5-F8E1CB0D4026}" destId="{8F28DE84-6FCF-4DD0-9D3C-A569A7FA950E}" srcOrd="0" destOrd="0" presId="urn:microsoft.com/office/officeart/2005/8/layout/hierarchy6"/>
    <dgm:cxn modelId="{06C4B996-3379-4402-AF8D-4A53F4DF146B}" type="presParOf" srcId="{8C760823-57B8-4C6D-90E5-F8E1CB0D4026}" destId="{F70D919D-BEDB-44B6-8E6D-E9A90F2963E1}" srcOrd="1" destOrd="0" presId="urn:microsoft.com/office/officeart/2005/8/layout/hierarchy6"/>
    <dgm:cxn modelId="{A89F6DEF-A7B2-4F46-8E2D-6698B13783AD}" type="presParOf" srcId="{F70D919D-BEDB-44B6-8E6D-E9A90F2963E1}" destId="{EDE3B3A5-8750-4FEF-BA19-34D8003D4AE2}" srcOrd="0" destOrd="0" presId="urn:microsoft.com/office/officeart/2005/8/layout/hierarchy6"/>
    <dgm:cxn modelId="{C2266878-6078-44B2-9DA0-72880A5B9968}" type="presParOf" srcId="{F70D919D-BEDB-44B6-8E6D-E9A90F2963E1}" destId="{31B8497A-A16F-4D8B-84B2-2CE5CA32FA87}" srcOrd="1" destOrd="0" presId="urn:microsoft.com/office/officeart/2005/8/layout/hierarchy6"/>
    <dgm:cxn modelId="{48C95479-4537-4DB7-9E6C-396E171DC4FB}" type="presParOf" srcId="{31B8497A-A16F-4D8B-84B2-2CE5CA32FA87}" destId="{E2EEEC20-DD1E-4C81-B748-44D0CB59EF12}" srcOrd="0" destOrd="0" presId="urn:microsoft.com/office/officeart/2005/8/layout/hierarchy6"/>
    <dgm:cxn modelId="{0B651029-DA8A-46F0-B167-E6BB77D22765}" type="presParOf" srcId="{31B8497A-A16F-4D8B-84B2-2CE5CA32FA87}" destId="{A2EB308E-AFF6-458E-AF25-5E246F7DB060}" srcOrd="1" destOrd="0" presId="urn:microsoft.com/office/officeart/2005/8/layout/hierarchy6"/>
    <dgm:cxn modelId="{736724BC-A947-45B1-9EA7-ABAF21785E7C}" type="presParOf" srcId="{E2BEA7C1-242E-4707-8CDC-A7E4A0BBD30F}" destId="{45DDF707-FB13-42C3-BA48-4C8E87A9F2AC}" srcOrd="4" destOrd="0" presId="urn:microsoft.com/office/officeart/2005/8/layout/hierarchy6"/>
    <dgm:cxn modelId="{E3DB4A11-675E-4579-A055-4BCE77DBAFCF}" type="presParOf" srcId="{E2BEA7C1-242E-4707-8CDC-A7E4A0BBD30F}" destId="{CEA89923-0F8D-4093-9230-900722283C7A}" srcOrd="5" destOrd="0" presId="urn:microsoft.com/office/officeart/2005/8/layout/hierarchy6"/>
    <dgm:cxn modelId="{CDDC6EE1-08B5-403E-ACD9-05DABDB539CC}" type="presParOf" srcId="{CEA89923-0F8D-4093-9230-900722283C7A}" destId="{43ECFE6A-A792-43C6-986E-D87ECB7654CF}" srcOrd="0" destOrd="0" presId="urn:microsoft.com/office/officeart/2005/8/layout/hierarchy6"/>
    <dgm:cxn modelId="{0547555E-F216-4598-9C92-DEB1A4DE2742}" type="presParOf" srcId="{CEA89923-0F8D-4093-9230-900722283C7A}" destId="{F336513B-4361-4C40-95FA-7D1EE660CFBA}" srcOrd="1" destOrd="0" presId="urn:microsoft.com/office/officeart/2005/8/layout/hierarchy6"/>
    <dgm:cxn modelId="{6A36A622-F320-40B5-89FD-74D7EE26618E}" type="presParOf" srcId="{F336513B-4361-4C40-95FA-7D1EE660CFBA}" destId="{6120E87E-78FB-4179-BBE2-5D7565B78E01}" srcOrd="0" destOrd="0" presId="urn:microsoft.com/office/officeart/2005/8/layout/hierarchy6"/>
    <dgm:cxn modelId="{0986ADD5-0B19-40DA-9310-82412A618570}" type="presParOf" srcId="{F336513B-4361-4C40-95FA-7D1EE660CFBA}" destId="{C3DC20AA-0794-4AF6-8046-68B7D7F4D989}" srcOrd="1" destOrd="0" presId="urn:microsoft.com/office/officeart/2005/8/layout/hierarchy6"/>
    <dgm:cxn modelId="{A8F62E9A-71E4-4EA9-870A-F5DD412C05D0}" type="presParOf" srcId="{C3DC20AA-0794-4AF6-8046-68B7D7F4D989}" destId="{70C465F5-23E3-4FEB-BE6C-D98B3B125295}" srcOrd="0" destOrd="0" presId="urn:microsoft.com/office/officeart/2005/8/layout/hierarchy6"/>
    <dgm:cxn modelId="{38222FBE-E370-424F-9529-CEB0A002AF3B}" type="presParOf" srcId="{C3DC20AA-0794-4AF6-8046-68B7D7F4D989}" destId="{357AD99B-5BBA-4706-99F7-AEB6E26FB03D}" srcOrd="1" destOrd="0" presId="urn:microsoft.com/office/officeart/2005/8/layout/hierarchy6"/>
    <dgm:cxn modelId="{0E944944-73A0-4E98-A15F-271DF5EAB659}" type="presParOf" srcId="{99C664A7-2B9C-4429-8503-A3A0504C0175}" destId="{19C34493-4FF5-40B8-ACED-4716DED222E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C57AE1-42AA-443F-96B1-79065E06C56B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B8FA49A-A24B-484E-9531-92B173E53C69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Designated decision-making body</a:t>
          </a:r>
          <a:endParaRPr lang="en-US" dirty="0"/>
        </a:p>
      </dgm:t>
    </dgm:pt>
    <dgm:pt modelId="{072640C9-A8BA-4986-BF9A-5BD0D9A19DC8}" type="parTrans" cxnId="{27C7A231-4980-45C1-90B0-E1E468B9C208}">
      <dgm:prSet/>
      <dgm:spPr/>
      <dgm:t>
        <a:bodyPr/>
        <a:lstStyle/>
        <a:p>
          <a:endParaRPr lang="en-US"/>
        </a:p>
      </dgm:t>
    </dgm:pt>
    <dgm:pt modelId="{3BF61531-BE4E-47CE-84A4-EEECF0A41DC3}" type="sibTrans" cxnId="{27C7A231-4980-45C1-90B0-E1E468B9C208}">
      <dgm:prSet/>
      <dgm:spPr/>
      <dgm:t>
        <a:bodyPr/>
        <a:lstStyle/>
        <a:p>
          <a:endParaRPr lang="en-US"/>
        </a:p>
      </dgm:t>
    </dgm:pt>
    <dgm:pt modelId="{C7DB4472-D98B-42EC-B8FD-AC99FB14490E}">
      <dgm:prSet phldrT="[Text]"/>
      <dgm:spPr>
        <a:solidFill>
          <a:srgbClr val="A71E23"/>
        </a:solidFill>
      </dgm:spPr>
      <dgm:t>
        <a:bodyPr/>
        <a:lstStyle/>
        <a:p>
          <a:r>
            <a:rPr lang="en-US" dirty="0" smtClean="0"/>
            <a:t>Formal data dictionaries and descriptions of architecture</a:t>
          </a:r>
          <a:endParaRPr lang="en-US" dirty="0"/>
        </a:p>
      </dgm:t>
    </dgm:pt>
    <dgm:pt modelId="{908C0EA3-0C7A-4309-8097-39524C5629B7}" type="parTrans" cxnId="{BE03EE29-EE47-46B3-B223-1C0B2AF2EDB7}">
      <dgm:prSet/>
      <dgm:spPr/>
      <dgm:t>
        <a:bodyPr/>
        <a:lstStyle/>
        <a:p>
          <a:endParaRPr lang="en-US"/>
        </a:p>
      </dgm:t>
    </dgm:pt>
    <dgm:pt modelId="{915EDE6F-D42D-4EEF-BFB7-587AF23271F5}" type="sibTrans" cxnId="{BE03EE29-EE47-46B3-B223-1C0B2AF2EDB7}">
      <dgm:prSet/>
      <dgm:spPr/>
      <dgm:t>
        <a:bodyPr/>
        <a:lstStyle/>
        <a:p>
          <a:endParaRPr lang="en-US"/>
        </a:p>
      </dgm:t>
    </dgm:pt>
    <dgm:pt modelId="{8BBA1534-8575-414E-A2D7-DB9299AEAD3C}">
      <dgm:prSet/>
      <dgm:spPr>
        <a:solidFill>
          <a:srgbClr val="828383"/>
        </a:solidFill>
      </dgm:spPr>
      <dgm:t>
        <a:bodyPr/>
        <a:lstStyle/>
        <a:p>
          <a:r>
            <a:rPr lang="en-US" dirty="0" smtClean="0"/>
            <a:t>Individuals designated to provide stewardship</a:t>
          </a:r>
          <a:endParaRPr lang="en-US" dirty="0"/>
        </a:p>
      </dgm:t>
    </dgm:pt>
    <dgm:pt modelId="{3E2181F4-0AFD-476A-BB26-0F540761EF6F}" type="parTrans" cxnId="{7BDAC161-C582-4142-96A1-188E14415C28}">
      <dgm:prSet/>
      <dgm:spPr/>
      <dgm:t>
        <a:bodyPr/>
        <a:lstStyle/>
        <a:p>
          <a:endParaRPr lang="en-US"/>
        </a:p>
      </dgm:t>
    </dgm:pt>
    <dgm:pt modelId="{A30C0748-0262-4551-B5D2-94700B52BD15}" type="sibTrans" cxnId="{7BDAC161-C582-4142-96A1-188E14415C28}">
      <dgm:prSet/>
      <dgm:spPr/>
      <dgm:t>
        <a:bodyPr/>
        <a:lstStyle/>
        <a:p>
          <a:endParaRPr lang="en-US"/>
        </a:p>
      </dgm:t>
    </dgm:pt>
    <dgm:pt modelId="{FA5506D6-8721-447C-9551-EA406E7A3ADC}">
      <dgm:prSet/>
      <dgm:spPr>
        <a:solidFill>
          <a:srgbClr val="C0C0C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May opt to be governed through the Stony Brook Data Governance Council</a:t>
          </a:r>
          <a:endParaRPr lang="en-US" dirty="0">
            <a:solidFill>
              <a:schemeClr val="tx1"/>
            </a:solidFill>
          </a:endParaRPr>
        </a:p>
      </dgm:t>
    </dgm:pt>
    <dgm:pt modelId="{C9D69FA9-C970-4E9D-AA7F-D27B30D3EFD1}" type="parTrans" cxnId="{CAB8996F-8769-43B2-AA46-31BC4E670A6F}">
      <dgm:prSet/>
      <dgm:spPr/>
      <dgm:t>
        <a:bodyPr/>
        <a:lstStyle/>
        <a:p>
          <a:endParaRPr lang="en-US"/>
        </a:p>
      </dgm:t>
    </dgm:pt>
    <dgm:pt modelId="{454CC5CB-9FF5-4D38-A4E7-FE5796771AF5}" type="sibTrans" cxnId="{CAB8996F-8769-43B2-AA46-31BC4E670A6F}">
      <dgm:prSet/>
      <dgm:spPr/>
      <dgm:t>
        <a:bodyPr/>
        <a:lstStyle/>
        <a:p>
          <a:endParaRPr lang="en-US"/>
        </a:p>
      </dgm:t>
    </dgm:pt>
    <dgm:pt modelId="{9F5F5D56-7CCD-4CD1-8D62-E0B1CCFF0FFE}" type="pres">
      <dgm:prSet presAssocID="{9AC57AE1-42AA-443F-96B1-79065E06C5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875CF-7D24-4A1A-A613-680502B40FCF}" type="pres">
      <dgm:prSet presAssocID="{8B8FA49A-A24B-484E-9531-92B173E53C6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7A11C-4217-4E02-8640-7172352645D9}" type="pres">
      <dgm:prSet presAssocID="{3BF61531-BE4E-47CE-84A4-EEECF0A41DC3}" presName="spacer" presStyleCnt="0"/>
      <dgm:spPr/>
    </dgm:pt>
    <dgm:pt modelId="{E54B33BC-7A57-4C89-BD45-68A0866C2927}" type="pres">
      <dgm:prSet presAssocID="{C7DB4472-D98B-42EC-B8FD-AC99FB1449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EEEC3-EAEA-4B0C-AC49-06290A577555}" type="pres">
      <dgm:prSet presAssocID="{915EDE6F-D42D-4EEF-BFB7-587AF23271F5}" presName="spacer" presStyleCnt="0"/>
      <dgm:spPr/>
    </dgm:pt>
    <dgm:pt modelId="{6F0D6BA6-1BE5-44CF-BB6F-679B01B9B801}" type="pres">
      <dgm:prSet presAssocID="{8BBA1534-8575-414E-A2D7-DB9299AEAD3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5D92F-11FA-43BE-854F-A96C470DB829}" type="pres">
      <dgm:prSet presAssocID="{A30C0748-0262-4551-B5D2-94700B52BD15}" presName="spacer" presStyleCnt="0"/>
      <dgm:spPr/>
    </dgm:pt>
    <dgm:pt modelId="{160F9992-9C64-42C2-B302-05DC144BBAE5}" type="pres">
      <dgm:prSet presAssocID="{FA5506D6-8721-447C-9551-EA406E7A3AD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B8996F-8769-43B2-AA46-31BC4E670A6F}" srcId="{9AC57AE1-42AA-443F-96B1-79065E06C56B}" destId="{FA5506D6-8721-447C-9551-EA406E7A3ADC}" srcOrd="3" destOrd="0" parTransId="{C9D69FA9-C970-4E9D-AA7F-D27B30D3EFD1}" sibTransId="{454CC5CB-9FF5-4D38-A4E7-FE5796771AF5}"/>
    <dgm:cxn modelId="{6DF09020-FBA9-430F-AFC4-A7E25A7345F5}" type="presOf" srcId="{9AC57AE1-42AA-443F-96B1-79065E06C56B}" destId="{9F5F5D56-7CCD-4CD1-8D62-E0B1CCFF0FFE}" srcOrd="0" destOrd="0" presId="urn:microsoft.com/office/officeart/2005/8/layout/vList2"/>
    <dgm:cxn modelId="{C7D449CF-8949-47B3-9C2A-DB9026F7E7AB}" type="presOf" srcId="{8BBA1534-8575-414E-A2D7-DB9299AEAD3C}" destId="{6F0D6BA6-1BE5-44CF-BB6F-679B01B9B801}" srcOrd="0" destOrd="0" presId="urn:microsoft.com/office/officeart/2005/8/layout/vList2"/>
    <dgm:cxn modelId="{EF305086-8B7B-4FC6-8DC0-3D7ACE6023D2}" type="presOf" srcId="{8B8FA49A-A24B-484E-9531-92B173E53C69}" destId="{340875CF-7D24-4A1A-A613-680502B40FCF}" srcOrd="0" destOrd="0" presId="urn:microsoft.com/office/officeart/2005/8/layout/vList2"/>
    <dgm:cxn modelId="{7BDAC161-C582-4142-96A1-188E14415C28}" srcId="{9AC57AE1-42AA-443F-96B1-79065E06C56B}" destId="{8BBA1534-8575-414E-A2D7-DB9299AEAD3C}" srcOrd="2" destOrd="0" parTransId="{3E2181F4-0AFD-476A-BB26-0F540761EF6F}" sibTransId="{A30C0748-0262-4551-B5D2-94700B52BD15}"/>
    <dgm:cxn modelId="{FD71EF14-DA64-4637-8907-1B52785DF548}" type="presOf" srcId="{FA5506D6-8721-447C-9551-EA406E7A3ADC}" destId="{160F9992-9C64-42C2-B302-05DC144BBAE5}" srcOrd="0" destOrd="0" presId="urn:microsoft.com/office/officeart/2005/8/layout/vList2"/>
    <dgm:cxn modelId="{BE03EE29-EE47-46B3-B223-1C0B2AF2EDB7}" srcId="{9AC57AE1-42AA-443F-96B1-79065E06C56B}" destId="{C7DB4472-D98B-42EC-B8FD-AC99FB14490E}" srcOrd="1" destOrd="0" parTransId="{908C0EA3-0C7A-4309-8097-39524C5629B7}" sibTransId="{915EDE6F-D42D-4EEF-BFB7-587AF23271F5}"/>
    <dgm:cxn modelId="{27C7A231-4980-45C1-90B0-E1E468B9C208}" srcId="{9AC57AE1-42AA-443F-96B1-79065E06C56B}" destId="{8B8FA49A-A24B-484E-9531-92B173E53C69}" srcOrd="0" destOrd="0" parTransId="{072640C9-A8BA-4986-BF9A-5BD0D9A19DC8}" sibTransId="{3BF61531-BE4E-47CE-84A4-EEECF0A41DC3}"/>
    <dgm:cxn modelId="{FA3787EE-9010-41C5-8126-228E9178A519}" type="presOf" srcId="{C7DB4472-D98B-42EC-B8FD-AC99FB14490E}" destId="{E54B33BC-7A57-4C89-BD45-68A0866C2927}" srcOrd="0" destOrd="0" presId="urn:microsoft.com/office/officeart/2005/8/layout/vList2"/>
    <dgm:cxn modelId="{49870679-0547-41CD-B0D0-FF2DEF8010DE}" type="presParOf" srcId="{9F5F5D56-7CCD-4CD1-8D62-E0B1CCFF0FFE}" destId="{340875CF-7D24-4A1A-A613-680502B40FCF}" srcOrd="0" destOrd="0" presId="urn:microsoft.com/office/officeart/2005/8/layout/vList2"/>
    <dgm:cxn modelId="{04EAFD6E-1C4E-4B43-A24B-4826D1A78310}" type="presParOf" srcId="{9F5F5D56-7CCD-4CD1-8D62-E0B1CCFF0FFE}" destId="{5CC7A11C-4217-4E02-8640-7172352645D9}" srcOrd="1" destOrd="0" presId="urn:microsoft.com/office/officeart/2005/8/layout/vList2"/>
    <dgm:cxn modelId="{855BCF66-3406-446F-B1CA-C18E1B440248}" type="presParOf" srcId="{9F5F5D56-7CCD-4CD1-8D62-E0B1CCFF0FFE}" destId="{E54B33BC-7A57-4C89-BD45-68A0866C2927}" srcOrd="2" destOrd="0" presId="urn:microsoft.com/office/officeart/2005/8/layout/vList2"/>
    <dgm:cxn modelId="{09CD2345-F751-4EB8-934F-D6CF06ED47E1}" type="presParOf" srcId="{9F5F5D56-7CCD-4CD1-8D62-E0B1CCFF0FFE}" destId="{042EEEC3-EAEA-4B0C-AC49-06290A577555}" srcOrd="3" destOrd="0" presId="urn:microsoft.com/office/officeart/2005/8/layout/vList2"/>
    <dgm:cxn modelId="{428876EF-341C-4BC0-B335-EAEF6FB99D80}" type="presParOf" srcId="{9F5F5D56-7CCD-4CD1-8D62-E0B1CCFF0FFE}" destId="{6F0D6BA6-1BE5-44CF-BB6F-679B01B9B801}" srcOrd="4" destOrd="0" presId="urn:microsoft.com/office/officeart/2005/8/layout/vList2"/>
    <dgm:cxn modelId="{437838FB-46EB-4D68-985E-164428FF8338}" type="presParOf" srcId="{9F5F5D56-7CCD-4CD1-8D62-E0B1CCFF0FFE}" destId="{A045D92F-11FA-43BE-854F-A96C470DB829}" srcOrd="5" destOrd="0" presId="urn:microsoft.com/office/officeart/2005/8/layout/vList2"/>
    <dgm:cxn modelId="{689ECA9F-F5C6-49D9-9536-4381BEF3B062}" type="presParOf" srcId="{9F5F5D56-7CCD-4CD1-8D62-E0B1CCFF0FFE}" destId="{160F9992-9C64-42C2-B302-05DC144BBA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6FADF-ED73-4488-93E7-29F3A47FDFE9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F3CE5D5-755C-455D-922B-9EBD8D76D7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The Data Governance Council is charged with improving data quality for PeopleSoft and the Data Warehouse. A roadmap to achieve this has been developed</a:t>
          </a:r>
          <a:endParaRPr lang="en-US" dirty="0">
            <a:solidFill>
              <a:schemeClr val="tx1"/>
            </a:solidFill>
          </a:endParaRPr>
        </a:p>
      </dgm:t>
    </dgm:pt>
    <dgm:pt modelId="{B7302665-16F0-4BD4-A1EF-2BF58854116A}" type="parTrans" cxnId="{80D34B7F-4E2F-4863-84BC-28BD0CC3C06C}">
      <dgm:prSet/>
      <dgm:spPr/>
      <dgm:t>
        <a:bodyPr/>
        <a:lstStyle/>
        <a:p>
          <a:endParaRPr lang="en-US"/>
        </a:p>
      </dgm:t>
    </dgm:pt>
    <dgm:pt modelId="{F68529B0-8541-40D5-AE9C-E7FFD935BD59}" type="sibTrans" cxnId="{80D34B7F-4E2F-4863-84BC-28BD0CC3C06C}">
      <dgm:prSet/>
      <dgm:spPr/>
      <dgm:t>
        <a:bodyPr/>
        <a:lstStyle/>
        <a:p>
          <a:endParaRPr lang="en-US"/>
        </a:p>
      </dgm:t>
    </dgm:pt>
    <dgm:pt modelId="{B00DCC6D-1D75-496B-872E-C71767F020CA}">
      <dgm:prSet phldrT="[Text]"/>
      <dgm:spPr>
        <a:solidFill>
          <a:srgbClr val="A71E23"/>
        </a:solidFill>
      </dgm:spPr>
      <dgm:t>
        <a:bodyPr/>
        <a:lstStyle/>
        <a:p>
          <a:r>
            <a:rPr lang="en-US" dirty="0" smtClean="0"/>
            <a:t>For each data asset, develop and execute a plan to maintain and improve data quality; automate when justified by ROI.</a:t>
          </a:r>
          <a:endParaRPr lang="en-US" dirty="0"/>
        </a:p>
      </dgm:t>
    </dgm:pt>
    <dgm:pt modelId="{43700204-3449-445E-B06B-FD511C188412}" type="parTrans" cxnId="{125752C9-72C7-46C9-B007-C2999E1CDC6E}">
      <dgm:prSet/>
      <dgm:spPr/>
      <dgm:t>
        <a:bodyPr/>
        <a:lstStyle/>
        <a:p>
          <a:endParaRPr lang="en-US"/>
        </a:p>
      </dgm:t>
    </dgm:pt>
    <dgm:pt modelId="{D4AF0F4D-E175-4436-9018-C2A6537DA448}" type="sibTrans" cxnId="{125752C9-72C7-46C9-B007-C2999E1CDC6E}">
      <dgm:prSet/>
      <dgm:spPr/>
      <dgm:t>
        <a:bodyPr/>
        <a:lstStyle/>
        <a:p>
          <a:endParaRPr lang="en-US"/>
        </a:p>
      </dgm:t>
    </dgm:pt>
    <dgm:pt modelId="{F74E6FC6-E3F1-439D-8981-4CB21F2C8F14}" type="pres">
      <dgm:prSet presAssocID="{0A96FADF-ED73-4488-93E7-29F3A47FDF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737191-0ED6-41E9-9ECA-7B90EF7E06CE}" type="pres">
      <dgm:prSet presAssocID="{1F3CE5D5-755C-455D-922B-9EBD8D76D7E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0030A-53CD-49C6-BD5E-1C51D0340AF5}" type="pres">
      <dgm:prSet presAssocID="{F68529B0-8541-40D5-AE9C-E7FFD935BD59}" presName="sibTrans" presStyleCnt="0"/>
      <dgm:spPr/>
    </dgm:pt>
    <dgm:pt modelId="{6F9D533D-6EFC-437C-AAD1-487B81F27561}" type="pres">
      <dgm:prSet presAssocID="{B00DCC6D-1D75-496B-872E-C71767F020C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752C9-72C7-46C9-B007-C2999E1CDC6E}" srcId="{0A96FADF-ED73-4488-93E7-29F3A47FDFE9}" destId="{B00DCC6D-1D75-496B-872E-C71767F020CA}" srcOrd="1" destOrd="0" parTransId="{43700204-3449-445E-B06B-FD511C188412}" sibTransId="{D4AF0F4D-E175-4436-9018-C2A6537DA448}"/>
    <dgm:cxn modelId="{77811540-E094-4256-B518-67278CBC51E0}" type="presOf" srcId="{0A96FADF-ED73-4488-93E7-29F3A47FDFE9}" destId="{F74E6FC6-E3F1-439D-8981-4CB21F2C8F14}" srcOrd="0" destOrd="0" presId="urn:microsoft.com/office/officeart/2005/8/layout/default"/>
    <dgm:cxn modelId="{80D34B7F-4E2F-4863-84BC-28BD0CC3C06C}" srcId="{0A96FADF-ED73-4488-93E7-29F3A47FDFE9}" destId="{1F3CE5D5-755C-455D-922B-9EBD8D76D7EC}" srcOrd="0" destOrd="0" parTransId="{B7302665-16F0-4BD4-A1EF-2BF58854116A}" sibTransId="{F68529B0-8541-40D5-AE9C-E7FFD935BD59}"/>
    <dgm:cxn modelId="{CC8C562D-D807-49D3-8AF6-2792CB71361C}" type="presOf" srcId="{B00DCC6D-1D75-496B-872E-C71767F020CA}" destId="{6F9D533D-6EFC-437C-AAD1-487B81F27561}" srcOrd="0" destOrd="0" presId="urn:microsoft.com/office/officeart/2005/8/layout/default"/>
    <dgm:cxn modelId="{5D8B5DF3-C113-4800-8EFC-7D89B55EF661}" type="presOf" srcId="{1F3CE5D5-755C-455D-922B-9EBD8D76D7EC}" destId="{0A737191-0ED6-41E9-9ECA-7B90EF7E06CE}" srcOrd="0" destOrd="0" presId="urn:microsoft.com/office/officeart/2005/8/layout/default"/>
    <dgm:cxn modelId="{A86660A6-422C-49D5-AEF1-A7AA673C6154}" type="presParOf" srcId="{F74E6FC6-E3F1-439D-8981-4CB21F2C8F14}" destId="{0A737191-0ED6-41E9-9ECA-7B90EF7E06CE}" srcOrd="0" destOrd="0" presId="urn:microsoft.com/office/officeart/2005/8/layout/default"/>
    <dgm:cxn modelId="{5662C9E2-85D7-4310-ADE6-7602336F982A}" type="presParOf" srcId="{F74E6FC6-E3F1-439D-8981-4CB21F2C8F14}" destId="{FE30030A-53CD-49C6-BD5E-1C51D0340AF5}" srcOrd="1" destOrd="0" presId="urn:microsoft.com/office/officeart/2005/8/layout/default"/>
    <dgm:cxn modelId="{499681BC-375F-474B-84BE-744B46599C12}" type="presParOf" srcId="{F74E6FC6-E3F1-439D-8981-4CB21F2C8F14}" destId="{6F9D533D-6EFC-437C-AAD1-487B81F2756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96FADF-ED73-4488-93E7-29F3A47FDFE9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F3CE5D5-755C-455D-922B-9EBD8D76D7EC}">
      <dgm:prSet phldrT="[Text]"/>
      <dgm:spPr/>
      <dgm:t>
        <a:bodyPr anchor="t" anchorCtr="0"/>
        <a:lstStyle/>
        <a:p>
          <a:pPr algn="ctr"/>
          <a:r>
            <a:rPr lang="en-US" b="1" dirty="0" smtClean="0">
              <a:solidFill>
                <a:schemeClr val="tx1"/>
              </a:solidFill>
            </a:rPr>
            <a:t>Establish for all data assets:</a:t>
          </a:r>
        </a:p>
        <a:p>
          <a:pPr algn="l"/>
          <a:r>
            <a:rPr lang="en-US" dirty="0" smtClean="0">
              <a:solidFill>
                <a:schemeClr val="tx1"/>
              </a:solidFill>
            </a:rPr>
            <a:t>Usage metrics</a:t>
          </a:r>
        </a:p>
        <a:p>
          <a:pPr algn="l"/>
          <a:r>
            <a:rPr lang="en-US" dirty="0" smtClean="0">
              <a:solidFill>
                <a:schemeClr val="tx1"/>
              </a:solidFill>
            </a:rPr>
            <a:t>Effectiveness metrics</a:t>
          </a:r>
        </a:p>
        <a:p>
          <a:pPr algn="l"/>
          <a:r>
            <a:rPr lang="en-US" dirty="0" smtClean="0">
              <a:solidFill>
                <a:schemeClr val="tx1"/>
              </a:solidFill>
            </a:rPr>
            <a:t>Training inventory</a:t>
          </a:r>
          <a:endParaRPr lang="en-US" dirty="0">
            <a:solidFill>
              <a:schemeClr val="tx1"/>
            </a:solidFill>
          </a:endParaRPr>
        </a:p>
      </dgm:t>
    </dgm:pt>
    <dgm:pt modelId="{B7302665-16F0-4BD4-A1EF-2BF58854116A}" type="parTrans" cxnId="{80D34B7F-4E2F-4863-84BC-28BD0CC3C06C}">
      <dgm:prSet/>
      <dgm:spPr/>
      <dgm:t>
        <a:bodyPr/>
        <a:lstStyle/>
        <a:p>
          <a:endParaRPr lang="en-US"/>
        </a:p>
      </dgm:t>
    </dgm:pt>
    <dgm:pt modelId="{F68529B0-8541-40D5-AE9C-E7FFD935BD59}" type="sibTrans" cxnId="{80D34B7F-4E2F-4863-84BC-28BD0CC3C06C}">
      <dgm:prSet/>
      <dgm:spPr/>
      <dgm:t>
        <a:bodyPr/>
        <a:lstStyle/>
        <a:p>
          <a:endParaRPr lang="en-US"/>
        </a:p>
      </dgm:t>
    </dgm:pt>
    <dgm:pt modelId="{B00DCC6D-1D75-496B-872E-C71767F020CA}">
      <dgm:prSet phldrT="[Text]"/>
      <dgm:spPr>
        <a:solidFill>
          <a:srgbClr val="A71E23"/>
        </a:solidFill>
      </dgm:spPr>
      <dgm:t>
        <a:bodyPr anchor="t" anchorCtr="0"/>
        <a:lstStyle/>
        <a:p>
          <a:pPr algn="ctr"/>
          <a:r>
            <a:rPr lang="en-US" b="1" dirty="0" smtClean="0"/>
            <a:t>Data User Responsibilities</a:t>
          </a:r>
        </a:p>
        <a:p>
          <a:pPr algn="l"/>
          <a:r>
            <a:rPr lang="en-US" dirty="0" smtClean="0"/>
            <a:t>1. Recognize data complexities; understand data meanings and limitations</a:t>
          </a:r>
        </a:p>
        <a:p>
          <a:pPr algn="l"/>
          <a:r>
            <a:rPr lang="en-US" dirty="0" smtClean="0"/>
            <a:t>2. Cite sources; assume broad audiences</a:t>
          </a:r>
        </a:p>
        <a:p>
          <a:pPr algn="l"/>
          <a:r>
            <a:rPr lang="en-US" dirty="0" smtClean="0"/>
            <a:t>3. Respect privacy </a:t>
          </a:r>
        </a:p>
        <a:p>
          <a:pPr algn="l"/>
          <a:r>
            <a:rPr lang="en-US" dirty="0" smtClean="0"/>
            <a:t>4. Secure data and reports</a:t>
          </a:r>
        </a:p>
        <a:p>
          <a:pPr algn="l"/>
          <a:r>
            <a:rPr lang="en-US" dirty="0" smtClean="0"/>
            <a:t>5. Report data quality issues </a:t>
          </a:r>
          <a:endParaRPr lang="en-US" dirty="0"/>
        </a:p>
      </dgm:t>
    </dgm:pt>
    <dgm:pt modelId="{43700204-3449-445E-B06B-FD511C188412}" type="parTrans" cxnId="{125752C9-72C7-46C9-B007-C2999E1CDC6E}">
      <dgm:prSet/>
      <dgm:spPr/>
      <dgm:t>
        <a:bodyPr/>
        <a:lstStyle/>
        <a:p>
          <a:endParaRPr lang="en-US"/>
        </a:p>
      </dgm:t>
    </dgm:pt>
    <dgm:pt modelId="{D4AF0F4D-E175-4436-9018-C2A6537DA448}" type="sibTrans" cxnId="{125752C9-72C7-46C9-B007-C2999E1CDC6E}">
      <dgm:prSet/>
      <dgm:spPr/>
      <dgm:t>
        <a:bodyPr/>
        <a:lstStyle/>
        <a:p>
          <a:endParaRPr lang="en-US"/>
        </a:p>
      </dgm:t>
    </dgm:pt>
    <dgm:pt modelId="{F74E6FC6-E3F1-439D-8981-4CB21F2C8F14}" type="pres">
      <dgm:prSet presAssocID="{0A96FADF-ED73-4488-93E7-29F3A47FDF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737191-0ED6-41E9-9ECA-7B90EF7E06CE}" type="pres">
      <dgm:prSet presAssocID="{1F3CE5D5-755C-455D-922B-9EBD8D76D7EC}" presName="node" presStyleLbl="node1" presStyleIdx="0" presStyleCnt="2" custScaleY="151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0030A-53CD-49C6-BD5E-1C51D0340AF5}" type="pres">
      <dgm:prSet presAssocID="{F68529B0-8541-40D5-AE9C-E7FFD935BD59}" presName="sibTrans" presStyleCnt="0"/>
      <dgm:spPr/>
    </dgm:pt>
    <dgm:pt modelId="{6F9D533D-6EFC-437C-AAD1-487B81F27561}" type="pres">
      <dgm:prSet presAssocID="{B00DCC6D-1D75-496B-872E-C71767F020CA}" presName="node" presStyleLbl="node1" presStyleIdx="1" presStyleCnt="2" custScaleY="154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752C9-72C7-46C9-B007-C2999E1CDC6E}" srcId="{0A96FADF-ED73-4488-93E7-29F3A47FDFE9}" destId="{B00DCC6D-1D75-496B-872E-C71767F020CA}" srcOrd="1" destOrd="0" parTransId="{43700204-3449-445E-B06B-FD511C188412}" sibTransId="{D4AF0F4D-E175-4436-9018-C2A6537DA448}"/>
    <dgm:cxn modelId="{685CDA8A-533C-40E2-8D69-DEEC1603FF61}" type="presOf" srcId="{1F3CE5D5-755C-455D-922B-9EBD8D76D7EC}" destId="{0A737191-0ED6-41E9-9ECA-7B90EF7E06CE}" srcOrd="0" destOrd="0" presId="urn:microsoft.com/office/officeart/2005/8/layout/default"/>
    <dgm:cxn modelId="{80D34B7F-4E2F-4863-84BC-28BD0CC3C06C}" srcId="{0A96FADF-ED73-4488-93E7-29F3A47FDFE9}" destId="{1F3CE5D5-755C-455D-922B-9EBD8D76D7EC}" srcOrd="0" destOrd="0" parTransId="{B7302665-16F0-4BD4-A1EF-2BF58854116A}" sibTransId="{F68529B0-8541-40D5-AE9C-E7FFD935BD59}"/>
    <dgm:cxn modelId="{D0E3E6BC-55F6-4C72-91E0-EC85D306F933}" type="presOf" srcId="{B00DCC6D-1D75-496B-872E-C71767F020CA}" destId="{6F9D533D-6EFC-437C-AAD1-487B81F27561}" srcOrd="0" destOrd="0" presId="urn:microsoft.com/office/officeart/2005/8/layout/default"/>
    <dgm:cxn modelId="{905AD075-A269-4219-8A30-D5F30265A1A5}" type="presOf" srcId="{0A96FADF-ED73-4488-93E7-29F3A47FDFE9}" destId="{F74E6FC6-E3F1-439D-8981-4CB21F2C8F14}" srcOrd="0" destOrd="0" presId="urn:microsoft.com/office/officeart/2005/8/layout/default"/>
    <dgm:cxn modelId="{968A57E3-874C-4249-80FE-0E829420687B}" type="presParOf" srcId="{F74E6FC6-E3F1-439D-8981-4CB21F2C8F14}" destId="{0A737191-0ED6-41E9-9ECA-7B90EF7E06CE}" srcOrd="0" destOrd="0" presId="urn:microsoft.com/office/officeart/2005/8/layout/default"/>
    <dgm:cxn modelId="{8466D89A-D1E3-4311-AED2-80B48B39CC4C}" type="presParOf" srcId="{F74E6FC6-E3F1-439D-8981-4CB21F2C8F14}" destId="{FE30030A-53CD-49C6-BD5E-1C51D0340AF5}" srcOrd="1" destOrd="0" presId="urn:microsoft.com/office/officeart/2005/8/layout/default"/>
    <dgm:cxn modelId="{C6E0F3B9-F40D-43E4-8D7B-D9E5F1BD6619}" type="presParOf" srcId="{F74E6FC6-E3F1-439D-8981-4CB21F2C8F14}" destId="{6F9D533D-6EFC-437C-AAD1-487B81F2756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C57AE1-42AA-443F-96B1-79065E06C56B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B8FA49A-A24B-484E-9531-92B173E53C69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Maturity in data acquisition, governance, quality, access, usage, &amp; extraction</a:t>
          </a:r>
          <a:endParaRPr lang="en-US" dirty="0"/>
        </a:p>
      </dgm:t>
    </dgm:pt>
    <dgm:pt modelId="{072640C9-A8BA-4986-BF9A-5BD0D9A19DC8}" type="parTrans" cxnId="{27C7A231-4980-45C1-90B0-E1E468B9C208}">
      <dgm:prSet/>
      <dgm:spPr/>
      <dgm:t>
        <a:bodyPr/>
        <a:lstStyle/>
        <a:p>
          <a:endParaRPr lang="en-US"/>
        </a:p>
      </dgm:t>
    </dgm:pt>
    <dgm:pt modelId="{3BF61531-BE4E-47CE-84A4-EEECF0A41DC3}" type="sibTrans" cxnId="{27C7A231-4980-45C1-90B0-E1E468B9C208}">
      <dgm:prSet/>
      <dgm:spPr/>
      <dgm:t>
        <a:bodyPr/>
        <a:lstStyle/>
        <a:p>
          <a:endParaRPr lang="en-US"/>
        </a:p>
      </dgm:t>
    </dgm:pt>
    <dgm:pt modelId="{C7DB4472-D98B-42EC-B8FD-AC99FB14490E}">
      <dgm:prSet phldrT="[Text]"/>
      <dgm:spPr>
        <a:solidFill>
          <a:srgbClr val="A71E23"/>
        </a:solidFill>
      </dgm:spPr>
      <dgm:t>
        <a:bodyPr/>
        <a:lstStyle/>
        <a:p>
          <a:r>
            <a:rPr lang="en-US" dirty="0" smtClean="0"/>
            <a:t>Tools capable of performing analyses and communicating effectively </a:t>
          </a:r>
          <a:endParaRPr lang="en-US" dirty="0"/>
        </a:p>
      </dgm:t>
    </dgm:pt>
    <dgm:pt modelId="{908C0EA3-0C7A-4309-8097-39524C5629B7}" type="parTrans" cxnId="{BE03EE29-EE47-46B3-B223-1C0B2AF2EDB7}">
      <dgm:prSet/>
      <dgm:spPr/>
      <dgm:t>
        <a:bodyPr/>
        <a:lstStyle/>
        <a:p>
          <a:endParaRPr lang="en-US"/>
        </a:p>
      </dgm:t>
    </dgm:pt>
    <dgm:pt modelId="{915EDE6F-D42D-4EEF-BFB7-587AF23271F5}" type="sibTrans" cxnId="{BE03EE29-EE47-46B3-B223-1C0B2AF2EDB7}">
      <dgm:prSet/>
      <dgm:spPr/>
      <dgm:t>
        <a:bodyPr/>
        <a:lstStyle/>
        <a:p>
          <a:endParaRPr lang="en-US"/>
        </a:p>
      </dgm:t>
    </dgm:pt>
    <dgm:pt modelId="{8BBA1534-8575-414E-A2D7-DB9299AEAD3C}">
      <dgm:prSet/>
      <dgm:spPr>
        <a:solidFill>
          <a:srgbClr val="828383"/>
        </a:solidFill>
      </dgm:spPr>
      <dgm:t>
        <a:bodyPr/>
        <a:lstStyle/>
        <a:p>
          <a:r>
            <a:rPr lang="en-US" dirty="0" smtClean="0"/>
            <a:t>Speed and ease of use</a:t>
          </a:r>
          <a:endParaRPr lang="en-US" dirty="0"/>
        </a:p>
      </dgm:t>
    </dgm:pt>
    <dgm:pt modelId="{3E2181F4-0AFD-476A-BB26-0F540761EF6F}" type="parTrans" cxnId="{7BDAC161-C582-4142-96A1-188E14415C28}">
      <dgm:prSet/>
      <dgm:spPr/>
      <dgm:t>
        <a:bodyPr/>
        <a:lstStyle/>
        <a:p>
          <a:endParaRPr lang="en-US"/>
        </a:p>
      </dgm:t>
    </dgm:pt>
    <dgm:pt modelId="{A30C0748-0262-4551-B5D2-94700B52BD15}" type="sibTrans" cxnId="{7BDAC161-C582-4142-96A1-188E14415C28}">
      <dgm:prSet/>
      <dgm:spPr/>
      <dgm:t>
        <a:bodyPr/>
        <a:lstStyle/>
        <a:p>
          <a:endParaRPr lang="en-US"/>
        </a:p>
      </dgm:t>
    </dgm:pt>
    <dgm:pt modelId="{9F5F5D56-7CCD-4CD1-8D62-E0B1CCFF0FFE}" type="pres">
      <dgm:prSet presAssocID="{9AC57AE1-42AA-443F-96B1-79065E06C5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875CF-7D24-4A1A-A613-680502B40FCF}" type="pres">
      <dgm:prSet presAssocID="{8B8FA49A-A24B-484E-9531-92B173E53C6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7A11C-4217-4E02-8640-7172352645D9}" type="pres">
      <dgm:prSet presAssocID="{3BF61531-BE4E-47CE-84A4-EEECF0A41DC3}" presName="spacer" presStyleCnt="0"/>
      <dgm:spPr/>
    </dgm:pt>
    <dgm:pt modelId="{E54B33BC-7A57-4C89-BD45-68A0866C2927}" type="pres">
      <dgm:prSet presAssocID="{C7DB4472-D98B-42EC-B8FD-AC99FB14490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EEEC3-EAEA-4B0C-AC49-06290A577555}" type="pres">
      <dgm:prSet presAssocID="{915EDE6F-D42D-4EEF-BFB7-587AF23271F5}" presName="spacer" presStyleCnt="0"/>
      <dgm:spPr/>
    </dgm:pt>
    <dgm:pt modelId="{6F0D6BA6-1BE5-44CF-BB6F-679B01B9B801}" type="pres">
      <dgm:prSet presAssocID="{8BBA1534-8575-414E-A2D7-DB9299AEAD3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03EE29-EE47-46B3-B223-1C0B2AF2EDB7}" srcId="{9AC57AE1-42AA-443F-96B1-79065E06C56B}" destId="{C7DB4472-D98B-42EC-B8FD-AC99FB14490E}" srcOrd="1" destOrd="0" parTransId="{908C0EA3-0C7A-4309-8097-39524C5629B7}" sibTransId="{915EDE6F-D42D-4EEF-BFB7-587AF23271F5}"/>
    <dgm:cxn modelId="{89DE4933-9608-4F48-A571-36CE18AE72FA}" type="presOf" srcId="{9AC57AE1-42AA-443F-96B1-79065E06C56B}" destId="{9F5F5D56-7CCD-4CD1-8D62-E0B1CCFF0FFE}" srcOrd="0" destOrd="0" presId="urn:microsoft.com/office/officeart/2005/8/layout/vList2"/>
    <dgm:cxn modelId="{48467DDE-FEFC-4ECE-B4E9-ADA41ACBFAEE}" type="presOf" srcId="{C7DB4472-D98B-42EC-B8FD-AC99FB14490E}" destId="{E54B33BC-7A57-4C89-BD45-68A0866C2927}" srcOrd="0" destOrd="0" presId="urn:microsoft.com/office/officeart/2005/8/layout/vList2"/>
    <dgm:cxn modelId="{27C7A231-4980-45C1-90B0-E1E468B9C208}" srcId="{9AC57AE1-42AA-443F-96B1-79065E06C56B}" destId="{8B8FA49A-A24B-484E-9531-92B173E53C69}" srcOrd="0" destOrd="0" parTransId="{072640C9-A8BA-4986-BF9A-5BD0D9A19DC8}" sibTransId="{3BF61531-BE4E-47CE-84A4-EEECF0A41DC3}"/>
    <dgm:cxn modelId="{B82D7F9F-8EFE-497E-81BB-750A668E926C}" type="presOf" srcId="{8BBA1534-8575-414E-A2D7-DB9299AEAD3C}" destId="{6F0D6BA6-1BE5-44CF-BB6F-679B01B9B801}" srcOrd="0" destOrd="0" presId="urn:microsoft.com/office/officeart/2005/8/layout/vList2"/>
    <dgm:cxn modelId="{8DCD9D6C-E248-4324-BD48-24C08E86B2A1}" type="presOf" srcId="{8B8FA49A-A24B-484E-9531-92B173E53C69}" destId="{340875CF-7D24-4A1A-A613-680502B40FCF}" srcOrd="0" destOrd="0" presId="urn:microsoft.com/office/officeart/2005/8/layout/vList2"/>
    <dgm:cxn modelId="{7BDAC161-C582-4142-96A1-188E14415C28}" srcId="{9AC57AE1-42AA-443F-96B1-79065E06C56B}" destId="{8BBA1534-8575-414E-A2D7-DB9299AEAD3C}" srcOrd="2" destOrd="0" parTransId="{3E2181F4-0AFD-476A-BB26-0F540761EF6F}" sibTransId="{A30C0748-0262-4551-B5D2-94700B52BD15}"/>
    <dgm:cxn modelId="{9C4B416B-B467-41E1-B037-C5DCE2CFE6DC}" type="presParOf" srcId="{9F5F5D56-7CCD-4CD1-8D62-E0B1CCFF0FFE}" destId="{340875CF-7D24-4A1A-A613-680502B40FCF}" srcOrd="0" destOrd="0" presId="urn:microsoft.com/office/officeart/2005/8/layout/vList2"/>
    <dgm:cxn modelId="{3C8FB6F4-64F7-473A-ADFB-D52FE4DDABEE}" type="presParOf" srcId="{9F5F5D56-7CCD-4CD1-8D62-E0B1CCFF0FFE}" destId="{5CC7A11C-4217-4E02-8640-7172352645D9}" srcOrd="1" destOrd="0" presId="urn:microsoft.com/office/officeart/2005/8/layout/vList2"/>
    <dgm:cxn modelId="{120C4802-3239-440B-8DC0-1D6BF16D9D30}" type="presParOf" srcId="{9F5F5D56-7CCD-4CD1-8D62-E0B1CCFF0FFE}" destId="{E54B33BC-7A57-4C89-BD45-68A0866C2927}" srcOrd="2" destOrd="0" presId="urn:microsoft.com/office/officeart/2005/8/layout/vList2"/>
    <dgm:cxn modelId="{933EF834-8898-41DD-B704-84C0056E7761}" type="presParOf" srcId="{9F5F5D56-7CCD-4CD1-8D62-E0B1CCFF0FFE}" destId="{042EEEC3-EAEA-4B0C-AC49-06290A577555}" srcOrd="3" destOrd="0" presId="urn:microsoft.com/office/officeart/2005/8/layout/vList2"/>
    <dgm:cxn modelId="{82312ACB-6FED-466F-8568-81FFF3AD41B2}" type="presParOf" srcId="{9F5F5D56-7CCD-4CD1-8D62-E0B1CCFF0FFE}" destId="{6F0D6BA6-1BE5-44CF-BB6F-679B01B9B8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63FE5-A1A7-4383-9D57-B17FBF69D5D9}">
      <dsp:nvSpPr>
        <dsp:cNvPr id="0" name=""/>
        <dsp:cNvSpPr/>
      </dsp:nvSpPr>
      <dsp:spPr>
        <a:xfrm>
          <a:off x="-5004867" y="-766819"/>
          <a:ext cx="5960498" cy="5960498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FE29D-5F18-491F-B8BC-A02141C393A1}">
      <dsp:nvSpPr>
        <dsp:cNvPr id="0" name=""/>
        <dsp:cNvSpPr/>
      </dsp:nvSpPr>
      <dsp:spPr>
        <a:xfrm>
          <a:off x="500408" y="340336"/>
          <a:ext cx="7318117" cy="681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56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Georgia" panose="02040502050405020303" pitchFamily="18" charset="0"/>
            </a:rPr>
            <a:t>Intentional action &amp; prioritization  plan to:</a:t>
          </a:r>
          <a:endParaRPr lang="en-US" sz="2300" kern="1200" dirty="0">
            <a:latin typeface="Georgia" panose="02040502050405020303" pitchFamily="18" charset="0"/>
          </a:endParaRPr>
        </a:p>
      </dsp:txBody>
      <dsp:txXfrm>
        <a:off x="500408" y="340336"/>
        <a:ext cx="7318117" cy="681027"/>
      </dsp:txXfrm>
    </dsp:sp>
    <dsp:sp modelId="{70CFCA2C-F88A-4335-B320-00ECF79AEB81}">
      <dsp:nvSpPr>
        <dsp:cNvPr id="0" name=""/>
        <dsp:cNvSpPr/>
      </dsp:nvSpPr>
      <dsp:spPr>
        <a:xfrm>
          <a:off x="200530" y="402123"/>
          <a:ext cx="599755" cy="557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E2DB4-8B18-43A9-9C04-4F5F922B0B1E}">
      <dsp:nvSpPr>
        <dsp:cNvPr id="0" name=""/>
        <dsp:cNvSpPr/>
      </dsp:nvSpPr>
      <dsp:spPr>
        <a:xfrm>
          <a:off x="890857" y="1362055"/>
          <a:ext cx="6927668" cy="681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56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Georgia" panose="02040502050405020303" pitchFamily="18" charset="0"/>
            </a:rPr>
            <a:t>Harness and integrate data</a:t>
          </a:r>
          <a:endParaRPr lang="en-US" sz="2300" kern="1200" dirty="0">
            <a:latin typeface="Georgia" panose="02040502050405020303" pitchFamily="18" charset="0"/>
          </a:endParaRPr>
        </a:p>
      </dsp:txBody>
      <dsp:txXfrm>
        <a:off x="890857" y="1362055"/>
        <a:ext cx="6927668" cy="681027"/>
      </dsp:txXfrm>
    </dsp:sp>
    <dsp:sp modelId="{C2F672DA-1A81-42CD-B7D3-5C2888E4F100}">
      <dsp:nvSpPr>
        <dsp:cNvPr id="0" name=""/>
        <dsp:cNvSpPr/>
      </dsp:nvSpPr>
      <dsp:spPr>
        <a:xfrm>
          <a:off x="465214" y="1276927"/>
          <a:ext cx="851284" cy="851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4F492-E78F-48AB-8B86-46EAE923C963}">
      <dsp:nvSpPr>
        <dsp:cNvPr id="0" name=""/>
        <dsp:cNvSpPr/>
      </dsp:nvSpPr>
      <dsp:spPr>
        <a:xfrm>
          <a:off x="890857" y="2383775"/>
          <a:ext cx="6927668" cy="681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56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Georgia" panose="02040502050405020303" pitchFamily="18" charset="0"/>
            </a:rPr>
            <a:t>Create and disseminate information/intelligence</a:t>
          </a:r>
          <a:endParaRPr lang="en-US" sz="2300" kern="1200" dirty="0">
            <a:latin typeface="Georgia" panose="02040502050405020303" pitchFamily="18" charset="0"/>
          </a:endParaRPr>
        </a:p>
      </dsp:txBody>
      <dsp:txXfrm>
        <a:off x="890857" y="2383775"/>
        <a:ext cx="6927668" cy="681027"/>
      </dsp:txXfrm>
    </dsp:sp>
    <dsp:sp modelId="{F0DA5AEC-9004-4292-9297-36CA6AAEF3F1}">
      <dsp:nvSpPr>
        <dsp:cNvPr id="0" name=""/>
        <dsp:cNvSpPr/>
      </dsp:nvSpPr>
      <dsp:spPr>
        <a:xfrm>
          <a:off x="465214" y="2298646"/>
          <a:ext cx="851284" cy="851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4FC10-AEE8-4980-AE84-C81909063D91}">
      <dsp:nvSpPr>
        <dsp:cNvPr id="0" name=""/>
        <dsp:cNvSpPr/>
      </dsp:nvSpPr>
      <dsp:spPr>
        <a:xfrm>
          <a:off x="500408" y="3405494"/>
          <a:ext cx="7318117" cy="681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56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Georgia" panose="02040502050405020303" pitchFamily="18" charset="0"/>
            </a:rPr>
            <a:t>Advance University mission</a:t>
          </a:r>
          <a:endParaRPr lang="en-US" sz="2300" kern="1200" dirty="0">
            <a:latin typeface="Georgia" panose="02040502050405020303" pitchFamily="18" charset="0"/>
          </a:endParaRPr>
        </a:p>
      </dsp:txBody>
      <dsp:txXfrm>
        <a:off x="500408" y="3405494"/>
        <a:ext cx="7318117" cy="681027"/>
      </dsp:txXfrm>
    </dsp:sp>
    <dsp:sp modelId="{07357E67-3B39-41B4-AE24-BA11C8842CD2}">
      <dsp:nvSpPr>
        <dsp:cNvPr id="0" name=""/>
        <dsp:cNvSpPr/>
      </dsp:nvSpPr>
      <dsp:spPr>
        <a:xfrm>
          <a:off x="74765" y="3320365"/>
          <a:ext cx="851284" cy="851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C2796-FCF8-4847-844B-C3AFABC33D5B}">
      <dsp:nvSpPr>
        <dsp:cNvPr id="0" name=""/>
        <dsp:cNvSpPr/>
      </dsp:nvSpPr>
      <dsp:spPr>
        <a:xfrm>
          <a:off x="0" y="12299"/>
          <a:ext cx="8149068" cy="70200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Georgia" panose="02040502050405020303" pitchFamily="18" charset="0"/>
            </a:rPr>
            <a:t>Support objectives to:</a:t>
          </a:r>
          <a:endParaRPr lang="en-US" sz="3000" kern="1200" dirty="0">
            <a:latin typeface="Georgia" panose="02040502050405020303" pitchFamily="18" charset="0"/>
          </a:endParaRPr>
        </a:p>
      </dsp:txBody>
      <dsp:txXfrm>
        <a:off x="34269" y="46568"/>
        <a:ext cx="8080530" cy="633462"/>
      </dsp:txXfrm>
    </dsp:sp>
    <dsp:sp modelId="{17946AE4-00C2-46C6-A05B-7811CB68615E}">
      <dsp:nvSpPr>
        <dsp:cNvPr id="0" name=""/>
        <dsp:cNvSpPr/>
      </dsp:nvSpPr>
      <dsp:spPr>
        <a:xfrm>
          <a:off x="0" y="714299"/>
          <a:ext cx="8149068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73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latin typeface="Georgia" panose="02040502050405020303" pitchFamily="18" charset="0"/>
            </a:rPr>
            <a:t>Promote operational effectiveness, excellence &amp; efficiency</a:t>
          </a:r>
          <a:endParaRPr lang="en-US" sz="2300" kern="1200" dirty="0">
            <a:latin typeface="Georgia" panose="020405020504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latin typeface="Georgia" panose="02040502050405020303" pitchFamily="18" charset="0"/>
            </a:rPr>
            <a:t>Retain and grow revenue</a:t>
          </a:r>
          <a:endParaRPr lang="en-US" sz="2300" kern="1200" dirty="0">
            <a:latin typeface="Georgia" panose="020405020504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latin typeface="Georgia" panose="02040502050405020303" pitchFamily="18" charset="0"/>
            </a:rPr>
            <a:t>Reduce risk</a:t>
          </a:r>
          <a:endParaRPr lang="en-US" sz="2300" kern="1200" dirty="0">
            <a:latin typeface="Georgia" panose="020405020504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latin typeface="Georgia" panose="02040502050405020303" pitchFamily="18" charset="0"/>
            </a:rPr>
            <a:t>Drive innovation</a:t>
          </a:r>
          <a:endParaRPr lang="en-US" sz="2300" kern="1200" dirty="0">
            <a:latin typeface="Georgia" panose="02040502050405020303" pitchFamily="18" charset="0"/>
          </a:endParaRPr>
        </a:p>
      </dsp:txBody>
      <dsp:txXfrm>
        <a:off x="0" y="714299"/>
        <a:ext cx="8149068" cy="1490400"/>
      </dsp:txXfrm>
    </dsp:sp>
    <dsp:sp modelId="{007223FE-D4FF-4777-9F4C-C4D81BBFFAD8}">
      <dsp:nvSpPr>
        <dsp:cNvPr id="0" name=""/>
        <dsp:cNvSpPr/>
      </dsp:nvSpPr>
      <dsp:spPr>
        <a:xfrm>
          <a:off x="0" y="2204699"/>
          <a:ext cx="8149068" cy="702000"/>
        </a:xfrm>
        <a:prstGeom prst="roundRect">
          <a:avLst/>
        </a:prstGeom>
        <a:solidFill>
          <a:srgbClr val="A71E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Georgia" panose="02040502050405020303" pitchFamily="18" charset="0"/>
            </a:rPr>
            <a:t>Proliferation of data assets</a:t>
          </a:r>
          <a:endParaRPr lang="en-US" sz="3000" kern="1200" dirty="0">
            <a:latin typeface="Georgia" panose="02040502050405020303" pitchFamily="18" charset="0"/>
          </a:endParaRPr>
        </a:p>
      </dsp:txBody>
      <dsp:txXfrm>
        <a:off x="34269" y="2238968"/>
        <a:ext cx="8080530" cy="633462"/>
      </dsp:txXfrm>
    </dsp:sp>
    <dsp:sp modelId="{7BB2B8ED-1604-4560-8598-48FEC9501B6F}">
      <dsp:nvSpPr>
        <dsp:cNvPr id="0" name=""/>
        <dsp:cNvSpPr/>
      </dsp:nvSpPr>
      <dsp:spPr>
        <a:xfrm>
          <a:off x="0" y="2993099"/>
          <a:ext cx="8149068" cy="702000"/>
        </a:xfrm>
        <a:prstGeom prst="roundRect">
          <a:avLst/>
        </a:prstGeom>
        <a:solidFill>
          <a:srgbClr val="8283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Georgia" panose="02040502050405020303" pitchFamily="18" charset="0"/>
            </a:rPr>
            <a:t>Increasing organizational size and complexity</a:t>
          </a:r>
          <a:endParaRPr lang="en-US" sz="3000" kern="1200" dirty="0">
            <a:latin typeface="Georgia" panose="02040502050405020303" pitchFamily="18" charset="0"/>
          </a:endParaRPr>
        </a:p>
      </dsp:txBody>
      <dsp:txXfrm>
        <a:off x="34269" y="3027368"/>
        <a:ext cx="8080530" cy="633462"/>
      </dsp:txXfrm>
    </dsp:sp>
    <dsp:sp modelId="{7BF1C7F6-94C2-4EE8-B1D4-C979B874F922}">
      <dsp:nvSpPr>
        <dsp:cNvPr id="0" name=""/>
        <dsp:cNvSpPr/>
      </dsp:nvSpPr>
      <dsp:spPr>
        <a:xfrm>
          <a:off x="0" y="3778756"/>
          <a:ext cx="8149068" cy="702000"/>
        </a:xfrm>
        <a:prstGeom prst="roundRect">
          <a:avLst/>
        </a:prstGeom>
        <a:solidFill>
          <a:srgbClr val="C0C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Georgia" panose="02040502050405020303" pitchFamily="18" charset="0"/>
            </a:rPr>
            <a:t>Advances in analytical tools</a:t>
          </a:r>
          <a:endParaRPr lang="en-US" sz="3000" kern="1200" dirty="0">
            <a:latin typeface="Georgia" panose="02040502050405020303" pitchFamily="18" charset="0"/>
          </a:endParaRPr>
        </a:p>
      </dsp:txBody>
      <dsp:txXfrm>
        <a:off x="34269" y="3813025"/>
        <a:ext cx="8080530" cy="633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37191-0ED6-41E9-9ECA-7B90EF7E06CE}">
      <dsp:nvSpPr>
        <dsp:cNvPr id="0" name=""/>
        <dsp:cNvSpPr/>
      </dsp:nvSpPr>
      <dsp:spPr>
        <a:xfrm>
          <a:off x="905" y="367337"/>
          <a:ext cx="3533310" cy="21199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PeopleSoft and the Data Warehouse are governed by the University Data Governance Council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905" y="367337"/>
        <a:ext cx="3533310" cy="2119986"/>
      </dsp:txXfrm>
    </dsp:sp>
    <dsp:sp modelId="{6F9D533D-6EFC-437C-AAD1-487B81F27561}">
      <dsp:nvSpPr>
        <dsp:cNvPr id="0" name=""/>
        <dsp:cNvSpPr/>
      </dsp:nvSpPr>
      <dsp:spPr>
        <a:xfrm>
          <a:off x="3887547" y="367337"/>
          <a:ext cx="3533310" cy="2119986"/>
        </a:xfrm>
        <a:prstGeom prst="rect">
          <a:avLst/>
        </a:prstGeom>
        <a:solidFill>
          <a:srgbClr val="A71E2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Establish expectations for all other data assets to have formal data governance</a:t>
          </a:r>
          <a:endParaRPr lang="en-US" sz="2700" kern="1200" dirty="0"/>
        </a:p>
      </dsp:txBody>
      <dsp:txXfrm>
        <a:off x="3887547" y="367337"/>
        <a:ext cx="3533310" cy="2119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3407C-178E-427B-ADFE-16D483A08FD7}">
      <dsp:nvSpPr>
        <dsp:cNvPr id="0" name=""/>
        <dsp:cNvSpPr/>
      </dsp:nvSpPr>
      <dsp:spPr>
        <a:xfrm>
          <a:off x="1251563" y="521671"/>
          <a:ext cx="1864598" cy="537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SteerCo</a:t>
          </a:r>
          <a:endParaRPr lang="en-US" sz="1800" kern="1200" dirty="0"/>
        </a:p>
      </dsp:txBody>
      <dsp:txXfrm>
        <a:off x="1267304" y="537412"/>
        <a:ext cx="1833116" cy="505952"/>
      </dsp:txXfrm>
    </dsp:sp>
    <dsp:sp modelId="{41D6E8F3-2094-402F-9AE0-A478C62B59B2}">
      <dsp:nvSpPr>
        <dsp:cNvPr id="0" name=""/>
        <dsp:cNvSpPr/>
      </dsp:nvSpPr>
      <dsp:spPr>
        <a:xfrm>
          <a:off x="2138142" y="1059106"/>
          <a:ext cx="91440" cy="214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DEEE1-FD9C-48B9-99BE-5BE0718ABAED}">
      <dsp:nvSpPr>
        <dsp:cNvPr id="0" name=""/>
        <dsp:cNvSpPr/>
      </dsp:nvSpPr>
      <dsp:spPr>
        <a:xfrm>
          <a:off x="940795" y="1274080"/>
          <a:ext cx="2486133" cy="537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Governance Council</a:t>
          </a:r>
          <a:endParaRPr lang="en-US" sz="1800" kern="1200" dirty="0"/>
        </a:p>
      </dsp:txBody>
      <dsp:txXfrm>
        <a:off x="956536" y="1289821"/>
        <a:ext cx="2454651" cy="505952"/>
      </dsp:txXfrm>
    </dsp:sp>
    <dsp:sp modelId="{721BE582-FAD7-4B7E-A047-C6268775CD4C}">
      <dsp:nvSpPr>
        <dsp:cNvPr id="0" name=""/>
        <dsp:cNvSpPr/>
      </dsp:nvSpPr>
      <dsp:spPr>
        <a:xfrm>
          <a:off x="611865" y="1811515"/>
          <a:ext cx="1571997" cy="214973"/>
        </a:xfrm>
        <a:custGeom>
          <a:avLst/>
          <a:gdLst/>
          <a:ahLst/>
          <a:cxnLst/>
          <a:rect l="0" t="0" r="0" b="0"/>
          <a:pathLst>
            <a:path>
              <a:moveTo>
                <a:pt x="1571997" y="0"/>
              </a:moveTo>
              <a:lnTo>
                <a:pt x="1571997" y="107486"/>
              </a:lnTo>
              <a:lnTo>
                <a:pt x="0" y="107486"/>
              </a:lnTo>
              <a:lnTo>
                <a:pt x="0" y="214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F3BFC-3E41-4B92-A750-38FA2C0CDDC4}">
      <dsp:nvSpPr>
        <dsp:cNvPr id="0" name=""/>
        <dsp:cNvSpPr/>
      </dsp:nvSpPr>
      <dsp:spPr>
        <a:xfrm>
          <a:off x="2442" y="2026488"/>
          <a:ext cx="1218845" cy="537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Finance</a:t>
          </a:r>
          <a:endParaRPr lang="en-US" sz="1800" kern="1200" dirty="0"/>
        </a:p>
      </dsp:txBody>
      <dsp:txXfrm>
        <a:off x="18183" y="2042229"/>
        <a:ext cx="1187363" cy="505952"/>
      </dsp:txXfrm>
    </dsp:sp>
    <dsp:sp modelId="{DC24BFAE-659B-449A-A62B-4AD9E4BBAB77}">
      <dsp:nvSpPr>
        <dsp:cNvPr id="0" name=""/>
        <dsp:cNvSpPr/>
      </dsp:nvSpPr>
      <dsp:spPr>
        <a:xfrm>
          <a:off x="566145" y="2563923"/>
          <a:ext cx="91440" cy="214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AF146-ABDE-4833-B08A-7840AE54B9B8}">
      <dsp:nvSpPr>
        <dsp:cNvPr id="0" name=""/>
        <dsp:cNvSpPr/>
      </dsp:nvSpPr>
      <dsp:spPr>
        <a:xfrm>
          <a:off x="81812" y="2778897"/>
          <a:ext cx="1060106" cy="537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Stewards</a:t>
          </a:r>
          <a:endParaRPr lang="en-US" sz="1800" kern="1200" dirty="0"/>
        </a:p>
      </dsp:txBody>
      <dsp:txXfrm>
        <a:off x="97553" y="2794638"/>
        <a:ext cx="1028624" cy="505952"/>
      </dsp:txXfrm>
    </dsp:sp>
    <dsp:sp modelId="{30ABE041-9C3A-443E-B475-130756712019}">
      <dsp:nvSpPr>
        <dsp:cNvPr id="0" name=""/>
        <dsp:cNvSpPr/>
      </dsp:nvSpPr>
      <dsp:spPr>
        <a:xfrm>
          <a:off x="2045812" y="1811515"/>
          <a:ext cx="138049" cy="214973"/>
        </a:xfrm>
        <a:custGeom>
          <a:avLst/>
          <a:gdLst/>
          <a:ahLst/>
          <a:cxnLst/>
          <a:rect l="0" t="0" r="0" b="0"/>
          <a:pathLst>
            <a:path>
              <a:moveTo>
                <a:pt x="138049" y="0"/>
              </a:moveTo>
              <a:lnTo>
                <a:pt x="138049" y="107486"/>
              </a:lnTo>
              <a:lnTo>
                <a:pt x="0" y="107486"/>
              </a:lnTo>
              <a:lnTo>
                <a:pt x="0" y="214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8DE84-6FCF-4DD0-9D3C-A569A7FA950E}">
      <dsp:nvSpPr>
        <dsp:cNvPr id="0" name=""/>
        <dsp:cNvSpPr/>
      </dsp:nvSpPr>
      <dsp:spPr>
        <a:xfrm>
          <a:off x="1475242" y="2026488"/>
          <a:ext cx="1141140" cy="537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Student</a:t>
          </a:r>
          <a:endParaRPr lang="en-US" sz="1800" kern="1200" dirty="0"/>
        </a:p>
      </dsp:txBody>
      <dsp:txXfrm>
        <a:off x="1490983" y="2042229"/>
        <a:ext cx="1109658" cy="505952"/>
      </dsp:txXfrm>
    </dsp:sp>
    <dsp:sp modelId="{EDE3B3A5-8750-4FEF-BA19-34D8003D4AE2}">
      <dsp:nvSpPr>
        <dsp:cNvPr id="0" name=""/>
        <dsp:cNvSpPr/>
      </dsp:nvSpPr>
      <dsp:spPr>
        <a:xfrm>
          <a:off x="2000092" y="2563923"/>
          <a:ext cx="91440" cy="214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EEC20-DD1E-4C81-B748-44D0CB59EF12}">
      <dsp:nvSpPr>
        <dsp:cNvPr id="0" name=""/>
        <dsp:cNvSpPr/>
      </dsp:nvSpPr>
      <dsp:spPr>
        <a:xfrm>
          <a:off x="1383764" y="2778897"/>
          <a:ext cx="1324097" cy="537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Stewards</a:t>
          </a:r>
          <a:endParaRPr lang="en-US" sz="1800" kern="1200" dirty="0"/>
        </a:p>
      </dsp:txBody>
      <dsp:txXfrm>
        <a:off x="1399505" y="2794638"/>
        <a:ext cx="1292615" cy="505952"/>
      </dsp:txXfrm>
    </dsp:sp>
    <dsp:sp modelId="{45DDF707-FB13-42C3-BA48-4C8E87A9F2AC}">
      <dsp:nvSpPr>
        <dsp:cNvPr id="0" name=""/>
        <dsp:cNvSpPr/>
      </dsp:nvSpPr>
      <dsp:spPr>
        <a:xfrm>
          <a:off x="2183862" y="1811515"/>
          <a:ext cx="1427893" cy="214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86"/>
              </a:lnTo>
              <a:lnTo>
                <a:pt x="1427893" y="107486"/>
              </a:lnTo>
              <a:lnTo>
                <a:pt x="1427893" y="214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CFE6A-A792-43C6-986E-D87ECB7654CF}">
      <dsp:nvSpPr>
        <dsp:cNvPr id="0" name=""/>
        <dsp:cNvSpPr/>
      </dsp:nvSpPr>
      <dsp:spPr>
        <a:xfrm>
          <a:off x="2858229" y="2026488"/>
          <a:ext cx="1507053" cy="537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Human Resources</a:t>
          </a:r>
          <a:endParaRPr lang="en-US" sz="1800" kern="1200" dirty="0"/>
        </a:p>
      </dsp:txBody>
      <dsp:txXfrm>
        <a:off x="2873970" y="2042229"/>
        <a:ext cx="1475571" cy="505952"/>
      </dsp:txXfrm>
    </dsp:sp>
    <dsp:sp modelId="{6120E87E-78FB-4179-BBE2-5D7565B78E01}">
      <dsp:nvSpPr>
        <dsp:cNvPr id="0" name=""/>
        <dsp:cNvSpPr/>
      </dsp:nvSpPr>
      <dsp:spPr>
        <a:xfrm>
          <a:off x="3566035" y="2563923"/>
          <a:ext cx="91440" cy="214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65F5-23E3-4FEB-BE6C-D98B3B125295}">
      <dsp:nvSpPr>
        <dsp:cNvPr id="0" name=""/>
        <dsp:cNvSpPr/>
      </dsp:nvSpPr>
      <dsp:spPr>
        <a:xfrm>
          <a:off x="3013610" y="2778897"/>
          <a:ext cx="1196289" cy="537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Stewards</a:t>
          </a:r>
          <a:endParaRPr lang="en-US" sz="1800" kern="1200" dirty="0"/>
        </a:p>
      </dsp:txBody>
      <dsp:txXfrm>
        <a:off x="3029351" y="2794638"/>
        <a:ext cx="1164807" cy="5059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875CF-7D24-4A1A-A613-680502B40FCF}">
      <dsp:nvSpPr>
        <dsp:cNvPr id="0" name=""/>
        <dsp:cNvSpPr/>
      </dsp:nvSpPr>
      <dsp:spPr>
        <a:xfrm>
          <a:off x="0" y="39008"/>
          <a:ext cx="3615504" cy="1061406"/>
        </a:xfrm>
        <a:prstGeom prst="roundRect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Designated decision-making body</a:t>
          </a:r>
          <a:endParaRPr lang="en-US" sz="1900" kern="1200" dirty="0"/>
        </a:p>
      </dsp:txBody>
      <dsp:txXfrm>
        <a:off x="51814" y="90822"/>
        <a:ext cx="3511876" cy="957778"/>
      </dsp:txXfrm>
    </dsp:sp>
    <dsp:sp modelId="{E54B33BC-7A57-4C89-BD45-68A0866C2927}">
      <dsp:nvSpPr>
        <dsp:cNvPr id="0" name=""/>
        <dsp:cNvSpPr/>
      </dsp:nvSpPr>
      <dsp:spPr>
        <a:xfrm>
          <a:off x="0" y="1155134"/>
          <a:ext cx="3615504" cy="1061406"/>
        </a:xfrm>
        <a:prstGeom prst="roundRect">
          <a:avLst/>
        </a:prstGeom>
        <a:solidFill>
          <a:srgbClr val="A71E2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Formal data dictionaries and descriptions of architecture</a:t>
          </a:r>
          <a:endParaRPr lang="en-US" sz="1900" kern="1200" dirty="0"/>
        </a:p>
      </dsp:txBody>
      <dsp:txXfrm>
        <a:off x="51814" y="1206948"/>
        <a:ext cx="3511876" cy="957778"/>
      </dsp:txXfrm>
    </dsp:sp>
    <dsp:sp modelId="{6F0D6BA6-1BE5-44CF-BB6F-679B01B9B801}">
      <dsp:nvSpPr>
        <dsp:cNvPr id="0" name=""/>
        <dsp:cNvSpPr/>
      </dsp:nvSpPr>
      <dsp:spPr>
        <a:xfrm>
          <a:off x="0" y="2271261"/>
          <a:ext cx="3615504" cy="1061406"/>
        </a:xfrm>
        <a:prstGeom prst="roundRect">
          <a:avLst/>
        </a:prstGeom>
        <a:solidFill>
          <a:srgbClr val="82838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Individuals designated to provide stewardship</a:t>
          </a:r>
          <a:endParaRPr lang="en-US" sz="1900" kern="1200" dirty="0"/>
        </a:p>
      </dsp:txBody>
      <dsp:txXfrm>
        <a:off x="51814" y="2323075"/>
        <a:ext cx="3511876" cy="957778"/>
      </dsp:txXfrm>
    </dsp:sp>
    <dsp:sp modelId="{160F9992-9C64-42C2-B302-05DC144BBAE5}">
      <dsp:nvSpPr>
        <dsp:cNvPr id="0" name=""/>
        <dsp:cNvSpPr/>
      </dsp:nvSpPr>
      <dsp:spPr>
        <a:xfrm>
          <a:off x="0" y="3387388"/>
          <a:ext cx="3615504" cy="1061406"/>
        </a:xfrm>
        <a:prstGeom prst="roundRect">
          <a:avLst/>
        </a:prstGeom>
        <a:solidFill>
          <a:srgbClr val="C0C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May opt to be governed through the Stony Brook Data Governance Council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51814" y="3439202"/>
        <a:ext cx="3511876" cy="957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37191-0ED6-41E9-9ECA-7B90EF7E06CE}">
      <dsp:nvSpPr>
        <dsp:cNvPr id="0" name=""/>
        <dsp:cNvSpPr/>
      </dsp:nvSpPr>
      <dsp:spPr>
        <a:xfrm>
          <a:off x="905" y="570537"/>
          <a:ext cx="3533310" cy="21199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The Data Governance Council is charged with improving data quality for PeopleSoft and the Data Warehouse. A roadmap to achieve this has been developed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905" y="570537"/>
        <a:ext cx="3533310" cy="2119986"/>
      </dsp:txXfrm>
    </dsp:sp>
    <dsp:sp modelId="{6F9D533D-6EFC-437C-AAD1-487B81F27561}">
      <dsp:nvSpPr>
        <dsp:cNvPr id="0" name=""/>
        <dsp:cNvSpPr/>
      </dsp:nvSpPr>
      <dsp:spPr>
        <a:xfrm>
          <a:off x="3887547" y="570537"/>
          <a:ext cx="3533310" cy="2119986"/>
        </a:xfrm>
        <a:prstGeom prst="rect">
          <a:avLst/>
        </a:prstGeom>
        <a:solidFill>
          <a:srgbClr val="A71E2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For each data asset, develop and execute a plan to maintain and improve data quality; automate when justified by ROI.</a:t>
          </a:r>
          <a:endParaRPr lang="en-US" sz="2200" kern="1200" dirty="0"/>
        </a:p>
      </dsp:txBody>
      <dsp:txXfrm>
        <a:off x="3887547" y="570537"/>
        <a:ext cx="3533310" cy="21199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37191-0ED6-41E9-9ECA-7B90EF7E06CE}">
      <dsp:nvSpPr>
        <dsp:cNvPr id="0" name=""/>
        <dsp:cNvSpPr/>
      </dsp:nvSpPr>
      <dsp:spPr>
        <a:xfrm>
          <a:off x="905" y="153702"/>
          <a:ext cx="3533310" cy="32123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Establish for all data assets: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Usage metrics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Effectiveness metrics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Training inventory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905" y="153702"/>
        <a:ext cx="3533310" cy="3212309"/>
      </dsp:txXfrm>
    </dsp:sp>
    <dsp:sp modelId="{6F9D533D-6EFC-437C-AAD1-487B81F27561}">
      <dsp:nvSpPr>
        <dsp:cNvPr id="0" name=""/>
        <dsp:cNvSpPr/>
      </dsp:nvSpPr>
      <dsp:spPr>
        <a:xfrm>
          <a:off x="3887547" y="121309"/>
          <a:ext cx="3533310" cy="3277096"/>
        </a:xfrm>
        <a:prstGeom prst="rect">
          <a:avLst/>
        </a:prstGeom>
        <a:solidFill>
          <a:srgbClr val="A71E2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Data User Responsibilities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 Recognize data complexities; understand data meanings and limitations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 Cite sources; assume broad audiences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 Respect privacy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4. Secure data and reports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5. Report data quality issues </a:t>
          </a:r>
          <a:endParaRPr lang="en-US" sz="2000" kern="1200" dirty="0"/>
        </a:p>
      </dsp:txBody>
      <dsp:txXfrm>
        <a:off x="3887547" y="121309"/>
        <a:ext cx="3533310" cy="32770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875CF-7D24-4A1A-A613-680502B40FCF}">
      <dsp:nvSpPr>
        <dsp:cNvPr id="0" name=""/>
        <dsp:cNvSpPr/>
      </dsp:nvSpPr>
      <dsp:spPr>
        <a:xfrm>
          <a:off x="0" y="410379"/>
          <a:ext cx="7396032" cy="431730"/>
        </a:xfrm>
        <a:prstGeom prst="roundRect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Maturity in data acquisition, governance, quality, access, usage, &amp; extraction</a:t>
          </a:r>
          <a:endParaRPr lang="en-US" sz="1800" kern="1200" dirty="0"/>
        </a:p>
      </dsp:txBody>
      <dsp:txXfrm>
        <a:off x="21075" y="431454"/>
        <a:ext cx="7353882" cy="389580"/>
      </dsp:txXfrm>
    </dsp:sp>
    <dsp:sp modelId="{E54B33BC-7A57-4C89-BD45-68A0866C2927}">
      <dsp:nvSpPr>
        <dsp:cNvPr id="0" name=""/>
        <dsp:cNvSpPr/>
      </dsp:nvSpPr>
      <dsp:spPr>
        <a:xfrm>
          <a:off x="0" y="893949"/>
          <a:ext cx="7396032" cy="431730"/>
        </a:xfrm>
        <a:prstGeom prst="roundRect">
          <a:avLst/>
        </a:prstGeom>
        <a:solidFill>
          <a:srgbClr val="A71E2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Tools capable of performing analyses and communicating effectively </a:t>
          </a:r>
          <a:endParaRPr lang="en-US" sz="1800" kern="1200" dirty="0"/>
        </a:p>
      </dsp:txBody>
      <dsp:txXfrm>
        <a:off x="21075" y="915024"/>
        <a:ext cx="7353882" cy="389580"/>
      </dsp:txXfrm>
    </dsp:sp>
    <dsp:sp modelId="{6F0D6BA6-1BE5-44CF-BB6F-679B01B9B801}">
      <dsp:nvSpPr>
        <dsp:cNvPr id="0" name=""/>
        <dsp:cNvSpPr/>
      </dsp:nvSpPr>
      <dsp:spPr>
        <a:xfrm>
          <a:off x="0" y="1377519"/>
          <a:ext cx="7396032" cy="431730"/>
        </a:xfrm>
        <a:prstGeom prst="roundRect">
          <a:avLst/>
        </a:prstGeom>
        <a:solidFill>
          <a:srgbClr val="82838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Speed and ease of use</a:t>
          </a:r>
          <a:endParaRPr lang="en-US" sz="1800" kern="1200" dirty="0"/>
        </a:p>
      </dsp:txBody>
      <dsp:txXfrm>
        <a:off x="21075" y="1398594"/>
        <a:ext cx="7353882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A706CF33-8FBF-4B4C-A62C-C7FCEE2F205E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68D938DB-7AC2-8B49-96CB-F4713922A74B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0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268"/>
            <a:ext cx="9163665" cy="687221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769806" y="4657197"/>
            <a:ext cx="7374194" cy="18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77" y="1272796"/>
            <a:ext cx="4006236" cy="685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5" y="2356161"/>
            <a:ext cx="5597465" cy="2091640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86846" y="4860050"/>
            <a:ext cx="6393426" cy="8185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 sz="1800">
                <a:solidFill>
                  <a:srgbClr val="C0C0C0"/>
                </a:solidFill>
                <a:latin typeface="Museo Slab 500" charset="0"/>
                <a:ea typeface="Museo Slab 500" charset="0"/>
                <a:cs typeface="Museo Slab 500" charset="0"/>
              </a:defRPr>
            </a:lvl2pPr>
            <a:lvl3pPr>
              <a:defRPr sz="1800">
                <a:solidFill>
                  <a:srgbClr val="C0C0C0"/>
                </a:solidFill>
                <a:latin typeface="Museo Slab 500" charset="0"/>
                <a:ea typeface="Museo Slab 500" charset="0"/>
                <a:cs typeface="Museo Slab 500" charset="0"/>
              </a:defRPr>
            </a:lvl3pPr>
            <a:lvl4pPr>
              <a:defRPr sz="1800">
                <a:solidFill>
                  <a:srgbClr val="C0C0C0"/>
                </a:solidFill>
                <a:latin typeface="Museo Slab 500" charset="0"/>
                <a:ea typeface="Museo Slab 500" charset="0"/>
                <a:cs typeface="Museo Slab 500" charset="0"/>
              </a:defRPr>
            </a:lvl4pPr>
            <a:lvl5pPr>
              <a:defRPr sz="1800">
                <a:solidFill>
                  <a:srgbClr val="C0C0C0"/>
                </a:solidFill>
                <a:latin typeface="Museo Slab 500" charset="0"/>
                <a:ea typeface="Museo Slab 500" charset="0"/>
                <a:cs typeface="Museo Slab 500" charset="0"/>
              </a:defRPr>
            </a:lvl5pPr>
          </a:lstStyle>
          <a:p>
            <a:pPr lvl="0"/>
            <a:r>
              <a:rPr lang="en-US" dirty="0" smtClean="0"/>
              <a:t>SUBTITLE OR 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7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323801" y="962913"/>
            <a:ext cx="2194911" cy="227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323801" y="3321427"/>
            <a:ext cx="2194911" cy="2265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26116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116" y="2039016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simBereptatur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convallis</a:t>
            </a:r>
            <a:r>
              <a:rPr lang="en-US" dirty="0" smtClean="0"/>
              <a:t> nisi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a, </a:t>
            </a:r>
            <a:r>
              <a:rPr lang="en-US" dirty="0" err="1" smtClean="0"/>
              <a:t>convallis</a:t>
            </a:r>
            <a:r>
              <a:rPr lang="en-US" dirty="0" smtClean="0"/>
              <a:t>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tempus lacus.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et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libero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054287" y="961466"/>
            <a:ext cx="2161751" cy="46257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54287" y="5735336"/>
            <a:ext cx="4465043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3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33016" y="908553"/>
            <a:ext cx="6612962" cy="11342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233015" y="2385579"/>
            <a:ext cx="2095593" cy="30002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736210" y="2385579"/>
            <a:ext cx="2109083" cy="3000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484694" y="2385696"/>
            <a:ext cx="2095511" cy="3000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1233015" y="5457462"/>
            <a:ext cx="2095593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in.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3484694" y="5457462"/>
            <a:ext cx="2095511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in.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736209" y="5457462"/>
            <a:ext cx="2109084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8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ext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6115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115" y="2039016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simBereptatur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convallis</a:t>
            </a:r>
            <a:r>
              <a:rPr lang="en-US" dirty="0" smtClean="0"/>
              <a:t> nisi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a, </a:t>
            </a:r>
            <a:r>
              <a:rPr lang="en-US" dirty="0" err="1" smtClean="0"/>
              <a:t>convallis</a:t>
            </a:r>
            <a:r>
              <a:rPr lang="en-US" dirty="0" smtClean="0"/>
              <a:t>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tempus lacus.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et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libero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 hasCustomPrompt="1"/>
          </p:nvPr>
        </p:nvSpPr>
        <p:spPr>
          <a:xfrm>
            <a:off x="4047564" y="962025"/>
            <a:ext cx="4469993" cy="4625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Drag picture to placeholder or click icon to add graph</a:t>
            </a:r>
          </a:p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054287" y="5735336"/>
            <a:ext cx="4465043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2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268"/>
            <a:ext cx="9163665" cy="6872211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28650" y="723919"/>
            <a:ext cx="7886700" cy="4681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60394"/>
            <a:ext cx="780725" cy="2920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7984"/>
            <a:ext cx="1867979" cy="319431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628650" y="62412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5583893" y="5720772"/>
            <a:ext cx="2935438" cy="319541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268"/>
            <a:ext cx="9163665" cy="6872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837" y="1904962"/>
            <a:ext cx="7886700" cy="30527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70000"/>
              </a:lnSpc>
              <a:defRPr sz="6000" b="1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CHANGING</a:t>
            </a:r>
            <a:br>
              <a:rPr lang="en-US" dirty="0" smtClean="0"/>
            </a:b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GREAT,</a:t>
            </a:r>
            <a:br>
              <a:rPr lang="en-US" dirty="0" smtClean="0"/>
            </a:br>
            <a:r>
              <a:rPr lang="en-US" dirty="0" smtClean="0"/>
              <a:t>BIG</a:t>
            </a:r>
            <a:br>
              <a:rPr lang="en-US" dirty="0" smtClean="0"/>
            </a:b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6774" y="642921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60394"/>
            <a:ext cx="780725" cy="292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7984"/>
            <a:ext cx="1867979" cy="31943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28650" y="62412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9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BU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673100"/>
            <a:ext cx="7992784" cy="81865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 baseline="0">
                <a:solidFill>
                  <a:schemeClr val="tx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6900" y="1638300"/>
            <a:ext cx="7992784" cy="4136724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Comment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0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Text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6900" y="1638300"/>
            <a:ext cx="3924300" cy="4136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quam, </a:t>
            </a:r>
            <a:r>
              <a:rPr lang="en-US" dirty="0" err="1" smtClean="0"/>
              <a:t>pulvinar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vitae,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dui. </a:t>
            </a:r>
            <a:r>
              <a:rPr lang="en-US" dirty="0" err="1" smtClean="0"/>
              <a:t>Phasellus</a:t>
            </a:r>
            <a:r>
              <a:rPr lang="en-US" dirty="0" smtClean="0"/>
              <a:t> maximus id </a:t>
            </a:r>
            <a:r>
              <a:rPr lang="en-US" dirty="0" err="1" smtClean="0"/>
              <a:t>neque</a:t>
            </a:r>
            <a:r>
              <a:rPr lang="en-US" dirty="0" smtClean="0"/>
              <a:t> et convallis.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22800" y="1638300"/>
            <a:ext cx="3966884" cy="4136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non lorem vitae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673100"/>
            <a:ext cx="7992784" cy="81865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 baseline="0">
                <a:solidFill>
                  <a:schemeClr val="tx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Examining A Single</a:t>
            </a:r>
            <a:br>
              <a:rPr lang="en-US" dirty="0" smtClean="0"/>
            </a:br>
            <a:r>
              <a:rPr lang="en-US" dirty="0" smtClean="0"/>
              <a:t>Molecule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57790"/>
            <a:ext cx="2212142" cy="24577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More</a:t>
            </a:r>
            <a:br>
              <a:rPr lang="en-US" dirty="0" smtClean="0"/>
            </a:br>
            <a:r>
              <a:rPr lang="en-US" dirty="0" smtClean="0"/>
              <a:t>Than </a:t>
            </a:r>
            <a:br>
              <a:rPr lang="en-US" dirty="0" smtClean="0"/>
            </a:br>
            <a:r>
              <a:rPr lang="en-US" dirty="0" smtClean="0"/>
              <a:t>A Quick</a:t>
            </a:r>
            <a:br>
              <a:rPr lang="en-US" dirty="0" smtClean="0"/>
            </a:br>
            <a:r>
              <a:rPr lang="en-US" dirty="0" smtClean="0"/>
              <a:t>Fix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58353" y="957786"/>
            <a:ext cx="5556998" cy="481723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12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sim </a:t>
            </a:r>
            <a:r>
              <a:rPr lang="en-US" dirty="0" err="1" smtClean="0"/>
              <a:t>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endParaRPr lang="en-US" dirty="0" smtClean="0"/>
          </a:p>
          <a:p>
            <a:pPr lvl="0"/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am con </a:t>
            </a:r>
            <a:r>
              <a:rPr lang="en-US" dirty="0" err="1" smtClean="0"/>
              <a:t>parit</a:t>
            </a:r>
            <a:r>
              <a:rPr lang="en-US" dirty="0" smtClean="0"/>
              <a:t>, </a:t>
            </a:r>
            <a:r>
              <a:rPr lang="en-US" dirty="0" err="1" smtClean="0"/>
              <a:t>officillatas</a:t>
            </a:r>
            <a:r>
              <a:rPr lang="en-US" dirty="0" smtClean="0"/>
              <a:t> </a:t>
            </a:r>
            <a:r>
              <a:rPr lang="en-US" dirty="0" err="1" smtClean="0"/>
              <a:t>sitis</a:t>
            </a:r>
            <a:r>
              <a:rPr lang="en-US" dirty="0" smtClean="0"/>
              <a:t> </a:t>
            </a:r>
            <a:r>
              <a:rPr lang="en-US" dirty="0" err="1" smtClean="0"/>
              <a:t>mosanim</a:t>
            </a:r>
            <a:endParaRPr lang="en-US" dirty="0" smtClean="0"/>
          </a:p>
          <a:p>
            <a:pPr lvl="0"/>
            <a:r>
              <a:rPr lang="en-US" dirty="0" err="1" smtClean="0"/>
              <a:t>Peribus</a:t>
            </a:r>
            <a:r>
              <a:rPr lang="en-US" dirty="0" smtClean="0"/>
              <a:t> </a:t>
            </a:r>
            <a:r>
              <a:rPr lang="en-US" dirty="0" err="1" smtClean="0"/>
              <a:t>ellate</a:t>
            </a:r>
            <a:r>
              <a:rPr lang="en-US" dirty="0" smtClean="0"/>
              <a:t> </a:t>
            </a:r>
            <a:r>
              <a:rPr lang="en-US" dirty="0" err="1" smtClean="0"/>
              <a:t>ipienem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estorise</a:t>
            </a:r>
            <a:r>
              <a:rPr lang="en-US" dirty="0" smtClean="0"/>
              <a:t> </a:t>
            </a:r>
            <a:r>
              <a:rPr lang="en-US" dirty="0" err="1" smtClean="0"/>
              <a:t>saerum</a:t>
            </a:r>
            <a:r>
              <a:rPr lang="en-US" dirty="0" smtClean="0"/>
              <a:t> qui </a:t>
            </a:r>
            <a:r>
              <a:rPr lang="en-US" dirty="0" err="1" smtClean="0"/>
              <a:t>offic</a:t>
            </a:r>
            <a:endParaRPr lang="en-US" dirty="0" smtClean="0"/>
          </a:p>
          <a:p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ipsum </a:t>
            </a:r>
            <a:r>
              <a:rPr lang="en-US" dirty="0" err="1" smtClean="0"/>
              <a:t>iaculis</a:t>
            </a:r>
            <a:r>
              <a:rPr lang="en-US" dirty="0" smtClean="0"/>
              <a:t> porta.</a:t>
            </a:r>
          </a:p>
          <a:p>
            <a:r>
              <a:rPr lang="en-US" dirty="0" err="1" smtClean="0"/>
              <a:t>Sed</a:t>
            </a:r>
            <a:r>
              <a:rPr lang="en-US" dirty="0" smtClean="0"/>
              <a:t> id ex </a:t>
            </a:r>
            <a:r>
              <a:rPr lang="en-US" dirty="0" err="1" smtClean="0"/>
              <a:t>quis</a:t>
            </a:r>
            <a:r>
              <a:rPr lang="en-US" dirty="0" smtClean="0"/>
              <a:t> ipsum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id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Integer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Aliquam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, </a:t>
            </a:r>
            <a:r>
              <a:rPr lang="en-US" dirty="0" err="1" smtClean="0"/>
              <a:t>condimentum</a:t>
            </a:r>
            <a:r>
              <a:rPr lang="en-US" dirty="0" smtClean="0"/>
              <a:t> dui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Nulla</a:t>
            </a:r>
            <a:r>
              <a:rPr lang="en-US" dirty="0" smtClean="0"/>
              <a:t> semper libero non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et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gravida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maximus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423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3016" y="908553"/>
            <a:ext cx="6612962" cy="11342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More Than A Quick Fix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36630" y="2141906"/>
            <a:ext cx="6609348" cy="363311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12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sim </a:t>
            </a:r>
            <a:r>
              <a:rPr lang="en-US" dirty="0" err="1" smtClean="0"/>
              <a:t>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endParaRPr lang="en-US" dirty="0" smtClean="0"/>
          </a:p>
          <a:p>
            <a:pPr lvl="0"/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am con </a:t>
            </a:r>
            <a:r>
              <a:rPr lang="en-US" dirty="0" err="1" smtClean="0"/>
              <a:t>parit</a:t>
            </a:r>
            <a:r>
              <a:rPr lang="en-US" dirty="0" smtClean="0"/>
              <a:t>, </a:t>
            </a:r>
            <a:r>
              <a:rPr lang="en-US" dirty="0" err="1" smtClean="0"/>
              <a:t>officillatas</a:t>
            </a:r>
            <a:r>
              <a:rPr lang="en-US" dirty="0" smtClean="0"/>
              <a:t> </a:t>
            </a:r>
            <a:r>
              <a:rPr lang="en-US" dirty="0" err="1" smtClean="0"/>
              <a:t>sitis</a:t>
            </a:r>
            <a:r>
              <a:rPr lang="en-US" dirty="0" smtClean="0"/>
              <a:t> </a:t>
            </a:r>
            <a:r>
              <a:rPr lang="en-US" dirty="0" err="1" smtClean="0"/>
              <a:t>mosanim</a:t>
            </a:r>
            <a:endParaRPr lang="en-US" dirty="0" smtClean="0"/>
          </a:p>
          <a:p>
            <a:pPr lvl="0"/>
            <a:r>
              <a:rPr lang="en-US" dirty="0" err="1" smtClean="0"/>
              <a:t>Peribus</a:t>
            </a:r>
            <a:r>
              <a:rPr lang="en-US" dirty="0" smtClean="0"/>
              <a:t> </a:t>
            </a:r>
            <a:r>
              <a:rPr lang="en-US" dirty="0" err="1" smtClean="0"/>
              <a:t>ellate</a:t>
            </a:r>
            <a:r>
              <a:rPr lang="en-US" dirty="0" smtClean="0"/>
              <a:t> </a:t>
            </a:r>
            <a:r>
              <a:rPr lang="en-US" dirty="0" err="1" smtClean="0"/>
              <a:t>ipienem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estorise</a:t>
            </a:r>
            <a:r>
              <a:rPr lang="en-US" dirty="0" smtClean="0"/>
              <a:t> </a:t>
            </a:r>
            <a:r>
              <a:rPr lang="en-US" dirty="0" err="1" smtClean="0"/>
              <a:t>saerum</a:t>
            </a:r>
            <a:r>
              <a:rPr lang="en-US" dirty="0" smtClean="0"/>
              <a:t> qui </a:t>
            </a:r>
            <a:r>
              <a:rPr lang="en-US" dirty="0" err="1" smtClean="0"/>
              <a:t>offic</a:t>
            </a:r>
            <a:endParaRPr lang="en-US" dirty="0" smtClean="0"/>
          </a:p>
          <a:p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ipsum </a:t>
            </a:r>
            <a:r>
              <a:rPr lang="en-US" dirty="0" err="1" smtClean="0"/>
              <a:t>iaculis</a:t>
            </a:r>
            <a:r>
              <a:rPr lang="en-US" dirty="0" smtClean="0"/>
              <a:t> porta.</a:t>
            </a:r>
          </a:p>
          <a:p>
            <a:r>
              <a:rPr lang="en-US" dirty="0" err="1" smtClean="0"/>
              <a:t>Sed</a:t>
            </a:r>
            <a:r>
              <a:rPr lang="en-US" dirty="0" smtClean="0"/>
              <a:t> id ex </a:t>
            </a:r>
            <a:r>
              <a:rPr lang="en-US" dirty="0" err="1" smtClean="0"/>
              <a:t>quis</a:t>
            </a:r>
            <a:r>
              <a:rPr lang="en-US" dirty="0" smtClean="0"/>
              <a:t> ipsum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id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Integer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Aliquam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, </a:t>
            </a:r>
            <a:r>
              <a:rPr lang="en-US" dirty="0" err="1" smtClean="0"/>
              <a:t>condimentum</a:t>
            </a:r>
            <a:r>
              <a:rPr lang="en-US" dirty="0" smtClean="0"/>
              <a:t> dui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Nulla</a:t>
            </a:r>
            <a:r>
              <a:rPr lang="en-US" dirty="0" smtClean="0"/>
              <a:t> semper libero non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55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115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115" y="2039016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simBereptatur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convallis</a:t>
            </a:r>
            <a:r>
              <a:rPr lang="en-US" dirty="0" smtClean="0"/>
              <a:t> nisi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a, </a:t>
            </a:r>
            <a:r>
              <a:rPr lang="en-US" dirty="0" err="1" smtClean="0"/>
              <a:t>convallis</a:t>
            </a:r>
            <a:r>
              <a:rPr lang="en-US" dirty="0" smtClean="0"/>
              <a:t>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tempus lacus.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et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libero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4287" y="961466"/>
            <a:ext cx="4465043" cy="46257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054287" y="5735336"/>
            <a:ext cx="4465043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4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6114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054287" y="961466"/>
            <a:ext cx="4465043" cy="46257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114" y="2039016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Font typeface="Arial" charset="0"/>
              <a:buChar char="•"/>
              <a:defRPr sz="12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sim </a:t>
            </a:r>
            <a:r>
              <a:rPr lang="en-US" dirty="0" err="1" smtClean="0"/>
              <a:t>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endParaRPr lang="en-US" dirty="0" smtClean="0"/>
          </a:p>
          <a:p>
            <a:pPr lvl="0"/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am con </a:t>
            </a:r>
            <a:r>
              <a:rPr lang="en-US" dirty="0" err="1" smtClean="0"/>
              <a:t>parit</a:t>
            </a:r>
            <a:r>
              <a:rPr lang="en-US" dirty="0" smtClean="0"/>
              <a:t>, </a:t>
            </a:r>
            <a:r>
              <a:rPr lang="en-US" dirty="0" err="1" smtClean="0"/>
              <a:t>officillatas</a:t>
            </a:r>
            <a:r>
              <a:rPr lang="en-US" dirty="0" smtClean="0"/>
              <a:t> </a:t>
            </a:r>
            <a:r>
              <a:rPr lang="en-US" dirty="0" err="1" smtClean="0"/>
              <a:t>sitis</a:t>
            </a:r>
            <a:r>
              <a:rPr lang="en-US" dirty="0" smtClean="0"/>
              <a:t> </a:t>
            </a:r>
            <a:r>
              <a:rPr lang="en-US" dirty="0" err="1" smtClean="0"/>
              <a:t>mosanim</a:t>
            </a:r>
            <a:endParaRPr lang="en-US" dirty="0" smtClean="0"/>
          </a:p>
          <a:p>
            <a:pPr lvl="0"/>
            <a:r>
              <a:rPr lang="en-US" dirty="0" err="1" smtClean="0"/>
              <a:t>Peribus</a:t>
            </a:r>
            <a:r>
              <a:rPr lang="en-US" dirty="0" smtClean="0"/>
              <a:t> </a:t>
            </a:r>
            <a:r>
              <a:rPr lang="en-US" dirty="0" err="1" smtClean="0"/>
              <a:t>ellate</a:t>
            </a:r>
            <a:r>
              <a:rPr lang="en-US" dirty="0" smtClean="0"/>
              <a:t> </a:t>
            </a:r>
            <a:r>
              <a:rPr lang="en-US" dirty="0" err="1" smtClean="0"/>
              <a:t>ipienem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estorise</a:t>
            </a:r>
            <a:r>
              <a:rPr lang="en-US" dirty="0" smtClean="0"/>
              <a:t> </a:t>
            </a:r>
            <a:r>
              <a:rPr lang="en-US" dirty="0" err="1" smtClean="0"/>
              <a:t>saerum</a:t>
            </a:r>
            <a:r>
              <a:rPr lang="en-US" dirty="0" smtClean="0"/>
              <a:t> qui </a:t>
            </a:r>
            <a:r>
              <a:rPr lang="en-US" dirty="0" err="1" smtClean="0"/>
              <a:t>offic</a:t>
            </a:r>
            <a:endParaRPr lang="en-US" dirty="0" smtClean="0"/>
          </a:p>
          <a:p>
            <a:r>
              <a:rPr lang="en-US" dirty="0" err="1" smtClean="0"/>
              <a:t>Sed</a:t>
            </a:r>
            <a:r>
              <a:rPr lang="en-US" dirty="0" smtClean="0"/>
              <a:t> id ex </a:t>
            </a:r>
            <a:r>
              <a:rPr lang="en-US" dirty="0" err="1" smtClean="0"/>
              <a:t>quis</a:t>
            </a:r>
            <a:r>
              <a:rPr lang="en-US" dirty="0" smtClean="0"/>
              <a:t> ipsum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54287" y="5735336"/>
            <a:ext cx="4465043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2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ext-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54288" y="961466"/>
            <a:ext cx="2155249" cy="46240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21978" y="962912"/>
            <a:ext cx="2196734" cy="46226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24199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4199" y="2039016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simBereptatur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convallis</a:t>
            </a:r>
            <a:r>
              <a:rPr lang="en-US" dirty="0" smtClean="0"/>
              <a:t> nisi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a, </a:t>
            </a:r>
            <a:r>
              <a:rPr lang="en-US" dirty="0" err="1" smtClean="0"/>
              <a:t>convallis</a:t>
            </a:r>
            <a:r>
              <a:rPr lang="en-US" dirty="0" smtClean="0"/>
              <a:t>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tempus lacus.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et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libero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54288" y="5735336"/>
            <a:ext cx="2155249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321978" y="5735336"/>
            <a:ext cx="2196734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8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8" y="268"/>
            <a:ext cx="9163665" cy="687221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01478" y="0"/>
            <a:ext cx="8772041" cy="6872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dirty="0" smtClean="0"/>
              <a:t>‘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4428"/>
            <a:ext cx="1865601" cy="3153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28650" y="6248472"/>
            <a:ext cx="7890681" cy="1"/>
          </a:xfrm>
          <a:prstGeom prst="line">
            <a:avLst/>
          </a:prstGeom>
          <a:ln w="19050">
            <a:solidFill>
              <a:srgbClr val="C0C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9092"/>
            <a:ext cx="780724" cy="28880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3" r:id="rId3"/>
    <p:sldLayoutId id="2147483665" r:id="rId4"/>
    <p:sldLayoutId id="2147483664" r:id="rId5"/>
    <p:sldLayoutId id="2147483672" r:id="rId6"/>
    <p:sldLayoutId id="2147483669" r:id="rId7"/>
    <p:sldLayoutId id="2147483668" r:id="rId8"/>
    <p:sldLayoutId id="2147483673" r:id="rId9"/>
    <p:sldLayoutId id="2147483674" r:id="rId10"/>
    <p:sldLayoutId id="2147483662" r:id="rId11"/>
    <p:sldLayoutId id="2147483670" r:id="rId12"/>
    <p:sldLayoutId id="214748367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nybrook.edu/pres/mission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Stony Brook University Data Strategy</a:t>
            </a:r>
          </a:p>
          <a:p>
            <a:endParaRPr lang="en-US" sz="2400" dirty="0"/>
          </a:p>
          <a:p>
            <a:r>
              <a:rPr lang="en-US" sz="2000" i="1" dirty="0" smtClean="0"/>
              <a:t>Presented to the Data Governance Council</a:t>
            </a:r>
          </a:p>
          <a:p>
            <a:r>
              <a:rPr lang="en-US" sz="2000" i="1" dirty="0" smtClean="0"/>
              <a:t>June 8, </a:t>
            </a:r>
            <a:r>
              <a:rPr lang="en-US" sz="2000" i="1" dirty="0" smtClean="0"/>
              <a:t>2017, </a:t>
            </a:r>
            <a:r>
              <a:rPr lang="en-US" sz="2000" i="1" smtClean="0"/>
              <a:t>Updated July 3 2017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338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      </a:t>
            </a:r>
            <a:r>
              <a:rPr lang="en-US" sz="4000" dirty="0" smtClean="0"/>
              <a:t>Data Acquisition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Linkage &amp; curation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C:\Users\bhosch\AppData\Local\Temp\ic_cloud_download_black_24d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82393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164113" y="1768548"/>
            <a:ext cx="5470927" cy="4136724"/>
          </a:xfrm>
        </p:spPr>
        <p:txBody>
          <a:bodyPr/>
          <a:lstStyle/>
          <a:p>
            <a:r>
              <a:rPr lang="en-US" dirty="0" smtClean="0"/>
              <a:t>For each data asset identify current and optimal procedures to link to other data sources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each data asset identify how data will be updated and maintained to preserve value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" y="1582464"/>
            <a:ext cx="2002780" cy="2205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3878936"/>
            <a:ext cx="1938010" cy="23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Data governance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governance formalizes behavior around how data are defined, produced, used, stored, and destroyed to enable and enhance organizational effectiveness.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C:\Users\bhosch\AppData\Local\Temp\ic_supervisor_account_black_24d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26557"/>
            <a:ext cx="731520" cy="7315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11511495"/>
              </p:ext>
            </p:extLst>
          </p:nvPr>
        </p:nvGraphicFramePr>
        <p:xfrm>
          <a:off x="1167920" y="3570514"/>
          <a:ext cx="7421764" cy="285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82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      </a:t>
            </a:r>
            <a:r>
              <a:rPr lang="en-US" sz="4000" dirty="0" smtClean="0"/>
              <a:t>Data governance</a:t>
            </a:r>
            <a:br>
              <a:rPr lang="en-US" sz="4000" dirty="0" smtClean="0"/>
            </a:br>
            <a:r>
              <a:rPr lang="en-US" sz="3600" dirty="0" smtClean="0"/>
              <a:t>      Requirements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C:\Users\bhosch\AppData\Local\Temp\ic_supervisor_account_black_24d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26557"/>
            <a:ext cx="731520" cy="7315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43010480"/>
              </p:ext>
            </p:extLst>
          </p:nvPr>
        </p:nvGraphicFramePr>
        <p:xfrm>
          <a:off x="4348421" y="1888290"/>
          <a:ext cx="4367725" cy="383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85626" y="1589570"/>
            <a:ext cx="3415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Stony Brook</a:t>
            </a:r>
          </a:p>
          <a:p>
            <a:pPr algn="ctr"/>
            <a:r>
              <a:rPr lang="en-US" sz="2000" b="1" dirty="0" smtClean="0"/>
              <a:t>Data Governance Framework*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48421" y="5476496"/>
            <a:ext cx="3569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*Applies to PeopleSoft and the Data</a:t>
            </a:r>
          </a:p>
          <a:p>
            <a:r>
              <a:rPr lang="en-US" dirty="0" smtClean="0"/>
              <a:t>Warehouse (as of 9/26/16)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64680286"/>
              </p:ext>
            </p:extLst>
          </p:nvPr>
        </p:nvGraphicFramePr>
        <p:xfrm>
          <a:off x="596900" y="1769158"/>
          <a:ext cx="3615504" cy="448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836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Data Quality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quality is the state of completeness, validity, consistency, timeliness and accuracy that makes data appropriate for a specific </a:t>
            </a:r>
            <a:r>
              <a:rPr lang="en-US" dirty="0" smtClean="0"/>
              <a:t>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87896802"/>
              </p:ext>
            </p:extLst>
          </p:nvPr>
        </p:nvGraphicFramePr>
        <p:xfrm>
          <a:off x="1167920" y="3164114"/>
          <a:ext cx="7421764" cy="3261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C:\Users\bhosch\AppData\Local\Temp\ic_grade_black_24dp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77040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9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Data access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access ensures authorized individuals can obtain and use data </a:t>
            </a:r>
            <a:r>
              <a:rPr lang="en-US" dirty="0" smtClean="0"/>
              <a:t>when and where </a:t>
            </a:r>
            <a:r>
              <a:rPr lang="en-US" dirty="0"/>
              <a:t>they are needed </a:t>
            </a:r>
            <a:r>
              <a:rPr lang="en-US" dirty="0" smtClean="0"/>
              <a:t>and protects privacy and sensitive information by preventing </a:t>
            </a:r>
            <a:r>
              <a:rPr lang="en-US" dirty="0"/>
              <a:t>unauthorized </a:t>
            </a:r>
            <a:r>
              <a:rPr lang="en-US" dirty="0" smtClean="0"/>
              <a:t>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0" y="673100"/>
            <a:ext cx="847725" cy="600075"/>
          </a:xfrm>
          <a:prstGeom prst="rect">
            <a:avLst/>
          </a:prstGeom>
        </p:spPr>
      </p:pic>
      <p:pic>
        <p:nvPicPr>
          <p:cNvPr id="1026" name="Picture 2" descr="Image result for b&amp;w icon 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75" y="3897095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6952" y="3493797"/>
            <a:ext cx="751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Accessibility    </a:t>
            </a:r>
            <a:r>
              <a:rPr lang="en-US" sz="2800" b="1" dirty="0" smtClean="0"/>
              <a:t>       </a:t>
            </a:r>
            <a:r>
              <a:rPr lang="en-US" sz="2800" b="1" dirty="0" smtClean="0"/>
              <a:t>|     </a:t>
            </a:r>
            <a:r>
              <a:rPr lang="en-US" sz="2800" b="1" dirty="0" smtClean="0"/>
              <a:t>Security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906" y="4009539"/>
            <a:ext cx="1737360" cy="1393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7905" y="3937483"/>
            <a:ext cx="26902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Authentication</a:t>
            </a:r>
          </a:p>
          <a:p>
            <a:r>
              <a:rPr lang="en-US" sz="1600" dirty="0" smtClean="0"/>
              <a:t>- Username &amp; password</a:t>
            </a:r>
          </a:p>
          <a:p>
            <a:r>
              <a:rPr lang="en-US" sz="2000" dirty="0" smtClean="0"/>
              <a:t>Authorization</a:t>
            </a:r>
          </a:p>
          <a:p>
            <a:r>
              <a:rPr lang="en-US" sz="1600" dirty="0" smtClean="0"/>
              <a:t>- What you have access to</a:t>
            </a:r>
          </a:p>
          <a:p>
            <a:r>
              <a:rPr lang="en-US" sz="2000" dirty="0" smtClean="0"/>
              <a:t>Accountability/Auditing</a:t>
            </a:r>
          </a:p>
          <a:p>
            <a:r>
              <a:rPr lang="en-US" sz="1600" dirty="0" smtClean="0"/>
              <a:t>- How data have been used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87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Data usage and literacy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320889"/>
            <a:ext cx="7992784" cy="4136724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usage and literacy entail people regularly obtaining </a:t>
            </a:r>
            <a:r>
              <a:rPr lang="en-US" dirty="0" smtClean="0"/>
              <a:t>data; </a:t>
            </a:r>
            <a:r>
              <a:rPr lang="en-US" dirty="0"/>
              <a:t>understanding </a:t>
            </a:r>
            <a:r>
              <a:rPr lang="en-US" dirty="0" smtClean="0"/>
              <a:t>them; and using them to improve operational effectiveness 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99852278"/>
              </p:ext>
            </p:extLst>
          </p:nvPr>
        </p:nvGraphicFramePr>
        <p:xfrm>
          <a:off x="1066320" y="3088021"/>
          <a:ext cx="7421764" cy="351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C:\Users\bhosch\AppData\Local\Temp\ic_build_black_24dp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668109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8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Data extraction and reporting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extraction and reporting represent the ways that data are queried and retrieved from storage and then delivered to users through regularized and ad hoc reporting to support day-to-day 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0" y="673100"/>
            <a:ext cx="847725" cy="60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004" y="4032643"/>
            <a:ext cx="1865767" cy="1606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706" y="4032643"/>
            <a:ext cx="1350345" cy="17423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8734" y="5775024"/>
            <a:ext cx="5642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Extraction          |         Reporting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224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Data extraction and reporting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1424" y="1638300"/>
            <a:ext cx="6048260" cy="4136724"/>
          </a:xfrm>
        </p:spPr>
        <p:txBody>
          <a:bodyPr/>
          <a:lstStyle/>
          <a:p>
            <a:r>
              <a:rPr lang="en-US" sz="2400" dirty="0" smtClean="0"/>
              <a:t>Methods for querying and extracting data from storage should be identified, including user types associated with each extraction method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Reports should be linked to operational objectives</a:t>
            </a:r>
          </a:p>
          <a:p>
            <a:r>
              <a:rPr lang="en-US" sz="2400" dirty="0" smtClean="0"/>
              <a:t>Report inventories should be maintained in an accessible area.</a:t>
            </a:r>
          </a:p>
          <a:p>
            <a:r>
              <a:rPr lang="en-US" sz="2400" dirty="0" smtClean="0"/>
              <a:t>Reports should be automated depending on ROI</a:t>
            </a:r>
          </a:p>
          <a:p>
            <a:r>
              <a:rPr lang="en-US" sz="2400" dirty="0" smtClean="0"/>
              <a:t>Reports should include effectiveness metrics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57" y="1797443"/>
            <a:ext cx="1553461" cy="1337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57" y="3991207"/>
            <a:ext cx="1131433" cy="14599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720" y="3270759"/>
            <a:ext cx="1911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Extraction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5560730"/>
            <a:ext cx="1860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Reporting</a:t>
            </a:r>
            <a:endParaRPr lang="en-US" sz="3200" b="1" dirty="0"/>
          </a:p>
        </p:txBody>
      </p:sp>
      <p:pic>
        <p:nvPicPr>
          <p:cNvPr id="11" name="Picture 9" descr="Image result for b&amp;w icon for repor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6" y="624805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Data analytics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 </a:t>
            </a:r>
            <a:r>
              <a:rPr lang="en-US" dirty="0" smtClean="0"/>
              <a:t>deliver dynamic </a:t>
            </a:r>
            <a:r>
              <a:rPr lang="en-US" dirty="0"/>
              <a:t>and visual analysis of data</a:t>
            </a:r>
            <a:r>
              <a:rPr lang="en-US" dirty="0" smtClean="0"/>
              <a:t>, internal &amp; external benchmarking, exploratory and causal analysis, and predictive/forecasting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 descr="C:\Users\bhosch\AppData\Local\Temp\ic_trending_up_black_24d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5" y="570654"/>
            <a:ext cx="731520" cy="7315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31690956"/>
              </p:ext>
            </p:extLst>
          </p:nvPr>
        </p:nvGraphicFramePr>
        <p:xfrm>
          <a:off x="1059479" y="3933746"/>
          <a:ext cx="7396032" cy="221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6597" y="3410526"/>
            <a:ext cx="227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Requirements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50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asset </a:t>
            </a:r>
            <a:r>
              <a:rPr lang="en-US" dirty="0"/>
              <a:t>s</a:t>
            </a:r>
            <a:r>
              <a:rPr lang="en-US" dirty="0" smtClean="0"/>
              <a:t>trategy document compiled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a</a:t>
            </a:r>
            <a:r>
              <a:rPr lang="en-US" dirty="0" smtClean="0"/>
              <a:t>sset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6900" y="1721224"/>
            <a:ext cx="3329641" cy="4356847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Data Asset Strategy Doc</a:t>
            </a:r>
          </a:p>
          <a:p>
            <a:pPr algn="ctr"/>
            <a:r>
              <a:rPr lang="en-US" dirty="0" smtClean="0"/>
              <a:t>e.g. IPEDS</a:t>
            </a:r>
          </a:p>
          <a:p>
            <a:pPr algn="ctr"/>
            <a:endParaRPr lang="en-US" sz="1200" dirty="0"/>
          </a:p>
          <a:p>
            <a:r>
              <a:rPr lang="en-US" dirty="0" smtClean="0"/>
              <a:t>     Description &amp; use</a:t>
            </a:r>
          </a:p>
          <a:p>
            <a:r>
              <a:rPr lang="en-US" dirty="0"/>
              <a:t> </a:t>
            </a:r>
            <a:r>
              <a:rPr lang="en-US" dirty="0" smtClean="0"/>
              <a:t>    Data acquisition</a:t>
            </a:r>
          </a:p>
          <a:p>
            <a:r>
              <a:rPr lang="en-US" sz="1200" b="1" dirty="0" smtClean="0"/>
              <a:t>           Priority</a:t>
            </a:r>
          </a:p>
          <a:p>
            <a:r>
              <a:rPr lang="en-US" sz="1200" dirty="0" smtClean="0"/>
              <a:t>               </a:t>
            </a:r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dirty="0" smtClean="0"/>
          </a:p>
          <a:p>
            <a:r>
              <a:rPr lang="en-US" dirty="0" smtClean="0"/>
              <a:t>     </a:t>
            </a:r>
          </a:p>
          <a:p>
            <a:endParaRPr lang="en-US" dirty="0" smtClean="0"/>
          </a:p>
          <a:p>
            <a:r>
              <a:rPr lang="en-US" dirty="0" smtClean="0"/>
              <a:t>     Data governance plan</a:t>
            </a:r>
          </a:p>
          <a:p>
            <a:endParaRPr lang="en-US" dirty="0"/>
          </a:p>
          <a:p>
            <a:r>
              <a:rPr lang="en-US" dirty="0" smtClean="0"/>
              <a:t>     Data quality protocols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38420" y="1721223"/>
            <a:ext cx="3329641" cy="4356847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       Data access plan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Accessibility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Authorization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Security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Data usage and literacy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Data extraction/reporting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Data analytics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205377"/>
              </p:ext>
            </p:extLst>
          </p:nvPr>
        </p:nvGraphicFramePr>
        <p:xfrm>
          <a:off x="986119" y="3348866"/>
          <a:ext cx="27683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1166"/>
                <a:gridCol w="666974"/>
                <a:gridCol w="753035"/>
                <a:gridCol w="527125"/>
              </a:tblGrid>
              <a:tr h="174344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Current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Plan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43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Capture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43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Storage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43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Linkage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43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Curation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 descr="C:\Users\bhosch\AppData\Local\Temp\ic_cloud_download_black_24d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3" y="2783772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bhosch\AppData\Local\Temp\ic_supervisor_account_black_24d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3" y="4981193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bhosch\AppData\Local\Temp\ic_grade_black_24dp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3" y="5529632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231" y="1773138"/>
            <a:ext cx="365760" cy="258910"/>
          </a:xfrm>
          <a:prstGeom prst="rect">
            <a:avLst/>
          </a:prstGeom>
        </p:spPr>
      </p:pic>
      <p:pic>
        <p:nvPicPr>
          <p:cNvPr id="13" name="Picture 12" descr="C:\Users\bhosch\AppData\Local\Temp\ic_trending_up_black_24dp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51" y="4839153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9" descr="Image result for b&amp;w icon for repor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51" y="393256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bhosch\AppData\Local\Temp\ic_build_black_24dp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51" y="3161280"/>
            <a:ext cx="274320" cy="27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0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is a data strategy?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29485500"/>
              </p:ext>
            </p:extLst>
          </p:nvPr>
        </p:nvGraphicFramePr>
        <p:xfrm>
          <a:off x="596899" y="1698170"/>
          <a:ext cx="7879443" cy="442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67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673100"/>
            <a:ext cx="8256814" cy="818657"/>
          </a:xfrm>
        </p:spPr>
        <p:txBody>
          <a:bodyPr>
            <a:noAutofit/>
          </a:bodyPr>
          <a:lstStyle/>
          <a:p>
            <a:r>
              <a:rPr lang="en-US" sz="4000" dirty="0"/>
              <a:t>Why do we need a data strategy?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39496546"/>
              </p:ext>
            </p:extLst>
          </p:nvPr>
        </p:nvGraphicFramePr>
        <p:xfrm>
          <a:off x="596899" y="1614714"/>
          <a:ext cx="8149068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41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Selected Stony Brook data assets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31" y="1296055"/>
            <a:ext cx="1196645" cy="118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726" y="1313180"/>
            <a:ext cx="897863" cy="1188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340" y="1271254"/>
            <a:ext cx="1857375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812" y="1413887"/>
            <a:ext cx="1786798" cy="1018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348" y="2885870"/>
            <a:ext cx="2627993" cy="11945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122" y="1296055"/>
            <a:ext cx="938341" cy="1191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258" y="3531243"/>
            <a:ext cx="2800350" cy="609600"/>
          </a:xfrm>
          <a:prstGeom prst="rect">
            <a:avLst/>
          </a:prstGeom>
        </p:spPr>
      </p:pic>
      <p:pic>
        <p:nvPicPr>
          <p:cNvPr id="2058" name="Picture 10" descr=" Integrated Postsecondary Education Data System (IPEDS)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04" y="2849562"/>
            <a:ext cx="1671210" cy="49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724" y="3682835"/>
            <a:ext cx="2105025" cy="533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181" y="5330718"/>
            <a:ext cx="2763052" cy="7967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457" y="4372438"/>
            <a:ext cx="861780" cy="8400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96207" y="1173508"/>
            <a:ext cx="556651" cy="44290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0430" y="4356855"/>
            <a:ext cx="1146751" cy="7994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19" y="4296955"/>
            <a:ext cx="1883017" cy="67022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31465" y="4967181"/>
            <a:ext cx="20418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Assessment Data</a:t>
            </a:r>
          </a:p>
          <a:p>
            <a:pPr algn="ctr"/>
            <a:r>
              <a:rPr lang="en-US" sz="2000" b="1" dirty="0" smtClean="0"/>
              <a:t>Help Desk Tickets</a:t>
            </a:r>
          </a:p>
          <a:p>
            <a:pPr algn="ctr"/>
            <a:r>
              <a:rPr lang="en-US" sz="2000" b="1" dirty="0" smtClean="0"/>
              <a:t>Card Swipes</a:t>
            </a:r>
          </a:p>
          <a:p>
            <a:pPr algn="ctr"/>
            <a:r>
              <a:rPr lang="en-US" sz="2000" b="1" dirty="0" smtClean="0"/>
              <a:t>Surveys</a:t>
            </a:r>
            <a:endParaRPr lang="en-US" sz="20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64324" y="4354622"/>
            <a:ext cx="2590284" cy="6038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43323" y="5106019"/>
            <a:ext cx="1533525" cy="3905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54240" y="5190706"/>
            <a:ext cx="1021168" cy="8001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64324" y="5729110"/>
            <a:ext cx="1318374" cy="2847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5470" y="2742679"/>
            <a:ext cx="2051681" cy="8914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81215" y="6294071"/>
            <a:ext cx="2918713" cy="5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Stony Brook’s mission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289957"/>
            <a:ext cx="7992784" cy="41367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university has a five-part </a:t>
            </a:r>
            <a:r>
              <a:rPr lang="en-US" u="sng" dirty="0">
                <a:hlinkClick r:id="rId2"/>
              </a:rPr>
              <a:t>mission</a:t>
            </a:r>
            <a:r>
              <a:rPr lang="en-US" dirty="0"/>
              <a:t> to provide </a:t>
            </a:r>
            <a:r>
              <a:rPr lang="en-US" dirty="0" smtClean="0"/>
              <a:t>and </a:t>
            </a:r>
            <a:r>
              <a:rPr lang="en-US" dirty="0"/>
              <a:t>carry-out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Highest quality comprehensive education</a:t>
            </a:r>
          </a:p>
          <a:p>
            <a:r>
              <a:rPr lang="en-US" sz="2400" dirty="0"/>
              <a:t>Highest quality research and intellectual endeavors</a:t>
            </a:r>
          </a:p>
          <a:p>
            <a:r>
              <a:rPr lang="en-US" sz="2400" dirty="0"/>
              <a:t>Leadership for economic growth, technology, and culture</a:t>
            </a:r>
          </a:p>
          <a:p>
            <a:r>
              <a:rPr lang="en-US" sz="2400" dirty="0"/>
              <a:t>State-of-the-art innovative health care, with service to region and traditionally </a:t>
            </a:r>
            <a:r>
              <a:rPr lang="en-US" sz="2400" dirty="0" smtClean="0"/>
              <a:t>underserved populations</a:t>
            </a:r>
            <a:endParaRPr lang="en-US" sz="2400" dirty="0"/>
          </a:p>
          <a:p>
            <a:r>
              <a:rPr lang="en-US" sz="2400" dirty="0"/>
              <a:t>Diversity and positioning Stony Brook in global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Stony Brook’s data </a:t>
            </a:r>
            <a:r>
              <a:rPr lang="en-US" dirty="0"/>
              <a:t>s</a:t>
            </a:r>
            <a:r>
              <a:rPr lang="en-US" dirty="0" smtClean="0"/>
              <a:t>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65806"/>
              </p:ext>
            </p:extLst>
          </p:nvPr>
        </p:nvGraphicFramePr>
        <p:xfrm>
          <a:off x="711200" y="1397000"/>
          <a:ext cx="7344228" cy="471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171"/>
                <a:gridCol w="6154057"/>
              </a:tblGrid>
              <a:tr h="6733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3600" b="0" kern="0" cap="none" spc="25" baseline="0" dirty="0">
                          <a:effectLst/>
                          <a:latin typeface="Georgia" panose="02040502050405020303" pitchFamily="18" charset="0"/>
                        </a:rPr>
                        <a:t>Data </a:t>
                      </a:r>
                      <a:r>
                        <a:rPr lang="en-US" sz="3600" b="0" kern="0" cap="none" spc="25" baseline="0" dirty="0" smtClean="0">
                          <a:effectLst/>
                          <a:latin typeface="Georgia" panose="02040502050405020303" pitchFamily="18" charset="0"/>
                        </a:rPr>
                        <a:t>acquisition</a:t>
                      </a:r>
                      <a:endParaRPr lang="en-US" sz="3600" b="0" kern="0" cap="none" spc="25" baseline="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33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3600" b="0" kern="0" cap="none" spc="25" baseline="0" dirty="0">
                          <a:effectLst/>
                          <a:latin typeface="Georgia" panose="02040502050405020303" pitchFamily="18" charset="0"/>
                        </a:rPr>
                        <a:t>Data </a:t>
                      </a:r>
                      <a:r>
                        <a:rPr lang="en-US" sz="3600" b="0" kern="0" cap="none" spc="25" baseline="0" dirty="0" smtClean="0">
                          <a:effectLst/>
                          <a:latin typeface="Georgia" panose="02040502050405020303" pitchFamily="18" charset="0"/>
                        </a:rPr>
                        <a:t>governance</a:t>
                      </a:r>
                      <a:endParaRPr lang="en-US" sz="3600" b="0" kern="0" cap="none" spc="25" baseline="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33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3600" b="0" kern="0" cap="none" spc="25" baseline="0" dirty="0">
                          <a:effectLst/>
                          <a:latin typeface="Georgia" panose="02040502050405020303" pitchFamily="18" charset="0"/>
                        </a:rPr>
                        <a:t>Data </a:t>
                      </a:r>
                      <a:r>
                        <a:rPr lang="en-US" sz="3600" b="0" kern="0" cap="none" spc="25" baseline="0" dirty="0" smtClean="0">
                          <a:effectLst/>
                          <a:latin typeface="Georgia" panose="02040502050405020303" pitchFamily="18" charset="0"/>
                        </a:rPr>
                        <a:t>quality</a:t>
                      </a:r>
                      <a:endParaRPr lang="en-US" sz="3600" b="0" kern="0" cap="none" spc="25" baseline="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33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3600" b="0" kern="0" cap="none" spc="25" baseline="0" dirty="0">
                          <a:effectLst/>
                          <a:latin typeface="Georgia" panose="02040502050405020303" pitchFamily="18" charset="0"/>
                        </a:rPr>
                        <a:t>Data </a:t>
                      </a:r>
                      <a:r>
                        <a:rPr lang="en-US" sz="3600" b="0" kern="0" cap="none" spc="25" baseline="0" dirty="0" smtClean="0">
                          <a:effectLst/>
                          <a:latin typeface="Georgia" panose="02040502050405020303" pitchFamily="18" charset="0"/>
                        </a:rPr>
                        <a:t>access</a:t>
                      </a:r>
                      <a:endParaRPr lang="en-US" sz="3600" b="0" kern="0" cap="none" spc="25" baseline="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33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3600" b="0" kern="0" cap="none" spc="25" baseline="0" dirty="0">
                          <a:effectLst/>
                          <a:latin typeface="Georgia" panose="02040502050405020303" pitchFamily="18" charset="0"/>
                        </a:rPr>
                        <a:t>Data </a:t>
                      </a:r>
                      <a:r>
                        <a:rPr lang="en-US" sz="3600" b="0" kern="0" cap="none" spc="25" baseline="0" dirty="0" smtClean="0">
                          <a:effectLst/>
                          <a:latin typeface="Georgia" panose="02040502050405020303" pitchFamily="18" charset="0"/>
                        </a:rPr>
                        <a:t>usage &amp; literacy</a:t>
                      </a:r>
                      <a:endParaRPr lang="en-US" sz="3600" b="0" kern="0" cap="none" spc="25" baseline="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33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3600" b="0" kern="0" cap="none" spc="25" baseline="0" dirty="0" smtClean="0">
                          <a:effectLst/>
                          <a:latin typeface="Georgia" panose="02040502050405020303" pitchFamily="18" charset="0"/>
                        </a:rPr>
                        <a:t>Data extraction &amp; reporting </a:t>
                      </a:r>
                      <a:endParaRPr lang="en-US" sz="3600" b="0" kern="0" cap="none" spc="25" baseline="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33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3600" b="0" kern="0" cap="none" spc="25" baseline="0" dirty="0" smtClean="0">
                          <a:effectLst/>
                          <a:latin typeface="Georgia" panose="02040502050405020303" pitchFamily="18" charset="0"/>
                        </a:rPr>
                        <a:t>Data analytics</a:t>
                      </a:r>
                      <a:endParaRPr lang="en-US" sz="3600" b="0" kern="0" cap="none" spc="25" baseline="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Picture 15" descr="C:\Users\bhosch\AppData\Local\Temp\ic_cloud_download_black_24d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21" y="1385622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bhosch\AppData\Local\Temp\ic_supervisor_account_black_24d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2" y="2098144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bhosch\AppData\Local\Temp\ic_grade_black_24dp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21" y="2723529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583" y="3461361"/>
            <a:ext cx="847725" cy="600075"/>
          </a:xfrm>
          <a:prstGeom prst="rect">
            <a:avLst/>
          </a:prstGeom>
        </p:spPr>
      </p:pic>
      <p:pic>
        <p:nvPicPr>
          <p:cNvPr id="23" name="Picture 22" descr="C:\Users\bhosch\AppData\Local\Temp\ic_build_black_24dp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91" y="4125854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bhosch\AppData\Local\Temp\ic_trending_up_black_24dp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65" y="5443411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19" descr="ic_cloud_download_black_24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2" descr="ic_supervisor_account_black_24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4" descr="ic_grade_black_24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7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5" descr="ic_build_black_24d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6" descr="ic_poll_black_24d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7" descr="ic_trending_up_black_24d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 result for b&amp;w icon for report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65" y="4863054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Data acquisition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acquisition involves identification, prioritization, capture, storage, linkage, and curation of data assets most valuable to the enterprise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C:\Users\bhosch\AppData\Local\Temp\ic_cloud_download_black_24d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82393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0" y="3868964"/>
            <a:ext cx="8728824" cy="173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9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      </a:t>
            </a:r>
            <a:r>
              <a:rPr lang="en-US" sz="4000" dirty="0" smtClean="0"/>
              <a:t>Data acquisition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Identification &amp; prioritization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C:\Users\bhosch\AppData\Local\Temp\ic_cloud_download_black_24d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82393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2" y="1714931"/>
            <a:ext cx="2067105" cy="208679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164113" y="1768548"/>
            <a:ext cx="5470927" cy="4136724"/>
          </a:xfrm>
        </p:spPr>
        <p:txBody>
          <a:bodyPr/>
          <a:lstStyle/>
          <a:p>
            <a:r>
              <a:rPr lang="en-US" dirty="0" smtClean="0"/>
              <a:t>Establish and maintain an inventory of data assets and assess acquisition maturity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Establish a process to prioritize integration into data infrastructure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39" y="4024897"/>
            <a:ext cx="1968858" cy="220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      </a:t>
            </a:r>
            <a:r>
              <a:rPr lang="en-US" sz="4000" dirty="0" smtClean="0"/>
              <a:t>Data Acquisition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Capture &amp; storage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C:\Users\bhosch\AppData\Local\Temp\ic_cloud_download_black_24d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82393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164113" y="1768548"/>
            <a:ext cx="5470927" cy="4136724"/>
          </a:xfrm>
        </p:spPr>
        <p:txBody>
          <a:bodyPr/>
          <a:lstStyle/>
          <a:p>
            <a:r>
              <a:rPr lang="en-US" dirty="0" smtClean="0"/>
              <a:t>For each data asset identify current and optimal capture procedures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each data asset identify current and optimal storage areas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40" y="1808420"/>
            <a:ext cx="1600789" cy="2216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4024897"/>
            <a:ext cx="2446196" cy="15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ny Brook Universit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7299</TotalTime>
  <Words>827</Words>
  <Application>Microsoft Office PowerPoint</Application>
  <PresentationFormat>On-screen Show (4:3)</PresentationFormat>
  <Paragraphs>177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Museo Slab 500</vt:lpstr>
      <vt:lpstr>Times New Roman</vt:lpstr>
      <vt:lpstr>Verdana</vt:lpstr>
      <vt:lpstr>Stony Brook University</vt:lpstr>
      <vt:lpstr>PowerPoint Presentation</vt:lpstr>
      <vt:lpstr>What is a data strategy?</vt:lpstr>
      <vt:lpstr>Why do we need a data strategy?</vt:lpstr>
      <vt:lpstr>Selected Stony Brook data assets</vt:lpstr>
      <vt:lpstr>Stony Brook’s mission</vt:lpstr>
      <vt:lpstr>Elements of Stony Brook’s data strategy</vt:lpstr>
      <vt:lpstr>      Data acquisition</vt:lpstr>
      <vt:lpstr>      Data acquisition       Identification &amp; prioritization</vt:lpstr>
      <vt:lpstr>      Data Acquisition       Capture &amp; storage</vt:lpstr>
      <vt:lpstr>      Data Acquisition       Linkage &amp; curation</vt:lpstr>
      <vt:lpstr>      Data governance</vt:lpstr>
      <vt:lpstr>      Data governance       Requirements</vt:lpstr>
      <vt:lpstr>      Data Quality</vt:lpstr>
      <vt:lpstr>      Data access</vt:lpstr>
      <vt:lpstr>      Data usage and literacy</vt:lpstr>
      <vt:lpstr>      Data extraction and reporting</vt:lpstr>
      <vt:lpstr>      Data extraction and reporting</vt:lpstr>
      <vt:lpstr>      Data analytics</vt:lpstr>
      <vt:lpstr>Data asset strategy document compiled for each data asset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Braden J Hosch</cp:lastModifiedBy>
  <cp:revision>350</cp:revision>
  <cp:lastPrinted>2016-10-12T16:41:11Z</cp:lastPrinted>
  <dcterms:created xsi:type="dcterms:W3CDTF">2015-10-09T21:49:46Z</dcterms:created>
  <dcterms:modified xsi:type="dcterms:W3CDTF">2017-07-03T19:44:06Z</dcterms:modified>
</cp:coreProperties>
</file>